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65" r:id="rId4"/>
    <p:sldId id="258" r:id="rId5"/>
    <p:sldId id="259" r:id="rId6"/>
    <p:sldId id="280" r:id="rId7"/>
    <p:sldId id="272" r:id="rId8"/>
    <p:sldId id="271" r:id="rId9"/>
    <p:sldId id="269" r:id="rId10"/>
    <p:sldId id="260" r:id="rId11"/>
    <p:sldId id="266" r:id="rId12"/>
    <p:sldId id="268" r:id="rId13"/>
    <p:sldId id="274" r:id="rId14"/>
    <p:sldId id="276" r:id="rId15"/>
    <p:sldId id="277" r:id="rId16"/>
    <p:sldId id="262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35A-D4C4-4894-AA5A-DFE5CD7B41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50E0-24B4-446B-8672-8F3DE8BBE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2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35A-D4C4-4894-AA5A-DFE5CD7B41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50E0-24B4-446B-8672-8F3DE8BBE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9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35A-D4C4-4894-AA5A-DFE5CD7B41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50E0-24B4-446B-8672-8F3DE8BBE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996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35A-D4C4-4894-AA5A-DFE5CD7B41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50E0-24B4-446B-8672-8F3DE8BBE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339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35A-D4C4-4894-AA5A-DFE5CD7B41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50E0-24B4-446B-8672-8F3DE8BBE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125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35A-D4C4-4894-AA5A-DFE5CD7B41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50E0-24B4-446B-8672-8F3DE8BBE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80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35A-D4C4-4894-AA5A-DFE5CD7B41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50E0-24B4-446B-8672-8F3DE8BBE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64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35A-D4C4-4894-AA5A-DFE5CD7B41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50E0-24B4-446B-8672-8F3DE8BBE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90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35A-D4C4-4894-AA5A-DFE5CD7B41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50E0-24B4-446B-8672-8F3DE8BBE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29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35A-D4C4-4894-AA5A-DFE5CD7B41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50E0-24B4-446B-8672-8F3DE8BBE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33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35A-D4C4-4894-AA5A-DFE5CD7B41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50E0-24B4-446B-8672-8F3DE8BBE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42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35A-D4C4-4894-AA5A-DFE5CD7B41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50E0-24B4-446B-8672-8F3DE8BBE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00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935A-D4C4-4894-AA5A-DFE5CD7B41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50E0-24B4-446B-8672-8F3DE8BBE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3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DA6935A-D4C4-4894-AA5A-DFE5CD7B41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88B50E0-24B4-446B-8672-8F3DE8BBE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21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DA6935A-D4C4-4894-AA5A-DFE5CD7B41E4}" type="datetimeFigureOut">
              <a:rPr lang="fr-FR" smtClean="0"/>
              <a:t>07/03/2024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88B50E0-24B4-446B-8672-8F3DE8BBE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93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CB967-B4B3-2E29-A0C4-712EE071B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Segmentez des clients d'un site 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08FE6A-6D6B-725D-97D9-B49A7C56C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1600" dirty="0"/>
              <a:t>Création de caractéristiques</a:t>
            </a:r>
          </a:p>
          <a:p>
            <a:r>
              <a:rPr lang="fr-FR" sz="1600" dirty="0"/>
              <a:t>Choix d’un algorithme</a:t>
            </a:r>
          </a:p>
          <a:p>
            <a:r>
              <a:rPr lang="fr-FR" sz="1600" dirty="0"/>
              <a:t>Simulation de maintenance</a:t>
            </a:r>
          </a:p>
        </p:txBody>
      </p:sp>
      <p:pic>
        <p:nvPicPr>
          <p:cNvPr id="1026" name="Picture 2" descr="Olist Store: Venda Online – Applications sur Google Play">
            <a:extLst>
              <a:ext uri="{FF2B5EF4-FFF2-40B4-BE49-F238E27FC236}">
                <a16:creationId xmlns:a16="http://schemas.microsoft.com/office/drawing/2014/main" id="{6178AB23-837E-EA16-A567-781C0D914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425" y="5349875"/>
            <a:ext cx="1258081" cy="12580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734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C4F7A-6E45-6987-65D7-50A2CE97E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692429A-A214-0227-D9FD-7C33BC8460B6}"/>
              </a:ext>
            </a:extLst>
          </p:cNvPr>
          <p:cNvSpPr txBox="1"/>
          <p:nvPr/>
        </p:nvSpPr>
        <p:spPr>
          <a:xfrm>
            <a:off x="55471" y="2546055"/>
            <a:ext cx="83602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</a:lvl1pPr>
          </a:lstStyle>
          <a:p>
            <a:r>
              <a:rPr lang="fr-FR" dirty="0"/>
              <a:t>RFM + S (</a:t>
            </a:r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</a:t>
            </a:r>
            <a:r>
              <a:rPr lang="fr-FR" dirty="0"/>
              <a:t>atisfaction)</a:t>
            </a:r>
          </a:p>
          <a:p>
            <a:endParaRPr lang="fr-FR" dirty="0"/>
          </a:p>
          <a:p>
            <a:r>
              <a:rPr lang="fr-FR" dirty="0"/>
              <a:t>RFM + SI (</a:t>
            </a:r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</a:t>
            </a:r>
            <a:r>
              <a:rPr lang="fr-FR" dirty="0"/>
              <a:t>atisfaction </a:t>
            </a:r>
            <a:r>
              <a:rPr lang="fr-FR" dirty="0" err="1"/>
              <a:t>Installment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RFM + SD  (</a:t>
            </a:r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</a:t>
            </a:r>
            <a:r>
              <a:rPr lang="fr-FR" dirty="0"/>
              <a:t>atisfaction Distance)</a:t>
            </a:r>
          </a:p>
          <a:p>
            <a:endParaRPr lang="fr-FR" dirty="0"/>
          </a:p>
          <a:p>
            <a:r>
              <a:rPr lang="fr-FR" dirty="0"/>
              <a:t>RFM + SDI (</a:t>
            </a:r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</a:t>
            </a:r>
            <a:r>
              <a:rPr lang="fr-FR" dirty="0"/>
              <a:t>atisfaction Distance </a:t>
            </a:r>
            <a:r>
              <a:rPr lang="fr-FR" dirty="0" err="1"/>
              <a:t>Installment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RFM + SDIC (</a:t>
            </a:r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</a:t>
            </a:r>
            <a:r>
              <a:rPr lang="fr-FR" dirty="0"/>
              <a:t>atisfaction Distance </a:t>
            </a:r>
            <a:r>
              <a:rPr lang="fr-FR" dirty="0" err="1"/>
              <a:t>Installment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RFM + SDIS  (</a:t>
            </a:r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</a:t>
            </a:r>
            <a:r>
              <a:rPr lang="fr-FR" dirty="0"/>
              <a:t>atisfaction Distance </a:t>
            </a:r>
            <a:r>
              <a:rPr lang="fr-FR" dirty="0" err="1"/>
              <a:t>Installment</a:t>
            </a:r>
            <a:r>
              <a:rPr lang="fr-FR" dirty="0"/>
              <a:t> State)</a:t>
            </a:r>
          </a:p>
          <a:p>
            <a:endParaRPr lang="fr-FR" dirty="0"/>
          </a:p>
          <a:p>
            <a:r>
              <a:rPr lang="fr-FR" dirty="0"/>
              <a:t>RFM + SDICS (</a:t>
            </a:r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</a:t>
            </a:r>
            <a:r>
              <a:rPr lang="fr-FR" dirty="0"/>
              <a:t>atisfaction </a:t>
            </a:r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</a:t>
            </a:r>
            <a:r>
              <a:rPr lang="fr-FR" dirty="0"/>
              <a:t>istance </a:t>
            </a:r>
            <a:r>
              <a:rPr lang="fr-FR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</a:t>
            </a:r>
            <a:r>
              <a:rPr lang="fr-FR" dirty="0" err="1"/>
              <a:t>nstallment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</a:t>
            </a:r>
            <a:r>
              <a:rPr lang="fr-FR" dirty="0" err="1"/>
              <a:t>ategory</a:t>
            </a:r>
            <a:r>
              <a:rPr lang="fr-FR" dirty="0"/>
              <a:t> </a:t>
            </a:r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</a:t>
            </a:r>
            <a:r>
              <a:rPr lang="fr-FR" dirty="0"/>
              <a:t>tate)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0A6008-089C-0A10-1DFA-4EC3CA2C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Essais d’algorithmes de clustering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2B0FF9-9275-0AC8-9CC1-53E9944C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510" y="2176723"/>
            <a:ext cx="3090969" cy="174050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D43DC38-9F1F-E7DD-F406-11909FFE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719" y="2176723"/>
            <a:ext cx="3046993" cy="174050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8A54931-CD0F-4DE2-C486-30F13E6B7EB0}"/>
              </a:ext>
            </a:extLst>
          </p:cNvPr>
          <p:cNvSpPr txBox="1"/>
          <p:nvPr/>
        </p:nvSpPr>
        <p:spPr>
          <a:xfrm>
            <a:off x="55471" y="2176723"/>
            <a:ext cx="5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Kmeans</a:t>
            </a:r>
            <a:r>
              <a:rPr lang="fr-FR" dirty="0"/>
              <a:t> : </a:t>
            </a:r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RFM</a:t>
            </a:r>
            <a:r>
              <a:rPr lang="fr-FR" dirty="0"/>
              <a:t> (</a:t>
            </a:r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</a:t>
            </a:r>
            <a:r>
              <a:rPr lang="fr-FR" dirty="0"/>
              <a:t>écence </a:t>
            </a:r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</a:t>
            </a:r>
            <a:r>
              <a:rPr lang="fr-FR" dirty="0"/>
              <a:t>réquence </a:t>
            </a:r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</a:t>
            </a:r>
            <a:r>
              <a:rPr lang="fr-FR" dirty="0"/>
              <a:t>ontant)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157C5C1-96BC-31CF-9326-D735EF7676D0}"/>
              </a:ext>
            </a:extLst>
          </p:cNvPr>
          <p:cNvSpPr txBox="1"/>
          <p:nvPr/>
        </p:nvSpPr>
        <p:spPr>
          <a:xfrm>
            <a:off x="9953990" y="2306691"/>
            <a:ext cx="62289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</a:rPr>
              <a:t>26 %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D1AF05-C730-4E1F-202A-8FA8B2DAAD46}"/>
              </a:ext>
            </a:extLst>
          </p:cNvPr>
          <p:cNvSpPr txBox="1"/>
          <p:nvPr/>
        </p:nvSpPr>
        <p:spPr>
          <a:xfrm>
            <a:off x="9953990" y="2779304"/>
            <a:ext cx="62289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</a:rPr>
              <a:t>34 %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B0DFD35-8908-D6F7-843D-C4B0EFB41295}"/>
              </a:ext>
            </a:extLst>
          </p:cNvPr>
          <p:cNvSpPr txBox="1"/>
          <p:nvPr/>
        </p:nvSpPr>
        <p:spPr>
          <a:xfrm>
            <a:off x="9953990" y="3177459"/>
            <a:ext cx="62289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</a:rPr>
              <a:t>20 %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35DFB6-B8C9-7A34-C43E-52F2814F43F0}"/>
              </a:ext>
            </a:extLst>
          </p:cNvPr>
          <p:cNvSpPr txBox="1"/>
          <p:nvPr/>
        </p:nvSpPr>
        <p:spPr>
          <a:xfrm>
            <a:off x="9953990" y="3460921"/>
            <a:ext cx="62289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</a:rPr>
              <a:t>18 %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15474F-8084-45FD-6038-2711C7865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718" y="4047196"/>
            <a:ext cx="3046993" cy="264507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C572157-5C57-F9C1-1B81-6EAB64467183}"/>
              </a:ext>
            </a:extLst>
          </p:cNvPr>
          <p:cNvSpPr txBox="1"/>
          <p:nvPr/>
        </p:nvSpPr>
        <p:spPr>
          <a:xfrm>
            <a:off x="7620000" y="5880100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&lt; 0,3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6B1B8C-E3D5-9E64-8C16-441C15F65A50}"/>
              </a:ext>
            </a:extLst>
          </p:cNvPr>
          <p:cNvSpPr txBox="1"/>
          <p:nvPr/>
        </p:nvSpPr>
        <p:spPr>
          <a:xfrm>
            <a:off x="6442194" y="5369732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2D050"/>
                </a:solidFill>
              </a:rPr>
              <a:t>&gt; 0,3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C402C2E-0C57-FD47-EC99-1E95D55B0728}"/>
              </a:ext>
            </a:extLst>
          </p:cNvPr>
          <p:cNvSpPr txBox="1"/>
          <p:nvPr/>
        </p:nvSpPr>
        <p:spPr>
          <a:xfrm>
            <a:off x="6680200" y="4760558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2D050"/>
                </a:solidFill>
              </a:rPr>
              <a:t>&gt; 0,3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280F0DF-1C28-C343-BE17-28155AA93D1A}"/>
              </a:ext>
            </a:extLst>
          </p:cNvPr>
          <p:cNvSpPr txBox="1"/>
          <p:nvPr/>
        </p:nvSpPr>
        <p:spPr>
          <a:xfrm>
            <a:off x="5303370" y="4219838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2D050"/>
                </a:solidFill>
              </a:rPr>
              <a:t>&gt; 0,3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1A60724-2205-ED28-B9F6-0A2E951F04CB}"/>
              </a:ext>
            </a:extLst>
          </p:cNvPr>
          <p:cNvSpPr txBox="1"/>
          <p:nvPr/>
        </p:nvSpPr>
        <p:spPr>
          <a:xfrm>
            <a:off x="4139325" y="3671925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&gt; 0,4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1D1B90D-F2E8-207A-CD1B-3588728E229A}"/>
              </a:ext>
            </a:extLst>
          </p:cNvPr>
          <p:cNvSpPr txBox="1"/>
          <p:nvPr/>
        </p:nvSpPr>
        <p:spPr>
          <a:xfrm>
            <a:off x="4133835" y="3107688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&gt; 0,4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A0D90E0-F7B3-D844-862B-7BFA6480013D}"/>
              </a:ext>
            </a:extLst>
          </p:cNvPr>
          <p:cNvSpPr txBox="1"/>
          <p:nvPr/>
        </p:nvSpPr>
        <p:spPr>
          <a:xfrm>
            <a:off x="4078503" y="2591028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&gt; 0,5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A4751D5-414B-229C-D095-E909DEFACF45}"/>
              </a:ext>
            </a:extLst>
          </p:cNvPr>
          <p:cNvSpPr txBox="1"/>
          <p:nvPr/>
        </p:nvSpPr>
        <p:spPr>
          <a:xfrm>
            <a:off x="3001214" y="2567708"/>
            <a:ext cx="136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>
                <a:solidFill>
                  <a:srgbClr val="00B050"/>
                </a:solidFill>
              </a:rPr>
              <a:t>silhouette</a:t>
            </a:r>
          </a:p>
        </p:txBody>
      </p:sp>
    </p:spTree>
    <p:extLst>
      <p:ext uri="{BB962C8B-B14F-4D97-AF65-F5344CB8AC3E}">
        <p14:creationId xmlns:p14="http://schemas.microsoft.com/office/powerpoint/2010/main" val="3700093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0" grpId="0"/>
      <p:bldP spid="11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9D047-03BA-CC96-E531-103ED4B5D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08987-7FC2-D411-8853-030B96A4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Essais d’algorithmes de clustering</a:t>
            </a:r>
          </a:p>
        </p:txBody>
      </p:sp>
      <p:pic>
        <p:nvPicPr>
          <p:cNvPr id="4" name="Picture 2" descr="Olist Store: Venda Online – Applications sur Google Play">
            <a:extLst>
              <a:ext uri="{FF2B5EF4-FFF2-40B4-BE49-F238E27FC236}">
                <a16:creationId xmlns:a16="http://schemas.microsoft.com/office/drawing/2014/main" id="{A7A5D937-5EBF-0D79-D934-472BED35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425" y="5349875"/>
            <a:ext cx="1258081" cy="12580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3234216-30C0-95F7-9517-EBF61C113F14}"/>
              </a:ext>
            </a:extLst>
          </p:cNvPr>
          <p:cNvSpPr txBox="1"/>
          <p:nvPr/>
        </p:nvSpPr>
        <p:spPr>
          <a:xfrm>
            <a:off x="673100" y="2196289"/>
            <a:ext cx="114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Kmeans</a:t>
            </a:r>
            <a:r>
              <a:rPr lang="fr-FR" dirty="0"/>
              <a:t> : </a:t>
            </a:r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RFM</a:t>
            </a:r>
            <a:r>
              <a:rPr lang="fr-FR" b="1" dirty="0">
                <a:solidFill>
                  <a:schemeClr val="accent4">
                    <a:lumMod val="75000"/>
                  </a:schemeClr>
                </a:solidFill>
              </a:rPr>
              <a:t>SDIS</a:t>
            </a:r>
            <a:r>
              <a:rPr lang="fr-FR" dirty="0"/>
              <a:t> (</a:t>
            </a:r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</a:t>
            </a:r>
            <a:r>
              <a:rPr lang="fr-FR" dirty="0"/>
              <a:t>écence </a:t>
            </a:r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</a:t>
            </a:r>
            <a:r>
              <a:rPr lang="fr-FR" dirty="0"/>
              <a:t>réquence </a:t>
            </a:r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</a:t>
            </a:r>
            <a:r>
              <a:rPr lang="fr-FR" dirty="0"/>
              <a:t>ontant</a:t>
            </a:r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fr-FR" dirty="0"/>
              <a:t>atisfaction </a:t>
            </a:r>
            <a:r>
              <a:rPr lang="fr-FR" b="1" dirty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fr-FR" dirty="0"/>
              <a:t>istance </a:t>
            </a:r>
            <a:r>
              <a:rPr lang="fr-FR" b="1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fr-FR" dirty="0" err="1"/>
              <a:t>nstallment</a:t>
            </a:r>
            <a:r>
              <a:rPr lang="fr-FR" dirty="0"/>
              <a:t> </a:t>
            </a:r>
            <a:r>
              <a:rPr lang="fr-FR" b="1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fr-FR" dirty="0"/>
              <a:t>tate)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BFD3C6-7E0C-11F5-4C57-EFBF7206F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3" y="2860214"/>
            <a:ext cx="5158590" cy="282938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6E28236-C526-3238-3647-8139ABB01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315" y="2877687"/>
            <a:ext cx="5018705" cy="282938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0D0B374-89D9-88DA-89F9-81863B8BD225}"/>
              </a:ext>
            </a:extLst>
          </p:cNvPr>
          <p:cNvSpPr txBox="1"/>
          <p:nvPr/>
        </p:nvSpPr>
        <p:spPr>
          <a:xfrm>
            <a:off x="7115792" y="4996418"/>
            <a:ext cx="85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15 %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D0992A-0D40-298C-1747-92395C2A0285}"/>
              </a:ext>
            </a:extLst>
          </p:cNvPr>
          <p:cNvSpPr txBox="1"/>
          <p:nvPr/>
        </p:nvSpPr>
        <p:spPr>
          <a:xfrm>
            <a:off x="7115792" y="3176771"/>
            <a:ext cx="85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32 %</a:t>
            </a:r>
          </a:p>
        </p:txBody>
      </p:sp>
    </p:spTree>
    <p:extLst>
      <p:ext uri="{BB962C8B-B14F-4D97-AF65-F5344CB8AC3E}">
        <p14:creationId xmlns:p14="http://schemas.microsoft.com/office/powerpoint/2010/main" val="58702641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439E2-BD06-F2A7-E48F-853EE7B16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B10CE78-2CA2-FE11-678A-F8CD75D40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8" y="1449570"/>
            <a:ext cx="5892122" cy="515838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717A51-8D36-DE6B-03F8-DCD23730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Essais d’algorithmes de clustering</a:t>
            </a:r>
          </a:p>
        </p:txBody>
      </p:sp>
      <p:pic>
        <p:nvPicPr>
          <p:cNvPr id="4" name="Picture 2" descr="Olist Store: Venda Online – Applications sur Google Play">
            <a:extLst>
              <a:ext uri="{FF2B5EF4-FFF2-40B4-BE49-F238E27FC236}">
                <a16:creationId xmlns:a16="http://schemas.microsoft.com/office/drawing/2014/main" id="{137343AC-D8CB-B72D-D7E6-41ED982C4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425" y="5349875"/>
            <a:ext cx="1258081" cy="12580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5A92AF8-89ED-0D51-2BB7-AEE70506D727}"/>
              </a:ext>
            </a:extLst>
          </p:cNvPr>
          <p:cNvSpPr txBox="1"/>
          <p:nvPr/>
        </p:nvSpPr>
        <p:spPr>
          <a:xfrm>
            <a:off x="6729486" y="2031748"/>
            <a:ext cx="5360914" cy="301621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Groupe 0</a:t>
            </a:r>
            <a:r>
              <a:rPr lang="fr-FR" sz="1600" dirty="0"/>
              <a:t> : mécontents, éloignés, plusieurs versements, dernière commande ancienne. </a:t>
            </a:r>
          </a:p>
          <a:p>
            <a:endParaRPr lang="fr-FR" sz="1600" b="1" dirty="0"/>
          </a:p>
          <a:p>
            <a:r>
              <a:rPr lang="fr-FR" sz="1600" b="1" dirty="0">
                <a:solidFill>
                  <a:srgbClr val="00B050"/>
                </a:solidFill>
              </a:rPr>
              <a:t>Groupe 1</a:t>
            </a:r>
            <a:r>
              <a:rPr lang="fr-FR" sz="1600" dirty="0"/>
              <a:t> : dernière commande ancienne, éloignés, plusieurs versements, mais très satisfait.</a:t>
            </a:r>
          </a:p>
          <a:p>
            <a:endParaRPr lang="fr-FR" sz="1600" dirty="0"/>
          </a:p>
          <a:p>
            <a:r>
              <a:rPr lang="fr-FR" sz="1600" b="1" dirty="0">
                <a:solidFill>
                  <a:srgbClr val="FF0000"/>
                </a:solidFill>
              </a:rPr>
              <a:t>Groupe 2</a:t>
            </a:r>
            <a:r>
              <a:rPr lang="fr-FR" sz="1600" dirty="0"/>
              <a:t> : Etat peu actif, éloigné des fournisseurs.</a:t>
            </a:r>
          </a:p>
          <a:p>
            <a:endParaRPr lang="fr-FR" sz="1600" dirty="0"/>
          </a:p>
          <a:p>
            <a:r>
              <a:rPr lang="fr-FR" sz="1600" b="1" dirty="0">
                <a:solidFill>
                  <a:srgbClr val="7030A0"/>
                </a:solidFill>
              </a:rPr>
              <a:t>Groupe 3</a:t>
            </a:r>
            <a:r>
              <a:rPr lang="fr-FR" sz="1600" dirty="0"/>
              <a:t> : dernière commande récente, proches de leur fournisseurs, peu de versements, mais dépense peu.</a:t>
            </a:r>
          </a:p>
          <a:p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ED24F74-86CB-F81A-4BE8-4AD291CD3A62}"/>
              </a:ext>
            </a:extLst>
          </p:cNvPr>
          <p:cNvSpPr/>
          <p:nvPr/>
        </p:nvSpPr>
        <p:spPr>
          <a:xfrm>
            <a:off x="6537472" y="4028763"/>
            <a:ext cx="215900" cy="2032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752C836-6068-8CF5-6235-57B2EC5AB86C}"/>
              </a:ext>
            </a:extLst>
          </p:cNvPr>
          <p:cNvSpPr/>
          <p:nvPr/>
        </p:nvSpPr>
        <p:spPr>
          <a:xfrm>
            <a:off x="6537472" y="2098040"/>
            <a:ext cx="215900" cy="203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709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56508-D20D-D511-5AD5-9FE68943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Essais d’algorithmes de clustering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E99EB2AD-AE1D-FD78-0ED1-5D7A85E5B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0" y="1829370"/>
            <a:ext cx="6055859" cy="4974201"/>
          </a:xfrm>
          <a:prstGeom prst="rect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A297110-A729-7152-702F-B0AA5EEFB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117" y="1829370"/>
            <a:ext cx="5764086" cy="4974201"/>
          </a:xfrm>
          <a:prstGeom prst="rect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82D3615-D085-F436-1266-47193C720D6E}"/>
              </a:ext>
            </a:extLst>
          </p:cNvPr>
          <p:cNvCxnSpPr/>
          <p:nvPr/>
        </p:nvCxnSpPr>
        <p:spPr>
          <a:xfrm>
            <a:off x="1611086" y="2220686"/>
            <a:ext cx="0" cy="420914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52505DE5-9FDA-994F-A566-678700E97513}"/>
              </a:ext>
            </a:extLst>
          </p:cNvPr>
          <p:cNvSpPr/>
          <p:nvPr/>
        </p:nvSpPr>
        <p:spPr>
          <a:xfrm>
            <a:off x="1428750" y="2133600"/>
            <a:ext cx="352424" cy="2095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3E1C75-21ED-9BEC-3369-4C3A67902CAC}"/>
              </a:ext>
            </a:extLst>
          </p:cNvPr>
          <p:cNvSpPr/>
          <p:nvPr/>
        </p:nvSpPr>
        <p:spPr>
          <a:xfrm>
            <a:off x="518615" y="3429000"/>
            <a:ext cx="871350" cy="201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02A0A40-9621-9F37-3273-D6636D659690}"/>
              </a:ext>
            </a:extLst>
          </p:cNvPr>
          <p:cNvCxnSpPr>
            <a:cxnSpLocks/>
          </p:cNvCxnSpPr>
          <p:nvPr/>
        </p:nvCxnSpPr>
        <p:spPr>
          <a:xfrm>
            <a:off x="6769290" y="2220686"/>
            <a:ext cx="49754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0EC70BA3-6171-BC27-65A6-B8959D5EDB49}"/>
              </a:ext>
            </a:extLst>
          </p:cNvPr>
          <p:cNvSpPr txBox="1"/>
          <p:nvPr/>
        </p:nvSpPr>
        <p:spPr>
          <a:xfrm>
            <a:off x="11155909" y="6249574"/>
            <a:ext cx="11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50 %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BC061A-BD96-FD9B-2946-6A9E1F8144BB}"/>
              </a:ext>
            </a:extLst>
          </p:cNvPr>
          <p:cNvSpPr txBox="1"/>
          <p:nvPr/>
        </p:nvSpPr>
        <p:spPr>
          <a:xfrm>
            <a:off x="40140" y="1404173"/>
            <a:ext cx="157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/>
              <a:t>DBSCAN</a:t>
            </a:r>
            <a:endParaRPr lang="fr-FR" b="1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B071CDB-72A0-41C8-FB3E-F7CCB99B2714}"/>
              </a:ext>
            </a:extLst>
          </p:cNvPr>
          <p:cNvCxnSpPr/>
          <p:nvPr/>
        </p:nvCxnSpPr>
        <p:spPr>
          <a:xfrm>
            <a:off x="11744690" y="2220686"/>
            <a:ext cx="0" cy="420914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301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1DA37-847B-FD63-716A-86CEF2B2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Essais d’algorithmes de clustering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41CFBC2-0619-4728-7AAF-5F5DA1B45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0" y="1953474"/>
            <a:ext cx="5652892" cy="459996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447531B-CD8D-43AB-6D34-242FB1011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44" y="1953474"/>
            <a:ext cx="5330424" cy="459996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A5B4890-340F-B8AF-62EC-FA6609CAD1C1}"/>
              </a:ext>
            </a:extLst>
          </p:cNvPr>
          <p:cNvSpPr txBox="1"/>
          <p:nvPr/>
        </p:nvSpPr>
        <p:spPr>
          <a:xfrm>
            <a:off x="322996" y="1500890"/>
            <a:ext cx="318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 err="1"/>
              <a:t>AgglomerativeClustering</a:t>
            </a:r>
            <a:endParaRPr lang="fr-FR" b="1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3C9A78D-7870-0E2A-A6D2-47E3967323A3}"/>
              </a:ext>
            </a:extLst>
          </p:cNvPr>
          <p:cNvCxnSpPr>
            <a:cxnSpLocks/>
          </p:cNvCxnSpPr>
          <p:nvPr/>
        </p:nvCxnSpPr>
        <p:spPr>
          <a:xfrm flipH="1">
            <a:off x="810000" y="2306472"/>
            <a:ext cx="141458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F126AB6-2A97-B275-7191-A513624A9D3D}"/>
              </a:ext>
            </a:extLst>
          </p:cNvPr>
          <p:cNvCxnSpPr>
            <a:cxnSpLocks/>
          </p:cNvCxnSpPr>
          <p:nvPr/>
        </p:nvCxnSpPr>
        <p:spPr>
          <a:xfrm>
            <a:off x="2224585" y="2306472"/>
            <a:ext cx="0" cy="398514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613A7F8-3BB9-6BEC-074C-C027CFDDCFAB}"/>
              </a:ext>
            </a:extLst>
          </p:cNvPr>
          <p:cNvCxnSpPr>
            <a:cxnSpLocks/>
          </p:cNvCxnSpPr>
          <p:nvPr/>
        </p:nvCxnSpPr>
        <p:spPr>
          <a:xfrm flipH="1">
            <a:off x="6782937" y="2333768"/>
            <a:ext cx="417621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C7EFFC7-844A-2418-C5EB-492CE137E5B9}"/>
              </a:ext>
            </a:extLst>
          </p:cNvPr>
          <p:cNvCxnSpPr>
            <a:cxnSpLocks/>
          </p:cNvCxnSpPr>
          <p:nvPr/>
        </p:nvCxnSpPr>
        <p:spPr>
          <a:xfrm>
            <a:off x="10959152" y="2333768"/>
            <a:ext cx="0" cy="382137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AB20EFE-3A5A-0FE0-6AF2-337D944E5A53}"/>
              </a:ext>
            </a:extLst>
          </p:cNvPr>
          <p:cNvSpPr txBox="1"/>
          <p:nvPr/>
        </p:nvSpPr>
        <p:spPr>
          <a:xfrm>
            <a:off x="10235586" y="5785808"/>
            <a:ext cx="11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30 %</a:t>
            </a:r>
          </a:p>
        </p:txBody>
      </p:sp>
    </p:spTree>
    <p:extLst>
      <p:ext uri="{BB962C8B-B14F-4D97-AF65-F5344CB8AC3E}">
        <p14:creationId xmlns:p14="http://schemas.microsoft.com/office/powerpoint/2010/main" val="3010048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F89C3-B4CB-864A-3350-E21CE84CB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127FC-7AFC-E7EE-F359-D2601899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Simulation de la maintenance de segmentation</a:t>
            </a:r>
          </a:p>
        </p:txBody>
      </p:sp>
      <p:pic>
        <p:nvPicPr>
          <p:cNvPr id="4" name="Picture 2" descr="Olist Store: Venda Online – Applications sur Google Play">
            <a:extLst>
              <a:ext uri="{FF2B5EF4-FFF2-40B4-BE49-F238E27FC236}">
                <a16:creationId xmlns:a16="http://schemas.microsoft.com/office/drawing/2014/main" id="{1F2A5494-F59B-0814-C11D-6CBF9B527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425" y="5349875"/>
            <a:ext cx="1258081" cy="12580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A9AE2E8-0720-EABE-781A-8A69B309E9B3}"/>
              </a:ext>
            </a:extLst>
          </p:cNvPr>
          <p:cNvCxnSpPr/>
          <p:nvPr/>
        </p:nvCxnSpPr>
        <p:spPr>
          <a:xfrm>
            <a:off x="782704" y="4020973"/>
            <a:ext cx="10067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E7893E92-29EA-08F1-BCFA-561BE41EC508}"/>
              </a:ext>
            </a:extLst>
          </p:cNvPr>
          <p:cNvSpPr/>
          <p:nvPr/>
        </p:nvSpPr>
        <p:spPr>
          <a:xfrm rot="5400000">
            <a:off x="3687285" y="1177807"/>
            <a:ext cx="409433" cy="62185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A589458-7830-FDC1-5604-5146FA7AEC0C}"/>
              </a:ext>
            </a:extLst>
          </p:cNvPr>
          <p:cNvCxnSpPr>
            <a:cxnSpLocks/>
          </p:cNvCxnSpPr>
          <p:nvPr/>
        </p:nvCxnSpPr>
        <p:spPr>
          <a:xfrm flipV="1">
            <a:off x="782704" y="3843552"/>
            <a:ext cx="0" cy="648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805F34A-9CD5-B3DD-4929-58DC1F9CE405}"/>
              </a:ext>
            </a:extLst>
          </p:cNvPr>
          <p:cNvCxnSpPr>
            <a:cxnSpLocks/>
          </p:cNvCxnSpPr>
          <p:nvPr/>
        </p:nvCxnSpPr>
        <p:spPr>
          <a:xfrm flipV="1">
            <a:off x="6998240" y="3843551"/>
            <a:ext cx="0" cy="69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3A7421A-DF75-C478-01F1-CF7F29850A86}"/>
              </a:ext>
            </a:extLst>
          </p:cNvPr>
          <p:cNvSpPr txBox="1"/>
          <p:nvPr/>
        </p:nvSpPr>
        <p:spPr>
          <a:xfrm>
            <a:off x="123574" y="4484577"/>
            <a:ext cx="131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 min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5A4539-7FF3-A3E7-5F62-6B799EC9F74D}"/>
              </a:ext>
            </a:extLst>
          </p:cNvPr>
          <p:cNvSpPr txBox="1"/>
          <p:nvPr/>
        </p:nvSpPr>
        <p:spPr>
          <a:xfrm>
            <a:off x="5733424" y="4577391"/>
            <a:ext cx="223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 max – 4 mois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E79FC62-A2F6-F85A-117E-C40A13634961}"/>
              </a:ext>
            </a:extLst>
          </p:cNvPr>
          <p:cNvSpPr txBox="1"/>
          <p:nvPr/>
        </p:nvSpPr>
        <p:spPr>
          <a:xfrm>
            <a:off x="2987210" y="4577391"/>
            <a:ext cx="200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 référence</a:t>
            </a:r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8C622362-0068-60BC-C047-44EBD16393EB}"/>
              </a:ext>
            </a:extLst>
          </p:cNvPr>
          <p:cNvSpPr/>
          <p:nvPr/>
        </p:nvSpPr>
        <p:spPr>
          <a:xfrm rot="5400000" flipH="1">
            <a:off x="4812329" y="502452"/>
            <a:ext cx="365500" cy="621859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A06F7A8-4EF7-CFC1-332D-9D02EB5856CF}"/>
              </a:ext>
            </a:extLst>
          </p:cNvPr>
          <p:cNvSpPr txBox="1"/>
          <p:nvPr/>
        </p:nvSpPr>
        <p:spPr>
          <a:xfrm>
            <a:off x="4060834" y="3020430"/>
            <a:ext cx="200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 i semaines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71B697A-AFEE-6CAC-8AAD-15CFF5EC4164}"/>
              </a:ext>
            </a:extLst>
          </p:cNvPr>
          <p:cNvCxnSpPr>
            <a:cxnSpLocks/>
          </p:cNvCxnSpPr>
          <p:nvPr/>
        </p:nvCxnSpPr>
        <p:spPr>
          <a:xfrm>
            <a:off x="8284191" y="3815454"/>
            <a:ext cx="2565779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6838143-29A6-5FB0-697E-4F59DB1B66B5}"/>
              </a:ext>
            </a:extLst>
          </p:cNvPr>
          <p:cNvSpPr txBox="1"/>
          <p:nvPr/>
        </p:nvSpPr>
        <p:spPr>
          <a:xfrm>
            <a:off x="10190840" y="4545125"/>
            <a:ext cx="131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 max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4361F35-1419-0C85-78D1-93E43CE0126A}"/>
              </a:ext>
            </a:extLst>
          </p:cNvPr>
          <p:cNvCxnSpPr>
            <a:cxnSpLocks/>
          </p:cNvCxnSpPr>
          <p:nvPr/>
        </p:nvCxnSpPr>
        <p:spPr>
          <a:xfrm flipV="1">
            <a:off x="10833261" y="3843552"/>
            <a:ext cx="0" cy="69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F8F3F957-39BF-12A7-4C1F-670873C4DAC6}"/>
              </a:ext>
            </a:extLst>
          </p:cNvPr>
          <p:cNvSpPr/>
          <p:nvPr/>
        </p:nvSpPr>
        <p:spPr>
          <a:xfrm flipV="1">
            <a:off x="4820757" y="2547457"/>
            <a:ext cx="348643" cy="48370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C0AFE0C-8E9A-4D71-D9BA-F3AE68EE2922}"/>
              </a:ext>
            </a:extLst>
          </p:cNvPr>
          <p:cNvSpPr txBox="1"/>
          <p:nvPr/>
        </p:nvSpPr>
        <p:spPr>
          <a:xfrm>
            <a:off x="4044792" y="2126305"/>
            <a:ext cx="236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KMeans</a:t>
            </a:r>
            <a:r>
              <a:rPr lang="fr-FR" dirty="0"/>
              <a:t> i semaines</a:t>
            </a:r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45EBFA73-DA55-042D-0137-4C3D887CC5FD}"/>
              </a:ext>
            </a:extLst>
          </p:cNvPr>
          <p:cNvSpPr/>
          <p:nvPr/>
        </p:nvSpPr>
        <p:spPr>
          <a:xfrm>
            <a:off x="3696149" y="5032292"/>
            <a:ext cx="348643" cy="40755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4AB14FB-CF15-B230-E21E-222AE2B3E54D}"/>
              </a:ext>
            </a:extLst>
          </p:cNvPr>
          <p:cNvSpPr txBox="1"/>
          <p:nvPr/>
        </p:nvSpPr>
        <p:spPr>
          <a:xfrm>
            <a:off x="2799745" y="5484206"/>
            <a:ext cx="236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KMeans</a:t>
            </a:r>
            <a:r>
              <a:rPr lang="fr-FR" dirty="0"/>
              <a:t> référence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82F9480-FDF1-18BF-6EBA-2611CE12D921}"/>
              </a:ext>
            </a:extLst>
          </p:cNvPr>
          <p:cNvSpPr txBox="1"/>
          <p:nvPr/>
        </p:nvSpPr>
        <p:spPr>
          <a:xfrm>
            <a:off x="8463142" y="3400889"/>
            <a:ext cx="220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 (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labels</a:t>
            </a:r>
            <a:r>
              <a:rPr lang="fr-FR" dirty="0"/>
              <a:t>, </a:t>
            </a:r>
            <a:r>
              <a:rPr lang="fr-FR" dirty="0">
                <a:solidFill>
                  <a:srgbClr val="FFC000"/>
                </a:solidFill>
              </a:rPr>
              <a:t>labels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84647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4" grpId="0"/>
      <p:bldP spid="16" grpId="0" animBg="1"/>
      <p:bldP spid="17" grpId="0"/>
      <p:bldP spid="23" grpId="0" animBg="1"/>
      <p:bldP spid="24" grpId="0"/>
      <p:bldP spid="25" grpId="0" animBg="1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2FE24-E2F6-4234-2BB1-451DC761C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0FA56-00A9-73AF-AD46-F201394B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Simulation de la maintenance de segmentation</a:t>
            </a:r>
          </a:p>
        </p:txBody>
      </p:sp>
      <p:pic>
        <p:nvPicPr>
          <p:cNvPr id="4" name="Picture 2" descr="Olist Store: Venda Online – Applications sur Google Play">
            <a:extLst>
              <a:ext uri="{FF2B5EF4-FFF2-40B4-BE49-F238E27FC236}">
                <a16:creationId xmlns:a16="http://schemas.microsoft.com/office/drawing/2014/main" id="{F5CF6B23-F2D0-CF7A-5C07-5CA4C0621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425" y="5349875"/>
            <a:ext cx="1258081" cy="12580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8BE1C6A-7DE4-B222-EC41-12A2F33DC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103" y="1567845"/>
            <a:ext cx="6282519" cy="5191804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01326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9882C78-05B3-7621-3C55-B0608244FFC8}"/>
              </a:ext>
            </a:extLst>
          </p:cNvPr>
          <p:cNvSpPr txBox="1"/>
          <p:nvPr/>
        </p:nvSpPr>
        <p:spPr>
          <a:xfrm>
            <a:off x="5079242" y="2572604"/>
            <a:ext cx="20335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/>
              <a:t>FIN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C384C2-0A67-C055-97DC-F09DF7FDE4E5}"/>
              </a:ext>
            </a:extLst>
          </p:cNvPr>
          <p:cNvSpPr txBox="1"/>
          <p:nvPr/>
        </p:nvSpPr>
        <p:spPr>
          <a:xfrm>
            <a:off x="4024952" y="4449169"/>
            <a:ext cx="414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5768017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400D30-0A31-0B61-CBFE-FF4834F7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A277DA-613F-78C1-A0E0-451740D6B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/>
            </a:pPr>
            <a:r>
              <a:rPr lang="fr-FR" dirty="0"/>
              <a:t>Contexte</a:t>
            </a:r>
          </a:p>
          <a:p>
            <a:pPr>
              <a:buFont typeface="+mj-lt"/>
              <a:buAutoNum type="arabicParenR"/>
            </a:pPr>
            <a:r>
              <a:rPr lang="fr-FR" dirty="0"/>
              <a:t>création de caractéristiques et exploration</a:t>
            </a:r>
          </a:p>
          <a:p>
            <a:pPr>
              <a:buFont typeface="+mj-lt"/>
              <a:buAutoNum type="arabicParenR"/>
            </a:pPr>
            <a:r>
              <a:rPr lang="fr-FR" dirty="0"/>
              <a:t>Essais d’algorithmes de clustering</a:t>
            </a:r>
          </a:p>
          <a:p>
            <a:pPr>
              <a:buFont typeface="+mj-lt"/>
              <a:buAutoNum type="arabicParenR"/>
            </a:pPr>
            <a:r>
              <a:rPr lang="fr-FR" dirty="0"/>
              <a:t>Simulation de la maintenance de segmentation</a:t>
            </a:r>
          </a:p>
        </p:txBody>
      </p:sp>
      <p:pic>
        <p:nvPicPr>
          <p:cNvPr id="4" name="Picture 2" descr="Olist Store: Venda Online – Applications sur Google Play">
            <a:extLst>
              <a:ext uri="{FF2B5EF4-FFF2-40B4-BE49-F238E27FC236}">
                <a16:creationId xmlns:a16="http://schemas.microsoft.com/office/drawing/2014/main" id="{E0AE4357-ECEC-7A29-DA8E-A2D15866C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425" y="5349875"/>
            <a:ext cx="1258081" cy="12580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54887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DDBB6-5178-176E-454D-CAFD4A273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90375-A6E3-FC6E-123B-CB792D07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Contexte</a:t>
            </a:r>
          </a:p>
        </p:txBody>
      </p:sp>
      <p:pic>
        <p:nvPicPr>
          <p:cNvPr id="4" name="Picture 2" descr="Olist Store: Venda Online – Applications sur Google Play">
            <a:extLst>
              <a:ext uri="{FF2B5EF4-FFF2-40B4-BE49-F238E27FC236}">
                <a16:creationId xmlns:a16="http://schemas.microsoft.com/office/drawing/2014/main" id="{EE3AB630-89E2-A1A8-ABC4-55BC00A7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425" y="5349875"/>
            <a:ext cx="1258081" cy="12580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2" name="Picture 2" descr="La société brésilienne Olist procède à quatre acquisitions en moins d'un  an. - Team France Export">
            <a:extLst>
              <a:ext uri="{FF2B5EF4-FFF2-40B4-BE49-F238E27FC236}">
                <a16:creationId xmlns:a16="http://schemas.microsoft.com/office/drawing/2014/main" id="{F047DD96-A12C-B54F-3275-739FC375D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894" y="3140299"/>
            <a:ext cx="4570657" cy="2098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ilhouette Salutation Hommes Homme - Images vectorielles gratuites sur  Pixabay - Pixabay">
            <a:extLst>
              <a:ext uri="{FF2B5EF4-FFF2-40B4-BE49-F238E27FC236}">
                <a16:creationId xmlns:a16="http://schemas.microsoft.com/office/drawing/2014/main" id="{D5855A01-5D53-5795-D940-379169AA1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87" y="3498393"/>
            <a:ext cx="485226" cy="970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4" descr="Silhouette Salutation Hommes Homme - Images vectorielles gratuites sur  Pixabay - Pixabay">
            <a:extLst>
              <a:ext uri="{FF2B5EF4-FFF2-40B4-BE49-F238E27FC236}">
                <a16:creationId xmlns:a16="http://schemas.microsoft.com/office/drawing/2014/main" id="{9B1D3D33-19F4-5AA6-2DD5-9624A768A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731" y="2458549"/>
            <a:ext cx="485226" cy="970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Silhouette Salutation Hommes Homme - Images vectorielles gratuites sur  Pixabay - Pixabay">
            <a:extLst>
              <a:ext uri="{FF2B5EF4-FFF2-40B4-BE49-F238E27FC236}">
                <a16:creationId xmlns:a16="http://schemas.microsoft.com/office/drawing/2014/main" id="{2D866A8D-8EB3-0C9A-3E02-EAE8649EC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731" y="4753987"/>
            <a:ext cx="485226" cy="970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46" name="Picture 6" descr="L'homme Pousse La Silhouette Du Chariot D'achat Les Gens Font Du Shopping  Les Silhouettes Des Acheteurs Sur Le Blanc | Vecteur Premium">
            <a:extLst>
              <a:ext uri="{FF2B5EF4-FFF2-40B4-BE49-F238E27FC236}">
                <a16:creationId xmlns:a16="http://schemas.microsoft.com/office/drawing/2014/main" id="{24DA7755-F8D7-3B40-0912-3403F5C60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60" y="4468844"/>
            <a:ext cx="1022765" cy="1022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6" descr="L'homme Pousse La Silhouette Du Chariot D'achat Les Gens Font Du Shopping  Les Silhouettes Des Acheteurs Sur Le Blanc | Vecteur Premium">
            <a:extLst>
              <a:ext uri="{FF2B5EF4-FFF2-40B4-BE49-F238E27FC236}">
                <a16:creationId xmlns:a16="http://schemas.microsoft.com/office/drawing/2014/main" id="{2FDDBCE7-B61F-4F58-FC6B-6FE34FC21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539" y="2628916"/>
            <a:ext cx="1022765" cy="1022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9D6B04E-AA1A-D4A2-10F3-7FDDBE9E4E32}"/>
              </a:ext>
            </a:extLst>
          </p:cNvPr>
          <p:cNvSpPr/>
          <p:nvPr/>
        </p:nvSpPr>
        <p:spPr>
          <a:xfrm rot="1228627">
            <a:off x="1767631" y="3448911"/>
            <a:ext cx="3107120" cy="157064"/>
          </a:xfrm>
          <a:prstGeom prst="rightArrow">
            <a:avLst>
              <a:gd name="adj1" fmla="val 50000"/>
              <a:gd name="adj2" fmla="val 17112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3EF2F611-6FF8-6900-9C9D-486A1941E486}"/>
              </a:ext>
            </a:extLst>
          </p:cNvPr>
          <p:cNvSpPr/>
          <p:nvPr/>
        </p:nvSpPr>
        <p:spPr>
          <a:xfrm rot="20620892">
            <a:off x="1785968" y="4675454"/>
            <a:ext cx="3107120" cy="157064"/>
          </a:xfrm>
          <a:prstGeom prst="rightArrow">
            <a:avLst>
              <a:gd name="adj1" fmla="val 50000"/>
              <a:gd name="adj2" fmla="val 17112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BDF40EC7-BD16-687F-ADA4-973848242FF0}"/>
              </a:ext>
            </a:extLst>
          </p:cNvPr>
          <p:cNvSpPr/>
          <p:nvPr/>
        </p:nvSpPr>
        <p:spPr>
          <a:xfrm rot="162467">
            <a:off x="1242842" y="4047975"/>
            <a:ext cx="3486030" cy="157064"/>
          </a:xfrm>
          <a:prstGeom prst="rightArrow">
            <a:avLst>
              <a:gd name="adj1" fmla="val 50000"/>
              <a:gd name="adj2" fmla="val 17112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ouble flèche horizontale 10">
            <a:extLst>
              <a:ext uri="{FF2B5EF4-FFF2-40B4-BE49-F238E27FC236}">
                <a16:creationId xmlns:a16="http://schemas.microsoft.com/office/drawing/2014/main" id="{26E5777B-B6D0-707B-0B11-230F2B381779}"/>
              </a:ext>
            </a:extLst>
          </p:cNvPr>
          <p:cNvSpPr/>
          <p:nvPr/>
        </p:nvSpPr>
        <p:spPr>
          <a:xfrm rot="20755787">
            <a:off x="6799807" y="3420019"/>
            <a:ext cx="2549226" cy="23301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ouble flèche horizontale 11">
            <a:extLst>
              <a:ext uri="{FF2B5EF4-FFF2-40B4-BE49-F238E27FC236}">
                <a16:creationId xmlns:a16="http://schemas.microsoft.com/office/drawing/2014/main" id="{91A4C504-E7D1-A47D-6F68-3A4BFF7F45DB}"/>
              </a:ext>
            </a:extLst>
          </p:cNvPr>
          <p:cNvSpPr/>
          <p:nvPr/>
        </p:nvSpPr>
        <p:spPr>
          <a:xfrm rot="822328">
            <a:off x="6761719" y="4527528"/>
            <a:ext cx="2661101" cy="23301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16A55D1-E3DF-A5D2-561A-C7A477737FD7}"/>
              </a:ext>
            </a:extLst>
          </p:cNvPr>
          <p:cNvSpPr txBox="1"/>
          <p:nvPr/>
        </p:nvSpPr>
        <p:spPr>
          <a:xfrm>
            <a:off x="4777753" y="2744310"/>
            <a:ext cx="18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 - plateforme</a:t>
            </a:r>
          </a:p>
        </p:txBody>
      </p:sp>
    </p:spTree>
    <p:extLst>
      <p:ext uri="{BB962C8B-B14F-4D97-AF65-F5344CB8AC3E}">
        <p14:creationId xmlns:p14="http://schemas.microsoft.com/office/powerpoint/2010/main" val="378625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9DF7D-0792-1013-A87B-496811836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40E09-DC1D-4ECB-9E0B-C43F4FB2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Contexte</a:t>
            </a:r>
          </a:p>
        </p:txBody>
      </p:sp>
      <p:pic>
        <p:nvPicPr>
          <p:cNvPr id="4" name="Picture 2" descr="Olist Store: Venda Online – Applications sur Google Play">
            <a:extLst>
              <a:ext uri="{FF2B5EF4-FFF2-40B4-BE49-F238E27FC236}">
                <a16:creationId xmlns:a16="http://schemas.microsoft.com/office/drawing/2014/main" id="{CF394CC0-117A-4D2C-D167-07A47534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425" y="5349875"/>
            <a:ext cx="1258081" cy="12580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194" name="Picture 2" descr="Data Schema">
            <a:extLst>
              <a:ext uri="{FF2B5EF4-FFF2-40B4-BE49-F238E27FC236}">
                <a16:creationId xmlns:a16="http://schemas.microsoft.com/office/drawing/2014/main" id="{10B73DFE-3E2C-59B5-54B0-1D0808323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94" y="2302182"/>
            <a:ext cx="7155360" cy="4305774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2B272AD-1AE7-13BA-CE54-1C5AD6B5F0B8}"/>
              </a:ext>
            </a:extLst>
          </p:cNvPr>
          <p:cNvSpPr/>
          <p:nvPr/>
        </p:nvSpPr>
        <p:spPr>
          <a:xfrm>
            <a:off x="558800" y="2302182"/>
            <a:ext cx="3568700" cy="430577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E2BC8D8-A8C3-E650-075B-4D77A292343A}"/>
              </a:ext>
            </a:extLst>
          </p:cNvPr>
          <p:cNvSpPr/>
          <p:nvPr/>
        </p:nvSpPr>
        <p:spPr>
          <a:xfrm>
            <a:off x="4274806" y="3721100"/>
            <a:ext cx="3141994" cy="140970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CBB8F1C-5052-1451-6370-831D3373FAA0}"/>
              </a:ext>
            </a:extLst>
          </p:cNvPr>
          <p:cNvSpPr/>
          <p:nvPr/>
        </p:nvSpPr>
        <p:spPr>
          <a:xfrm>
            <a:off x="4331649" y="2302182"/>
            <a:ext cx="1319851" cy="112681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255ECCB-C29D-CD32-CF6E-33D3A17E8B2E}"/>
              </a:ext>
            </a:extLst>
          </p:cNvPr>
          <p:cNvSpPr/>
          <p:nvPr/>
        </p:nvSpPr>
        <p:spPr>
          <a:xfrm>
            <a:off x="6096949" y="5451935"/>
            <a:ext cx="1319851" cy="112681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1F4A2B-4F7F-CB2F-17B6-1060FDFBC3DD}"/>
              </a:ext>
            </a:extLst>
          </p:cNvPr>
          <p:cNvSpPr txBox="1"/>
          <p:nvPr/>
        </p:nvSpPr>
        <p:spPr>
          <a:xfrm>
            <a:off x="3324030" y="1916194"/>
            <a:ext cx="160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 tables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FCE54-FB75-959D-4E53-B69C54733E63}"/>
              </a:ext>
            </a:extLst>
          </p:cNvPr>
          <p:cNvSpPr txBox="1"/>
          <p:nvPr/>
        </p:nvSpPr>
        <p:spPr>
          <a:xfrm>
            <a:off x="411494" y="1924522"/>
            <a:ext cx="171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fr-FR" dirty="0" err="1"/>
              <a:t>olist.db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35271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4715E-8D75-31A6-3D01-B1148C210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51B478-867F-E5EA-E2F3-7E759D70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Exploration et création de caractéristiques</a:t>
            </a:r>
          </a:p>
        </p:txBody>
      </p:sp>
      <p:pic>
        <p:nvPicPr>
          <p:cNvPr id="4" name="Picture 2" descr="Olist Store: Venda Online – Applications sur Google Play">
            <a:extLst>
              <a:ext uri="{FF2B5EF4-FFF2-40B4-BE49-F238E27FC236}">
                <a16:creationId xmlns:a16="http://schemas.microsoft.com/office/drawing/2014/main" id="{F67F8AAA-7DEE-CD15-0F68-D77F40A7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425" y="5349875"/>
            <a:ext cx="1258081" cy="12580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201AA30-CE07-901B-B64F-AF127A238197}"/>
              </a:ext>
            </a:extLst>
          </p:cNvPr>
          <p:cNvSpPr txBox="1"/>
          <p:nvPr/>
        </p:nvSpPr>
        <p:spPr>
          <a:xfrm>
            <a:off x="106252" y="2337650"/>
            <a:ext cx="1322397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FFC000"/>
                </a:solidFill>
              </a:rPr>
              <a:t>Récence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48CA6BB-D982-128F-36B1-9F13C9988CD6}"/>
              </a:ext>
            </a:extLst>
          </p:cNvPr>
          <p:cNvCxnSpPr>
            <a:cxnSpLocks/>
          </p:cNvCxnSpPr>
          <p:nvPr/>
        </p:nvCxnSpPr>
        <p:spPr>
          <a:xfrm flipH="1">
            <a:off x="1257300" y="4294097"/>
            <a:ext cx="9654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CD112B6-9DD0-74C6-8119-900D0AAE02F5}"/>
              </a:ext>
            </a:extLst>
          </p:cNvPr>
          <p:cNvSpPr txBox="1"/>
          <p:nvPr/>
        </p:nvSpPr>
        <p:spPr>
          <a:xfrm>
            <a:off x="116450" y="4032487"/>
            <a:ext cx="13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Timeline client 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1DC00CC-3531-F3AE-A158-7E2E490C49EF}"/>
              </a:ext>
            </a:extLst>
          </p:cNvPr>
          <p:cNvSpPr txBox="1"/>
          <p:nvPr/>
        </p:nvSpPr>
        <p:spPr>
          <a:xfrm>
            <a:off x="1406862" y="3096441"/>
            <a:ext cx="138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1</a:t>
            </a:r>
            <a:r>
              <a:rPr lang="fr-FR" sz="1400" baseline="30000" dirty="0">
                <a:solidFill>
                  <a:srgbClr val="FF0000"/>
                </a:solidFill>
              </a:rPr>
              <a:t>ère</a:t>
            </a:r>
            <a:r>
              <a:rPr lang="fr-FR" sz="1400" dirty="0">
                <a:solidFill>
                  <a:srgbClr val="FF0000"/>
                </a:solidFill>
              </a:rPr>
              <a:t> cmd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D1D768-C0E5-1A18-D79D-577D4A10C846}"/>
              </a:ext>
            </a:extLst>
          </p:cNvPr>
          <p:cNvSpPr txBox="1"/>
          <p:nvPr/>
        </p:nvSpPr>
        <p:spPr>
          <a:xfrm>
            <a:off x="6565294" y="3096440"/>
            <a:ext cx="1387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>
                <a:solidFill>
                  <a:srgbClr val="FFC000"/>
                </a:solidFill>
              </a:rPr>
              <a:t>Dernière cmd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45BC3C-0B46-3EAB-14E0-7352CD4A8689}"/>
              </a:ext>
            </a:extLst>
          </p:cNvPr>
          <p:cNvSpPr txBox="1"/>
          <p:nvPr/>
        </p:nvSpPr>
        <p:spPr>
          <a:xfrm>
            <a:off x="10217900" y="3724744"/>
            <a:ext cx="138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Aujourd’hui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79B119D-15F2-F33B-98DB-C7C4C6E0C857}"/>
              </a:ext>
            </a:extLst>
          </p:cNvPr>
          <p:cNvCxnSpPr>
            <a:cxnSpLocks/>
          </p:cNvCxnSpPr>
          <p:nvPr/>
        </p:nvCxnSpPr>
        <p:spPr>
          <a:xfrm flipV="1">
            <a:off x="1833750" y="4134540"/>
            <a:ext cx="0" cy="3320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AC5A859-461E-119F-7224-B0639382A556}"/>
              </a:ext>
            </a:extLst>
          </p:cNvPr>
          <p:cNvCxnSpPr>
            <a:cxnSpLocks/>
          </p:cNvCxnSpPr>
          <p:nvPr/>
        </p:nvCxnSpPr>
        <p:spPr>
          <a:xfrm flipV="1">
            <a:off x="7193150" y="4134540"/>
            <a:ext cx="0" cy="33202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352AB67-CE5C-42BD-88F1-B54AFF37F840}"/>
              </a:ext>
            </a:extLst>
          </p:cNvPr>
          <p:cNvCxnSpPr>
            <a:cxnSpLocks/>
          </p:cNvCxnSpPr>
          <p:nvPr/>
        </p:nvCxnSpPr>
        <p:spPr>
          <a:xfrm flipV="1">
            <a:off x="2656710" y="4134540"/>
            <a:ext cx="0" cy="33202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080076F-8E0F-A6F4-6C72-2895743F01C2}"/>
              </a:ext>
            </a:extLst>
          </p:cNvPr>
          <p:cNvCxnSpPr>
            <a:cxnSpLocks/>
          </p:cNvCxnSpPr>
          <p:nvPr/>
        </p:nvCxnSpPr>
        <p:spPr>
          <a:xfrm flipV="1">
            <a:off x="5069710" y="4134540"/>
            <a:ext cx="0" cy="33202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C24C571-3591-A5A2-65EC-131DA7C315B3}"/>
              </a:ext>
            </a:extLst>
          </p:cNvPr>
          <p:cNvCxnSpPr>
            <a:cxnSpLocks/>
          </p:cNvCxnSpPr>
          <p:nvPr/>
        </p:nvCxnSpPr>
        <p:spPr>
          <a:xfrm flipH="1">
            <a:off x="7258844" y="4466569"/>
            <a:ext cx="3718300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A297E493-97BA-5782-975B-13B92436EAD5}"/>
              </a:ext>
            </a:extLst>
          </p:cNvPr>
          <p:cNvSpPr txBox="1"/>
          <p:nvPr/>
        </p:nvSpPr>
        <p:spPr>
          <a:xfrm>
            <a:off x="2429788" y="4511301"/>
            <a:ext cx="1387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5 </a:t>
            </a:r>
            <a:r>
              <a:rPr lang="fr-FR" sz="1200" dirty="0" err="1">
                <a:solidFill>
                  <a:srgbClr val="00B050"/>
                </a:solidFill>
              </a:rPr>
              <a:t>reals</a:t>
            </a:r>
            <a:endParaRPr lang="fr-FR" sz="1200" dirty="0">
              <a:solidFill>
                <a:srgbClr val="00B050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59EA156-9F76-B8D2-D2C0-87B7F89B0F15}"/>
              </a:ext>
            </a:extLst>
          </p:cNvPr>
          <p:cNvSpPr txBox="1"/>
          <p:nvPr/>
        </p:nvSpPr>
        <p:spPr>
          <a:xfrm>
            <a:off x="4743126" y="4560380"/>
            <a:ext cx="1387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5 </a:t>
            </a:r>
            <a:r>
              <a:rPr lang="fr-FR" sz="1200" dirty="0" err="1">
                <a:solidFill>
                  <a:srgbClr val="00B050"/>
                </a:solidFill>
              </a:rPr>
              <a:t>reals</a:t>
            </a:r>
            <a:endParaRPr lang="fr-FR" sz="1200" dirty="0">
              <a:solidFill>
                <a:srgbClr val="00B050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C4AF534-A44E-1D0C-9DB8-7CC20821BF0D}"/>
              </a:ext>
            </a:extLst>
          </p:cNvPr>
          <p:cNvSpPr txBox="1"/>
          <p:nvPr/>
        </p:nvSpPr>
        <p:spPr>
          <a:xfrm>
            <a:off x="1503550" y="4525809"/>
            <a:ext cx="833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10 </a:t>
            </a:r>
            <a:r>
              <a:rPr lang="fr-FR" sz="1200" dirty="0" err="1">
                <a:solidFill>
                  <a:srgbClr val="00B050"/>
                </a:solidFill>
              </a:rPr>
              <a:t>reals</a:t>
            </a:r>
            <a:endParaRPr lang="fr-FR" sz="1200" dirty="0">
              <a:solidFill>
                <a:srgbClr val="00B050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3CD26B1-5BC7-9079-675F-942BAC0978EF}"/>
              </a:ext>
            </a:extLst>
          </p:cNvPr>
          <p:cNvSpPr txBox="1"/>
          <p:nvPr/>
        </p:nvSpPr>
        <p:spPr>
          <a:xfrm>
            <a:off x="6776527" y="4525809"/>
            <a:ext cx="833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10 </a:t>
            </a:r>
            <a:r>
              <a:rPr lang="fr-FR" sz="1200" dirty="0" err="1">
                <a:solidFill>
                  <a:srgbClr val="00B050"/>
                </a:solidFill>
              </a:rPr>
              <a:t>reals</a:t>
            </a:r>
            <a:endParaRPr lang="fr-FR" sz="1200" dirty="0">
              <a:solidFill>
                <a:srgbClr val="00B05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99CF2F4-A439-B868-CF8F-1D78E3727066}"/>
              </a:ext>
            </a:extLst>
          </p:cNvPr>
          <p:cNvSpPr txBox="1"/>
          <p:nvPr/>
        </p:nvSpPr>
        <p:spPr>
          <a:xfrm>
            <a:off x="4038740" y="5059272"/>
            <a:ext cx="833246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</a:rPr>
              <a:t>30 </a:t>
            </a:r>
            <a:r>
              <a:rPr lang="fr-FR" sz="1200" b="1" dirty="0" err="1">
                <a:solidFill>
                  <a:srgbClr val="00B050"/>
                </a:solidFill>
              </a:rPr>
              <a:t>reals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40" name="Organigramme : Connecteur 39">
            <a:extLst>
              <a:ext uri="{FF2B5EF4-FFF2-40B4-BE49-F238E27FC236}">
                <a16:creationId xmlns:a16="http://schemas.microsoft.com/office/drawing/2014/main" id="{F91CCE47-8B33-39F5-EE43-4AC21BD1D013}"/>
              </a:ext>
            </a:extLst>
          </p:cNvPr>
          <p:cNvSpPr/>
          <p:nvPr/>
        </p:nvSpPr>
        <p:spPr>
          <a:xfrm>
            <a:off x="10835250" y="4172493"/>
            <a:ext cx="239150" cy="23664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9C6DC0F-975B-E64D-4935-B9E60C2BC47A}"/>
              </a:ext>
            </a:extLst>
          </p:cNvPr>
          <p:cNvSpPr txBox="1"/>
          <p:nvPr/>
        </p:nvSpPr>
        <p:spPr>
          <a:xfrm>
            <a:off x="1503034" y="3480976"/>
            <a:ext cx="833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2D050"/>
                </a:solidFill>
              </a:rPr>
              <a:t>4/5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A1E80CB-3C0C-5189-4E17-186B2792D498}"/>
              </a:ext>
            </a:extLst>
          </p:cNvPr>
          <p:cNvSpPr txBox="1"/>
          <p:nvPr/>
        </p:nvSpPr>
        <p:spPr>
          <a:xfrm>
            <a:off x="2487343" y="3480976"/>
            <a:ext cx="833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2D050"/>
                </a:solidFill>
              </a:rPr>
              <a:t>3/5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5D74FEF-8C3D-3F76-7929-E81034F55BFF}"/>
              </a:ext>
            </a:extLst>
          </p:cNvPr>
          <p:cNvSpPr txBox="1"/>
          <p:nvPr/>
        </p:nvSpPr>
        <p:spPr>
          <a:xfrm>
            <a:off x="4858639" y="3454494"/>
            <a:ext cx="833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2D050"/>
                </a:solidFill>
              </a:rPr>
              <a:t>5/5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9941E6B-479B-50D9-E8F0-B527DB443AEA}"/>
              </a:ext>
            </a:extLst>
          </p:cNvPr>
          <p:cNvSpPr txBox="1"/>
          <p:nvPr/>
        </p:nvSpPr>
        <p:spPr>
          <a:xfrm>
            <a:off x="6960548" y="3454494"/>
            <a:ext cx="833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92D050"/>
                </a:solidFill>
              </a:rPr>
              <a:t>4/5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7E86A027-C4C4-48CD-F734-E59CD07BA64D}"/>
              </a:ext>
            </a:extLst>
          </p:cNvPr>
          <p:cNvSpPr txBox="1"/>
          <p:nvPr/>
        </p:nvSpPr>
        <p:spPr>
          <a:xfrm>
            <a:off x="8239217" y="3451105"/>
            <a:ext cx="833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4/5</a:t>
            </a:r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17DBF849-29B6-4791-4E88-FFBD54CF1A18}"/>
              </a:ext>
            </a:extLst>
          </p:cNvPr>
          <p:cNvSpPr/>
          <p:nvPr/>
        </p:nvSpPr>
        <p:spPr>
          <a:xfrm>
            <a:off x="7762045" y="3529952"/>
            <a:ext cx="381292" cy="142169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52F4F5E-5ACF-4D67-DFEE-35E2A7E01ADA}"/>
              </a:ext>
            </a:extLst>
          </p:cNvPr>
          <p:cNvSpPr txBox="1"/>
          <p:nvPr/>
        </p:nvSpPr>
        <p:spPr>
          <a:xfrm>
            <a:off x="1516916" y="3749036"/>
            <a:ext cx="801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b="1" dirty="0">
                <a:solidFill>
                  <a:schemeClr val="accent6"/>
                </a:solidFill>
              </a:rPr>
              <a:t>Home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F09DD6E-F517-1EF2-711F-7C4E29602A35}"/>
              </a:ext>
            </a:extLst>
          </p:cNvPr>
          <p:cNvSpPr txBox="1"/>
          <p:nvPr/>
        </p:nvSpPr>
        <p:spPr>
          <a:xfrm>
            <a:off x="4858639" y="3721934"/>
            <a:ext cx="801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b="1" dirty="0">
                <a:solidFill>
                  <a:schemeClr val="accent6"/>
                </a:solidFill>
              </a:rPr>
              <a:t>Home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068CAE8-7879-901D-3FB2-F0697DB5883A}"/>
              </a:ext>
            </a:extLst>
          </p:cNvPr>
          <p:cNvSpPr txBox="1"/>
          <p:nvPr/>
        </p:nvSpPr>
        <p:spPr>
          <a:xfrm>
            <a:off x="6899738" y="3721934"/>
            <a:ext cx="801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b="1" dirty="0">
                <a:solidFill>
                  <a:schemeClr val="accent6"/>
                </a:solidFill>
              </a:rPr>
              <a:t>Home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6CE9F99-AE2C-8BC5-EDFE-BFBD52DD6776}"/>
              </a:ext>
            </a:extLst>
          </p:cNvPr>
          <p:cNvSpPr txBox="1"/>
          <p:nvPr/>
        </p:nvSpPr>
        <p:spPr>
          <a:xfrm>
            <a:off x="2487343" y="3721934"/>
            <a:ext cx="106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 err="1">
                <a:solidFill>
                  <a:schemeClr val="accent6"/>
                </a:solidFill>
              </a:rPr>
              <a:t>electronics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939738D-0758-DE8F-DAEB-C10AD4F07B51}"/>
              </a:ext>
            </a:extLst>
          </p:cNvPr>
          <p:cNvSpPr txBox="1"/>
          <p:nvPr/>
        </p:nvSpPr>
        <p:spPr>
          <a:xfrm>
            <a:off x="8239217" y="3731008"/>
            <a:ext cx="833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6"/>
                </a:solidFill>
              </a:rPr>
              <a:t>Home</a:t>
            </a:r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D51CC732-1B2E-E565-38E3-4B480745EB5A}"/>
              </a:ext>
            </a:extLst>
          </p:cNvPr>
          <p:cNvSpPr/>
          <p:nvPr/>
        </p:nvSpPr>
        <p:spPr>
          <a:xfrm>
            <a:off x="7762045" y="3809855"/>
            <a:ext cx="381292" cy="14216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01461DE-F462-83D7-424D-4EA0C90AC281}"/>
              </a:ext>
            </a:extLst>
          </p:cNvPr>
          <p:cNvSpPr txBox="1"/>
          <p:nvPr/>
        </p:nvSpPr>
        <p:spPr>
          <a:xfrm>
            <a:off x="20986" y="4563763"/>
            <a:ext cx="1168257" cy="27699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fr-FR" dirty="0">
                <a:solidFill>
                  <a:schemeClr val="accent4"/>
                </a:solidFill>
              </a:rPr>
              <a:t>Sao Paolo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2FD9576-34E1-113D-1384-1F8CDD631B52}"/>
              </a:ext>
            </a:extLst>
          </p:cNvPr>
          <p:cNvSpPr txBox="1"/>
          <p:nvPr/>
        </p:nvSpPr>
        <p:spPr>
          <a:xfrm>
            <a:off x="-57334" y="5978915"/>
            <a:ext cx="111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>
                <a:solidFill>
                  <a:srgbClr val="FFFF00"/>
                </a:solidFill>
              </a:rPr>
              <a:t>Vendeur 1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5B3C8B8-B7F5-97D0-E59D-314D45E10462}"/>
              </a:ext>
            </a:extLst>
          </p:cNvPr>
          <p:cNvSpPr txBox="1"/>
          <p:nvPr/>
        </p:nvSpPr>
        <p:spPr>
          <a:xfrm>
            <a:off x="779481" y="6581001"/>
            <a:ext cx="111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>
                <a:solidFill>
                  <a:srgbClr val="FFFF00"/>
                </a:solidFill>
              </a:rPr>
              <a:t>Vendeur 2</a:t>
            </a:r>
          </a:p>
        </p:txBody>
      </p:sp>
      <p:sp>
        <p:nvSpPr>
          <p:cNvPr id="67" name="Flèche : double flèche horizontale 66">
            <a:extLst>
              <a:ext uri="{FF2B5EF4-FFF2-40B4-BE49-F238E27FC236}">
                <a16:creationId xmlns:a16="http://schemas.microsoft.com/office/drawing/2014/main" id="{968FDB53-B066-694D-CC7E-90F8B7E01B9F}"/>
              </a:ext>
            </a:extLst>
          </p:cNvPr>
          <p:cNvSpPr/>
          <p:nvPr/>
        </p:nvSpPr>
        <p:spPr>
          <a:xfrm rot="5400000">
            <a:off x="-271076" y="5396045"/>
            <a:ext cx="925580" cy="160139"/>
          </a:xfrm>
          <a:prstGeom prst="leftRightArrow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 : double flèche horizontale 68">
            <a:extLst>
              <a:ext uri="{FF2B5EF4-FFF2-40B4-BE49-F238E27FC236}">
                <a16:creationId xmlns:a16="http://schemas.microsoft.com/office/drawing/2014/main" id="{CEC41361-1035-BA35-B79A-CE02E315553D}"/>
              </a:ext>
            </a:extLst>
          </p:cNvPr>
          <p:cNvSpPr/>
          <p:nvPr/>
        </p:nvSpPr>
        <p:spPr>
          <a:xfrm rot="4935863">
            <a:off x="139990" y="5703795"/>
            <a:ext cx="1569776" cy="162272"/>
          </a:xfrm>
          <a:prstGeom prst="leftRightArrow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85C5EA8C-2B99-239F-11FE-0323FB8F5105}"/>
              </a:ext>
            </a:extLst>
          </p:cNvPr>
          <p:cNvSpPr txBox="1"/>
          <p:nvPr/>
        </p:nvSpPr>
        <p:spPr>
          <a:xfrm>
            <a:off x="932985" y="5564394"/>
            <a:ext cx="1168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>
                <a:solidFill>
                  <a:srgbClr val="FFFF00"/>
                </a:solidFill>
              </a:rPr>
              <a:t>251 km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B4E29B28-D84B-7244-5D34-5A69A664A86C}"/>
              </a:ext>
            </a:extLst>
          </p:cNvPr>
          <p:cNvSpPr txBox="1"/>
          <p:nvPr/>
        </p:nvSpPr>
        <p:spPr>
          <a:xfrm>
            <a:off x="154703" y="5327139"/>
            <a:ext cx="1168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>
                <a:solidFill>
                  <a:srgbClr val="FFFF00"/>
                </a:solidFill>
              </a:rPr>
              <a:t>112 km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E65B0F60-FF60-8E12-ADD8-B4E546A967F3}"/>
              </a:ext>
            </a:extLst>
          </p:cNvPr>
          <p:cNvSpPr txBox="1"/>
          <p:nvPr/>
        </p:nvSpPr>
        <p:spPr>
          <a:xfrm>
            <a:off x="2976309" y="2327337"/>
            <a:ext cx="1322397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00B050"/>
                </a:solidFill>
              </a:rPr>
              <a:t>Montant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B24E6EE-264A-B267-F77B-E366128A1972}"/>
              </a:ext>
            </a:extLst>
          </p:cNvPr>
          <p:cNvSpPr txBox="1"/>
          <p:nvPr/>
        </p:nvSpPr>
        <p:spPr>
          <a:xfrm>
            <a:off x="4383113" y="2328221"/>
            <a:ext cx="1407639" cy="3385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Satisfaction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17E9EDE7-A6C8-01D2-3A6D-023C2B960B14}"/>
              </a:ext>
            </a:extLst>
          </p:cNvPr>
          <p:cNvSpPr txBox="1"/>
          <p:nvPr/>
        </p:nvSpPr>
        <p:spPr>
          <a:xfrm>
            <a:off x="7309203" y="2325249"/>
            <a:ext cx="147651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Catégorie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5EF09F85-A155-090C-ACEC-6A4C553801B4}"/>
              </a:ext>
            </a:extLst>
          </p:cNvPr>
          <p:cNvSpPr txBox="1"/>
          <p:nvPr/>
        </p:nvSpPr>
        <p:spPr>
          <a:xfrm>
            <a:off x="8873600" y="2327337"/>
            <a:ext cx="1476513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4"/>
                </a:solidFill>
              </a:rPr>
              <a:t>Etat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8FA5CB83-7A3A-D39D-5B18-10EF102F683E}"/>
              </a:ext>
            </a:extLst>
          </p:cNvPr>
          <p:cNvSpPr txBox="1"/>
          <p:nvPr/>
        </p:nvSpPr>
        <p:spPr>
          <a:xfrm>
            <a:off x="10461487" y="2325249"/>
            <a:ext cx="147651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FF00"/>
                </a:solidFill>
              </a:rPr>
              <a:t>Distance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939F966A-B899-8B8F-A433-B936293AD1B2}"/>
              </a:ext>
            </a:extLst>
          </p:cNvPr>
          <p:cNvSpPr txBox="1"/>
          <p:nvPr/>
        </p:nvSpPr>
        <p:spPr>
          <a:xfrm>
            <a:off x="2291341" y="5726321"/>
            <a:ext cx="879876" cy="2769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fr-FR" dirty="0">
                <a:solidFill>
                  <a:srgbClr val="FFFF00"/>
                </a:solidFill>
              </a:rPr>
              <a:t>181,5 km</a:t>
            </a:r>
          </a:p>
        </p:txBody>
      </p:sp>
      <p:sp>
        <p:nvSpPr>
          <p:cNvPr id="81" name="Flèche : droite 80">
            <a:extLst>
              <a:ext uri="{FF2B5EF4-FFF2-40B4-BE49-F238E27FC236}">
                <a16:creationId xmlns:a16="http://schemas.microsoft.com/office/drawing/2014/main" id="{D7598CAE-949C-D15F-5F66-F8C238026A7B}"/>
              </a:ext>
            </a:extLst>
          </p:cNvPr>
          <p:cNvSpPr/>
          <p:nvPr/>
        </p:nvSpPr>
        <p:spPr>
          <a:xfrm>
            <a:off x="1827444" y="5770308"/>
            <a:ext cx="381292" cy="14216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C34E367-2917-9B29-7855-E3C4B6D0F2F6}"/>
              </a:ext>
            </a:extLst>
          </p:cNvPr>
          <p:cNvSpPr txBox="1"/>
          <p:nvPr/>
        </p:nvSpPr>
        <p:spPr>
          <a:xfrm>
            <a:off x="1501138" y="2337650"/>
            <a:ext cx="1407639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7030A0"/>
                </a:solidFill>
              </a:rPr>
              <a:t>Fréquence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E183B6-754B-EE0E-DE63-21560CA69953}"/>
              </a:ext>
            </a:extLst>
          </p:cNvPr>
          <p:cNvSpPr txBox="1"/>
          <p:nvPr/>
        </p:nvSpPr>
        <p:spPr>
          <a:xfrm>
            <a:off x="8391562" y="4609021"/>
            <a:ext cx="843674" cy="2769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FFC000"/>
                </a:solidFill>
              </a:rPr>
              <a:t>58 jours</a:t>
            </a:r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F595E306-8395-BC1E-5135-4AA79484EBA0}"/>
              </a:ext>
            </a:extLst>
          </p:cNvPr>
          <p:cNvSpPr/>
          <p:nvPr/>
        </p:nvSpPr>
        <p:spPr>
          <a:xfrm rot="5400000">
            <a:off x="4359839" y="1842840"/>
            <a:ext cx="276999" cy="5933971"/>
          </a:xfrm>
          <a:prstGeom prst="rightBrac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28EC74E-51A1-50E2-A5ED-D2AC7ECFA6D6}"/>
              </a:ext>
            </a:extLst>
          </p:cNvPr>
          <p:cNvSpPr/>
          <p:nvPr/>
        </p:nvSpPr>
        <p:spPr>
          <a:xfrm>
            <a:off x="1406862" y="3455774"/>
            <a:ext cx="6058462" cy="25046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1638541-264A-950E-DF84-66679893351B}"/>
              </a:ext>
            </a:extLst>
          </p:cNvPr>
          <p:cNvSpPr/>
          <p:nvPr/>
        </p:nvSpPr>
        <p:spPr>
          <a:xfrm>
            <a:off x="1406862" y="3754346"/>
            <a:ext cx="6058462" cy="250466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7AD33E8-8CD6-821D-C0EA-02884897BDEF}"/>
              </a:ext>
            </a:extLst>
          </p:cNvPr>
          <p:cNvSpPr/>
          <p:nvPr/>
        </p:nvSpPr>
        <p:spPr>
          <a:xfrm rot="924398">
            <a:off x="-11093" y="5408401"/>
            <a:ext cx="1738651" cy="35094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1F9170F-2B5B-5113-C2DC-25CF5DA147C9}"/>
              </a:ext>
            </a:extLst>
          </p:cNvPr>
          <p:cNvSpPr/>
          <p:nvPr/>
        </p:nvSpPr>
        <p:spPr>
          <a:xfrm>
            <a:off x="47017" y="2247901"/>
            <a:ext cx="7174302" cy="538070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94C2DAC-8B2B-972F-6B2F-8BE51134292D}"/>
              </a:ext>
            </a:extLst>
          </p:cNvPr>
          <p:cNvSpPr txBox="1"/>
          <p:nvPr/>
        </p:nvSpPr>
        <p:spPr>
          <a:xfrm>
            <a:off x="19049" y="1919797"/>
            <a:ext cx="10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SQL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45958DA-F86B-7F55-486A-0D3DAD648F98}"/>
              </a:ext>
            </a:extLst>
          </p:cNvPr>
          <p:cNvSpPr/>
          <p:nvPr/>
        </p:nvSpPr>
        <p:spPr>
          <a:xfrm>
            <a:off x="7276319" y="2246537"/>
            <a:ext cx="4770450" cy="53807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0EAEEEE-5B0B-C215-1786-8D4D9B628584}"/>
              </a:ext>
            </a:extLst>
          </p:cNvPr>
          <p:cNvSpPr txBox="1"/>
          <p:nvPr/>
        </p:nvSpPr>
        <p:spPr>
          <a:xfrm>
            <a:off x="7276524" y="1892932"/>
            <a:ext cx="10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D401D4E-FE25-C292-6B32-1D853720A320}"/>
              </a:ext>
            </a:extLst>
          </p:cNvPr>
          <p:cNvSpPr txBox="1"/>
          <p:nvPr/>
        </p:nvSpPr>
        <p:spPr>
          <a:xfrm>
            <a:off x="6842221" y="5118690"/>
            <a:ext cx="833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7 </a:t>
            </a:r>
            <a:r>
              <a:rPr lang="fr-FR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reals</a:t>
            </a:r>
            <a:endParaRPr lang="fr-FR" sz="1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8F67830-7673-C451-8361-EDB49367B089}"/>
              </a:ext>
            </a:extLst>
          </p:cNvPr>
          <p:cNvSpPr txBox="1"/>
          <p:nvPr/>
        </p:nvSpPr>
        <p:spPr>
          <a:xfrm>
            <a:off x="6776527" y="5377841"/>
            <a:ext cx="833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+3 </a:t>
            </a:r>
            <a:r>
              <a:rPr lang="fr-FR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reals</a:t>
            </a:r>
            <a:endParaRPr lang="fr-FR" sz="1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FF85385-3524-CDB6-C401-C65B1C5FD9A9}"/>
              </a:ext>
            </a:extLst>
          </p:cNvPr>
          <p:cNvSpPr txBox="1"/>
          <p:nvPr/>
        </p:nvSpPr>
        <p:spPr>
          <a:xfrm>
            <a:off x="5838069" y="2327337"/>
            <a:ext cx="1322397" cy="338554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Paiements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331FDBD-F796-1B83-C309-C1B555B655E7}"/>
              </a:ext>
            </a:extLst>
          </p:cNvPr>
          <p:cNvSpPr txBox="1"/>
          <p:nvPr/>
        </p:nvSpPr>
        <p:spPr>
          <a:xfrm>
            <a:off x="7793793" y="5271622"/>
            <a:ext cx="1300351" cy="276999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 paiements</a:t>
            </a:r>
          </a:p>
        </p:txBody>
      </p:sp>
      <p:sp>
        <p:nvSpPr>
          <p:cNvPr id="45" name="Accolade fermante 44">
            <a:extLst>
              <a:ext uri="{FF2B5EF4-FFF2-40B4-BE49-F238E27FC236}">
                <a16:creationId xmlns:a16="http://schemas.microsoft.com/office/drawing/2014/main" id="{5E3DFE3E-A0CE-FF70-F792-DD7681554F13}"/>
              </a:ext>
            </a:extLst>
          </p:cNvPr>
          <p:cNvSpPr/>
          <p:nvPr/>
        </p:nvSpPr>
        <p:spPr>
          <a:xfrm>
            <a:off x="7431897" y="5161377"/>
            <a:ext cx="269338" cy="493461"/>
          </a:xfrm>
          <a:prstGeom prst="rightBrace">
            <a:avLst/>
          </a:prstGeom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 : droite 47">
            <a:extLst>
              <a:ext uri="{FF2B5EF4-FFF2-40B4-BE49-F238E27FC236}">
                <a16:creationId xmlns:a16="http://schemas.microsoft.com/office/drawing/2014/main" id="{8E3D57BF-7BE6-01C2-2438-2ED80E25F6F2}"/>
              </a:ext>
            </a:extLst>
          </p:cNvPr>
          <p:cNvSpPr/>
          <p:nvPr/>
        </p:nvSpPr>
        <p:spPr>
          <a:xfrm rot="5400000">
            <a:off x="7007183" y="4929840"/>
            <a:ext cx="277000" cy="15127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5118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/>
      <p:bldP spid="33" grpId="0"/>
      <p:bldP spid="36" grpId="0"/>
      <p:bldP spid="37" grpId="0"/>
      <p:bldP spid="39" grpId="0" animBg="1"/>
      <p:bldP spid="41" grpId="0"/>
      <p:bldP spid="42" grpId="0"/>
      <p:bldP spid="43" grpId="0"/>
      <p:bldP spid="44" grpId="0"/>
      <p:bldP spid="46" grpId="0"/>
      <p:bldP spid="47" grpId="0" animBg="1"/>
      <p:bldP spid="49" grpId="0"/>
      <p:bldP spid="50" grpId="0"/>
      <p:bldP spid="51" grpId="0"/>
      <p:bldP spid="53" grpId="0"/>
      <p:bldP spid="54" grpId="0"/>
      <p:bldP spid="55" grpId="0" animBg="1"/>
      <p:bldP spid="56" grpId="0" animBg="1"/>
      <p:bldP spid="63" grpId="0"/>
      <p:bldP spid="66" grpId="0"/>
      <p:bldP spid="67" grpId="0" animBg="1"/>
      <p:bldP spid="69" grpId="0" animBg="1"/>
      <p:bldP spid="70" grpId="0"/>
      <p:bldP spid="71" grpId="0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1" grpId="0" animBg="1"/>
      <p:bldP spid="82" grpId="0" animBg="1"/>
      <p:bldP spid="3" grpId="0" animBg="1"/>
      <p:bldP spid="7" grpId="0" animBg="1"/>
      <p:bldP spid="10" grpId="0" animBg="1"/>
      <p:bldP spid="11" grpId="0" animBg="1"/>
      <p:bldP spid="12" grpId="0" animBg="1"/>
      <p:bldP spid="23" grpId="0"/>
      <p:bldP spid="27" grpId="0"/>
      <p:bldP spid="29" grpId="0" animBg="1"/>
      <p:bldP spid="31" grpId="0" animBg="1"/>
      <p:bldP spid="45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9BC0F-F715-666C-47B4-F763A57C2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C502A-2A58-91E2-B89F-9F7DDE3B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Exploration et création de caractéristiques</a:t>
            </a:r>
          </a:p>
        </p:txBody>
      </p:sp>
      <p:pic>
        <p:nvPicPr>
          <p:cNvPr id="4" name="Picture 2" descr="Olist Store: Venda Online – Applications sur Google Play">
            <a:extLst>
              <a:ext uri="{FF2B5EF4-FFF2-40B4-BE49-F238E27FC236}">
                <a16:creationId xmlns:a16="http://schemas.microsoft.com/office/drawing/2014/main" id="{7821C58B-DC02-4B13-481B-42C64AF7C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425" y="5349875"/>
            <a:ext cx="1258081" cy="12580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Data Schema">
            <a:extLst>
              <a:ext uri="{FF2B5EF4-FFF2-40B4-BE49-F238E27FC236}">
                <a16:creationId xmlns:a16="http://schemas.microsoft.com/office/drawing/2014/main" id="{812A2688-CCC8-FDB5-930E-9FDFF94D3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6" y="2880909"/>
            <a:ext cx="6468083" cy="3892201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AB5006C-51B1-607D-3168-1AB94280CC2F}"/>
              </a:ext>
            </a:extLst>
          </p:cNvPr>
          <p:cNvSpPr txBox="1"/>
          <p:nvPr/>
        </p:nvSpPr>
        <p:spPr>
          <a:xfrm>
            <a:off x="106252" y="2337650"/>
            <a:ext cx="1322397" cy="3385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FFFF00"/>
                </a:solidFill>
              </a:rPr>
              <a:t>Récence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5CF9DCB-0F59-6AF9-CB10-1192D4B4DB2D}"/>
              </a:ext>
            </a:extLst>
          </p:cNvPr>
          <p:cNvSpPr txBox="1"/>
          <p:nvPr/>
        </p:nvSpPr>
        <p:spPr>
          <a:xfrm>
            <a:off x="2976309" y="2327337"/>
            <a:ext cx="1322397" cy="33855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Montant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6F6E8E2-E6AF-A7C8-82E3-DA6C99DC919A}"/>
              </a:ext>
            </a:extLst>
          </p:cNvPr>
          <p:cNvSpPr txBox="1"/>
          <p:nvPr/>
        </p:nvSpPr>
        <p:spPr>
          <a:xfrm>
            <a:off x="5715737" y="2325159"/>
            <a:ext cx="1407639" cy="3385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Satisfaction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CA911E-64AE-9C84-E072-6CD3380F868B}"/>
              </a:ext>
            </a:extLst>
          </p:cNvPr>
          <p:cNvSpPr txBox="1"/>
          <p:nvPr/>
        </p:nvSpPr>
        <p:spPr>
          <a:xfrm>
            <a:off x="7309203" y="2325249"/>
            <a:ext cx="1476513" cy="3385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6"/>
                </a:solidFill>
              </a:rPr>
              <a:t>Catégorie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6B05EE5-872E-CCD2-0478-5351BD134220}"/>
              </a:ext>
            </a:extLst>
          </p:cNvPr>
          <p:cNvSpPr txBox="1"/>
          <p:nvPr/>
        </p:nvSpPr>
        <p:spPr>
          <a:xfrm>
            <a:off x="8873600" y="2327337"/>
            <a:ext cx="1476513" cy="3385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FFFF00"/>
                </a:solidFill>
              </a:rPr>
              <a:t>Etat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70D6297-8259-706C-533B-94218D719A83}"/>
              </a:ext>
            </a:extLst>
          </p:cNvPr>
          <p:cNvSpPr txBox="1"/>
          <p:nvPr/>
        </p:nvSpPr>
        <p:spPr>
          <a:xfrm>
            <a:off x="10461487" y="2325249"/>
            <a:ext cx="1476513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7030A0"/>
                </a:solidFill>
              </a:rPr>
              <a:t>Distance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B7BB908-B9F3-1371-C6DD-7DD875B6339E}"/>
              </a:ext>
            </a:extLst>
          </p:cNvPr>
          <p:cNvSpPr txBox="1"/>
          <p:nvPr/>
        </p:nvSpPr>
        <p:spPr>
          <a:xfrm>
            <a:off x="1501138" y="2337650"/>
            <a:ext cx="1407639" cy="3385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FFFF00"/>
                </a:solidFill>
              </a:rPr>
              <a:t>Fréquence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9FD9F59-69D8-0B09-01B7-69D243DD8037}"/>
              </a:ext>
            </a:extLst>
          </p:cNvPr>
          <p:cNvSpPr txBox="1"/>
          <p:nvPr/>
        </p:nvSpPr>
        <p:spPr>
          <a:xfrm>
            <a:off x="4346023" y="2327337"/>
            <a:ext cx="1322397" cy="33855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Paiements</a:t>
            </a:r>
          </a:p>
        </p:txBody>
      </p:sp>
      <p:sp>
        <p:nvSpPr>
          <p:cNvPr id="57" name="Flèche : double flèche horizontale 56">
            <a:extLst>
              <a:ext uri="{FF2B5EF4-FFF2-40B4-BE49-F238E27FC236}">
                <a16:creationId xmlns:a16="http://schemas.microsoft.com/office/drawing/2014/main" id="{9843EEE9-13B4-FB9D-044B-5411060766E6}"/>
              </a:ext>
            </a:extLst>
          </p:cNvPr>
          <p:cNvSpPr/>
          <p:nvPr/>
        </p:nvSpPr>
        <p:spPr>
          <a:xfrm rot="5400000">
            <a:off x="2166892" y="3855992"/>
            <a:ext cx="777966" cy="298450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èche : double flèche horizontale 57">
            <a:extLst>
              <a:ext uri="{FF2B5EF4-FFF2-40B4-BE49-F238E27FC236}">
                <a16:creationId xmlns:a16="http://schemas.microsoft.com/office/drawing/2014/main" id="{9DAADC7B-5C6A-0092-F0AA-58E6DF49F6B5}"/>
              </a:ext>
            </a:extLst>
          </p:cNvPr>
          <p:cNvSpPr/>
          <p:nvPr/>
        </p:nvSpPr>
        <p:spPr>
          <a:xfrm rot="5400000">
            <a:off x="2011364" y="5432120"/>
            <a:ext cx="777966" cy="172777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lèche : double flèche horizontale 58">
            <a:extLst>
              <a:ext uri="{FF2B5EF4-FFF2-40B4-BE49-F238E27FC236}">
                <a16:creationId xmlns:a16="http://schemas.microsoft.com/office/drawing/2014/main" id="{EF2F1A97-43CB-F6E2-E45F-60403C6716F9}"/>
              </a:ext>
            </a:extLst>
          </p:cNvPr>
          <p:cNvSpPr/>
          <p:nvPr/>
        </p:nvSpPr>
        <p:spPr>
          <a:xfrm>
            <a:off x="1274591" y="4617459"/>
            <a:ext cx="777966" cy="298450"/>
          </a:xfrm>
          <a:prstGeom prst="left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lèche : double flèche horizontale 59">
            <a:extLst>
              <a:ext uri="{FF2B5EF4-FFF2-40B4-BE49-F238E27FC236}">
                <a16:creationId xmlns:a16="http://schemas.microsoft.com/office/drawing/2014/main" id="{1C15CFAE-93B0-0056-2758-D70ED4B25776}"/>
              </a:ext>
            </a:extLst>
          </p:cNvPr>
          <p:cNvSpPr/>
          <p:nvPr/>
        </p:nvSpPr>
        <p:spPr>
          <a:xfrm rot="5400000">
            <a:off x="3760497" y="3855992"/>
            <a:ext cx="777966" cy="298450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lèche : double flèche horizontale 60">
            <a:extLst>
              <a:ext uri="{FF2B5EF4-FFF2-40B4-BE49-F238E27FC236}">
                <a16:creationId xmlns:a16="http://schemas.microsoft.com/office/drawing/2014/main" id="{B2A45D14-2AE5-CA70-D9E3-83D3D478FAF7}"/>
              </a:ext>
            </a:extLst>
          </p:cNvPr>
          <p:cNvSpPr/>
          <p:nvPr/>
        </p:nvSpPr>
        <p:spPr>
          <a:xfrm>
            <a:off x="2908777" y="4668038"/>
            <a:ext cx="953539" cy="158971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 : double flèche horizontale 64">
            <a:extLst>
              <a:ext uri="{FF2B5EF4-FFF2-40B4-BE49-F238E27FC236}">
                <a16:creationId xmlns:a16="http://schemas.microsoft.com/office/drawing/2014/main" id="{8087EF98-9669-64E2-48F9-962610AC40C0}"/>
              </a:ext>
            </a:extLst>
          </p:cNvPr>
          <p:cNvSpPr/>
          <p:nvPr/>
        </p:nvSpPr>
        <p:spPr>
          <a:xfrm rot="5400000">
            <a:off x="5475979" y="5369283"/>
            <a:ext cx="777966" cy="298450"/>
          </a:xfrm>
          <a:prstGeom prst="left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lèche : double flèche horizontale 67">
            <a:extLst>
              <a:ext uri="{FF2B5EF4-FFF2-40B4-BE49-F238E27FC236}">
                <a16:creationId xmlns:a16="http://schemas.microsoft.com/office/drawing/2014/main" id="{D46B34AA-EAB6-4FD8-69AD-B321495E1CB0}"/>
              </a:ext>
            </a:extLst>
          </p:cNvPr>
          <p:cNvSpPr/>
          <p:nvPr/>
        </p:nvSpPr>
        <p:spPr>
          <a:xfrm rot="5400000">
            <a:off x="2309814" y="5432120"/>
            <a:ext cx="777966" cy="172777"/>
          </a:xfrm>
          <a:prstGeom prst="left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Flèche : double flèche horizontale 74">
            <a:extLst>
              <a:ext uri="{FF2B5EF4-FFF2-40B4-BE49-F238E27FC236}">
                <a16:creationId xmlns:a16="http://schemas.microsoft.com/office/drawing/2014/main" id="{86E87EC3-F9E9-3831-C14E-C8E018A3AADC}"/>
              </a:ext>
            </a:extLst>
          </p:cNvPr>
          <p:cNvSpPr/>
          <p:nvPr/>
        </p:nvSpPr>
        <p:spPr>
          <a:xfrm>
            <a:off x="3117057" y="6108304"/>
            <a:ext cx="2160663" cy="298450"/>
          </a:xfrm>
          <a:prstGeom prst="left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Flèche : double flèche horizontale 75">
            <a:extLst>
              <a:ext uri="{FF2B5EF4-FFF2-40B4-BE49-F238E27FC236}">
                <a16:creationId xmlns:a16="http://schemas.microsoft.com/office/drawing/2014/main" id="{8BAC7945-19DD-BFB4-8D62-6915AFE85B54}"/>
              </a:ext>
            </a:extLst>
          </p:cNvPr>
          <p:cNvSpPr/>
          <p:nvPr/>
        </p:nvSpPr>
        <p:spPr>
          <a:xfrm>
            <a:off x="4476466" y="4827009"/>
            <a:ext cx="1069744" cy="158971"/>
          </a:xfrm>
          <a:prstGeom prst="left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Flèche : double flèche horizontale 79">
            <a:extLst>
              <a:ext uri="{FF2B5EF4-FFF2-40B4-BE49-F238E27FC236}">
                <a16:creationId xmlns:a16="http://schemas.microsoft.com/office/drawing/2014/main" id="{896D91E7-5323-15F1-D652-8BE591D02A0F}"/>
              </a:ext>
            </a:extLst>
          </p:cNvPr>
          <p:cNvSpPr/>
          <p:nvPr/>
        </p:nvSpPr>
        <p:spPr>
          <a:xfrm>
            <a:off x="2908777" y="4827009"/>
            <a:ext cx="1008078" cy="158971"/>
          </a:xfrm>
          <a:prstGeom prst="left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9860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3" grpId="0" animBg="1"/>
      <p:bldP spid="27" grpId="0" animBg="1"/>
      <p:bldP spid="29" grpId="0" animBg="1"/>
      <p:bldP spid="30" grpId="0" animBg="1"/>
      <p:bldP spid="31" grpId="0" animBg="1"/>
      <p:bldP spid="48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5" grpId="0" animBg="1"/>
      <p:bldP spid="68" grpId="0" animBg="1"/>
      <p:bldP spid="75" grpId="0" animBg="1"/>
      <p:bldP spid="76" grpId="0" animBg="1"/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BCBE787-9CD0-5F38-9746-A8EDC2854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401" y="2296272"/>
            <a:ext cx="3493646" cy="233080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6A5C31-26FD-4DD5-A7CF-FE2DF8D8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081" y="2305017"/>
            <a:ext cx="4469660" cy="321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DFC7C5F-62C2-7A8B-3E16-10BA66FA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Exploration et création de caractéristiques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6DE99D-1629-7B4F-13A0-C85506C1127B}"/>
              </a:ext>
            </a:extLst>
          </p:cNvPr>
          <p:cNvSpPr txBox="1"/>
          <p:nvPr/>
        </p:nvSpPr>
        <p:spPr>
          <a:xfrm>
            <a:off x="2664401" y="1935685"/>
            <a:ext cx="305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distance vs Fréquence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BC68FE-CF28-9CAA-DCC7-08445052A6C3}"/>
              </a:ext>
            </a:extLst>
          </p:cNvPr>
          <p:cNvSpPr txBox="1"/>
          <p:nvPr/>
        </p:nvSpPr>
        <p:spPr>
          <a:xfrm>
            <a:off x="6503081" y="1914024"/>
            <a:ext cx="305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Installments</a:t>
            </a:r>
            <a:r>
              <a:rPr lang="fr-FR" dirty="0"/>
              <a:t> vs montant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8DD970C-8D19-3A5E-12C6-1E35CE541BB5}"/>
              </a:ext>
            </a:extLst>
          </p:cNvPr>
          <p:cNvCxnSpPr>
            <a:cxnSpLocks/>
          </p:cNvCxnSpPr>
          <p:nvPr/>
        </p:nvCxnSpPr>
        <p:spPr>
          <a:xfrm flipV="1">
            <a:off x="9117375" y="2986069"/>
            <a:ext cx="155642" cy="77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7F676E0E-7D3F-69F8-1BA9-1561196FC4E7}"/>
              </a:ext>
            </a:extLst>
          </p:cNvPr>
          <p:cNvSpPr/>
          <p:nvPr/>
        </p:nvSpPr>
        <p:spPr>
          <a:xfrm rot="319220">
            <a:off x="8402175" y="3013331"/>
            <a:ext cx="671472" cy="1796159"/>
          </a:xfrm>
          <a:custGeom>
            <a:avLst/>
            <a:gdLst>
              <a:gd name="connsiteX0" fmla="*/ 43675 w 671472"/>
              <a:gd name="connsiteY0" fmla="*/ 2019869 h 2019869"/>
              <a:gd name="connsiteX1" fmla="*/ 2732 w 671472"/>
              <a:gd name="connsiteY1" fmla="*/ 1269242 h 2019869"/>
              <a:gd name="connsiteX2" fmla="*/ 111914 w 671472"/>
              <a:gd name="connsiteY2" fmla="*/ 573206 h 2019869"/>
              <a:gd name="connsiteX3" fmla="*/ 671472 w 671472"/>
              <a:gd name="connsiteY3" fmla="*/ 0 h 20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472" h="2019869">
                <a:moveTo>
                  <a:pt x="43675" y="2019869"/>
                </a:moveTo>
                <a:cubicBezTo>
                  <a:pt x="17517" y="1765110"/>
                  <a:pt x="-8641" y="1510352"/>
                  <a:pt x="2732" y="1269242"/>
                </a:cubicBezTo>
                <a:cubicBezTo>
                  <a:pt x="14105" y="1028132"/>
                  <a:pt x="457" y="784746"/>
                  <a:pt x="111914" y="573206"/>
                </a:cubicBezTo>
                <a:cubicBezTo>
                  <a:pt x="223371" y="361666"/>
                  <a:pt x="447421" y="180833"/>
                  <a:pt x="671472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F9980EBF-F4ED-12ED-B495-8DB245049ECF}"/>
              </a:ext>
            </a:extLst>
          </p:cNvPr>
          <p:cNvSpPr/>
          <p:nvPr/>
        </p:nvSpPr>
        <p:spPr>
          <a:xfrm>
            <a:off x="5244265" y="2706445"/>
            <a:ext cx="635768" cy="1355574"/>
          </a:xfrm>
          <a:custGeom>
            <a:avLst/>
            <a:gdLst>
              <a:gd name="connsiteX0" fmla="*/ 0 w 1034648"/>
              <a:gd name="connsiteY0" fmla="*/ 0 h 1930400"/>
              <a:gd name="connsiteX1" fmla="*/ 838200 w 1034648"/>
              <a:gd name="connsiteY1" fmla="*/ 622300 h 1930400"/>
              <a:gd name="connsiteX2" fmla="*/ 990600 w 1034648"/>
              <a:gd name="connsiteY2" fmla="*/ 1308100 h 1930400"/>
              <a:gd name="connsiteX3" fmla="*/ 215900 w 1034648"/>
              <a:gd name="connsiteY3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648" h="1930400">
                <a:moveTo>
                  <a:pt x="0" y="0"/>
                </a:moveTo>
                <a:cubicBezTo>
                  <a:pt x="336550" y="202141"/>
                  <a:pt x="673100" y="404283"/>
                  <a:pt x="838200" y="622300"/>
                </a:cubicBezTo>
                <a:cubicBezTo>
                  <a:pt x="1003300" y="840317"/>
                  <a:pt x="1094317" y="1090083"/>
                  <a:pt x="990600" y="1308100"/>
                </a:cubicBezTo>
                <a:cubicBezTo>
                  <a:pt x="886883" y="1526117"/>
                  <a:pt x="378883" y="1813983"/>
                  <a:pt x="215900" y="19304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0869470-913E-E838-C4C8-C7CED7F0D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401" y="4708699"/>
            <a:ext cx="3493646" cy="200363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1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C11A7-7C99-5A08-B44D-E7FB413A3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7F244-575F-8E84-AB87-98AD797C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Exploration et création de caractéristiques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8857FD-D84B-CACD-EBBE-3C00AD94900F}"/>
              </a:ext>
            </a:extLst>
          </p:cNvPr>
          <p:cNvSpPr txBox="1"/>
          <p:nvPr/>
        </p:nvSpPr>
        <p:spPr>
          <a:xfrm>
            <a:off x="2126525" y="2325614"/>
            <a:ext cx="147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Etat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CA0E914B-AF3A-D4F9-E1BE-538D329FF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3" y="2720542"/>
            <a:ext cx="4694534" cy="3690270"/>
          </a:xfrm>
          <a:prstGeom prst="rect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EDF64B7-6B4F-18D9-7601-B516E59F8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965" y="2711788"/>
            <a:ext cx="6711631" cy="369902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828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D3E7F46-803D-52CF-49BF-3DB579F3F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15" y="2613693"/>
            <a:ext cx="6943725" cy="384296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BE0E6A-B916-9106-80A2-9B3B3EC6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Exploration et création de caractéristiques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14698D-C082-3786-DC37-01122B8DC83C}"/>
              </a:ext>
            </a:extLst>
          </p:cNvPr>
          <p:cNvSpPr txBox="1"/>
          <p:nvPr/>
        </p:nvSpPr>
        <p:spPr>
          <a:xfrm>
            <a:off x="4619487" y="2083971"/>
            <a:ext cx="147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Catégorie</a:t>
            </a:r>
          </a:p>
        </p:txBody>
      </p:sp>
    </p:spTree>
    <p:extLst>
      <p:ext uri="{BB962C8B-B14F-4D97-AF65-F5344CB8AC3E}">
        <p14:creationId xmlns:p14="http://schemas.microsoft.com/office/powerpoint/2010/main" val="3233850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2052</TotalTime>
  <Words>402</Words>
  <Application>Microsoft Office PowerPoint</Application>
  <PresentationFormat>Grand écran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2</vt:lpstr>
      <vt:lpstr>Concis</vt:lpstr>
      <vt:lpstr>Segmentez des clients d'un site e-commerce</vt:lpstr>
      <vt:lpstr>Sommaire</vt:lpstr>
      <vt:lpstr>1) Contexte</vt:lpstr>
      <vt:lpstr>1) Contexte</vt:lpstr>
      <vt:lpstr>2) Exploration et création de caractéristiques</vt:lpstr>
      <vt:lpstr>2) Exploration et création de caractéristiques</vt:lpstr>
      <vt:lpstr>2) Exploration et création de caractéristiques</vt:lpstr>
      <vt:lpstr>2) Exploration et création de caractéristiques</vt:lpstr>
      <vt:lpstr>2) Exploration et création de caractéristiques</vt:lpstr>
      <vt:lpstr>3) Essais d’algorithmes de clustering</vt:lpstr>
      <vt:lpstr>3) Essais d’algorithmes de clustering</vt:lpstr>
      <vt:lpstr>3) Essais d’algorithmes de clustering</vt:lpstr>
      <vt:lpstr>3) Essais d’algorithmes de clustering</vt:lpstr>
      <vt:lpstr>3) Essais d’algorithmes de clustering</vt:lpstr>
      <vt:lpstr>4) Simulation de la maintenance de segmentation</vt:lpstr>
      <vt:lpstr>4) Simulation de la maintenance de segmentation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lucas lucas</dc:creator>
  <cp:lastModifiedBy>lucas lucas</cp:lastModifiedBy>
  <cp:revision>92</cp:revision>
  <dcterms:created xsi:type="dcterms:W3CDTF">2024-02-26T12:05:54Z</dcterms:created>
  <dcterms:modified xsi:type="dcterms:W3CDTF">2024-03-07T20:54:02Z</dcterms:modified>
</cp:coreProperties>
</file>