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82" r:id="rId9"/>
    <p:sldId id="276" r:id="rId10"/>
    <p:sldId id="277" r:id="rId11"/>
    <p:sldId id="278" r:id="rId12"/>
    <p:sldId id="280" r:id="rId13"/>
    <p:sldId id="281" r:id="rId14"/>
    <p:sldId id="279" r:id="rId15"/>
    <p:sldId id="284" r:id="rId16"/>
    <p:sldId id="28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B00"/>
    <a:srgbClr val="6249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60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6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17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14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77405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006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3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51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198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8024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0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F4DDB0F-C5E5-49B1-801A-B1C3E9F4EA0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E951876-0A56-4AF8-98CC-BC1352325E5C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304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lops-datap7-kgorfuy4gwveeye3rgeb2w.streamlit.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e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B6620B-B02F-C68B-253A-7D0222C0E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z="4800" dirty="0"/>
              <a:t>Réalisez un </a:t>
            </a:r>
            <a:r>
              <a:rPr lang="fr-FR" sz="4800" dirty="0" err="1"/>
              <a:t>dashboard</a:t>
            </a:r>
            <a:r>
              <a:rPr lang="fr-FR" sz="4800" dirty="0"/>
              <a:t> et assurez une veille technique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DE7DF83-B843-47D3-F2E4-859FEBC402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n°8 formation Data 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 err="1"/>
              <a:t>OpenClassrooms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7491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D0745-5ED9-9DDE-4718-D6F133F4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technologique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E38112C-F49E-CEF9-DF59-7B19DEF1686C}"/>
              </a:ext>
            </a:extLst>
          </p:cNvPr>
          <p:cNvSpPr txBox="1"/>
          <p:nvPr/>
        </p:nvSpPr>
        <p:spPr>
          <a:xfrm>
            <a:off x="0" y="3630266"/>
            <a:ext cx="34689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Baby Care</a:t>
            </a:r>
          </a:p>
          <a:p>
            <a:pPr algn="r"/>
            <a:r>
              <a:rPr lang="en-US" sz="1400" dirty="0"/>
              <a:t>Beauty and Personal Care</a:t>
            </a:r>
          </a:p>
          <a:p>
            <a:pPr algn="r"/>
            <a:r>
              <a:rPr lang="en-US" sz="1400" dirty="0"/>
              <a:t>Computers</a:t>
            </a:r>
          </a:p>
          <a:p>
            <a:pPr algn="r"/>
            <a:r>
              <a:rPr lang="en-US" sz="1400" dirty="0"/>
              <a:t>Home Decor &amp; Festive Needs</a:t>
            </a:r>
          </a:p>
          <a:p>
            <a:pPr algn="r"/>
            <a:r>
              <a:rPr lang="en-US" sz="1400" dirty="0"/>
              <a:t>Home Furnishing</a:t>
            </a:r>
          </a:p>
          <a:p>
            <a:pPr algn="r"/>
            <a:r>
              <a:rPr lang="en-US" sz="1400" dirty="0"/>
              <a:t>Kitchen &amp; Dining</a:t>
            </a:r>
          </a:p>
          <a:p>
            <a:pPr algn="r"/>
            <a:r>
              <a:rPr lang="en-US" sz="1400" dirty="0"/>
              <a:t>Watches</a:t>
            </a:r>
            <a:endParaRPr lang="fr-FR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6DB1C8-FEDB-B270-7E34-B08E2F161ACA}"/>
              </a:ext>
            </a:extLst>
          </p:cNvPr>
          <p:cNvSpPr/>
          <p:nvPr/>
        </p:nvSpPr>
        <p:spPr>
          <a:xfrm>
            <a:off x="3541123" y="2919354"/>
            <a:ext cx="2989943" cy="2387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1B590-F683-39C4-B9A7-5097F6E08394}"/>
              </a:ext>
            </a:extLst>
          </p:cNvPr>
          <p:cNvSpPr/>
          <p:nvPr/>
        </p:nvSpPr>
        <p:spPr>
          <a:xfrm>
            <a:off x="3541123" y="2902359"/>
            <a:ext cx="2989943" cy="345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1B4986-1F90-FAF7-2C09-4376B4D8A514}"/>
              </a:ext>
            </a:extLst>
          </p:cNvPr>
          <p:cNvSpPr/>
          <p:nvPr/>
        </p:nvSpPr>
        <p:spPr>
          <a:xfrm>
            <a:off x="3541123" y="3275414"/>
            <a:ext cx="348342" cy="2031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831DFB0-EB60-6B94-2DDD-44A480E81495}"/>
              </a:ext>
            </a:extLst>
          </p:cNvPr>
          <p:cNvSpPr txBox="1"/>
          <p:nvPr/>
        </p:nvSpPr>
        <p:spPr>
          <a:xfrm>
            <a:off x="4194265" y="2890425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image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AEE855F-1011-D951-984E-2E80B831BBDC}"/>
              </a:ext>
            </a:extLst>
          </p:cNvPr>
          <p:cNvSpPr txBox="1"/>
          <p:nvPr/>
        </p:nvSpPr>
        <p:spPr>
          <a:xfrm rot="16200000">
            <a:off x="2775329" y="4020218"/>
            <a:ext cx="185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texte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66B01046-8A8E-807D-BE2A-46970E1E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820" y="3752255"/>
            <a:ext cx="512892" cy="14816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E7A45B9-D07F-4B78-E075-7EBE2A6F2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857" y="3316392"/>
            <a:ext cx="1998209" cy="367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136BA85E-545E-7A63-7698-947519BC2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578" y="2860348"/>
            <a:ext cx="3008075" cy="2500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2798BF15-6669-F925-84EC-C60C2E605E2A}"/>
              </a:ext>
            </a:extLst>
          </p:cNvPr>
          <p:cNvSpPr/>
          <p:nvPr/>
        </p:nvSpPr>
        <p:spPr>
          <a:xfrm>
            <a:off x="4919977" y="4028363"/>
            <a:ext cx="943429" cy="929471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roix 20">
            <a:extLst>
              <a:ext uri="{FF2B5EF4-FFF2-40B4-BE49-F238E27FC236}">
                <a16:creationId xmlns:a16="http://schemas.microsoft.com/office/drawing/2014/main" id="{711C6F6E-2D28-3892-88B0-03E66C350E1C}"/>
              </a:ext>
            </a:extLst>
          </p:cNvPr>
          <p:cNvSpPr/>
          <p:nvPr/>
        </p:nvSpPr>
        <p:spPr>
          <a:xfrm rot="2343992">
            <a:off x="4915675" y="4029850"/>
            <a:ext cx="939901" cy="931440"/>
          </a:xfrm>
          <a:prstGeom prst="plus">
            <a:avLst>
              <a:gd name="adj" fmla="val 4828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 : droite 21">
            <a:extLst>
              <a:ext uri="{FF2B5EF4-FFF2-40B4-BE49-F238E27FC236}">
                <a16:creationId xmlns:a16="http://schemas.microsoft.com/office/drawing/2014/main" id="{DDC42FBC-469D-FC46-6975-736FA6BCFEC2}"/>
              </a:ext>
            </a:extLst>
          </p:cNvPr>
          <p:cNvSpPr/>
          <p:nvPr/>
        </p:nvSpPr>
        <p:spPr>
          <a:xfrm>
            <a:off x="6037580" y="4372741"/>
            <a:ext cx="1316769" cy="3693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6D06188-C25B-06A8-9261-78BE4B5D7320}"/>
              </a:ext>
            </a:extLst>
          </p:cNvPr>
          <p:cNvSpPr txBox="1"/>
          <p:nvPr/>
        </p:nvSpPr>
        <p:spPr>
          <a:xfrm>
            <a:off x="6661687" y="4003409"/>
            <a:ext cx="66362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55 %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B47F5B0D-7684-9747-6EAA-8594823439F9}"/>
              </a:ext>
            </a:extLst>
          </p:cNvPr>
          <p:cNvSpPr/>
          <p:nvPr/>
        </p:nvSpPr>
        <p:spPr>
          <a:xfrm rot="2334294">
            <a:off x="7175281" y="3815415"/>
            <a:ext cx="3780668" cy="589980"/>
          </a:xfrm>
          <a:prstGeom prst="roundRect">
            <a:avLst/>
          </a:prstGeom>
          <a:solidFill>
            <a:srgbClr val="7030A0">
              <a:alpha val="4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53D0BB4D-9AA3-4A4F-B0F5-A2839FAEFA23}"/>
              </a:ext>
            </a:extLst>
          </p:cNvPr>
          <p:cNvSpPr/>
          <p:nvPr/>
        </p:nvSpPr>
        <p:spPr>
          <a:xfrm rot="2334294">
            <a:off x="8337255" y="3622486"/>
            <a:ext cx="1052788" cy="5899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48DE54CD-CB8C-015B-C699-DBEB960C9B42}"/>
              </a:ext>
            </a:extLst>
          </p:cNvPr>
          <p:cNvSpPr/>
          <p:nvPr/>
        </p:nvSpPr>
        <p:spPr>
          <a:xfrm rot="2334294">
            <a:off x="9632755" y="4522931"/>
            <a:ext cx="583489" cy="58998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443AAB1-0D9D-90C7-0C29-B015463D7617}"/>
              </a:ext>
            </a:extLst>
          </p:cNvPr>
          <p:cNvSpPr/>
          <p:nvPr/>
        </p:nvSpPr>
        <p:spPr>
          <a:xfrm rot="2334294">
            <a:off x="7529311" y="2826722"/>
            <a:ext cx="588491" cy="589980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DBC1E55B-3E3C-7302-9786-B23C9F58F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2856" y="2271353"/>
            <a:ext cx="2006427" cy="5964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487DF6FE-B742-88A3-01F3-ABD8A18B165F}"/>
              </a:ext>
            </a:extLst>
          </p:cNvPr>
          <p:cNvSpPr txBox="1"/>
          <p:nvPr/>
        </p:nvSpPr>
        <p:spPr>
          <a:xfrm>
            <a:off x="1209268" y="2283637"/>
            <a:ext cx="208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Zero</a:t>
            </a:r>
            <a:r>
              <a:rPr lang="fr-FR" dirty="0"/>
              <a:t>-shot »</a:t>
            </a:r>
          </a:p>
        </p:txBody>
      </p:sp>
    </p:spTree>
    <p:extLst>
      <p:ext uri="{BB962C8B-B14F-4D97-AF65-F5344CB8AC3E}">
        <p14:creationId xmlns:p14="http://schemas.microsoft.com/office/powerpoint/2010/main" val="2506633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4AFD0B8D-AD5D-ED7E-AE3B-F0B4334EB4C8}"/>
              </a:ext>
            </a:extLst>
          </p:cNvPr>
          <p:cNvSpPr/>
          <p:nvPr/>
        </p:nvSpPr>
        <p:spPr>
          <a:xfrm>
            <a:off x="2160710" y="2386596"/>
            <a:ext cx="2496458" cy="13255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clip.encode_image()</a:t>
            </a:r>
          </a:p>
        </p:txBody>
      </p:sp>
      <p:pic>
        <p:nvPicPr>
          <p:cNvPr id="41" name="Picture 2" descr="Home Furnishings @ Upto 50% OFF - Buy Home Furnishing Products at Best  Prices | HomeTown">
            <a:extLst>
              <a:ext uri="{FF2B5EF4-FFF2-40B4-BE49-F238E27FC236}">
                <a16:creationId xmlns:a16="http://schemas.microsoft.com/office/drawing/2014/main" id="{947E4307-C960-BFF8-ED8C-DCD21C9F4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9" y="1811410"/>
            <a:ext cx="935378" cy="935378"/>
          </a:xfrm>
          <a:prstGeom prst="rect">
            <a:avLst/>
          </a:prstGeom>
          <a:noFill/>
          <a:ln w="381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10 Best Home Furnishing Brands in India That Can Work Wonders for Your  Interiors">
            <a:extLst>
              <a:ext uri="{FF2B5EF4-FFF2-40B4-BE49-F238E27FC236}">
                <a16:creationId xmlns:a16="http://schemas.microsoft.com/office/drawing/2014/main" id="{0AC72A31-4DC8-3573-379B-4960EB226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29" y="2829338"/>
            <a:ext cx="939140" cy="758825"/>
          </a:xfrm>
          <a:prstGeom prst="rect">
            <a:avLst/>
          </a:prstGeom>
          <a:noFill/>
          <a:ln w="38100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Home Furnishing Products : Buy home furnishing products online at best  price in India">
            <a:extLst>
              <a:ext uri="{FF2B5EF4-FFF2-40B4-BE49-F238E27FC236}">
                <a16:creationId xmlns:a16="http://schemas.microsoft.com/office/drawing/2014/main" id="{3AF0F3EE-75A2-6F03-D528-89C616C5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58" y="3712159"/>
            <a:ext cx="961749" cy="720384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Accolade fermante 43">
            <a:extLst>
              <a:ext uri="{FF2B5EF4-FFF2-40B4-BE49-F238E27FC236}">
                <a16:creationId xmlns:a16="http://schemas.microsoft.com/office/drawing/2014/main" id="{32BA65D6-4156-1982-378D-30FA5887B2FC}"/>
              </a:ext>
            </a:extLst>
          </p:cNvPr>
          <p:cNvSpPr/>
          <p:nvPr/>
        </p:nvSpPr>
        <p:spPr>
          <a:xfrm>
            <a:off x="1313129" y="1811410"/>
            <a:ext cx="803721" cy="26211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5C4B4183-4FF9-9310-F8AD-74D0189B4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982" y="2251488"/>
            <a:ext cx="1209675" cy="1390650"/>
          </a:xfrm>
          <a:prstGeom prst="rect">
            <a:avLst/>
          </a:prstGeom>
        </p:spPr>
      </p:pic>
      <p:sp>
        <p:nvSpPr>
          <p:cNvPr id="46" name="Flèche : droite 45">
            <a:extLst>
              <a:ext uri="{FF2B5EF4-FFF2-40B4-BE49-F238E27FC236}">
                <a16:creationId xmlns:a16="http://schemas.microsoft.com/office/drawing/2014/main" id="{F56DA2E3-6A2D-8840-0623-3079879CECB4}"/>
              </a:ext>
            </a:extLst>
          </p:cNvPr>
          <p:cNvSpPr/>
          <p:nvPr/>
        </p:nvSpPr>
        <p:spPr>
          <a:xfrm>
            <a:off x="4701028" y="2829338"/>
            <a:ext cx="239436" cy="4889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B8A34084-AAF9-9A27-E716-D950D3DEBF2F}"/>
              </a:ext>
            </a:extLst>
          </p:cNvPr>
          <p:cNvSpPr txBox="1"/>
          <p:nvPr/>
        </p:nvSpPr>
        <p:spPr>
          <a:xfrm>
            <a:off x="4612966" y="1811410"/>
            <a:ext cx="1969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Tenseur des vecteurs images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B839AEC2-5053-FD04-3131-1104D8D7CA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486" y="1770135"/>
            <a:ext cx="1095626" cy="2765151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8F84826B-91D0-4FBA-39FD-EF0AB9E7BE71}"/>
              </a:ext>
            </a:extLst>
          </p:cNvPr>
          <p:cNvSpPr txBox="1"/>
          <p:nvPr/>
        </p:nvSpPr>
        <p:spPr>
          <a:xfrm rot="16200000">
            <a:off x="7448585" y="2348569"/>
            <a:ext cx="919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 outputs</a:t>
            </a:r>
          </a:p>
        </p:txBody>
      </p:sp>
      <p:sp>
        <p:nvSpPr>
          <p:cNvPr id="50" name="Flèche : droite 49">
            <a:extLst>
              <a:ext uri="{FF2B5EF4-FFF2-40B4-BE49-F238E27FC236}">
                <a16:creationId xmlns:a16="http://schemas.microsoft.com/office/drawing/2014/main" id="{82C660AC-8701-D6CB-98BF-2D1837F25F96}"/>
              </a:ext>
            </a:extLst>
          </p:cNvPr>
          <p:cNvSpPr/>
          <p:nvPr/>
        </p:nvSpPr>
        <p:spPr>
          <a:xfrm>
            <a:off x="6391425" y="2829338"/>
            <a:ext cx="239436" cy="4889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8C11DC0-237C-5396-89D9-5ACFDFDBEA9E}"/>
              </a:ext>
            </a:extLst>
          </p:cNvPr>
          <p:cNvSpPr txBox="1"/>
          <p:nvPr/>
        </p:nvSpPr>
        <p:spPr>
          <a:xfrm>
            <a:off x="8335420" y="2829338"/>
            <a:ext cx="3901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/>
            </a:lvl1pPr>
          </a:lstStyle>
          <a:p>
            <a:r>
              <a:rPr lang="fr-FR" sz="1200" dirty="0"/>
              <a:t>[[0.0895, 0.4496, 0.0777, 0.0450, 0.1156, 0.1086, 0.1139],</a:t>
            </a:r>
          </a:p>
          <a:p>
            <a:r>
              <a:rPr lang="fr-FR" sz="1200" dirty="0"/>
              <a:t> [0.0592, 0.2673, 0.1153, 0.3393, 0.0450, 0.0902, 0.0837],</a:t>
            </a:r>
          </a:p>
          <a:p>
            <a:r>
              <a:rPr lang="fr-FR" sz="1200" dirty="0"/>
              <a:t> [0.6440, 0.0133, 0.0152, 0.0196, 0.1759, 0.0120, 0.1200]]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9E22FBE8-F517-CE38-B51A-040E98916B82}"/>
              </a:ext>
            </a:extLst>
          </p:cNvPr>
          <p:cNvSpPr txBox="1"/>
          <p:nvPr/>
        </p:nvSpPr>
        <p:spPr>
          <a:xfrm>
            <a:off x="8367970" y="1811410"/>
            <a:ext cx="382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Probabilité pour chaque classe en colonne et pour chaque image en ligne</a:t>
            </a:r>
          </a:p>
        </p:txBody>
      </p:sp>
      <p:sp>
        <p:nvSpPr>
          <p:cNvPr id="53" name="Flèche : droite 52">
            <a:extLst>
              <a:ext uri="{FF2B5EF4-FFF2-40B4-BE49-F238E27FC236}">
                <a16:creationId xmlns:a16="http://schemas.microsoft.com/office/drawing/2014/main" id="{A7CE5AF0-48FE-F0F6-042E-B1CBD4A2C49E}"/>
              </a:ext>
            </a:extLst>
          </p:cNvPr>
          <p:cNvSpPr/>
          <p:nvPr/>
        </p:nvSpPr>
        <p:spPr>
          <a:xfrm>
            <a:off x="8055048" y="2869709"/>
            <a:ext cx="239436" cy="48895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B165AF1-D1CC-2BC0-7A37-B9FB84C86B2C}"/>
              </a:ext>
            </a:extLst>
          </p:cNvPr>
          <p:cNvSpPr/>
          <p:nvPr/>
        </p:nvSpPr>
        <p:spPr>
          <a:xfrm>
            <a:off x="8463975" y="3235518"/>
            <a:ext cx="524209" cy="24628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2E09B3-27A7-8AF3-121A-486145D64C2F}"/>
              </a:ext>
            </a:extLst>
          </p:cNvPr>
          <p:cNvSpPr/>
          <p:nvPr/>
        </p:nvSpPr>
        <p:spPr>
          <a:xfrm>
            <a:off x="8988184" y="2864140"/>
            <a:ext cx="524209" cy="2112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4E8663-46E9-883A-2E56-C587BC6C28A5}"/>
              </a:ext>
            </a:extLst>
          </p:cNvPr>
          <p:cNvSpPr/>
          <p:nvPr/>
        </p:nvSpPr>
        <p:spPr>
          <a:xfrm>
            <a:off x="9954972" y="3046872"/>
            <a:ext cx="524209" cy="21126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340F1D-FDBA-ACC2-5BBA-A95D6BE6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technologique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FD7F098-8FF8-EE18-C916-9A906588E343}"/>
                  </a:ext>
                </a:extLst>
              </p:cNvPr>
              <p:cNvSpPr txBox="1"/>
              <p:nvPr/>
            </p:nvSpPr>
            <p:spPr>
              <a:xfrm>
                <a:off x="5921829" y="4915176"/>
                <a:ext cx="1320799" cy="37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fr-F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fr-F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FD7F098-8FF8-EE18-C916-9A906588E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29" y="4915176"/>
                <a:ext cx="1320799" cy="372666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AE58336-D74A-B6A5-130C-1B7CDC014F8F}"/>
                  </a:ext>
                </a:extLst>
              </p:cNvPr>
              <p:cNvSpPr txBox="1"/>
              <p:nvPr/>
            </p:nvSpPr>
            <p:spPr>
              <a:xfrm>
                <a:off x="5936343" y="5287842"/>
                <a:ext cx="1306285" cy="373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fr-FR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AE58336-D74A-B6A5-130C-1B7CDC014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343" y="5287842"/>
                <a:ext cx="1306285" cy="373179"/>
              </a:xfrm>
              <a:prstGeom prst="rect">
                <a:avLst/>
              </a:prstGeom>
              <a:blipFill>
                <a:blip r:embed="rId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CEA6DC51-A9C1-73DB-295E-8D723764784C}"/>
              </a:ext>
            </a:extLst>
          </p:cNvPr>
          <p:cNvSpPr/>
          <p:nvPr/>
        </p:nvSpPr>
        <p:spPr>
          <a:xfrm>
            <a:off x="5761219" y="4713316"/>
            <a:ext cx="1656533" cy="1270428"/>
          </a:xfrm>
          <a:prstGeom prst="flowChartConnector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E209782F-3028-5840-2D23-29FF65BCA9BD}"/>
              </a:ext>
            </a:extLst>
          </p:cNvPr>
          <p:cNvCxnSpPr>
            <a:cxnSpLocks/>
            <a:endCxn id="8" idx="3"/>
          </p:cNvCxnSpPr>
          <p:nvPr/>
        </p:nvCxnSpPr>
        <p:spPr>
          <a:xfrm rot="5400000">
            <a:off x="6577719" y="4301520"/>
            <a:ext cx="1837822" cy="50800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8ABDB30-6659-97C7-38DC-994AFAD6F6B1}"/>
              </a:ext>
            </a:extLst>
          </p:cNvPr>
          <p:cNvCxnSpPr/>
          <p:nvPr/>
        </p:nvCxnSpPr>
        <p:spPr>
          <a:xfrm>
            <a:off x="6918486" y="4486983"/>
            <a:ext cx="0" cy="41542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FFB34ACB-CF1C-A683-8445-7D07FEAC4FEF}"/>
              </a:ext>
            </a:extLst>
          </p:cNvPr>
          <p:cNvSpPr txBox="1"/>
          <p:nvPr/>
        </p:nvSpPr>
        <p:spPr>
          <a:xfrm>
            <a:off x="8216900" y="4914918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[0,40 0,20 </a:t>
            </a:r>
            <a:r>
              <a:rPr lang="fr-FR" b="1" dirty="0">
                <a:solidFill>
                  <a:srgbClr val="7030A0"/>
                </a:solidFill>
              </a:rPr>
              <a:t>0,10</a:t>
            </a:r>
            <a:r>
              <a:rPr lang="fr-FR" dirty="0"/>
              <a:t> 0,10 0,10 0,05 0,05]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42026C7-1C24-344B-BA4A-832B98757899}"/>
              </a:ext>
            </a:extLst>
          </p:cNvPr>
          <p:cNvSpPr txBox="1"/>
          <p:nvPr/>
        </p:nvSpPr>
        <p:spPr>
          <a:xfrm>
            <a:off x="1881507" y="5023791"/>
            <a:ext cx="370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[0,00 0,00 </a:t>
            </a:r>
            <a:r>
              <a:rPr lang="fr-FR" b="1" dirty="0">
                <a:solidFill>
                  <a:srgbClr val="7030A0"/>
                </a:solidFill>
              </a:rPr>
              <a:t>1,00</a:t>
            </a:r>
            <a:r>
              <a:rPr lang="fr-FR" dirty="0"/>
              <a:t> 0,00 0,00 0,00 0,00]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43C8334-8AB3-07B8-F538-44DD743F32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6630" y="4698234"/>
            <a:ext cx="818442" cy="9036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A01C5392-3352-21C2-67E5-82F8921414B9}"/>
              </a:ext>
            </a:extLst>
          </p:cNvPr>
          <p:cNvSpPr txBox="1"/>
          <p:nvPr/>
        </p:nvSpPr>
        <p:spPr>
          <a:xfrm>
            <a:off x="2732517" y="4576488"/>
            <a:ext cx="107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7030A0"/>
                </a:solidFill>
              </a:rPr>
              <a:t>montre</a:t>
            </a:r>
          </a:p>
        </p:txBody>
      </p:sp>
      <p:sp>
        <p:nvSpPr>
          <p:cNvPr id="21" name="Accolade fermante 20">
            <a:extLst>
              <a:ext uri="{FF2B5EF4-FFF2-40B4-BE49-F238E27FC236}">
                <a16:creationId xmlns:a16="http://schemas.microsoft.com/office/drawing/2014/main" id="{3807CD4A-C752-E0F2-8196-6B3797290F7B}"/>
              </a:ext>
            </a:extLst>
          </p:cNvPr>
          <p:cNvSpPr/>
          <p:nvPr/>
        </p:nvSpPr>
        <p:spPr>
          <a:xfrm rot="5400000">
            <a:off x="3010171" y="4652923"/>
            <a:ext cx="264051" cy="65343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CA1D44B-45D0-3C7D-DAA3-92C01A4CD1CC}"/>
              </a:ext>
            </a:extLst>
          </p:cNvPr>
          <p:cNvSpPr txBox="1"/>
          <p:nvPr/>
        </p:nvSpPr>
        <p:spPr>
          <a:xfrm>
            <a:off x="9071431" y="4444463"/>
            <a:ext cx="107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7030A0"/>
                </a:solidFill>
              </a:rPr>
              <a:t>montre</a:t>
            </a:r>
          </a:p>
        </p:txBody>
      </p:sp>
      <p:sp>
        <p:nvSpPr>
          <p:cNvPr id="23" name="Accolade fermante 22">
            <a:extLst>
              <a:ext uri="{FF2B5EF4-FFF2-40B4-BE49-F238E27FC236}">
                <a16:creationId xmlns:a16="http://schemas.microsoft.com/office/drawing/2014/main" id="{B7BC3370-BAE3-4834-ECE7-5CF19E61087E}"/>
              </a:ext>
            </a:extLst>
          </p:cNvPr>
          <p:cNvSpPr/>
          <p:nvPr/>
        </p:nvSpPr>
        <p:spPr>
          <a:xfrm rot="5400000">
            <a:off x="9349085" y="4520898"/>
            <a:ext cx="264051" cy="653435"/>
          </a:xfrm>
          <a:prstGeom prst="rightBrac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0A18568-203E-BFF8-FB0D-03B7792CDBCF}"/>
              </a:ext>
            </a:extLst>
          </p:cNvPr>
          <p:cNvSpPr txBox="1"/>
          <p:nvPr/>
        </p:nvSpPr>
        <p:spPr>
          <a:xfrm>
            <a:off x="8216900" y="5423335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[0,15 0,10 </a:t>
            </a:r>
            <a:r>
              <a:rPr lang="fr-FR" b="1" dirty="0">
                <a:solidFill>
                  <a:srgbClr val="7030A0"/>
                </a:solidFill>
              </a:rPr>
              <a:t>0,60</a:t>
            </a:r>
            <a:r>
              <a:rPr lang="fr-FR" dirty="0"/>
              <a:t> 0,00 0,10 0,05 0,00]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DAAB722-E514-F2AC-3FD9-F8753EB2C869}"/>
              </a:ext>
            </a:extLst>
          </p:cNvPr>
          <p:cNvSpPr txBox="1"/>
          <p:nvPr/>
        </p:nvSpPr>
        <p:spPr>
          <a:xfrm>
            <a:off x="8216900" y="5931752"/>
            <a:ext cx="363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[0,05 0,00 </a:t>
            </a:r>
            <a:r>
              <a:rPr lang="fr-FR" b="1" dirty="0">
                <a:solidFill>
                  <a:srgbClr val="7030A0"/>
                </a:solidFill>
              </a:rPr>
              <a:t>0,95</a:t>
            </a:r>
            <a:r>
              <a:rPr lang="fr-FR" dirty="0"/>
              <a:t> 0,00 0,00 0,00 0,00]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7AA6DCB-C2AC-AFB3-B9E1-4A9C14737B68}"/>
              </a:ext>
            </a:extLst>
          </p:cNvPr>
          <p:cNvSpPr txBox="1"/>
          <p:nvPr/>
        </p:nvSpPr>
        <p:spPr>
          <a:xfrm>
            <a:off x="2941050" y="5263376"/>
            <a:ext cx="102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F0000"/>
                </a:solidFill>
              </a:rPr>
              <a:t>0,90 erreur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358CA6A-2448-C435-3982-ED882D6C31F3}"/>
              </a:ext>
            </a:extLst>
          </p:cNvPr>
          <p:cNvSpPr txBox="1"/>
          <p:nvPr/>
        </p:nvSpPr>
        <p:spPr>
          <a:xfrm>
            <a:off x="1905072" y="5417264"/>
            <a:ext cx="370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[0,00 0,00 </a:t>
            </a:r>
            <a:r>
              <a:rPr lang="fr-FR" b="1" dirty="0">
                <a:solidFill>
                  <a:srgbClr val="7030A0"/>
                </a:solidFill>
              </a:rPr>
              <a:t>1,00</a:t>
            </a:r>
            <a:r>
              <a:rPr lang="fr-FR" dirty="0"/>
              <a:t> 0,00 0,00 0,00 0,00]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04CA082-4BEA-082A-C4EC-6002676C9CDA}"/>
              </a:ext>
            </a:extLst>
          </p:cNvPr>
          <p:cNvSpPr txBox="1"/>
          <p:nvPr/>
        </p:nvSpPr>
        <p:spPr>
          <a:xfrm>
            <a:off x="2964615" y="5656849"/>
            <a:ext cx="102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CC9B00"/>
                </a:solidFill>
              </a:rPr>
              <a:t>0,30 erreur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FC07378-553E-9C9F-E181-354162733551}"/>
              </a:ext>
            </a:extLst>
          </p:cNvPr>
          <p:cNvSpPr txBox="1"/>
          <p:nvPr/>
        </p:nvSpPr>
        <p:spPr>
          <a:xfrm>
            <a:off x="1905072" y="5866696"/>
            <a:ext cx="3704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[0,00 0,00 </a:t>
            </a:r>
            <a:r>
              <a:rPr lang="fr-FR" b="1" dirty="0">
                <a:solidFill>
                  <a:srgbClr val="7030A0"/>
                </a:solidFill>
              </a:rPr>
              <a:t>1,00</a:t>
            </a:r>
            <a:r>
              <a:rPr lang="fr-FR" dirty="0"/>
              <a:t> 0,00 0,00 0,00 0,00]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507D113-E784-A47B-7863-1315E9CF13C0}"/>
              </a:ext>
            </a:extLst>
          </p:cNvPr>
          <p:cNvSpPr txBox="1"/>
          <p:nvPr/>
        </p:nvSpPr>
        <p:spPr>
          <a:xfrm>
            <a:off x="2964615" y="6106281"/>
            <a:ext cx="102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00B050"/>
                </a:solidFill>
              </a:rPr>
              <a:t>0,05 erreur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0FA31C4-A585-266F-DC6F-51BB2C493CAD}"/>
              </a:ext>
            </a:extLst>
          </p:cNvPr>
          <p:cNvSpPr txBox="1"/>
          <p:nvPr/>
        </p:nvSpPr>
        <p:spPr>
          <a:xfrm>
            <a:off x="9251063" y="5179725"/>
            <a:ext cx="102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F0000"/>
                </a:solidFill>
              </a:rPr>
              <a:t>0,90 erreur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46BD830-2F43-EAC7-6FCA-097F3D0E1B53}"/>
              </a:ext>
            </a:extLst>
          </p:cNvPr>
          <p:cNvSpPr txBox="1"/>
          <p:nvPr/>
        </p:nvSpPr>
        <p:spPr>
          <a:xfrm>
            <a:off x="9289143" y="5695266"/>
            <a:ext cx="102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CC9B00"/>
                </a:solidFill>
              </a:rPr>
              <a:t>0,30 erreur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CC0F66-CF65-A5D1-C325-151013872FD3}"/>
              </a:ext>
            </a:extLst>
          </p:cNvPr>
          <p:cNvSpPr txBox="1"/>
          <p:nvPr/>
        </p:nvSpPr>
        <p:spPr>
          <a:xfrm>
            <a:off x="9289143" y="6196722"/>
            <a:ext cx="102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00B050"/>
                </a:solidFill>
              </a:rPr>
              <a:t>0,05 erreur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3FB2D88-AE55-E6DC-74D7-84A7510C2F7F}"/>
              </a:ext>
            </a:extLst>
          </p:cNvPr>
          <p:cNvSpPr txBox="1"/>
          <p:nvPr/>
        </p:nvSpPr>
        <p:spPr>
          <a:xfrm>
            <a:off x="6108451" y="6321726"/>
            <a:ext cx="48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45FFEEE-0191-D87D-A079-D0F5F7901C33}"/>
              </a:ext>
            </a:extLst>
          </p:cNvPr>
          <p:cNvSpPr txBox="1"/>
          <p:nvPr/>
        </p:nvSpPr>
        <p:spPr>
          <a:xfrm>
            <a:off x="6431507" y="6321725"/>
            <a:ext cx="48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CC9B00"/>
                </a:solidFill>
              </a:rPr>
              <a:t>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D2C1E3F-996A-772D-3060-0B6606B22C09}"/>
              </a:ext>
            </a:extLst>
          </p:cNvPr>
          <p:cNvSpPr txBox="1"/>
          <p:nvPr/>
        </p:nvSpPr>
        <p:spPr>
          <a:xfrm>
            <a:off x="6770629" y="6319095"/>
            <a:ext cx="48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3735FF7-2AB2-0F17-68E4-D4B59C7FC354}"/>
              </a:ext>
            </a:extLst>
          </p:cNvPr>
          <p:cNvSpPr txBox="1"/>
          <p:nvPr/>
        </p:nvSpPr>
        <p:spPr>
          <a:xfrm>
            <a:off x="5809660" y="5958624"/>
            <a:ext cx="178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Boucles d’itération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C5ACECF-C56E-58EB-02D2-12B824E664E6}"/>
              </a:ext>
            </a:extLst>
          </p:cNvPr>
          <p:cNvSpPr txBox="1"/>
          <p:nvPr/>
        </p:nvSpPr>
        <p:spPr>
          <a:xfrm>
            <a:off x="820819" y="1345287"/>
            <a:ext cx="275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 encodeur image CLIP</a:t>
            </a:r>
          </a:p>
        </p:txBody>
      </p:sp>
    </p:spTree>
    <p:extLst>
      <p:ext uri="{BB962C8B-B14F-4D97-AF65-F5344CB8AC3E}">
        <p14:creationId xmlns:p14="http://schemas.microsoft.com/office/powerpoint/2010/main" val="1649671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4" grpId="0" animBg="1"/>
      <p:bldP spid="46" grpId="0" animBg="1"/>
      <p:bldP spid="47" grpId="0"/>
      <p:bldP spid="49" grpId="0"/>
      <p:bldP spid="50" grpId="0" animBg="1"/>
      <p:bldP spid="51" grpId="0"/>
      <p:bldP spid="52" grpId="0"/>
      <p:bldP spid="53" grpId="0" animBg="1"/>
      <p:bldP spid="54" grpId="0" animBg="1"/>
      <p:bldP spid="55" grpId="0" animBg="1"/>
      <p:bldP spid="56" grpId="0" animBg="1"/>
      <p:bldP spid="7" grpId="0"/>
      <p:bldP spid="8" grpId="0"/>
      <p:bldP spid="9" grpId="0" animBg="1"/>
      <p:bldP spid="16" grpId="0"/>
      <p:bldP spid="17" grpId="0"/>
      <p:bldP spid="20" grpId="0"/>
      <p:bldP spid="21" grpId="0" animBg="1"/>
      <p:bldP spid="22" grpId="0"/>
      <p:bldP spid="23" grpId="0" animBg="1"/>
      <p:bldP spid="24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46966-9924-E9B4-EA1A-6A320816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Veille technologique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7CFE89D-A3C1-C64C-6829-1280A86DA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763" y="2791828"/>
            <a:ext cx="4948237" cy="1691253"/>
          </a:xfr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284E38-01E3-75A1-EA4C-61B865365A85}"/>
              </a:ext>
            </a:extLst>
          </p:cNvPr>
          <p:cNvSpPr/>
          <p:nvPr/>
        </p:nvSpPr>
        <p:spPr>
          <a:xfrm>
            <a:off x="1147763" y="2757715"/>
            <a:ext cx="4948237" cy="103051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D96631E-CFF2-4488-B432-2A9C99F09BB6}"/>
                  </a:ext>
                </a:extLst>
              </p:cNvPr>
              <p:cNvSpPr txBox="1"/>
              <p:nvPr/>
            </p:nvSpPr>
            <p:spPr>
              <a:xfrm>
                <a:off x="7211696" y="2780412"/>
                <a:ext cx="1320799" cy="37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fr-FR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fr-FR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fr-F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D96631E-CFF2-4488-B432-2A9C99F09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696" y="2780412"/>
                <a:ext cx="1320799" cy="372666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8">
            <a:extLst>
              <a:ext uri="{FF2B5EF4-FFF2-40B4-BE49-F238E27FC236}">
                <a16:creationId xmlns:a16="http://schemas.microsoft.com/office/drawing/2014/main" id="{4C14DC28-AFF2-5B78-4B5F-7465A65BD5F4}"/>
              </a:ext>
            </a:extLst>
          </p:cNvPr>
          <p:cNvSpPr txBox="1"/>
          <p:nvPr/>
        </p:nvSpPr>
        <p:spPr>
          <a:xfrm>
            <a:off x="6410373" y="3153078"/>
            <a:ext cx="3632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[0,40 0,20 </a:t>
            </a:r>
            <a:r>
              <a:rPr lang="fr-FR" sz="1600" b="1" dirty="0">
                <a:solidFill>
                  <a:srgbClr val="7030A0"/>
                </a:solidFill>
              </a:rPr>
              <a:t>0,10</a:t>
            </a:r>
            <a:r>
              <a:rPr lang="fr-FR" sz="1600" dirty="0"/>
              <a:t> 0,10 0,10 0,05 0,05]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8E84BC1-984C-2F3C-7B2D-F2F61D49ABCA}"/>
              </a:ext>
            </a:extLst>
          </p:cNvPr>
          <p:cNvSpPr txBox="1"/>
          <p:nvPr/>
        </p:nvSpPr>
        <p:spPr>
          <a:xfrm>
            <a:off x="6553909" y="3401124"/>
            <a:ext cx="1021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>
                <a:solidFill>
                  <a:srgbClr val="FF0000"/>
                </a:solidFill>
              </a:rPr>
              <a:t>0,90 erreur</a:t>
            </a:r>
          </a:p>
        </p:txBody>
      </p:sp>
      <p:sp>
        <p:nvSpPr>
          <p:cNvPr id="11" name="Flèche : courbe vers la gauche 10">
            <a:extLst>
              <a:ext uri="{FF2B5EF4-FFF2-40B4-BE49-F238E27FC236}">
                <a16:creationId xmlns:a16="http://schemas.microsoft.com/office/drawing/2014/main" id="{759496F4-4B43-DF6D-DF14-75D6BBF3AD54}"/>
              </a:ext>
            </a:extLst>
          </p:cNvPr>
          <p:cNvSpPr/>
          <p:nvPr/>
        </p:nvSpPr>
        <p:spPr>
          <a:xfrm>
            <a:off x="9501079" y="2842722"/>
            <a:ext cx="406400" cy="568416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 : courbe vers la gauche 11">
            <a:extLst>
              <a:ext uri="{FF2B5EF4-FFF2-40B4-BE49-F238E27FC236}">
                <a16:creationId xmlns:a16="http://schemas.microsoft.com/office/drawing/2014/main" id="{336D35A2-0AF3-301F-4161-BDA8A4F40740}"/>
              </a:ext>
            </a:extLst>
          </p:cNvPr>
          <p:cNvSpPr/>
          <p:nvPr/>
        </p:nvSpPr>
        <p:spPr>
          <a:xfrm rot="10800000">
            <a:off x="6030120" y="2806416"/>
            <a:ext cx="520610" cy="762611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1B864A4-1282-AD8A-0D7B-D220CA03BE22}"/>
              </a:ext>
            </a:extLst>
          </p:cNvPr>
          <p:cNvSpPr txBox="1"/>
          <p:nvPr/>
        </p:nvSpPr>
        <p:spPr>
          <a:xfrm>
            <a:off x="6437497" y="3788229"/>
            <a:ext cx="2559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</a:t>
            </a:r>
            <a:r>
              <a:rPr lang="fr-FR" sz="1200" b="1" dirty="0">
                <a:solidFill>
                  <a:srgbClr val="FF0000"/>
                </a:solidFill>
              </a:rPr>
              <a:t>0,40</a:t>
            </a:r>
            <a:r>
              <a:rPr lang="fr-FR" sz="1200" dirty="0"/>
              <a:t> 0,20 </a:t>
            </a:r>
            <a:r>
              <a:rPr lang="fr-FR" sz="1200" b="1" dirty="0">
                <a:solidFill>
                  <a:srgbClr val="7030A0"/>
                </a:solidFill>
              </a:rPr>
              <a:t>0,10</a:t>
            </a:r>
            <a:r>
              <a:rPr lang="fr-FR" sz="1200" dirty="0"/>
              <a:t> 0,10 0,10 0,05 0,05]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2AD6B3A-6095-B289-C13B-127F4A2ECF33}"/>
              </a:ext>
            </a:extLst>
          </p:cNvPr>
          <p:cNvSpPr txBox="1"/>
          <p:nvPr/>
        </p:nvSpPr>
        <p:spPr>
          <a:xfrm>
            <a:off x="9001339" y="3785214"/>
            <a:ext cx="7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FF0000"/>
                </a:solidFill>
              </a:rPr>
              <a:t>Classe 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3A6E6C8-CD1F-01FD-25D9-38892BC5A3FA}"/>
              </a:ext>
            </a:extLst>
          </p:cNvPr>
          <p:cNvSpPr txBox="1"/>
          <p:nvPr/>
        </p:nvSpPr>
        <p:spPr>
          <a:xfrm>
            <a:off x="10351090" y="3994613"/>
            <a:ext cx="1136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60 % précision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90D50DE-76CE-7FA0-395E-EF96BCFACE32}"/>
              </a:ext>
            </a:extLst>
          </p:cNvPr>
          <p:cNvCxnSpPr>
            <a:endCxn id="14" idx="1"/>
          </p:cNvCxnSpPr>
          <p:nvPr/>
        </p:nvCxnSpPr>
        <p:spPr>
          <a:xfrm flipV="1">
            <a:off x="8793480" y="3923714"/>
            <a:ext cx="207859" cy="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E60116C-161A-9AD6-012B-8F31245B340F}"/>
              </a:ext>
            </a:extLst>
          </p:cNvPr>
          <p:cNvCxnSpPr/>
          <p:nvPr/>
        </p:nvCxnSpPr>
        <p:spPr>
          <a:xfrm flipV="1">
            <a:off x="9708665" y="3921312"/>
            <a:ext cx="207859" cy="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04663BE-1696-14DD-163E-C6982932F5FD}"/>
              </a:ext>
            </a:extLst>
          </p:cNvPr>
          <p:cNvSpPr/>
          <p:nvPr/>
        </p:nvSpPr>
        <p:spPr>
          <a:xfrm>
            <a:off x="1134710" y="3785213"/>
            <a:ext cx="4948237" cy="36749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2AEDFF3-B86E-832F-C1E1-422B5E055B7E}"/>
              </a:ext>
            </a:extLst>
          </p:cNvPr>
          <p:cNvSpPr txBox="1"/>
          <p:nvPr/>
        </p:nvSpPr>
        <p:spPr>
          <a:xfrm>
            <a:off x="2742133" y="4484599"/>
            <a:ext cx="1759495" cy="381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Evaluation finale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653247-B77D-44A2-E353-9EF5D2D90856}"/>
              </a:ext>
            </a:extLst>
          </p:cNvPr>
          <p:cNvSpPr/>
          <p:nvPr/>
        </p:nvSpPr>
        <p:spPr>
          <a:xfrm>
            <a:off x="1121657" y="4133113"/>
            <a:ext cx="4948237" cy="36749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7E11EEE-B1DC-D45A-AEC4-27440282D48D}"/>
              </a:ext>
            </a:extLst>
          </p:cNvPr>
          <p:cNvSpPr txBox="1"/>
          <p:nvPr/>
        </p:nvSpPr>
        <p:spPr>
          <a:xfrm>
            <a:off x="820819" y="1345287"/>
            <a:ext cx="2756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Séparation des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D39DC1-7F1A-E950-E2AF-558E9AD3CACF}"/>
              </a:ext>
            </a:extLst>
          </p:cNvPr>
          <p:cNvSpPr txBox="1"/>
          <p:nvPr/>
        </p:nvSpPr>
        <p:spPr>
          <a:xfrm>
            <a:off x="6437497" y="3971982"/>
            <a:ext cx="2559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[0,40 </a:t>
            </a:r>
            <a:r>
              <a:rPr lang="fr-FR" sz="1200" b="1" dirty="0">
                <a:solidFill>
                  <a:srgbClr val="00B050"/>
                </a:solidFill>
              </a:rPr>
              <a:t>0,50</a:t>
            </a:r>
            <a:r>
              <a:rPr lang="fr-FR" sz="1200" dirty="0"/>
              <a:t> 0,10 0,00 0,00 0,00 0,00]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6D6BD5A-DE7D-FB09-E563-A6B98B256A42}"/>
              </a:ext>
            </a:extLst>
          </p:cNvPr>
          <p:cNvSpPr txBox="1"/>
          <p:nvPr/>
        </p:nvSpPr>
        <p:spPr>
          <a:xfrm>
            <a:off x="9001339" y="3986177"/>
            <a:ext cx="7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00B050"/>
                </a:solidFill>
              </a:rPr>
              <a:t>Classe 1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D5BECAE-00E8-3E5F-20E0-A038B717A132}"/>
              </a:ext>
            </a:extLst>
          </p:cNvPr>
          <p:cNvCxnSpPr>
            <a:endCxn id="25" idx="1"/>
          </p:cNvCxnSpPr>
          <p:nvPr/>
        </p:nvCxnSpPr>
        <p:spPr>
          <a:xfrm flipV="1">
            <a:off x="8793480" y="4124677"/>
            <a:ext cx="207859" cy="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DB1CEC3-26E9-49A0-36BD-ACA02CF91E59}"/>
              </a:ext>
            </a:extLst>
          </p:cNvPr>
          <p:cNvCxnSpPr/>
          <p:nvPr/>
        </p:nvCxnSpPr>
        <p:spPr>
          <a:xfrm flipV="1">
            <a:off x="9708665" y="4122275"/>
            <a:ext cx="207859" cy="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2897EFF-90F9-5A50-B772-B817345982F4}"/>
              </a:ext>
            </a:extLst>
          </p:cNvPr>
          <p:cNvSpPr txBox="1"/>
          <p:nvPr/>
        </p:nvSpPr>
        <p:spPr>
          <a:xfrm>
            <a:off x="9001339" y="4205208"/>
            <a:ext cx="7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…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181FB8A-53CD-F32C-0780-8F76179AA927}"/>
              </a:ext>
            </a:extLst>
          </p:cNvPr>
          <p:cNvCxnSpPr>
            <a:endCxn id="28" idx="1"/>
          </p:cNvCxnSpPr>
          <p:nvPr/>
        </p:nvCxnSpPr>
        <p:spPr>
          <a:xfrm flipV="1">
            <a:off x="8793480" y="4343708"/>
            <a:ext cx="207859" cy="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3686C8A7-252B-66DD-CFE3-5A188E588832}"/>
              </a:ext>
            </a:extLst>
          </p:cNvPr>
          <p:cNvCxnSpPr/>
          <p:nvPr/>
        </p:nvCxnSpPr>
        <p:spPr>
          <a:xfrm flipV="1">
            <a:off x="9708665" y="4341306"/>
            <a:ext cx="207859" cy="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ccolade fermante 31">
            <a:extLst>
              <a:ext uri="{FF2B5EF4-FFF2-40B4-BE49-F238E27FC236}">
                <a16:creationId xmlns:a16="http://schemas.microsoft.com/office/drawing/2014/main" id="{6F05C0A6-2427-6EDB-7A14-53F372A17580}"/>
              </a:ext>
            </a:extLst>
          </p:cNvPr>
          <p:cNvSpPr/>
          <p:nvPr/>
        </p:nvSpPr>
        <p:spPr>
          <a:xfrm>
            <a:off x="9916524" y="3773367"/>
            <a:ext cx="434566" cy="7064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lèche : courbe vers la gauche 33">
            <a:extLst>
              <a:ext uri="{FF2B5EF4-FFF2-40B4-BE49-F238E27FC236}">
                <a16:creationId xmlns:a16="http://schemas.microsoft.com/office/drawing/2014/main" id="{6870AC38-8BF6-9B18-07D0-461B3D8B8A20}"/>
              </a:ext>
            </a:extLst>
          </p:cNvPr>
          <p:cNvSpPr/>
          <p:nvPr/>
        </p:nvSpPr>
        <p:spPr>
          <a:xfrm>
            <a:off x="9653203" y="2860984"/>
            <a:ext cx="434566" cy="101567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41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9" grpId="0" animBg="1"/>
      <p:bldP spid="20" grpId="0"/>
      <p:bldP spid="21" grpId="0" animBg="1"/>
      <p:bldP spid="24" grpId="0"/>
      <p:bldP spid="25" grpId="0"/>
      <p:bldP spid="28" grpId="0"/>
      <p:bldP spid="32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194A8-D8A8-2536-3F5A-D059CAEF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technologique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7793F2-F960-465E-C31B-B40BEC535279}"/>
              </a:ext>
            </a:extLst>
          </p:cNvPr>
          <p:cNvSpPr txBox="1"/>
          <p:nvPr/>
        </p:nvSpPr>
        <p:spPr>
          <a:xfrm>
            <a:off x="7860847" y="1363893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Nouveau modèle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9D81341-438E-D89F-004B-DC520B58AE72}"/>
              </a:ext>
            </a:extLst>
          </p:cNvPr>
          <p:cNvSpPr txBox="1"/>
          <p:nvPr/>
        </p:nvSpPr>
        <p:spPr>
          <a:xfrm>
            <a:off x="2617370" y="1369555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Ancien modèle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C084C95-3838-F451-ECE7-5D769007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68" y="2218058"/>
            <a:ext cx="2661832" cy="2424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AE5D86D6-0713-4593-AB92-1C5A01B7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4316" y="3430341"/>
            <a:ext cx="848123" cy="20637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856B8F-CA16-3DDF-8131-3BBC52166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396" y="2218058"/>
            <a:ext cx="2661832" cy="24245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FA0CF230-A747-7F48-58D1-526351EDE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325" y="4028261"/>
            <a:ext cx="1304925" cy="1228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1CEC94D-4CCB-527A-1DBB-4B99A7BD8D64}"/>
              </a:ext>
            </a:extLst>
          </p:cNvPr>
          <p:cNvSpPr txBox="1"/>
          <p:nvPr/>
        </p:nvSpPr>
        <p:spPr>
          <a:xfrm>
            <a:off x="8114527" y="4800158"/>
            <a:ext cx="166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CLIP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DD21325-AB5D-DDF2-B475-15F9D21D4277}"/>
              </a:ext>
            </a:extLst>
          </p:cNvPr>
          <p:cNvSpPr txBox="1"/>
          <p:nvPr/>
        </p:nvSpPr>
        <p:spPr>
          <a:xfrm>
            <a:off x="2100683" y="4800158"/>
            <a:ext cx="187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Encodage VGG16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4264CC-35D2-5B8C-7A68-6271A12890AE}"/>
              </a:ext>
            </a:extLst>
          </p:cNvPr>
          <p:cNvSpPr/>
          <p:nvPr/>
        </p:nvSpPr>
        <p:spPr>
          <a:xfrm>
            <a:off x="904138" y="1799106"/>
            <a:ext cx="5191862" cy="4247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C973CE2-3AD7-C937-6CFC-0ED8B77281A2}"/>
              </a:ext>
            </a:extLst>
          </p:cNvPr>
          <p:cNvSpPr/>
          <p:nvPr/>
        </p:nvSpPr>
        <p:spPr>
          <a:xfrm>
            <a:off x="6442090" y="1799106"/>
            <a:ext cx="5258159" cy="4247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D983820-6D4C-911E-6A50-025BA128E6CF}"/>
              </a:ext>
            </a:extLst>
          </p:cNvPr>
          <p:cNvSpPr txBox="1"/>
          <p:nvPr/>
        </p:nvSpPr>
        <p:spPr>
          <a:xfrm>
            <a:off x="4392211" y="5226835"/>
            <a:ext cx="152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Dernière couches entraînables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8DA031D-823D-352A-84A5-0C73090AE149}"/>
              </a:ext>
            </a:extLst>
          </p:cNvPr>
          <p:cNvSpPr txBox="1"/>
          <p:nvPr/>
        </p:nvSpPr>
        <p:spPr>
          <a:xfrm>
            <a:off x="9900849" y="5508617"/>
            <a:ext cx="1529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Dernière couches entraînables</a:t>
            </a:r>
          </a:p>
        </p:txBody>
      </p:sp>
    </p:spTree>
    <p:extLst>
      <p:ext uri="{BB962C8B-B14F-4D97-AF65-F5344CB8AC3E}">
        <p14:creationId xmlns:p14="http://schemas.microsoft.com/office/powerpoint/2010/main" val="2850119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194A8-D8A8-2536-3F5A-D059CAEF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technologique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4A1A507-B8FE-D4B8-E36D-48B4B545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38" y="1799106"/>
            <a:ext cx="5191862" cy="4247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4B67D46A-6355-26B0-9A76-74D9F9888223}"/>
              </a:ext>
            </a:extLst>
          </p:cNvPr>
          <p:cNvSpPr txBox="1"/>
          <p:nvPr/>
        </p:nvSpPr>
        <p:spPr>
          <a:xfrm>
            <a:off x="2744416" y="6106283"/>
            <a:ext cx="19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~80 % précision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612C4D5-4273-9759-7EA1-B1511E5BAD7A}"/>
              </a:ext>
            </a:extLst>
          </p:cNvPr>
          <p:cNvSpPr txBox="1"/>
          <p:nvPr/>
        </p:nvSpPr>
        <p:spPr>
          <a:xfrm>
            <a:off x="2035602" y="6430947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8 itérations entraînement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E17EC71-04D2-4FB1-6E51-1A2E150A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540" y="1799106"/>
            <a:ext cx="5256710" cy="4247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18C6589-D923-693F-010F-99ECD85FC7F8}"/>
              </a:ext>
            </a:extLst>
          </p:cNvPr>
          <p:cNvSpPr/>
          <p:nvPr/>
        </p:nvSpPr>
        <p:spPr>
          <a:xfrm>
            <a:off x="902265" y="1799106"/>
            <a:ext cx="1731642" cy="2598723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8A84C97A-FD78-7FF0-05A0-751FCDC305B7}"/>
              </a:ext>
            </a:extLst>
          </p:cNvPr>
          <p:cNvSpPr/>
          <p:nvPr/>
        </p:nvSpPr>
        <p:spPr>
          <a:xfrm>
            <a:off x="2581023" y="4271885"/>
            <a:ext cx="3202483" cy="1774464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E77F9ED-4278-D904-97F3-AC50717C4DEC}"/>
              </a:ext>
            </a:extLst>
          </p:cNvPr>
          <p:cNvSpPr txBox="1"/>
          <p:nvPr/>
        </p:nvSpPr>
        <p:spPr>
          <a:xfrm>
            <a:off x="1049629" y="4397829"/>
            <a:ext cx="1384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50"/>
                </a:solidFill>
              </a:rPr>
              <a:t>Vrais classes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3744C677-B09D-5F19-BBE4-A6A45530FDF8}"/>
              </a:ext>
            </a:extLst>
          </p:cNvPr>
          <p:cNvSpPr txBox="1"/>
          <p:nvPr/>
        </p:nvSpPr>
        <p:spPr>
          <a:xfrm>
            <a:off x="1584797" y="4898923"/>
            <a:ext cx="124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Classes prédites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A529587-DA8D-85A8-1C3A-B51F832F28F6}"/>
              </a:ext>
            </a:extLst>
          </p:cNvPr>
          <p:cNvSpPr txBox="1"/>
          <p:nvPr/>
        </p:nvSpPr>
        <p:spPr>
          <a:xfrm>
            <a:off x="7974934" y="6061615"/>
            <a:ext cx="198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~90 % précision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0F8513B-4E1D-712F-B62A-10B2492F25B4}"/>
              </a:ext>
            </a:extLst>
          </p:cNvPr>
          <p:cNvSpPr txBox="1"/>
          <p:nvPr/>
        </p:nvSpPr>
        <p:spPr>
          <a:xfrm>
            <a:off x="7607428" y="6446213"/>
            <a:ext cx="292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3 itérations entraînement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7F10A08-8A26-3C39-B8B0-5C158A559FE6}"/>
              </a:ext>
            </a:extLst>
          </p:cNvPr>
          <p:cNvSpPr txBox="1"/>
          <p:nvPr/>
        </p:nvSpPr>
        <p:spPr>
          <a:xfrm>
            <a:off x="7860847" y="1363893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Nouveau modèle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3FC33D5-B9B9-1893-163B-AB46964B55E7}"/>
              </a:ext>
            </a:extLst>
          </p:cNvPr>
          <p:cNvSpPr txBox="1"/>
          <p:nvPr/>
        </p:nvSpPr>
        <p:spPr>
          <a:xfrm>
            <a:off x="2617370" y="1369555"/>
            <a:ext cx="226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Ancien modèle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70D3A6-F5DF-B64F-E107-830B17390030}"/>
              </a:ext>
            </a:extLst>
          </p:cNvPr>
          <p:cNvSpPr/>
          <p:nvPr/>
        </p:nvSpPr>
        <p:spPr>
          <a:xfrm>
            <a:off x="904138" y="1799106"/>
            <a:ext cx="5191862" cy="4247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0042424-4F77-79E6-7F6E-39E7192DA5D9}"/>
              </a:ext>
            </a:extLst>
          </p:cNvPr>
          <p:cNvSpPr/>
          <p:nvPr/>
        </p:nvSpPr>
        <p:spPr>
          <a:xfrm>
            <a:off x="6442090" y="1799106"/>
            <a:ext cx="5258159" cy="4247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608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2" grpId="0" animBg="1"/>
      <p:bldP spid="23" grpId="0" animBg="1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3668A-BBDC-A99E-EF53-9A7067F1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ABB6D-2218-5FDC-7AD2-30F162BD7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1545"/>
            <a:ext cx="1162647" cy="132873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834C2A-C0B2-6E06-0DE9-072BB5BF9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12" y="4278119"/>
            <a:ext cx="3108072" cy="13287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228C262-5D6C-83D1-86E2-925A12181381}"/>
              </a:ext>
            </a:extLst>
          </p:cNvPr>
          <p:cNvSpPr txBox="1"/>
          <p:nvPr/>
        </p:nvSpPr>
        <p:spPr>
          <a:xfrm>
            <a:off x="6429177" y="5574537"/>
            <a:ext cx="1985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2060"/>
                </a:solidFill>
              </a:rPr>
              <a:t>~80 % précision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1B51B80-79A7-18FD-8F5D-1687140B9DD7}"/>
              </a:ext>
            </a:extLst>
          </p:cNvPr>
          <p:cNvSpPr txBox="1"/>
          <p:nvPr/>
        </p:nvSpPr>
        <p:spPr>
          <a:xfrm>
            <a:off x="8110736" y="5569952"/>
            <a:ext cx="19855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rgbClr val="002060"/>
                </a:solidFill>
              </a:rPr>
              <a:t>~90 % précision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CF44584-EEFA-9CF6-F550-C9BD3B2F0282}"/>
              </a:ext>
            </a:extLst>
          </p:cNvPr>
          <p:cNvSpPr txBox="1"/>
          <p:nvPr/>
        </p:nvSpPr>
        <p:spPr>
          <a:xfrm>
            <a:off x="1251678" y="229924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Dashboard de </a:t>
            </a:r>
            <a:r>
              <a:rPr lang="fr-FR" dirty="0" err="1"/>
              <a:t>scoring</a:t>
            </a:r>
            <a:r>
              <a:rPr lang="fr-FR" dirty="0"/>
              <a:t> client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56537D6-64AE-6129-2CB5-5AA67DE96561}"/>
              </a:ext>
            </a:extLst>
          </p:cNvPr>
          <p:cNvSpPr txBox="1"/>
          <p:nvPr/>
        </p:nvSpPr>
        <p:spPr>
          <a:xfrm>
            <a:off x="1251678" y="444060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Classification « state-of-the-art »</a:t>
            </a:r>
          </a:p>
        </p:txBody>
      </p:sp>
    </p:spTree>
    <p:extLst>
      <p:ext uri="{BB962C8B-B14F-4D97-AF65-F5344CB8AC3E}">
        <p14:creationId xmlns:p14="http://schemas.microsoft.com/office/powerpoint/2010/main" val="1350157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889E5-C36E-A7DC-C20D-59708057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64" y="2791756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FIN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F9CF3A-88FF-8EE8-AA98-A357FD426296}"/>
              </a:ext>
            </a:extLst>
          </p:cNvPr>
          <p:cNvSpPr txBox="1"/>
          <p:nvPr/>
        </p:nvSpPr>
        <p:spPr>
          <a:xfrm>
            <a:off x="4347029" y="3675994"/>
            <a:ext cx="349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42385193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A8F1D297-DD6A-9449-F586-3B972B6F5196}"/>
              </a:ext>
            </a:extLst>
          </p:cNvPr>
          <p:cNvSpPr/>
          <p:nvPr/>
        </p:nvSpPr>
        <p:spPr>
          <a:xfrm>
            <a:off x="7362426" y="2070508"/>
            <a:ext cx="2274373" cy="2283778"/>
          </a:xfrm>
          <a:prstGeom prst="roundRect">
            <a:avLst/>
          </a:prstGeom>
          <a:solidFill>
            <a:srgbClr val="6249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9604EA-F217-F406-2072-0DD48E4C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1 : API </a:t>
            </a:r>
            <a:r>
              <a:rPr lang="fr-FR" dirty="0" err="1"/>
              <a:t>scoring</a:t>
            </a:r>
            <a:endParaRPr lang="fr-FR" dirty="0"/>
          </a:p>
        </p:txBody>
      </p:sp>
      <p:pic>
        <p:nvPicPr>
          <p:cNvPr id="11" name="Picture 2" descr="Matrice de confusion / Confusion matrix pour le Machine Learning">
            <a:extLst>
              <a:ext uri="{FF2B5EF4-FFF2-40B4-BE49-F238E27FC236}">
                <a16:creationId xmlns:a16="http://schemas.microsoft.com/office/drawing/2014/main" id="{BFC9729C-0F41-0DF3-CEA1-8E9601589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3" y="2128063"/>
            <a:ext cx="6442911" cy="163606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10146F4-F624-FBBC-B996-F6C057CAA01B}"/>
              </a:ext>
            </a:extLst>
          </p:cNvPr>
          <p:cNvSpPr txBox="1"/>
          <p:nvPr/>
        </p:nvSpPr>
        <p:spPr>
          <a:xfrm>
            <a:off x="1537401" y="3328716"/>
            <a:ext cx="1105897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Défaut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8F8627-F41B-C3AC-D3B9-C6D35AC35DCD}"/>
              </a:ext>
            </a:extLst>
          </p:cNvPr>
          <p:cNvSpPr txBox="1"/>
          <p:nvPr/>
        </p:nvSpPr>
        <p:spPr>
          <a:xfrm>
            <a:off x="1402813" y="2896816"/>
            <a:ext cx="1375072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Non défaut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73B9E07-E087-AFA8-0A88-364BE28C850C}"/>
              </a:ext>
            </a:extLst>
          </p:cNvPr>
          <p:cNvSpPr txBox="1"/>
          <p:nvPr/>
        </p:nvSpPr>
        <p:spPr>
          <a:xfrm>
            <a:off x="2912473" y="2473082"/>
            <a:ext cx="1406929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Non défaut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7995C5F-CCB6-6AEB-6B89-2B1E0B96727C}"/>
              </a:ext>
            </a:extLst>
          </p:cNvPr>
          <p:cNvSpPr txBox="1"/>
          <p:nvPr/>
        </p:nvSpPr>
        <p:spPr>
          <a:xfrm>
            <a:off x="4547005" y="2500041"/>
            <a:ext cx="1105897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Défaut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D2ABD22-48A8-3561-F844-FCEDEF66A481}"/>
              </a:ext>
            </a:extLst>
          </p:cNvPr>
          <p:cNvSpPr/>
          <p:nvPr/>
        </p:nvSpPr>
        <p:spPr>
          <a:xfrm>
            <a:off x="4319402" y="2817343"/>
            <a:ext cx="1589678" cy="466725"/>
          </a:xfrm>
          <a:prstGeom prst="ellipse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3C4AD69-F47C-1171-EDF1-30352FB67F74}"/>
              </a:ext>
            </a:extLst>
          </p:cNvPr>
          <p:cNvSpPr txBox="1"/>
          <p:nvPr/>
        </p:nvSpPr>
        <p:spPr>
          <a:xfrm>
            <a:off x="4028391" y="1392762"/>
            <a:ext cx="2171700" cy="64633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 en difficulté non détecté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237991C-953E-CEFC-D40C-7235EA82E6C6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V="1">
            <a:off x="5114241" y="2039093"/>
            <a:ext cx="0" cy="77825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B8DF9910-4704-BECA-E258-43EA647725FA}"/>
              </a:ext>
            </a:extLst>
          </p:cNvPr>
          <p:cNvSpPr/>
          <p:nvPr/>
        </p:nvSpPr>
        <p:spPr>
          <a:xfrm>
            <a:off x="306793" y="4602902"/>
            <a:ext cx="3052523" cy="1877137"/>
          </a:xfrm>
          <a:prstGeom prst="roundRect">
            <a:avLst>
              <a:gd name="adj" fmla="val 1002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5140D62-74F5-69C5-B571-C16073B9D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569" y="4761437"/>
            <a:ext cx="2136953" cy="1466314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59365D50-2764-2891-D6CB-871269122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548" y="4566044"/>
            <a:ext cx="2920156" cy="1909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99EF153-C6CF-B0FD-CB75-BD89A1CD4281}"/>
              </a:ext>
            </a:extLst>
          </p:cNvPr>
          <p:cNvSpPr txBox="1"/>
          <p:nvPr/>
        </p:nvSpPr>
        <p:spPr>
          <a:xfrm>
            <a:off x="335459" y="5621309"/>
            <a:ext cx="86681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défaut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F242548-909A-59C7-ECC4-180D726B7344}"/>
              </a:ext>
            </a:extLst>
          </p:cNvPr>
          <p:cNvSpPr txBox="1"/>
          <p:nvPr/>
        </p:nvSpPr>
        <p:spPr>
          <a:xfrm>
            <a:off x="341259" y="5002610"/>
            <a:ext cx="86429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Non défaut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778A221-1294-9B55-D697-7E5F39D45642}"/>
              </a:ext>
            </a:extLst>
          </p:cNvPr>
          <p:cNvSpPr txBox="1"/>
          <p:nvPr/>
        </p:nvSpPr>
        <p:spPr>
          <a:xfrm>
            <a:off x="2271041" y="6049152"/>
            <a:ext cx="86681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Prédit défaut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9703D09-A83B-2AF9-60E5-E8C626492B8C}"/>
              </a:ext>
            </a:extLst>
          </p:cNvPr>
          <p:cNvSpPr txBox="1"/>
          <p:nvPr/>
        </p:nvSpPr>
        <p:spPr>
          <a:xfrm>
            <a:off x="1276107" y="6049152"/>
            <a:ext cx="866810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Prédit non défaut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6D958068-4E32-F986-AFEA-9B46D0B413A4}"/>
              </a:ext>
            </a:extLst>
          </p:cNvPr>
          <p:cNvSpPr/>
          <p:nvPr/>
        </p:nvSpPr>
        <p:spPr>
          <a:xfrm rot="5400000">
            <a:off x="1520769" y="3802611"/>
            <a:ext cx="624569" cy="7207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702DA0-094F-A8C4-90C8-D167663CE3D1}"/>
              </a:ext>
            </a:extLst>
          </p:cNvPr>
          <p:cNvSpPr txBox="1"/>
          <p:nvPr/>
        </p:nvSpPr>
        <p:spPr>
          <a:xfrm>
            <a:off x="921705" y="3820635"/>
            <a:ext cx="96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LGBM</a:t>
            </a:r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06D33D4A-3888-49C2-D309-3C6067D0EBBA}"/>
              </a:ext>
            </a:extLst>
          </p:cNvPr>
          <p:cNvSpPr/>
          <p:nvPr/>
        </p:nvSpPr>
        <p:spPr>
          <a:xfrm>
            <a:off x="2002319" y="3780437"/>
            <a:ext cx="5184758" cy="2723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62A77900-42C4-03EE-4850-5BEED41E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051" y="2100400"/>
            <a:ext cx="877406" cy="799281"/>
          </a:xfrm>
          <a:prstGeom prst="rect">
            <a:avLst/>
          </a:prstGeom>
        </p:spPr>
      </p:pic>
      <p:sp>
        <p:nvSpPr>
          <p:cNvPr id="41" name="Flèche : courbe vers le bas 40">
            <a:extLst>
              <a:ext uri="{FF2B5EF4-FFF2-40B4-BE49-F238E27FC236}">
                <a16:creationId xmlns:a16="http://schemas.microsoft.com/office/drawing/2014/main" id="{CDA7BF16-8B96-7C92-4038-D693622A2DF9}"/>
              </a:ext>
            </a:extLst>
          </p:cNvPr>
          <p:cNvSpPr/>
          <p:nvPr/>
        </p:nvSpPr>
        <p:spPr>
          <a:xfrm>
            <a:off x="6925054" y="2974781"/>
            <a:ext cx="1433229" cy="845855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F1FAE21-E58A-06E9-EADF-F37215111765}"/>
              </a:ext>
            </a:extLst>
          </p:cNvPr>
          <p:cNvSpPr txBox="1"/>
          <p:nvPr/>
        </p:nvSpPr>
        <p:spPr>
          <a:xfrm>
            <a:off x="7189583" y="3113105"/>
            <a:ext cx="841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cloud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E72517DC-C3FF-4B7A-1493-F02D969DB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8698" y="3850698"/>
            <a:ext cx="476250" cy="428625"/>
          </a:xfrm>
          <a:prstGeom prst="rect">
            <a:avLst/>
          </a:prstGeom>
        </p:spPr>
      </p:pic>
      <p:pic>
        <p:nvPicPr>
          <p:cNvPr id="8194" name="Picture 2" descr="engrenages métalliques et vecteur de pignons. conception ...">
            <a:extLst>
              <a:ext uri="{FF2B5EF4-FFF2-40B4-BE49-F238E27FC236}">
                <a16:creationId xmlns:a16="http://schemas.microsoft.com/office/drawing/2014/main" id="{F18CAF29-2482-273E-4CAD-A29E6991A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922" y="3721987"/>
            <a:ext cx="602042" cy="5666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69377D3C-5B6F-84D4-BCDA-9BDA5C3E2A50}"/>
              </a:ext>
            </a:extLst>
          </p:cNvPr>
          <p:cNvSpPr/>
          <p:nvPr/>
        </p:nvSpPr>
        <p:spPr>
          <a:xfrm>
            <a:off x="8331351" y="4449865"/>
            <a:ext cx="1988454" cy="198300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6" name="Picture 4" descr="Taipy vs Streamlit : Lequel choisir pour vos projets d'interface  utilisateur ?">
            <a:extLst>
              <a:ext uri="{FF2B5EF4-FFF2-40B4-BE49-F238E27FC236}">
                <a16:creationId xmlns:a16="http://schemas.microsoft.com/office/drawing/2014/main" id="{87F97472-2B32-EDC1-2BC6-D5D88D62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184" y="4441373"/>
            <a:ext cx="1206528" cy="70586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0">
            <a:extLst>
              <a:ext uri="{FF2B5EF4-FFF2-40B4-BE49-F238E27FC236}">
                <a16:creationId xmlns:a16="http://schemas.microsoft.com/office/drawing/2014/main" id="{47D6D931-3B93-D24B-9EE2-D2537EA96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15" y="5152254"/>
            <a:ext cx="689465" cy="52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465049B9-F33E-5081-1A95-C97B708702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20816" y="5744898"/>
            <a:ext cx="696526" cy="558341"/>
          </a:xfrm>
          <a:prstGeom prst="rect">
            <a:avLst/>
          </a:prstGeom>
        </p:spPr>
      </p:pic>
      <p:sp>
        <p:nvSpPr>
          <p:cNvPr id="50" name="Flèche : courbe vers le bas 49">
            <a:extLst>
              <a:ext uri="{FF2B5EF4-FFF2-40B4-BE49-F238E27FC236}">
                <a16:creationId xmlns:a16="http://schemas.microsoft.com/office/drawing/2014/main" id="{1B412E59-78A2-B844-2C66-4F63B2BD8A42}"/>
              </a:ext>
            </a:extLst>
          </p:cNvPr>
          <p:cNvSpPr/>
          <p:nvPr/>
        </p:nvSpPr>
        <p:spPr>
          <a:xfrm rot="5400000" flipV="1">
            <a:off x="7423057" y="4876211"/>
            <a:ext cx="2283778" cy="523905"/>
          </a:xfrm>
          <a:prstGeom prst="curvedDownArrow">
            <a:avLst>
              <a:gd name="adj1" fmla="val 17690"/>
              <a:gd name="adj2" fmla="val 67505"/>
              <a:gd name="adj3" fmla="val 47943"/>
            </a:avLst>
          </a:prstGeom>
          <a:solidFill>
            <a:srgbClr val="92D050"/>
          </a:solidFill>
          <a:ln>
            <a:headEnd type="stealt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2" name="Flèche : courbe vers le bas 51">
            <a:extLst>
              <a:ext uri="{FF2B5EF4-FFF2-40B4-BE49-F238E27FC236}">
                <a16:creationId xmlns:a16="http://schemas.microsoft.com/office/drawing/2014/main" id="{70FB7671-7339-62F9-C811-E8F49311B3C8}"/>
              </a:ext>
            </a:extLst>
          </p:cNvPr>
          <p:cNvSpPr/>
          <p:nvPr/>
        </p:nvSpPr>
        <p:spPr>
          <a:xfrm rot="16003833" flipV="1">
            <a:off x="9263232" y="4364801"/>
            <a:ext cx="1433229" cy="476200"/>
          </a:xfrm>
          <a:prstGeom prst="curvedDownArrow">
            <a:avLst>
              <a:gd name="adj1" fmla="val 22259"/>
              <a:gd name="adj2" fmla="val 50000"/>
              <a:gd name="adj3" fmla="val 47943"/>
            </a:avLst>
          </a:prstGeom>
          <a:solidFill>
            <a:srgbClr val="C00000"/>
          </a:solidFill>
          <a:ln>
            <a:headEnd type="stealt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AA06C0D-80A1-57DF-C007-365EE90A91C9}"/>
              </a:ext>
            </a:extLst>
          </p:cNvPr>
          <p:cNvSpPr txBox="1"/>
          <p:nvPr/>
        </p:nvSpPr>
        <p:spPr>
          <a:xfrm>
            <a:off x="10319805" y="5562079"/>
            <a:ext cx="1719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/>
              <a:t>Graphiques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1517755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6" grpId="0" animBg="1"/>
      <p:bldP spid="17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/>
      <p:bldP spid="36" grpId="0" animBg="1"/>
      <p:bldP spid="41" grpId="0" animBg="1"/>
      <p:bldP spid="42" grpId="0"/>
      <p:bldP spid="45" grpId="0" animBg="1"/>
      <p:bldP spid="50" grpId="0" animBg="1"/>
      <p:bldP spid="52" grpId="0" animBg="1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604EA-F217-F406-2072-0DD48E4C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2 : veille technologique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E2EB442-EF7C-8589-6531-28441D7C0A0A}"/>
              </a:ext>
            </a:extLst>
          </p:cNvPr>
          <p:cNvSpPr txBox="1"/>
          <p:nvPr/>
        </p:nvSpPr>
        <p:spPr>
          <a:xfrm>
            <a:off x="1251678" y="1505185"/>
            <a:ext cx="4249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Etat de l’art NLP ou Computer vision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23981C2-2E09-55C4-8DFC-4C9C8BC224C4}"/>
              </a:ext>
            </a:extLst>
          </p:cNvPr>
          <p:cNvSpPr/>
          <p:nvPr/>
        </p:nvSpPr>
        <p:spPr>
          <a:xfrm>
            <a:off x="1704742" y="2159862"/>
            <a:ext cx="1317226" cy="4315753"/>
          </a:xfrm>
          <a:prstGeom prst="roundRect">
            <a:avLst/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E0166FB-8E92-982F-0E4D-5B38BA278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413" y="4738489"/>
            <a:ext cx="1288391" cy="1806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2DA53E3-436E-A379-7C5C-E902717B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00" y="3979775"/>
            <a:ext cx="1390083" cy="13255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13A3BA-A5D1-45CE-4569-3BEEF7FCC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276" y="2985248"/>
            <a:ext cx="3115032" cy="20301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7E19F77-4724-616A-F9D2-2BB10E780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00" y="2281729"/>
            <a:ext cx="1404534" cy="132556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00505D0-68B1-BC00-AE84-99577875A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7434" y="3040444"/>
            <a:ext cx="1451158" cy="180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8BBB8CAF-40BF-E696-6A38-289D9359CDD3}"/>
              </a:ext>
            </a:extLst>
          </p:cNvPr>
          <p:cNvSpPr/>
          <p:nvPr/>
        </p:nvSpPr>
        <p:spPr>
          <a:xfrm>
            <a:off x="2988504" y="2960515"/>
            <a:ext cx="231775" cy="34047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7" name="Picture 2" descr="Écrire - Icônes éducation gratuites">
            <a:extLst>
              <a:ext uri="{FF2B5EF4-FFF2-40B4-BE49-F238E27FC236}">
                <a16:creationId xmlns:a16="http://schemas.microsoft.com/office/drawing/2014/main" id="{1AD1A304-36D6-C856-1C7D-AE6AB8422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22" y="2546095"/>
            <a:ext cx="436039" cy="436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FC8EEC53-76B7-9976-FAC7-B6AE2FBD3786}"/>
              </a:ext>
            </a:extLst>
          </p:cNvPr>
          <p:cNvSpPr/>
          <p:nvPr/>
        </p:nvSpPr>
        <p:spPr>
          <a:xfrm>
            <a:off x="2912804" y="4658561"/>
            <a:ext cx="307476" cy="340473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Picture 2" descr="Écrire - Icônes éducation gratuites">
            <a:extLst>
              <a:ext uri="{FF2B5EF4-FFF2-40B4-BE49-F238E27FC236}">
                <a16:creationId xmlns:a16="http://schemas.microsoft.com/office/drawing/2014/main" id="{610593FE-F02D-A03F-A4BD-C578A614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122" y="4244141"/>
            <a:ext cx="436039" cy="43603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Images de Mecanisme – Téléchargement gratuit sur Freepik">
            <a:extLst>
              <a:ext uri="{FF2B5EF4-FFF2-40B4-BE49-F238E27FC236}">
                <a16:creationId xmlns:a16="http://schemas.microsoft.com/office/drawing/2014/main" id="{0DC5DD56-DCF7-B130-1340-102312101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873" y="5821787"/>
            <a:ext cx="716535" cy="4768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542C5AC8-AB04-569B-E7A7-5094698CBA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253" y="2998909"/>
            <a:ext cx="2459527" cy="1829888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64A5006D-F93D-09B6-12B0-D5957CCE5E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3781" y="2998909"/>
            <a:ext cx="2283312" cy="182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4CE79616-F319-7211-4F63-A748C6609A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8252" y="4919105"/>
            <a:ext cx="2459527" cy="1829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4D4BDA18-3F65-F368-0C2A-F72422BCD0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13781" y="4919105"/>
            <a:ext cx="2283312" cy="1842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2158914F-A57B-404C-D97F-7882BA4E4931}"/>
              </a:ext>
            </a:extLst>
          </p:cNvPr>
          <p:cNvSpPr txBox="1"/>
          <p:nvPr/>
        </p:nvSpPr>
        <p:spPr>
          <a:xfrm>
            <a:off x="7328059" y="6441215"/>
            <a:ext cx="171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/>
              <a:t>Explication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19631CC2-7535-6B0C-2727-86EAEB4BFED0}"/>
              </a:ext>
            </a:extLst>
          </p:cNvPr>
          <p:cNvSpPr txBox="1"/>
          <p:nvPr/>
        </p:nvSpPr>
        <p:spPr>
          <a:xfrm>
            <a:off x="9172686" y="6441216"/>
            <a:ext cx="1719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sz="1400" dirty="0"/>
              <a:t>Synthèse</a:t>
            </a:r>
          </a:p>
        </p:txBody>
      </p:sp>
    </p:spTree>
    <p:extLst>
      <p:ext uri="{BB962C8B-B14F-4D97-AF65-F5344CB8AC3E}">
        <p14:creationId xmlns:p14="http://schemas.microsoft.com/office/powerpoint/2010/main" val="1720848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28" grpId="0" animBg="1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2EFF08-D2CA-2913-298F-F3D28424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de </a:t>
            </a:r>
            <a:r>
              <a:rPr lang="fr-FR" dirty="0" err="1"/>
              <a:t>scoring</a:t>
            </a:r>
            <a:endParaRPr lang="fr-FR" dirty="0"/>
          </a:p>
        </p:txBody>
      </p:sp>
      <p:pic>
        <p:nvPicPr>
          <p:cNvPr id="4" name="Picture 2" descr="0">
            <a:extLst>
              <a:ext uri="{FF2B5EF4-FFF2-40B4-BE49-F238E27FC236}">
                <a16:creationId xmlns:a16="http://schemas.microsoft.com/office/drawing/2014/main" id="{467E2C85-CA17-B3BF-0EB7-72E62C376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543" y="1252259"/>
            <a:ext cx="3237366" cy="25317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0">
            <a:extLst>
              <a:ext uri="{FF2B5EF4-FFF2-40B4-BE49-F238E27FC236}">
                <a16:creationId xmlns:a16="http://schemas.microsoft.com/office/drawing/2014/main" id="{02D34D4E-BB3E-B2DD-0BF5-661E39AB6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543" y="3948943"/>
            <a:ext cx="3264911" cy="25317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0">
            <a:extLst>
              <a:ext uri="{FF2B5EF4-FFF2-40B4-BE49-F238E27FC236}">
                <a16:creationId xmlns:a16="http://schemas.microsoft.com/office/drawing/2014/main" id="{793B127A-12BE-E95D-4E3D-CA8208B50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95" y="3042411"/>
            <a:ext cx="5722008" cy="343320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80BF451-2BC3-A166-6E62-ED3C2C1CB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1695" y="1874517"/>
            <a:ext cx="5722008" cy="93577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1D8A311-C077-F35D-3796-94F1B9753404}"/>
              </a:ext>
            </a:extLst>
          </p:cNvPr>
          <p:cNvSpPr txBox="1"/>
          <p:nvPr/>
        </p:nvSpPr>
        <p:spPr>
          <a:xfrm>
            <a:off x="1338083" y="1428541"/>
            <a:ext cx="463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Visualisation d’un client</a:t>
            </a:r>
          </a:p>
        </p:txBody>
      </p:sp>
    </p:spTree>
    <p:extLst>
      <p:ext uri="{BB962C8B-B14F-4D97-AF65-F5344CB8AC3E}">
        <p14:creationId xmlns:p14="http://schemas.microsoft.com/office/powerpoint/2010/main" val="2059352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18E35C-2A83-0E98-6974-42B2CD28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de </a:t>
            </a:r>
            <a:r>
              <a:rPr lang="fr-FR" dirty="0" err="1"/>
              <a:t>scoring</a:t>
            </a:r>
            <a:endParaRPr lang="fr-FR" dirty="0"/>
          </a:p>
        </p:txBody>
      </p:sp>
      <p:pic>
        <p:nvPicPr>
          <p:cNvPr id="4" name="Picture 4" descr="0">
            <a:extLst>
              <a:ext uri="{FF2B5EF4-FFF2-40B4-BE49-F238E27FC236}">
                <a16:creationId xmlns:a16="http://schemas.microsoft.com/office/drawing/2014/main" id="{9AEA2DB6-52D5-C1E8-843E-A2433772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39" y="3257526"/>
            <a:ext cx="5424781" cy="34519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A49595-91CB-4F0F-38F4-D8596B0B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395" y="1398814"/>
            <a:ext cx="2867025" cy="17145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C728934-7283-C732-E90E-BBC51AD53618}"/>
              </a:ext>
            </a:extLst>
          </p:cNvPr>
          <p:cNvSpPr txBox="1"/>
          <p:nvPr/>
        </p:nvSpPr>
        <p:spPr>
          <a:xfrm>
            <a:off x="2688639" y="2466983"/>
            <a:ext cx="2406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Visualisation</a:t>
            </a:r>
          </a:p>
          <a:p>
            <a:r>
              <a:rPr lang="fr-FR" dirty="0" err="1"/>
              <a:t>bi-caractéristique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08368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2FF989-47DD-3ACF-319D-345DA6DE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de </a:t>
            </a:r>
            <a:r>
              <a:rPr lang="fr-FR" dirty="0" err="1"/>
              <a:t>scoring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960B065-E6F6-B09B-08BF-827F14258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10" y="2713822"/>
            <a:ext cx="3185787" cy="2500076"/>
          </a:xfrm>
          <a:prstGeom prst="rect">
            <a:avLst/>
          </a:prstGeom>
        </p:spPr>
      </p:pic>
      <p:pic>
        <p:nvPicPr>
          <p:cNvPr id="12290" name="Picture 2" descr="0">
            <a:extLst>
              <a:ext uri="{FF2B5EF4-FFF2-40B4-BE49-F238E27FC236}">
                <a16:creationId xmlns:a16="http://schemas.microsoft.com/office/drawing/2014/main" id="{56DA7792-023A-441D-CD7C-4070BA3AA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724" y="2713822"/>
            <a:ext cx="6899239" cy="25000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C3D3C34-0FB7-A3A7-FB82-3484ECB52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724" y="5268207"/>
            <a:ext cx="6899239" cy="78499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5B29EA5-4FC6-A78E-6029-52BAD3D18923}"/>
              </a:ext>
            </a:extLst>
          </p:cNvPr>
          <p:cNvSpPr txBox="1"/>
          <p:nvPr/>
        </p:nvSpPr>
        <p:spPr>
          <a:xfrm>
            <a:off x="1105854" y="2067491"/>
            <a:ext cx="208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Prédiction du score </a:t>
            </a:r>
          </a:p>
          <a:p>
            <a:r>
              <a:rPr lang="fr-FR" dirty="0"/>
              <a:t>bancaire du client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71CC63-D879-D35A-D02A-2D25F13445D3}"/>
              </a:ext>
            </a:extLst>
          </p:cNvPr>
          <p:cNvSpPr txBox="1"/>
          <p:nvPr/>
        </p:nvSpPr>
        <p:spPr>
          <a:xfrm>
            <a:off x="3974724" y="2013182"/>
            <a:ext cx="2087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Interprétation du résultat</a:t>
            </a:r>
          </a:p>
        </p:txBody>
      </p:sp>
    </p:spTree>
    <p:extLst>
      <p:ext uri="{BB962C8B-B14F-4D97-AF65-F5344CB8AC3E}">
        <p14:creationId xmlns:p14="http://schemas.microsoft.com/office/powerpoint/2010/main" val="8954815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A49D2-2D1C-8BDD-FE6F-DD1289A4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Dashboard de </a:t>
            </a:r>
            <a:r>
              <a:rPr lang="fr-FR" dirty="0" err="1"/>
              <a:t>scoring</a:t>
            </a:r>
            <a:endParaRPr lang="fr-FR" dirty="0"/>
          </a:p>
        </p:txBody>
      </p:sp>
      <p:pic>
        <p:nvPicPr>
          <p:cNvPr id="13314" name="Picture 2" descr="0">
            <a:extLst>
              <a:ext uri="{FF2B5EF4-FFF2-40B4-BE49-F238E27FC236}">
                <a16:creationId xmlns:a16="http://schemas.microsoft.com/office/drawing/2014/main" id="{C3601150-7904-6A7E-967C-51FED27A0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74517"/>
            <a:ext cx="7762950" cy="307067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0">
            <a:extLst>
              <a:ext uri="{FF2B5EF4-FFF2-40B4-BE49-F238E27FC236}">
                <a16:creationId xmlns:a16="http://schemas.microsoft.com/office/drawing/2014/main" id="{B1DBE8F6-9DE6-8BF5-3B6D-4AD983BB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3117196"/>
            <a:ext cx="5917982" cy="36559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7C85DD-0538-2610-4CC6-B88625A32292}"/>
              </a:ext>
            </a:extLst>
          </p:cNvPr>
          <p:cNvSpPr txBox="1"/>
          <p:nvPr/>
        </p:nvSpPr>
        <p:spPr>
          <a:xfrm>
            <a:off x="762000" y="1505185"/>
            <a:ext cx="463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Interprétation globale des prédictions</a:t>
            </a:r>
          </a:p>
        </p:txBody>
      </p:sp>
    </p:spTree>
    <p:extLst>
      <p:ext uri="{BB962C8B-B14F-4D97-AF65-F5344CB8AC3E}">
        <p14:creationId xmlns:p14="http://schemas.microsoft.com/office/powerpoint/2010/main" val="19091191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889E5-C36E-A7DC-C20D-597080578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64" y="2791756"/>
            <a:ext cx="10178322" cy="1492132"/>
          </a:xfrm>
        </p:spPr>
        <p:txBody>
          <a:bodyPr/>
          <a:lstStyle/>
          <a:p>
            <a:pPr algn="ctr"/>
            <a:r>
              <a:rPr lang="fr-FR" dirty="0"/>
              <a:t>Démonstration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47A3CF4-0F1A-0A6F-966F-BB194E90D24D}"/>
              </a:ext>
            </a:extLst>
          </p:cNvPr>
          <p:cNvSpPr txBox="1"/>
          <p:nvPr/>
        </p:nvSpPr>
        <p:spPr>
          <a:xfrm>
            <a:off x="5049067" y="3914556"/>
            <a:ext cx="153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hlinkClick r:id="rId2"/>
              </a:rPr>
              <a:t>Cliquer ici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9948693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DC296-CBD9-E0A4-277E-5DC89CEA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Veille technologique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CB415DC-A601-7161-0312-9B761581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1" y="2361473"/>
            <a:ext cx="5541295" cy="25434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0D6E38-A86C-86CF-8F81-248089DE4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940060" y="3352563"/>
            <a:ext cx="2508132" cy="596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E911645-523D-B0D3-D5D4-99A64D181D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133" y="1464486"/>
            <a:ext cx="1402008" cy="66505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DBF1C8E5-1C07-34A8-41B5-AA6EEF263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815" y="2279279"/>
            <a:ext cx="5253115" cy="16299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83E374C-9E93-C840-C265-25A4C4E00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815" y="4049156"/>
            <a:ext cx="3629233" cy="2654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CB8FB315-18E7-62F4-C25A-D129561F23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993" y="4301804"/>
            <a:ext cx="2128542" cy="5216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45C93252-1428-C892-C4BD-5D75A034B0F4}"/>
              </a:ext>
            </a:extLst>
          </p:cNvPr>
          <p:cNvSpPr txBox="1"/>
          <p:nvPr/>
        </p:nvSpPr>
        <p:spPr>
          <a:xfrm>
            <a:off x="7161627" y="1645106"/>
            <a:ext cx="412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Classification nouveau modèle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805AAE-6D53-633E-6804-FBB4EBE9AD74}"/>
              </a:ext>
            </a:extLst>
          </p:cNvPr>
          <p:cNvSpPr txBox="1"/>
          <p:nvPr/>
        </p:nvSpPr>
        <p:spPr>
          <a:xfrm>
            <a:off x="2290883" y="1645106"/>
            <a:ext cx="412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Ancien modèle VGG16</a:t>
            </a:r>
          </a:p>
        </p:txBody>
      </p:sp>
      <p:pic>
        <p:nvPicPr>
          <p:cNvPr id="17410" name="Picture 2" descr="VGG et Transfer Learning - datacorner par Benoit Cayla">
            <a:extLst>
              <a:ext uri="{FF2B5EF4-FFF2-40B4-BE49-F238E27FC236}">
                <a16:creationId xmlns:a16="http://schemas.microsoft.com/office/drawing/2014/main" id="{E15C5263-2E37-A0A0-FBB6-989981FF3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578" y="1379498"/>
            <a:ext cx="1395413" cy="819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121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7" grpId="0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2701</TotalTime>
  <Words>399</Words>
  <Application>Microsoft Office PowerPoint</Application>
  <PresentationFormat>Grand écran</PresentationFormat>
  <Paragraphs>112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Gill Sans MT</vt:lpstr>
      <vt:lpstr>Impact</vt:lpstr>
      <vt:lpstr>Wingdings</vt:lpstr>
      <vt:lpstr>Badge</vt:lpstr>
      <vt:lpstr>Réalisez un dashboard et assurez une veille technique</vt:lpstr>
      <vt:lpstr>Contexte 1 : API scoring</vt:lpstr>
      <vt:lpstr>Contexte 2 : veille technologique</vt:lpstr>
      <vt:lpstr>Dashboard de scoring</vt:lpstr>
      <vt:lpstr>Dashboard de scoring</vt:lpstr>
      <vt:lpstr>Dashboard de scoring</vt:lpstr>
      <vt:lpstr>Dashboard de scoring</vt:lpstr>
      <vt:lpstr>Démonstration</vt:lpstr>
      <vt:lpstr>Veille technologique</vt:lpstr>
      <vt:lpstr>Veille technologique</vt:lpstr>
      <vt:lpstr>Veille technologique</vt:lpstr>
      <vt:lpstr>Veille technologique</vt:lpstr>
      <vt:lpstr>Veille technologique</vt:lpstr>
      <vt:lpstr>Veille technologique</vt:lpstr>
      <vt:lpstr>conclusion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lucas</dc:creator>
  <cp:lastModifiedBy>lucas lucas</cp:lastModifiedBy>
  <cp:revision>50</cp:revision>
  <dcterms:created xsi:type="dcterms:W3CDTF">2024-06-09T13:22:17Z</dcterms:created>
  <dcterms:modified xsi:type="dcterms:W3CDTF">2024-06-11T10:23:50Z</dcterms:modified>
</cp:coreProperties>
</file>