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91BD21-3324-40BB-B9A7-1EFACDED0B80}">
  <a:tblStyle styleId="{CA91BD21-3324-40BB-B9A7-1EFACDED0B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org/doi/10.1126/science.aaw4399"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beeb73d4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beeb73d4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c473681e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c473681e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5b5760c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5b5760c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c473681e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c473681e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c5b5760c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c5b5760c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c5b5760c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c5b5760c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c5b5760c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c5b5760c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c473681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c473681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beeb73d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beeb73d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ce projet, nous travaillons sur la base de données CIFAR-10 contenant des images de taille (32,32,3) pouvant appartenir à 10 classes. Nous avons construit un réseau de neurones convolutionel pour la tâche de classification des images de CIFAR-10. </a:t>
            </a:r>
            <a:endParaRPr/>
          </a:p>
          <a:p>
            <a:pPr indent="0" lvl="0" marL="0" rtl="0" algn="l">
              <a:lnSpc>
                <a:spcPct val="115000"/>
              </a:lnSpc>
              <a:spcBef>
                <a:spcPts val="600"/>
              </a:spcBef>
              <a:spcAft>
                <a:spcPts val="0"/>
              </a:spcAft>
              <a:buClr>
                <a:schemeClr val="dk1"/>
              </a:buClr>
              <a:buSzPts val="1100"/>
              <a:buFont typeface="Arial"/>
              <a:buNone/>
            </a:pPr>
            <a:r>
              <a:rPr lang="fr" sz="1200">
                <a:solidFill>
                  <a:srgbClr val="212121"/>
                </a:solidFill>
                <a:highlight>
                  <a:srgbClr val="FFFFFF"/>
                </a:highlight>
                <a:latin typeface="Roboto"/>
                <a:ea typeface="Roboto"/>
                <a:cs typeface="Roboto"/>
                <a:sym typeface="Roboto"/>
              </a:rPr>
              <a:t>On recupère le dataset CIFAR10 et on le divise en deux sous-datasets: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fr" sz="1200">
                <a:solidFill>
                  <a:srgbClr val="212121"/>
                </a:solidFill>
                <a:highlight>
                  <a:srgbClr val="FFFFFF"/>
                </a:highlight>
                <a:latin typeface="Roboto"/>
                <a:ea typeface="Roboto"/>
                <a:cs typeface="Roboto"/>
                <a:sym typeface="Roboto"/>
              </a:rPr>
              <a:t>L'ensemble d'apprentissage, commposé de 50 000 images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fr" sz="1200">
                <a:solidFill>
                  <a:srgbClr val="212121"/>
                </a:solidFill>
                <a:highlight>
                  <a:srgbClr val="FFFFFF"/>
                </a:highlight>
                <a:latin typeface="Roboto"/>
                <a:ea typeface="Roboto"/>
                <a:cs typeface="Roboto"/>
                <a:sym typeface="Roboto"/>
              </a:rPr>
              <a:t>L'ensemble de test, composé de 10 000 images</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fr" sz="1200">
                <a:solidFill>
                  <a:srgbClr val="212121"/>
                </a:solidFill>
                <a:highlight>
                  <a:srgbClr val="FFFFFF"/>
                </a:highlight>
                <a:latin typeface="Roboto"/>
                <a:ea typeface="Roboto"/>
                <a:cs typeface="Roboto"/>
                <a:sym typeface="Roboto"/>
              </a:rPr>
              <a:t>On va normaliser les images afin de normaliser les valeurs des pixels dans l'intervalle [0,1]. Pour cela nous avons precisé les moyennes et les ecarts types du dataset.</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beeb73d4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beeb73d4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fr" sz="1200">
                <a:solidFill>
                  <a:srgbClr val="212121"/>
                </a:solidFill>
                <a:highlight>
                  <a:srgbClr val="FFFFFF"/>
                </a:highlight>
                <a:latin typeface="Roboto"/>
                <a:ea typeface="Roboto"/>
                <a:cs typeface="Roboto"/>
                <a:sym typeface="Roboto"/>
              </a:rPr>
              <a:t>Pour notre modèle nous avons opté pour l'achitecture VGG. Nous avons prévu plusieurs configurations (VGG11, VG13, VGG16 et VGG19).</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fr" sz="1200">
                <a:solidFill>
                  <a:srgbClr val="212121"/>
                </a:solidFill>
                <a:highlight>
                  <a:srgbClr val="FFFFFF"/>
                </a:highlight>
                <a:latin typeface="Roboto"/>
                <a:ea typeface="Roboto"/>
                <a:cs typeface="Roboto"/>
                <a:sym typeface="Roboto"/>
              </a:rPr>
              <a:t>L'architecture du modèle VGG alterne des couches de convolution et des couches de maxpooling, </a:t>
            </a:r>
            <a:r>
              <a:rPr lang="fr" sz="1150">
                <a:solidFill>
                  <a:schemeClr val="dk1"/>
                </a:solidFill>
                <a:highlight>
                  <a:srgbClr val="FFFFFF"/>
                </a:highlight>
              </a:rPr>
              <a:t>chacune de taille 2×2, pour réduire la taille des filtres au cours de l’apprentissage. a la fin de cette parti nous rajoutons 2 couches dense.</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rPr lang="fr" sz="1150">
                <a:solidFill>
                  <a:schemeClr val="dk1"/>
                </a:solidFill>
                <a:highlight>
                  <a:srgbClr val="FFFFFF"/>
                </a:highlight>
              </a:rPr>
              <a:t>Le modèle ne demande qu’un prétraitement spécifique qui consiste à soustraire la valeur RGB moyenne, calculée sur l’ensemble d’apprentissage, de chaque pixel.</a:t>
            </a:r>
            <a:endParaRPr sz="115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beeb73d4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beeb73d4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beeb73d4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beeb73d4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white-box attack :  l'attaquant a accès aux paramètres du modèle. ce qui signifie que l'attaquant a accès aux gradients du modèle, c'est-à-dire qu'il possède une copie des poids de votre modèle. (contrairement au modèle black box)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Mettre une photo d’une image puis une image avec PGD attack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t>Le PGD peut être considéré comme l'adversaire boîte blanche le plus "complet", car il lève toute contrainte sur le temps et les efforts que l'attaquant peut consacrer à la recherche de la meilleure attaque.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Pour comprendre l'attaque PGD, il faut considérer la recherche d'un exemple contradictoire comme un problème d'optimisation contraint. La PGD tente de trouver la perturbation qui maximise la perte d'un modèle sur une entrée particulière tout en maintenant la taille de la perturbation inférieure à une quantité spécifiée appelée epsilon. Cette contrainte est généralement exprimée sous la forme de la norme L² ou L∞ de la perturbation et elle est ajoutée de manière à ce que le contenu de l'exemple adverse soit identique à celui de l'échantillon non perturbé, voire à ce que l'exemple adverse soit imperceptiblement différent des humains.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"Projeter dans la boule L^P" peut être un terme peu familier mais signifie simplement déplacer un point à l'extérieur d'un certain volume vers le point le plus proche à l'intérieur de ce volume. Dans le cas de la norme L² en 2D, cela revient à déplacer un point vers le point le plus proche correspondant sur le cercle de rayon particulier centré sur l'origine.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t>L'attaque par descente de gradient projetée (PGD) est essentiellement la même que l'attaque BIM (ou IFGSM). La seule différence est que PGD initialise l'exemple à un point aléatoire dans la boule d'intérêt (décidée par la norme L∞) et effectue des redémarrages aléatoires, alors que BIM initialise au point d'origine.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En général, la descente de gradient projetée est une méthode bien connue dans la littérature d'optimisation [papier]. En ce sens, il est préférable d'utiliser "PGD" pour faire référence à cette méthode (assez générale) plutôt que la terminologie étroite "IFGSM". À proprement parler, la version de la PGD dont nous parlons est la L∞-PGD non-euclidienne qui utilise la norme L∞ comme fonction de distance.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L'algorithme PGD peut être résumé avec les 4 étapes ci-dessous bien que l'attaquant soit libre d'appliquer toute amélioration d'optimisation telle que le momentum, Adam, les recommencements multiples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1. Commencer par une perturbation aléatoire dans la boule L^p autour d'un échantillon.</a:t>
            </a:r>
            <a:endParaRPr/>
          </a:p>
          <a:p>
            <a:pPr indent="0" lvl="0" marL="0" rtl="0" algn="l">
              <a:spcBef>
                <a:spcPts val="0"/>
              </a:spcBef>
              <a:spcAft>
                <a:spcPts val="0"/>
              </a:spcAft>
              <a:buClr>
                <a:schemeClr val="dk1"/>
              </a:buClr>
              <a:buSzPts val="1100"/>
              <a:buFont typeface="Arial"/>
              <a:buNone/>
            </a:pPr>
            <a:r>
              <a:rPr lang="fr"/>
              <a:t>2. Faire un pas de gradient dans la direction de la plus grande perte.</a:t>
            </a:r>
            <a:endParaRPr/>
          </a:p>
          <a:p>
            <a:pPr indent="0" lvl="0" marL="0" rtl="0" algn="l">
              <a:spcBef>
                <a:spcPts val="0"/>
              </a:spcBef>
              <a:spcAft>
                <a:spcPts val="0"/>
              </a:spcAft>
              <a:buClr>
                <a:schemeClr val="dk1"/>
              </a:buClr>
              <a:buSzPts val="1100"/>
              <a:buFont typeface="Arial"/>
              <a:buNone/>
            </a:pPr>
            <a:r>
              <a:rPr lang="fr"/>
              <a:t>3. Projeter la perturbation dans la boule L^p si nécessaire.</a:t>
            </a:r>
            <a:endParaRPr/>
          </a:p>
          <a:p>
            <a:pPr indent="0" lvl="0" marL="0" rtl="0" algn="l">
              <a:spcBef>
                <a:spcPts val="0"/>
              </a:spcBef>
              <a:spcAft>
                <a:spcPts val="0"/>
              </a:spcAft>
              <a:buClr>
                <a:schemeClr val="dk1"/>
              </a:buClr>
              <a:buSzPts val="1100"/>
              <a:buFont typeface="Arial"/>
              <a:buNone/>
            </a:pPr>
            <a:r>
              <a:rPr lang="fr"/>
              <a:t>4. Répéter 2-3 jusqu'à convergence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"Projeter dans la boule L^P" peut être un terme peu familier mais signifie simplement déplacer un point à l'extérieur d'un certain volume vers le point le plus proche à l'intérieur de ce volume. Dans le cas de la norme L² en 2D, cela revient à déplacer un point vers le point le plus proche correspondant sur le cercle d'un rayon particulier centré sur l'origine.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beeb73d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beeb73d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white-box attack :  l'attaquant a accès aux paramètres du modèle. ce qui signifie que l'attaquant a accès aux gradients du modèle, c'est-à-dire qu'il possède une copie des poids de votre modèle. (contrairement au modèle black box)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Mettre une photo d’une image puis une image avec PGD attack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 PGD peut être considéré comme l'adversaire boîte blanche le plus "complet", car il lève toute contrainte sur le temps et les efforts que l'attaquant peut consacrer à la recherche de la meilleure attaque.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comprendre l'attaque PGD, il faut considérer la recherche d'un exemple contradictoire comme un problème d'optimisation contraint. La PGD tente de trouver la perturbation qui maximise la perte d'un modèle sur une entrée particulière tout en maintenant la taille de la perturbation inférieure à une quantité spécifiée appelée epsilon. Cette contrainte est généralement exprimée sous la forme de la norme L² ou L∞ de la perturbation et elle est ajoutée de manière à ce que le contenu de l'exemple adverse soit identique à celui de l'échantillon non perturbé, voire à ce que l'exemple adverse soit imperceptiblement différent des humains.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"Projeter dans la boule L^P" peut être un terme peu familier mais signifie simplement déplacer un point à l'extérieur d'un certain volume vers le point le plus proche à l'intérieur de ce volume. Dans le cas de la norme L² en 2D, cela revient à déplacer un point vers le point le plus proche correspondant sur le cercle de rayon particulier centré sur l'origine.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L'attaque par descente de gradient projetée (PGD) est essentiellement la même que l'attaque BIM (ou IFGSM). La seule différence est que PGD initialise l'exemple à un point aléatoire dans la boule d'intérêt (décidée par la norme L∞) et effectue des redémarrages aléatoires, alors que BIM initialise au point d'origine.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En général, la descente de gradient projetée est une méthode bien connue dans la littérature d'optimisation [papier]. En ce sens, il est préférable d'utiliser "PGD" pour faire référence à cette méthode (assez générale) plutôt que la terminologie étroite "IFGSM". À proprement parler, la version de la PGD dont nous parlons est la L∞-PGD non-euclidienne qui utilise la norme L∞ comme fonction de distance.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L'algorithme PGD peut être résumé avec les 4 étapes ci-dessous bien que l'attaquant soit libre d'appliquer toute amélioration d'optimisation telle que le momentum, Adam, les recommencements multiples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 Commencer par une perturbation aléatoire dans la boule L^p autour d'un échantillon.</a:t>
            </a:r>
            <a:endParaRPr/>
          </a:p>
          <a:p>
            <a:pPr indent="0" lvl="0" marL="0" rtl="0" algn="l">
              <a:spcBef>
                <a:spcPts val="0"/>
              </a:spcBef>
              <a:spcAft>
                <a:spcPts val="0"/>
              </a:spcAft>
              <a:buNone/>
            </a:pPr>
            <a:r>
              <a:rPr lang="fr"/>
              <a:t>2. Faire un pas de gradient dans la direction de la plus grande perte.</a:t>
            </a:r>
            <a:endParaRPr/>
          </a:p>
          <a:p>
            <a:pPr indent="0" lvl="0" marL="0" rtl="0" algn="l">
              <a:spcBef>
                <a:spcPts val="0"/>
              </a:spcBef>
              <a:spcAft>
                <a:spcPts val="0"/>
              </a:spcAft>
              <a:buNone/>
            </a:pPr>
            <a:r>
              <a:rPr lang="fr"/>
              <a:t>3. Projeter la perturbation dans la boule L^p si nécessaire.</a:t>
            </a:r>
            <a:endParaRPr/>
          </a:p>
          <a:p>
            <a:pPr indent="0" lvl="0" marL="0" rtl="0" algn="l">
              <a:spcBef>
                <a:spcPts val="0"/>
              </a:spcBef>
              <a:spcAft>
                <a:spcPts val="0"/>
              </a:spcAft>
              <a:buNone/>
            </a:pPr>
            <a:r>
              <a:rPr lang="fr"/>
              <a:t>4. Répéter 2-3 jusqu'à convergence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"Projeter dans la boule L^P" peut être un terme peu familier mais signifie simplement déplacer un point à l'extérieur d'un certain volume vers le point le plus proche à l'intérieur de ce volume. Dans le cas de la norme L² en 2D, cela revient à déplacer un point vers le point le plus proche correspondant sur le cercle d'un rayon particulier centré sur l'origine.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c5b5760c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c5b5760c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adversial training</a:t>
            </a:r>
            <a:endParaRPr/>
          </a:p>
          <a:p>
            <a:pPr indent="0" lvl="0" marL="0" rtl="0" algn="l">
              <a:spcBef>
                <a:spcPts val="0"/>
              </a:spcBef>
              <a:spcAft>
                <a:spcPts val="0"/>
              </a:spcAft>
              <a:buNone/>
            </a:pPr>
            <a:r>
              <a:rPr lang="fr"/>
              <a:t>data augmentat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c473681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c473681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Adversial Examples : </a:t>
            </a:r>
            <a:r>
              <a:rPr lang="fr" sz="1150">
                <a:solidFill>
                  <a:schemeClr val="dk1"/>
                </a:solidFill>
                <a:highlight>
                  <a:srgbClr val="FFFFFF"/>
                </a:highlight>
              </a:rPr>
              <a:t>Ce sont des inputs très légèrement et judicieusement perturbés (comme une image, un texte, un son), d’une manière imperceptible pour l’humain, mais qui vont mal être classifiés par un modèle de machine learning. </a:t>
            </a:r>
            <a:endParaRPr sz="1150">
              <a:solidFill>
                <a:schemeClr val="dk1"/>
              </a:solidFill>
              <a:highlight>
                <a:srgbClr val="FFFFFF"/>
              </a:highlight>
            </a:endParaRPr>
          </a:p>
          <a:p>
            <a:pPr indent="0" lvl="0" marL="0" rtl="0" algn="l">
              <a:spcBef>
                <a:spcPts val="0"/>
              </a:spcBef>
              <a:spcAft>
                <a:spcPts val="0"/>
              </a:spcAft>
              <a:buNone/>
            </a:pPr>
            <a:r>
              <a:rPr lang="fr" sz="1150">
                <a:solidFill>
                  <a:schemeClr val="dk1"/>
                </a:solidFill>
                <a:highlight>
                  <a:srgbClr val="FFFFFF"/>
                </a:highlight>
              </a:rPr>
              <a:t>Ce qui est stupéfiant avec ces attaques, c’est l’assurance qu’a le modèle dans sa fausse prédiction.</a:t>
            </a:r>
            <a:endParaRPr sz="1150">
              <a:solidFill>
                <a:schemeClr val="dk1"/>
              </a:solidFill>
              <a:highlight>
                <a:srgbClr val="FFFFFF"/>
              </a:highlight>
            </a:endParaRPr>
          </a:p>
          <a:p>
            <a:pPr indent="0" lvl="0" marL="0" rtl="0" algn="l">
              <a:spcBef>
                <a:spcPts val="0"/>
              </a:spcBef>
              <a:spcAft>
                <a:spcPts val="0"/>
              </a:spcAft>
              <a:buNone/>
            </a:pPr>
            <a:r>
              <a:rPr lang="fr" sz="1150">
                <a:solidFill>
                  <a:schemeClr val="dk1"/>
                </a:solidFill>
                <a:highlight>
                  <a:srgbClr val="FFFFFF"/>
                </a:highlight>
              </a:rPr>
              <a:t>Ces attaques sont très problématiques. Par exemple, </a:t>
            </a:r>
            <a:r>
              <a:rPr lang="fr" sz="1150">
                <a:solidFill>
                  <a:srgbClr val="17369B"/>
                </a:solidFill>
                <a:highlight>
                  <a:srgbClr val="FFFFFF"/>
                </a:highlight>
                <a:uFill>
                  <a:noFill/>
                </a:uFill>
                <a:hlinkClick r:id="rId2">
                  <a:extLst>
                    <a:ext uri="{A12FA001-AC4F-418D-AE19-62706E023703}">
                      <ahyp:hlinkClr val="tx"/>
                    </a:ext>
                  </a:extLst>
                </a:hlinkClick>
              </a:rPr>
              <a:t>un article publié dans Science en 2019</a:t>
            </a:r>
            <a:r>
              <a:rPr lang="fr" sz="1150">
                <a:solidFill>
                  <a:schemeClr val="dk1"/>
                </a:solidFill>
                <a:highlight>
                  <a:srgbClr val="FFFFFF"/>
                </a:highlight>
              </a:rPr>
              <a:t> par des chercheurs de Harvard et du MIT montre comment les systèmes d’IA médicaux pourraient être vulnérables aux attaques adverses. C’est pourquoi il est nécessaire de se défendre.</a:t>
            </a:r>
            <a:endParaRPr sz="1150">
              <a:solidFill>
                <a:schemeClr val="dk1"/>
              </a:solidFill>
              <a:highlight>
                <a:srgbClr val="FFFFFF"/>
              </a:highlight>
            </a:endParaRPr>
          </a:p>
          <a:p>
            <a:pPr indent="0" lvl="0" marL="0" rtl="0" algn="l">
              <a:spcBef>
                <a:spcPts val="0"/>
              </a:spcBef>
              <a:spcAft>
                <a:spcPts val="0"/>
              </a:spcAft>
              <a:buNone/>
            </a:pPr>
            <a:r>
              <a:t/>
            </a:r>
            <a:endParaRPr sz="1150">
              <a:solidFill>
                <a:schemeClr val="dk1"/>
              </a:solidFill>
              <a:highlight>
                <a:srgbClr val="FFFFFF"/>
              </a:highlight>
            </a:endParaRPr>
          </a:p>
          <a:p>
            <a:pPr indent="0" lvl="0" marL="0" rtl="0" algn="l">
              <a:spcBef>
                <a:spcPts val="0"/>
              </a:spcBef>
              <a:spcAft>
                <a:spcPts val="0"/>
              </a:spcAft>
              <a:buNone/>
            </a:pPr>
            <a:r>
              <a:rPr lang="fr" sz="1150">
                <a:solidFill>
                  <a:schemeClr val="dk1"/>
                </a:solidFill>
                <a:highlight>
                  <a:srgbClr val="FFFFFF"/>
                </a:highlight>
              </a:rPr>
              <a:t>Dans la phase d’entraînement d’un modèle prédictif, si l’input est mal classifié par le modèle de Machine Learning, l’algorithme apprend de ses erreurs et réajuste ses paramètres dans le but de ne plus les commettre.</a:t>
            </a:r>
            <a:endParaRPr sz="1150">
              <a:solidFill>
                <a:schemeClr val="dk1"/>
              </a:solidFill>
              <a:highlight>
                <a:srgbClr val="FFFFFF"/>
              </a:highlight>
            </a:endParaRPr>
          </a:p>
          <a:p>
            <a:pPr indent="0" lvl="0" marL="0" rtl="0" algn="l">
              <a:spcBef>
                <a:spcPts val="0"/>
              </a:spcBef>
              <a:spcAft>
                <a:spcPts val="0"/>
              </a:spcAft>
              <a:buNone/>
            </a:pPr>
            <a:r>
              <a:rPr lang="fr" sz="1150">
                <a:solidFill>
                  <a:schemeClr val="dk1"/>
                </a:solidFill>
                <a:highlight>
                  <a:srgbClr val="FFFFFF"/>
                </a:highlight>
              </a:rPr>
              <a:t>Ainsi, après avoir entraîné une première fois le modèle, les concepteurs du modèle vont générer de nombreux Adversarial Examples. Ils vont confronter leur propre modèle à ces exemples contradictoires pour qu’il ne commette plus ces erreurs.</a:t>
            </a:r>
            <a:endParaRPr sz="1150">
              <a:solidFill>
                <a:schemeClr val="dk1"/>
              </a:solidFill>
              <a:highlight>
                <a:srgbClr val="FFFFFF"/>
              </a:highlight>
            </a:endParaRPr>
          </a:p>
          <a:p>
            <a:pPr indent="0" lvl="0" marL="0" rtl="0" algn="l">
              <a:spcBef>
                <a:spcPts val="0"/>
              </a:spcBef>
              <a:spcAft>
                <a:spcPts val="0"/>
              </a:spcAft>
              <a:buNone/>
            </a:pPr>
            <a:r>
              <a:t/>
            </a:r>
            <a:endParaRPr sz="1150">
              <a:solidFill>
                <a:schemeClr val="dk1"/>
              </a:solidFill>
              <a:highlight>
                <a:srgbClr val="FFFFFF"/>
              </a:highlight>
            </a:endParaRPr>
          </a:p>
          <a:p>
            <a:pPr indent="0" lvl="0" marL="0" rtl="0" algn="l">
              <a:spcBef>
                <a:spcPts val="0"/>
              </a:spcBef>
              <a:spcAft>
                <a:spcPts val="0"/>
              </a:spcAft>
              <a:buNone/>
            </a:pPr>
            <a:r>
              <a:rPr lang="fr" sz="1150">
                <a:solidFill>
                  <a:schemeClr val="dk1"/>
                </a:solidFill>
                <a:highlight>
                  <a:srgbClr val="FFFFFF"/>
                </a:highlight>
              </a:rPr>
              <a:t>“ </a:t>
            </a:r>
            <a:r>
              <a:rPr i="1" lang="fr" sz="1150">
                <a:solidFill>
                  <a:schemeClr val="dk1"/>
                </a:solidFill>
                <a:highlight>
                  <a:srgbClr val="FFFFFF"/>
                </a:highlight>
              </a:rPr>
              <a:t>Si cette méthode va défendre les modèles de Machine Learning contre certains Adversarial Examples, permet-elle de généraliser la robustesse du modèle à tous les Adversarial Examples ? La réponse est non. Cette approche est globalement insuffisante pour arrêter toutes les attaques, car l’éventail des attaques possibles est trop large et ne peut être généré à l’avance. Ainsi, il s’agit souvent d’une course entre les hackers génèrant de nouveaux adversarial examples, et les concepteurs s’en protègeant le plus vite possible. </a:t>
            </a:r>
            <a:r>
              <a:rPr lang="fr" sz="1150">
                <a:solidFill>
                  <a:schemeClr val="dk1"/>
                </a:solidFill>
                <a:highlight>
                  <a:srgbClr val="FFFFFF"/>
                </a:highlight>
              </a:rPr>
              <a:t>“ </a:t>
            </a:r>
            <a:endParaRPr sz="1150">
              <a:solidFill>
                <a:schemeClr val="dk1"/>
              </a:solidFill>
              <a:highlight>
                <a:srgbClr val="FFFFFF"/>
              </a:highlight>
            </a:endParaRPr>
          </a:p>
          <a:p>
            <a:pPr indent="0" lvl="0" marL="0" rtl="0" algn="l">
              <a:spcBef>
                <a:spcPts val="0"/>
              </a:spcBef>
              <a:spcAft>
                <a:spcPts val="0"/>
              </a:spcAft>
              <a:buNone/>
            </a:pPr>
            <a:r>
              <a:t/>
            </a:r>
            <a:endParaRPr sz="1150">
              <a:solidFill>
                <a:schemeClr val="dk1"/>
              </a:solidFill>
              <a:highlight>
                <a:srgbClr val="FFFFFF"/>
              </a:highlight>
            </a:endParaRPr>
          </a:p>
          <a:p>
            <a:pPr indent="0" lvl="0" marL="0" rtl="0" algn="l">
              <a:spcBef>
                <a:spcPts val="0"/>
              </a:spcBef>
              <a:spcAft>
                <a:spcPts val="0"/>
              </a:spcAft>
              <a:buNone/>
            </a:pPr>
            <a:r>
              <a:t/>
            </a:r>
            <a:endParaRPr sz="11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s://datascientest.com/adversarial-exampl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70050" y="1294150"/>
            <a:ext cx="5999400" cy="18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100"/>
              <a:t>Projet Sciences des données : Data Augmentation &amp; Adversarial Training</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247775"/>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Data Augmentation : Création de variantes d’images par ajout de bruits</a:t>
            </a:r>
            <a:endParaRPr/>
          </a:p>
        </p:txBody>
      </p:sp>
      <p:pic>
        <p:nvPicPr>
          <p:cNvPr id="201" name="Google Shape;201;p22"/>
          <p:cNvPicPr preferRelativeResize="0"/>
          <p:nvPr/>
        </p:nvPicPr>
        <p:blipFill>
          <a:blip r:embed="rId3">
            <a:alphaModFix/>
          </a:blip>
          <a:stretch>
            <a:fillRect/>
          </a:stretch>
        </p:blipFill>
        <p:spPr>
          <a:xfrm>
            <a:off x="1801075" y="1220963"/>
            <a:ext cx="5469100" cy="1517125"/>
          </a:xfrm>
          <a:prstGeom prst="rect">
            <a:avLst/>
          </a:prstGeom>
          <a:noFill/>
          <a:ln>
            <a:noFill/>
          </a:ln>
        </p:spPr>
      </p:pic>
      <p:sp>
        <p:nvSpPr>
          <p:cNvPr id="202" name="Google Shape;202;p22"/>
          <p:cNvSpPr txBox="1"/>
          <p:nvPr/>
        </p:nvSpPr>
        <p:spPr>
          <a:xfrm>
            <a:off x="495150" y="2797200"/>
            <a:ext cx="8483700" cy="231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Les problèmes classiques liés au bruit dans un RN: </a:t>
            </a:r>
            <a:endParaRPr>
              <a:solidFill>
                <a:schemeClr val="lt1"/>
              </a:solidFill>
              <a:latin typeface="Lato"/>
              <a:ea typeface="Lato"/>
              <a:cs typeface="Lato"/>
              <a:sym typeface="Lato"/>
            </a:endParaRPr>
          </a:p>
          <a:p>
            <a:pPr indent="-301625" lvl="0" marL="596900" rtl="0" algn="l">
              <a:lnSpc>
                <a:spcPct val="115000"/>
              </a:lnSpc>
              <a:spcBef>
                <a:spcPts val="0"/>
              </a:spcBef>
              <a:spcAft>
                <a:spcPts val="0"/>
              </a:spcAft>
              <a:buClr>
                <a:schemeClr val="lt1"/>
              </a:buClr>
              <a:buSzPts val="1150"/>
              <a:buFont typeface="Roboto"/>
              <a:buChar char="●"/>
            </a:pPr>
            <a:r>
              <a:rPr lang="fr" sz="1150">
                <a:solidFill>
                  <a:schemeClr val="lt1"/>
                </a:solidFill>
                <a:latin typeface="Roboto"/>
                <a:ea typeface="Roboto"/>
                <a:cs typeface="Roboto"/>
                <a:sym typeface="Roboto"/>
              </a:rPr>
              <a:t>Le bruit peut réduire les performances d’un réseau de neurones.</a:t>
            </a:r>
            <a:endParaRPr sz="1150">
              <a:solidFill>
                <a:schemeClr val="lt1"/>
              </a:solidFill>
              <a:latin typeface="Roboto"/>
              <a:ea typeface="Roboto"/>
              <a:cs typeface="Roboto"/>
              <a:sym typeface="Roboto"/>
            </a:endParaRPr>
          </a:p>
          <a:p>
            <a:pPr indent="-301625" lvl="0" marL="596900" rtl="0" algn="l">
              <a:lnSpc>
                <a:spcPct val="115000"/>
              </a:lnSpc>
              <a:spcBef>
                <a:spcPts val="0"/>
              </a:spcBef>
              <a:spcAft>
                <a:spcPts val="0"/>
              </a:spcAft>
              <a:buClr>
                <a:schemeClr val="lt1"/>
              </a:buClr>
              <a:buSzPts val="1150"/>
              <a:buFont typeface="Roboto"/>
              <a:buChar char="●"/>
            </a:pPr>
            <a:r>
              <a:rPr lang="fr" sz="1150">
                <a:solidFill>
                  <a:schemeClr val="lt1"/>
                </a:solidFill>
                <a:latin typeface="Roboto"/>
                <a:ea typeface="Roboto"/>
                <a:cs typeface="Roboto"/>
                <a:sym typeface="Roboto"/>
              </a:rPr>
              <a:t>Le bruit baisse le pouvoir de généralisation quand il s’agit de tester sur des données du monde réel. </a:t>
            </a:r>
            <a:endParaRPr sz="115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fr">
                <a:solidFill>
                  <a:schemeClr val="lt1"/>
                </a:solidFill>
                <a:latin typeface="Lato"/>
                <a:ea typeface="Lato"/>
                <a:cs typeface="Lato"/>
                <a:sym typeface="Lato"/>
              </a:rPr>
              <a:t>Idée :  Pourquoi ne pas utiliser le bruit comme un outil pour de la data augmentation ? </a:t>
            </a:r>
            <a:endParaRPr sz="1200">
              <a:solidFill>
                <a:schemeClr val="lt1"/>
              </a:solidFill>
              <a:latin typeface="Roboto"/>
              <a:ea typeface="Roboto"/>
              <a:cs typeface="Roboto"/>
              <a:sym typeface="Roboto"/>
            </a:endParaRPr>
          </a:p>
          <a:p>
            <a:pPr indent="-301625" lvl="0" marL="596900" rtl="0" algn="l">
              <a:lnSpc>
                <a:spcPct val="115000"/>
              </a:lnSpc>
              <a:spcBef>
                <a:spcPts val="0"/>
              </a:spcBef>
              <a:spcAft>
                <a:spcPts val="0"/>
              </a:spcAft>
              <a:buClr>
                <a:schemeClr val="lt1"/>
              </a:buClr>
              <a:buSzPts val="1150"/>
              <a:buFont typeface="Roboto"/>
              <a:buChar char="●"/>
            </a:pPr>
            <a:r>
              <a:rPr lang="fr" sz="1150">
                <a:solidFill>
                  <a:schemeClr val="lt1"/>
                </a:solidFill>
                <a:latin typeface="Roboto"/>
                <a:ea typeface="Roboto"/>
                <a:cs typeface="Roboto"/>
                <a:sym typeface="Roboto"/>
              </a:rPr>
              <a:t>On obtient alors plus de données d’entraînement pour le modèle.</a:t>
            </a:r>
            <a:endParaRPr sz="1150">
              <a:solidFill>
                <a:schemeClr val="lt1"/>
              </a:solidFill>
              <a:latin typeface="Roboto"/>
              <a:ea typeface="Roboto"/>
              <a:cs typeface="Roboto"/>
              <a:sym typeface="Roboto"/>
            </a:endParaRPr>
          </a:p>
          <a:p>
            <a:pPr indent="-301625" lvl="0" marL="596900" rtl="0" algn="l">
              <a:lnSpc>
                <a:spcPct val="115000"/>
              </a:lnSpc>
              <a:spcBef>
                <a:spcPts val="0"/>
              </a:spcBef>
              <a:spcAft>
                <a:spcPts val="0"/>
              </a:spcAft>
              <a:buClr>
                <a:schemeClr val="lt1"/>
              </a:buClr>
              <a:buSzPts val="1150"/>
              <a:buFont typeface="Roboto"/>
              <a:buChar char="●"/>
            </a:pPr>
            <a:r>
              <a:rPr lang="fr" sz="1150">
                <a:solidFill>
                  <a:schemeClr val="lt1"/>
                </a:solidFill>
                <a:latin typeface="Roboto"/>
                <a:ea typeface="Roboto"/>
                <a:cs typeface="Roboto"/>
                <a:sym typeface="Roboto"/>
              </a:rPr>
              <a:t>On entraîne le modèle sur des données bruitées ce qui permet une meilleure généralisation sur les données bruitées.</a:t>
            </a:r>
            <a:endParaRPr sz="115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sz="1150">
              <a:solidFill>
                <a:schemeClr val="lt1"/>
              </a:solidFill>
              <a:latin typeface="Roboto"/>
              <a:ea typeface="Roboto"/>
              <a:cs typeface="Roboto"/>
              <a:sym typeface="Roboto"/>
            </a:endParaRPr>
          </a:p>
          <a:p>
            <a:pPr indent="0" lvl="0" marL="0" rtl="0" algn="ctr">
              <a:spcBef>
                <a:spcPts val="0"/>
              </a:spcBef>
              <a:spcAft>
                <a:spcPts val="0"/>
              </a:spcAft>
              <a:buNone/>
            </a:pPr>
            <a:r>
              <a:rPr lang="fr" sz="1200">
                <a:solidFill>
                  <a:schemeClr val="lt1"/>
                </a:solidFill>
                <a:latin typeface="Roboto"/>
                <a:ea typeface="Roboto"/>
                <a:cs typeface="Roboto"/>
                <a:sym typeface="Roboto"/>
              </a:rPr>
              <a:t>“ </a:t>
            </a:r>
            <a:r>
              <a:rPr i="1" lang="fr" sz="1300">
                <a:solidFill>
                  <a:schemeClr val="lt1"/>
                </a:solidFill>
                <a:latin typeface="Roboto"/>
                <a:ea typeface="Roboto"/>
                <a:cs typeface="Roboto"/>
                <a:sym typeface="Roboto"/>
              </a:rPr>
              <a:t>One way to improve the robustness of neural networks is simply to train them with random noise applied to their inputs.”</a:t>
            </a:r>
            <a:r>
              <a:rPr i="1" lang="fr" sz="1700">
                <a:highlight>
                  <a:srgbClr val="FFFFFF"/>
                </a:highlight>
                <a:latin typeface="Roboto"/>
                <a:ea typeface="Roboto"/>
                <a:cs typeface="Roboto"/>
                <a:sym typeface="Roboto"/>
              </a:rPr>
              <a:t> </a:t>
            </a:r>
            <a:endParaRPr sz="12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Les bruits utilisés </a:t>
            </a:r>
            <a:endParaRPr/>
          </a:p>
        </p:txBody>
      </p:sp>
      <p:sp>
        <p:nvSpPr>
          <p:cNvPr id="208" name="Google Shape;208;p23"/>
          <p:cNvSpPr txBox="1"/>
          <p:nvPr>
            <p:ph idx="1" type="body"/>
          </p:nvPr>
        </p:nvSpPr>
        <p:spPr>
          <a:xfrm>
            <a:off x="875550" y="1342400"/>
            <a:ext cx="7882800" cy="3297300"/>
          </a:xfrm>
          <a:prstGeom prst="rect">
            <a:avLst/>
          </a:prstGeom>
        </p:spPr>
        <p:txBody>
          <a:bodyPr anchorCtr="0" anchor="t" bIns="91425" lIns="91425" spcFirstLastPara="1" rIns="91425" wrap="square" tIns="91425">
            <a:normAutofit lnSpcReduction="20000"/>
          </a:bodyPr>
          <a:lstStyle/>
          <a:p>
            <a:pPr indent="0" lvl="0" marL="0" rtl="0" algn="l">
              <a:lnSpc>
                <a:spcPct val="120000"/>
              </a:lnSpc>
              <a:spcBef>
                <a:spcPts val="0"/>
              </a:spcBef>
              <a:spcAft>
                <a:spcPts val="0"/>
              </a:spcAft>
              <a:buNone/>
            </a:pPr>
            <a:r>
              <a:rPr lang="fr" sz="1200">
                <a:latin typeface="Roboto"/>
                <a:ea typeface="Roboto"/>
                <a:cs typeface="Roboto"/>
                <a:sym typeface="Roboto"/>
              </a:rPr>
              <a:t>Paper : </a:t>
            </a:r>
            <a:r>
              <a:rPr i="1" lang="fr" sz="1200">
                <a:latin typeface="Roboto"/>
                <a:ea typeface="Roboto"/>
                <a:cs typeface="Roboto"/>
                <a:sym typeface="Roboto"/>
              </a:rPr>
              <a:t>“ Deep Convolutional Neural Networks and Noisy Images ” - 2018</a:t>
            </a:r>
            <a:endParaRPr i="1" sz="1200">
              <a:latin typeface="Roboto"/>
              <a:ea typeface="Roboto"/>
              <a:cs typeface="Roboto"/>
              <a:sym typeface="Roboto"/>
            </a:endParaRPr>
          </a:p>
          <a:p>
            <a:pPr indent="0" lvl="0" marL="0" rtl="0" algn="l">
              <a:lnSpc>
                <a:spcPct val="120000"/>
              </a:lnSpc>
              <a:spcBef>
                <a:spcPts val="0"/>
              </a:spcBef>
              <a:spcAft>
                <a:spcPts val="0"/>
              </a:spcAft>
              <a:buNone/>
            </a:pPr>
            <a:r>
              <a:rPr lang="fr" sz="1200">
                <a:latin typeface="Roboto"/>
                <a:ea typeface="Roboto"/>
                <a:cs typeface="Roboto"/>
                <a:sym typeface="Roboto"/>
              </a:rPr>
              <a:t>Ajout de différents types de bruit aux données en entrée puis </a:t>
            </a:r>
            <a:r>
              <a:rPr lang="fr" sz="1200">
                <a:latin typeface="Roboto"/>
                <a:ea typeface="Roboto"/>
                <a:cs typeface="Roboto"/>
                <a:sym typeface="Roboto"/>
              </a:rPr>
              <a:t>entraînement</a:t>
            </a:r>
            <a:r>
              <a:rPr lang="fr" sz="1200">
                <a:latin typeface="Roboto"/>
                <a:ea typeface="Roboto"/>
                <a:cs typeface="Roboto"/>
                <a:sym typeface="Roboto"/>
              </a:rPr>
              <a:t> de différents types de NNs.</a:t>
            </a:r>
            <a:endParaRPr sz="1200">
              <a:latin typeface="Roboto"/>
              <a:ea typeface="Roboto"/>
              <a:cs typeface="Roboto"/>
              <a:sym typeface="Roboto"/>
            </a:endParaRPr>
          </a:p>
          <a:p>
            <a:pPr indent="0" lvl="0" marL="0" rtl="0" algn="l">
              <a:lnSpc>
                <a:spcPct val="120000"/>
              </a:lnSpc>
              <a:spcBef>
                <a:spcPts val="0"/>
              </a:spcBef>
              <a:spcAft>
                <a:spcPts val="0"/>
              </a:spcAft>
              <a:buNone/>
            </a:pPr>
            <a:r>
              <a:rPr lang="fr" sz="1200">
                <a:latin typeface="Roboto"/>
                <a:ea typeface="Roboto"/>
                <a:cs typeface="Roboto"/>
                <a:sym typeface="Roboto"/>
              </a:rPr>
              <a:t>→ Constat : Bénéfice claire lors de l’ajout du bruit aux données en entrée quand on travaille sur des données variées (Typiquement CIFAR). Cela semble améliorer la résilience du réseau à d'autres types et niveaux de bruit.</a:t>
            </a:r>
            <a:endParaRPr sz="1200">
              <a:latin typeface="Roboto"/>
              <a:ea typeface="Roboto"/>
              <a:cs typeface="Roboto"/>
              <a:sym typeface="Roboto"/>
            </a:endParaRPr>
          </a:p>
          <a:p>
            <a:pPr indent="0" lvl="0" marL="0" rtl="0" algn="l">
              <a:lnSpc>
                <a:spcPct val="120000"/>
              </a:lnSpc>
              <a:spcBef>
                <a:spcPts val="0"/>
              </a:spcBef>
              <a:spcAft>
                <a:spcPts val="0"/>
              </a:spcAft>
              <a:buNone/>
            </a:pPr>
            <a:r>
              <a:t/>
            </a:r>
            <a:endParaRPr sz="1200">
              <a:latin typeface="Roboto"/>
              <a:ea typeface="Roboto"/>
              <a:cs typeface="Roboto"/>
              <a:sym typeface="Roboto"/>
            </a:endParaRPr>
          </a:p>
          <a:p>
            <a:pPr indent="0" lvl="0" marL="0" rtl="0" algn="l">
              <a:lnSpc>
                <a:spcPct val="100000"/>
              </a:lnSpc>
              <a:spcBef>
                <a:spcPts val="0"/>
              </a:spcBef>
              <a:spcAft>
                <a:spcPts val="0"/>
              </a:spcAft>
              <a:buNone/>
            </a:pPr>
            <a:r>
              <a:rPr b="1" lang="fr" sz="1200" u="sng">
                <a:latin typeface="Arial"/>
                <a:ea typeface="Arial"/>
                <a:cs typeface="Arial"/>
                <a:sym typeface="Arial"/>
              </a:rPr>
              <a:t>1/ Gaussian Noise</a:t>
            </a:r>
            <a:endParaRPr b="1" sz="1200" u="sng">
              <a:latin typeface="Arial"/>
              <a:ea typeface="Arial"/>
              <a:cs typeface="Arial"/>
              <a:sym typeface="Arial"/>
            </a:endParaRPr>
          </a:p>
          <a:p>
            <a:pPr indent="0" lvl="0" marL="0" rtl="0" algn="l">
              <a:lnSpc>
                <a:spcPct val="100000"/>
              </a:lnSpc>
              <a:spcBef>
                <a:spcPts val="0"/>
              </a:spcBef>
              <a:spcAft>
                <a:spcPts val="0"/>
              </a:spcAft>
              <a:buNone/>
            </a:pPr>
            <a:r>
              <a:t/>
            </a:r>
            <a:endParaRPr b="1" sz="1200" u="sng">
              <a:latin typeface="Arial"/>
              <a:ea typeface="Arial"/>
              <a:cs typeface="Arial"/>
              <a:sym typeface="Arial"/>
            </a:endParaRPr>
          </a:p>
          <a:p>
            <a:pPr indent="0" lvl="0" marL="0" rtl="0" algn="l">
              <a:lnSpc>
                <a:spcPct val="100000"/>
              </a:lnSpc>
              <a:spcBef>
                <a:spcPts val="0"/>
              </a:spcBef>
              <a:spcAft>
                <a:spcPts val="0"/>
              </a:spcAft>
              <a:buNone/>
            </a:pPr>
            <a:r>
              <a:rPr lang="fr" sz="1200">
                <a:latin typeface="Arial"/>
                <a:ea typeface="Arial"/>
                <a:cs typeface="Arial"/>
                <a:sym typeface="Arial"/>
              </a:rPr>
              <a:t>Les valeurs que peuvent prendre le bruit suivent une distribution gaussienne. </a:t>
            </a:r>
            <a:endParaRPr sz="1200">
              <a:latin typeface="Arial"/>
              <a:ea typeface="Arial"/>
              <a:cs typeface="Arial"/>
              <a:sym typeface="Arial"/>
            </a:endParaRPr>
          </a:p>
          <a:p>
            <a:pPr indent="0" lvl="0" marL="0" rtl="0" algn="l">
              <a:lnSpc>
                <a:spcPct val="100000"/>
              </a:lnSpc>
              <a:spcBef>
                <a:spcPts val="0"/>
              </a:spcBef>
              <a:spcAft>
                <a:spcPts val="0"/>
              </a:spcAft>
              <a:buNone/>
            </a:pPr>
            <a:r>
              <a:t/>
            </a:r>
            <a:endParaRPr sz="1150">
              <a:latin typeface="Arial"/>
              <a:ea typeface="Arial"/>
              <a:cs typeface="Arial"/>
              <a:sym typeface="Arial"/>
            </a:endParaRPr>
          </a:p>
          <a:p>
            <a:pPr indent="0" lvl="0" marL="0" rtl="0" algn="l">
              <a:lnSpc>
                <a:spcPct val="100000"/>
              </a:lnSpc>
              <a:spcBef>
                <a:spcPts val="0"/>
              </a:spcBef>
              <a:spcAft>
                <a:spcPts val="0"/>
              </a:spcAft>
              <a:buNone/>
            </a:pPr>
            <a:r>
              <a:rPr b="1" lang="fr" sz="1200" u="sng">
                <a:latin typeface="Arial"/>
                <a:ea typeface="Arial"/>
                <a:cs typeface="Arial"/>
                <a:sym typeface="Arial"/>
              </a:rPr>
              <a:t>2/ Salt and Pepper Noise</a:t>
            </a:r>
            <a:endParaRPr sz="1400">
              <a:latin typeface="Arial"/>
              <a:ea typeface="Arial"/>
              <a:cs typeface="Arial"/>
              <a:sym typeface="Arial"/>
            </a:endParaRPr>
          </a:p>
          <a:p>
            <a:pPr indent="0" lvl="0" marL="0" rtl="0" algn="l">
              <a:lnSpc>
                <a:spcPct val="100000"/>
              </a:lnSpc>
              <a:spcBef>
                <a:spcPts val="0"/>
              </a:spcBef>
              <a:spcAft>
                <a:spcPts val="0"/>
              </a:spcAft>
              <a:buNone/>
            </a:pPr>
            <a:r>
              <a:rPr lang="fr" sz="14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0"/>
              </a:spcBef>
              <a:spcAft>
                <a:spcPts val="0"/>
              </a:spcAft>
              <a:buNone/>
            </a:pPr>
            <a:r>
              <a:rPr lang="fr" sz="1200">
                <a:latin typeface="Arial"/>
                <a:ea typeface="Arial"/>
                <a:cs typeface="Arial"/>
                <a:sym typeface="Arial"/>
              </a:rPr>
              <a:t>C'est un bruit impulsionnel. Il se présente sous la forme de pixels blancs et noirs peu nombreux.</a:t>
            </a:r>
            <a:endParaRPr sz="12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b="1" lang="fr" sz="1200" u="sng">
                <a:latin typeface="Arial"/>
                <a:ea typeface="Arial"/>
                <a:cs typeface="Arial"/>
                <a:sym typeface="Arial"/>
              </a:rPr>
              <a:t>3/ Speckle Noise</a:t>
            </a:r>
            <a:endParaRPr sz="1400">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t/>
            </a:r>
            <a:endParaRPr sz="1400">
              <a:latin typeface="Arial"/>
              <a:ea typeface="Arial"/>
              <a:cs typeface="Arial"/>
              <a:sym typeface="Arial"/>
            </a:endParaRPr>
          </a:p>
          <a:p>
            <a:pPr indent="0" lvl="0" marL="0" rtl="0" algn="l">
              <a:spcBef>
                <a:spcPts val="0"/>
              </a:spcBef>
              <a:spcAft>
                <a:spcPts val="1200"/>
              </a:spcAft>
              <a:buNone/>
            </a:pPr>
            <a:r>
              <a:rPr lang="fr"/>
              <a:t>Le bruit qui résulte de l'effet des conditions environnementales sur le capteur d'image pendant l'acquisition de l'image.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Les bruits utilisés </a:t>
            </a:r>
            <a:endParaRPr/>
          </a:p>
        </p:txBody>
      </p:sp>
      <p:pic>
        <p:nvPicPr>
          <p:cNvPr id="214" name="Google Shape;214;p24"/>
          <p:cNvPicPr preferRelativeResize="0"/>
          <p:nvPr/>
        </p:nvPicPr>
        <p:blipFill>
          <a:blip r:embed="rId3">
            <a:alphaModFix/>
          </a:blip>
          <a:stretch>
            <a:fillRect/>
          </a:stretch>
        </p:blipFill>
        <p:spPr>
          <a:xfrm>
            <a:off x="2446185" y="964625"/>
            <a:ext cx="2757025" cy="1023682"/>
          </a:xfrm>
          <a:prstGeom prst="rect">
            <a:avLst/>
          </a:prstGeom>
          <a:noFill/>
          <a:ln>
            <a:noFill/>
          </a:ln>
        </p:spPr>
      </p:pic>
      <p:pic>
        <p:nvPicPr>
          <p:cNvPr id="215" name="Google Shape;215;p24"/>
          <p:cNvPicPr preferRelativeResize="0"/>
          <p:nvPr/>
        </p:nvPicPr>
        <p:blipFill>
          <a:blip r:embed="rId4">
            <a:alphaModFix/>
          </a:blip>
          <a:stretch>
            <a:fillRect/>
          </a:stretch>
        </p:blipFill>
        <p:spPr>
          <a:xfrm>
            <a:off x="2446185" y="1980278"/>
            <a:ext cx="2757025" cy="1023682"/>
          </a:xfrm>
          <a:prstGeom prst="rect">
            <a:avLst/>
          </a:prstGeom>
          <a:noFill/>
          <a:ln>
            <a:noFill/>
          </a:ln>
        </p:spPr>
      </p:pic>
      <p:pic>
        <p:nvPicPr>
          <p:cNvPr id="216" name="Google Shape;216;p24"/>
          <p:cNvPicPr preferRelativeResize="0"/>
          <p:nvPr/>
        </p:nvPicPr>
        <p:blipFill>
          <a:blip r:embed="rId5">
            <a:alphaModFix/>
          </a:blip>
          <a:stretch>
            <a:fillRect/>
          </a:stretch>
        </p:blipFill>
        <p:spPr>
          <a:xfrm>
            <a:off x="2446185" y="3030808"/>
            <a:ext cx="2757025" cy="1023682"/>
          </a:xfrm>
          <a:prstGeom prst="rect">
            <a:avLst/>
          </a:prstGeom>
          <a:noFill/>
          <a:ln>
            <a:noFill/>
          </a:ln>
        </p:spPr>
      </p:pic>
      <p:pic>
        <p:nvPicPr>
          <p:cNvPr id="217" name="Google Shape;217;p24"/>
          <p:cNvPicPr preferRelativeResize="0"/>
          <p:nvPr/>
        </p:nvPicPr>
        <p:blipFill>
          <a:blip r:embed="rId6">
            <a:alphaModFix/>
          </a:blip>
          <a:stretch>
            <a:fillRect/>
          </a:stretch>
        </p:blipFill>
        <p:spPr>
          <a:xfrm>
            <a:off x="2446185" y="4021893"/>
            <a:ext cx="2757025" cy="1023682"/>
          </a:xfrm>
          <a:prstGeom prst="rect">
            <a:avLst/>
          </a:prstGeom>
          <a:noFill/>
          <a:ln>
            <a:noFill/>
          </a:ln>
        </p:spPr>
      </p:pic>
      <p:sp>
        <p:nvSpPr>
          <p:cNvPr id="218" name="Google Shape;218;p24"/>
          <p:cNvSpPr/>
          <p:nvPr/>
        </p:nvSpPr>
        <p:spPr>
          <a:xfrm>
            <a:off x="5437275" y="1257525"/>
            <a:ext cx="891600" cy="293700"/>
          </a:xfrm>
          <a:prstGeom prst="rightArrow">
            <a:avLst>
              <a:gd fmla="val 50000" name="adj1"/>
              <a:gd fmla="val 50000"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5437275" y="2255150"/>
            <a:ext cx="891600" cy="293700"/>
          </a:xfrm>
          <a:prstGeom prst="rightArrow">
            <a:avLst>
              <a:gd fmla="val 50000" name="adj1"/>
              <a:gd fmla="val 50000"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5437275" y="3345550"/>
            <a:ext cx="891600" cy="293700"/>
          </a:xfrm>
          <a:prstGeom prst="rightArrow">
            <a:avLst>
              <a:gd fmla="val 50000" name="adj1"/>
              <a:gd fmla="val 50000"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5437275" y="4338000"/>
            <a:ext cx="891600" cy="293700"/>
          </a:xfrm>
          <a:prstGeom prst="rightArrow">
            <a:avLst>
              <a:gd fmla="val 50000" name="adj1"/>
              <a:gd fmla="val 50000"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txBox="1"/>
          <p:nvPr/>
        </p:nvSpPr>
        <p:spPr>
          <a:xfrm>
            <a:off x="6622648" y="1151025"/>
            <a:ext cx="17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Images d’origines</a:t>
            </a:r>
            <a:endParaRPr>
              <a:solidFill>
                <a:schemeClr val="lt1"/>
              </a:solidFill>
              <a:latin typeface="Lato"/>
              <a:ea typeface="Lato"/>
              <a:cs typeface="Lato"/>
              <a:sym typeface="Lato"/>
            </a:endParaRPr>
          </a:p>
        </p:txBody>
      </p:sp>
      <p:sp>
        <p:nvSpPr>
          <p:cNvPr id="223" name="Google Shape;223;p24"/>
          <p:cNvSpPr txBox="1"/>
          <p:nvPr/>
        </p:nvSpPr>
        <p:spPr>
          <a:xfrm>
            <a:off x="6622648" y="2148650"/>
            <a:ext cx="17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Gaussian Noise</a:t>
            </a:r>
            <a:endParaRPr>
              <a:solidFill>
                <a:schemeClr val="lt1"/>
              </a:solidFill>
              <a:latin typeface="Lato"/>
              <a:ea typeface="Lato"/>
              <a:cs typeface="Lato"/>
              <a:sym typeface="Lato"/>
            </a:endParaRPr>
          </a:p>
        </p:txBody>
      </p:sp>
      <p:sp>
        <p:nvSpPr>
          <p:cNvPr id="224" name="Google Shape;224;p24"/>
          <p:cNvSpPr txBox="1"/>
          <p:nvPr/>
        </p:nvSpPr>
        <p:spPr>
          <a:xfrm>
            <a:off x="6622648" y="3239050"/>
            <a:ext cx="17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Speckle Noise</a:t>
            </a:r>
            <a:endParaRPr>
              <a:solidFill>
                <a:schemeClr val="lt1"/>
              </a:solidFill>
              <a:latin typeface="Lato"/>
              <a:ea typeface="Lato"/>
              <a:cs typeface="Lato"/>
              <a:sym typeface="Lato"/>
            </a:endParaRPr>
          </a:p>
        </p:txBody>
      </p:sp>
      <p:sp>
        <p:nvSpPr>
          <p:cNvPr id="225" name="Google Shape;225;p24"/>
          <p:cNvSpPr txBox="1"/>
          <p:nvPr/>
        </p:nvSpPr>
        <p:spPr>
          <a:xfrm>
            <a:off x="6622648" y="4231500"/>
            <a:ext cx="17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S&amp;P Noise</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Data Augmentation : Création de variantes d’images par crop et flip</a:t>
            </a:r>
            <a:endParaRPr/>
          </a:p>
        </p:txBody>
      </p:sp>
      <p:sp>
        <p:nvSpPr>
          <p:cNvPr id="231" name="Google Shape;231;p25"/>
          <p:cNvSpPr txBox="1"/>
          <p:nvPr>
            <p:ph idx="1" type="body"/>
          </p:nvPr>
        </p:nvSpPr>
        <p:spPr>
          <a:xfrm>
            <a:off x="1500900" y="1577300"/>
            <a:ext cx="6142200" cy="2911200"/>
          </a:xfrm>
          <a:prstGeom prst="rect">
            <a:avLst/>
          </a:prstGeom>
          <a:gradFill>
            <a:gsLst>
              <a:gs pos="0">
                <a:srgbClr val="A8B8DF"/>
              </a:gs>
              <a:gs pos="100000">
                <a:srgbClr val="516DB4"/>
              </a:gs>
            </a:gsLst>
            <a:path path="circle">
              <a:fillToRect b="50%" l="50%" r="50%" t="50%"/>
            </a:path>
            <a:tileRect/>
          </a:gra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311150" lvl="0" marL="457200" rtl="0" algn="l">
              <a:spcBef>
                <a:spcPts val="1200"/>
              </a:spcBef>
              <a:spcAft>
                <a:spcPts val="0"/>
              </a:spcAft>
              <a:buClr>
                <a:srgbClr val="FFFFFF"/>
              </a:buClr>
              <a:buSzPts val="1300"/>
              <a:buChar char="●"/>
            </a:pPr>
            <a:r>
              <a:rPr lang="fr">
                <a:solidFill>
                  <a:srgbClr val="FFFFFF"/>
                </a:solidFill>
              </a:rPr>
              <a:t>RandomCrop:</a:t>
            </a:r>
            <a:endParaRPr>
              <a:solidFill>
                <a:srgbClr val="FFFFFF"/>
              </a:solidFill>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sz="400"/>
          </a:p>
          <a:p>
            <a:pPr indent="0" lvl="0" marL="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FFFFFF"/>
              </a:buClr>
              <a:buSzPts val="1300"/>
              <a:buChar char="●"/>
            </a:pPr>
            <a:r>
              <a:rPr lang="fr">
                <a:solidFill>
                  <a:srgbClr val="FFFFFF"/>
                </a:solidFill>
              </a:rPr>
              <a:t>RandomHorizontalFlip:</a:t>
            </a:r>
            <a:endParaRPr>
              <a:solidFill>
                <a:srgbClr val="FFFFFF"/>
              </a:solidFill>
            </a:endParaRPr>
          </a:p>
        </p:txBody>
      </p:sp>
      <p:pic>
        <p:nvPicPr>
          <p:cNvPr id="232" name="Google Shape;232;p25"/>
          <p:cNvPicPr preferRelativeResize="0"/>
          <p:nvPr/>
        </p:nvPicPr>
        <p:blipFill>
          <a:blip r:embed="rId3">
            <a:alphaModFix/>
          </a:blip>
          <a:stretch>
            <a:fillRect/>
          </a:stretch>
        </p:blipFill>
        <p:spPr>
          <a:xfrm>
            <a:off x="4028240" y="1658650"/>
            <a:ext cx="2602525" cy="1308275"/>
          </a:xfrm>
          <a:prstGeom prst="rect">
            <a:avLst/>
          </a:prstGeom>
          <a:noFill/>
          <a:ln>
            <a:noFill/>
          </a:ln>
        </p:spPr>
      </p:pic>
      <p:pic>
        <p:nvPicPr>
          <p:cNvPr id="233" name="Google Shape;233;p25"/>
          <p:cNvPicPr preferRelativeResize="0"/>
          <p:nvPr/>
        </p:nvPicPr>
        <p:blipFill>
          <a:blip r:embed="rId4">
            <a:alphaModFix/>
          </a:blip>
          <a:stretch>
            <a:fillRect/>
          </a:stretch>
        </p:blipFill>
        <p:spPr>
          <a:xfrm>
            <a:off x="4028240" y="3050938"/>
            <a:ext cx="2602525" cy="13082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Expériences et Résultats </a:t>
            </a:r>
            <a:endParaRPr/>
          </a:p>
        </p:txBody>
      </p:sp>
      <p:sp>
        <p:nvSpPr>
          <p:cNvPr id="239" name="Google Shape;239;p26"/>
          <p:cNvSpPr txBox="1"/>
          <p:nvPr/>
        </p:nvSpPr>
        <p:spPr>
          <a:xfrm>
            <a:off x="894250" y="1898375"/>
            <a:ext cx="4136400" cy="13914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a:solidFill>
                  <a:srgbClr val="FFFFFF"/>
                </a:solidFill>
                <a:latin typeface="Lato"/>
                <a:ea typeface="Lato"/>
                <a:cs typeface="Lato"/>
                <a:sym typeface="Lato"/>
              </a:rPr>
              <a:t>Trois modèles :</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fr">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AutoNum type="arabicPeriod"/>
            </a:pPr>
            <a:r>
              <a:rPr lang="fr">
                <a:solidFill>
                  <a:srgbClr val="FFFFFF"/>
                </a:solidFill>
                <a:latin typeface="Lato"/>
                <a:ea typeface="Lato"/>
                <a:cs typeface="Lato"/>
                <a:sym typeface="Lato"/>
              </a:rPr>
              <a:t>Entrainement normal</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AutoNum type="arabicPeriod"/>
            </a:pPr>
            <a:r>
              <a:rPr lang="fr">
                <a:solidFill>
                  <a:srgbClr val="FFFFFF"/>
                </a:solidFill>
                <a:latin typeface="Lato"/>
                <a:ea typeface="Lato"/>
                <a:cs typeface="Lato"/>
                <a:sym typeface="Lato"/>
              </a:rPr>
              <a:t>Adversarial training + Flip/Crop</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AutoNum type="arabicPeriod"/>
            </a:pPr>
            <a:r>
              <a:rPr lang="fr">
                <a:solidFill>
                  <a:srgbClr val="FFFFFF"/>
                </a:solidFill>
                <a:latin typeface="Lato"/>
                <a:ea typeface="Lato"/>
                <a:cs typeface="Lato"/>
                <a:sym typeface="Lato"/>
              </a:rPr>
              <a:t>Adversarial training + Flip/Crop + Noises</a:t>
            </a:r>
            <a:endParaRPr sz="1500">
              <a:solidFill>
                <a:srgbClr val="FFFFFF"/>
              </a:solidFill>
              <a:latin typeface="Lato"/>
              <a:ea typeface="Lato"/>
              <a:cs typeface="Lato"/>
              <a:sym typeface="Lato"/>
            </a:endParaRPr>
          </a:p>
        </p:txBody>
      </p:sp>
      <p:sp>
        <p:nvSpPr>
          <p:cNvPr id="240" name="Google Shape;240;p26"/>
          <p:cNvSpPr txBox="1"/>
          <p:nvPr/>
        </p:nvSpPr>
        <p:spPr>
          <a:xfrm>
            <a:off x="5284450" y="1898375"/>
            <a:ext cx="3180900" cy="13914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a:solidFill>
                  <a:srgbClr val="FFFFFF"/>
                </a:solidFill>
                <a:latin typeface="Lato"/>
                <a:ea typeface="Lato"/>
                <a:cs typeface="Lato"/>
                <a:sym typeface="Lato"/>
              </a:rPr>
              <a:t>Trois évaluations: </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AutoNum type="arabicPeriod"/>
            </a:pPr>
            <a:r>
              <a:rPr lang="fr">
                <a:solidFill>
                  <a:srgbClr val="FFFFFF"/>
                </a:solidFill>
                <a:latin typeface="Lato"/>
                <a:ea typeface="Lato"/>
                <a:cs typeface="Lato"/>
                <a:sym typeface="Lato"/>
              </a:rPr>
              <a:t>Images d’origines</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AutoNum type="arabicPeriod"/>
            </a:pPr>
            <a:r>
              <a:rPr lang="fr">
                <a:solidFill>
                  <a:srgbClr val="FFFFFF"/>
                </a:solidFill>
                <a:latin typeface="Lato"/>
                <a:ea typeface="Lato"/>
                <a:cs typeface="Lato"/>
                <a:sym typeface="Lato"/>
              </a:rPr>
              <a:t>Images attaquées</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AutoNum type="arabicPeriod"/>
            </a:pPr>
            <a:r>
              <a:rPr lang="fr">
                <a:solidFill>
                  <a:srgbClr val="FFFFFF"/>
                </a:solidFill>
                <a:latin typeface="Lato"/>
                <a:ea typeface="Lato"/>
                <a:cs typeface="Lato"/>
                <a:sym typeface="Lato"/>
              </a:rPr>
              <a:t>I</a:t>
            </a:r>
            <a:r>
              <a:rPr lang="fr">
                <a:solidFill>
                  <a:srgbClr val="FFFFFF"/>
                </a:solidFill>
                <a:latin typeface="Lato"/>
                <a:ea typeface="Lato"/>
                <a:cs typeface="Lato"/>
                <a:sym typeface="Lato"/>
              </a:rPr>
              <a:t>mages attaquées et bruitées</a:t>
            </a:r>
            <a:endParaRPr sz="1300">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Expériences et Résultats </a:t>
            </a:r>
            <a:endParaRPr/>
          </a:p>
        </p:txBody>
      </p:sp>
      <p:graphicFrame>
        <p:nvGraphicFramePr>
          <p:cNvPr id="246" name="Google Shape;246;p27"/>
          <p:cNvGraphicFramePr/>
          <p:nvPr/>
        </p:nvGraphicFramePr>
        <p:xfrm>
          <a:off x="1329288" y="1024178"/>
          <a:ext cx="3000000" cy="3000000"/>
        </p:xfrm>
        <a:graphic>
          <a:graphicData uri="http://schemas.openxmlformats.org/drawingml/2006/table">
            <a:tbl>
              <a:tblPr>
                <a:noFill/>
                <a:tableStyleId>{CA91BD21-3324-40BB-B9A7-1EFACDED0B80}</a:tableStyleId>
              </a:tblPr>
              <a:tblGrid>
                <a:gridCol w="1264075"/>
                <a:gridCol w="1699575"/>
                <a:gridCol w="1642975"/>
                <a:gridCol w="382850"/>
                <a:gridCol w="1247375"/>
                <a:gridCol w="738450"/>
              </a:tblGrid>
              <a:tr h="612725">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Entraînement sur GPU local</a:t>
                      </a:r>
                      <a:endParaRPr b="1">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gridSpan="5">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Nvidia 3080ti</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c hMerge="1"/>
                <a:tc hMerge="1"/>
              </a:tr>
              <a:tr h="532275">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Architecture retenue</a:t>
                      </a:r>
                      <a:endParaRPr b="1">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gridSpan="5">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VGG16</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c hMerge="1"/>
                <a:tc hMerge="1"/>
              </a:tr>
              <a:tr h="532275">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Batch size</a:t>
                      </a:r>
                      <a:endParaRPr b="1">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gridSpan="5">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64 </a:t>
                      </a:r>
                      <a:r>
                        <a:rPr lang="fr" sz="1100">
                          <a:solidFill>
                            <a:schemeClr val="lt1"/>
                          </a:solidFill>
                          <a:latin typeface="Lato"/>
                          <a:ea typeface="Lato"/>
                          <a:cs typeface="Lato"/>
                          <a:sym typeface="Lato"/>
                        </a:rPr>
                        <a:t>pour entrainement et </a:t>
                      </a:r>
                      <a:r>
                        <a:rPr b="1" lang="fr" sz="1100">
                          <a:solidFill>
                            <a:schemeClr val="lt1"/>
                          </a:solidFill>
                          <a:latin typeface="Lato"/>
                          <a:ea typeface="Lato"/>
                          <a:cs typeface="Lato"/>
                          <a:sym typeface="Lato"/>
                        </a:rPr>
                        <a:t>100</a:t>
                      </a:r>
                      <a:r>
                        <a:rPr lang="fr" sz="1100">
                          <a:solidFill>
                            <a:schemeClr val="lt1"/>
                          </a:solidFill>
                          <a:latin typeface="Lato"/>
                          <a:ea typeface="Lato"/>
                          <a:cs typeface="Lato"/>
                          <a:sym typeface="Lato"/>
                        </a:rPr>
                        <a:t> pour test</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c hMerge="1"/>
                <a:tc hMerge="1"/>
              </a:tr>
              <a:tr h="609675">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Learning rate</a:t>
                      </a:r>
                      <a:endParaRPr b="1">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0.001</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0.01</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0.01</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32275">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PGD</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gridSpan="5">
                  <a:txBody>
                    <a:bodyPr/>
                    <a:lstStyle/>
                    <a:p>
                      <a:pPr indent="0" lvl="0" marL="0" rtl="0" algn="ctr">
                        <a:lnSpc>
                          <a:spcPct val="115000"/>
                        </a:lnSpc>
                        <a:spcBef>
                          <a:spcPts val="0"/>
                        </a:spcBef>
                        <a:spcAft>
                          <a:spcPts val="0"/>
                        </a:spcAft>
                        <a:buNone/>
                      </a:pPr>
                      <a:r>
                        <a:rPr lang="fr" sz="1100">
                          <a:solidFill>
                            <a:schemeClr val="lt1"/>
                          </a:solidFill>
                          <a:latin typeface="Lato"/>
                          <a:ea typeface="Lato"/>
                          <a:cs typeface="Lato"/>
                          <a:sym typeface="Lato"/>
                        </a:rPr>
                        <a:t> eps=</a:t>
                      </a:r>
                      <a:r>
                        <a:rPr b="1" lang="fr" sz="1100">
                          <a:solidFill>
                            <a:schemeClr val="lt1"/>
                          </a:solidFill>
                          <a:latin typeface="Lato"/>
                          <a:ea typeface="Lato"/>
                          <a:cs typeface="Lato"/>
                          <a:sym typeface="Lato"/>
                        </a:rPr>
                        <a:t>0.03</a:t>
                      </a:r>
                      <a:r>
                        <a:rPr lang="fr" sz="1100">
                          <a:solidFill>
                            <a:schemeClr val="lt1"/>
                          </a:solidFill>
                          <a:latin typeface="Lato"/>
                          <a:ea typeface="Lato"/>
                          <a:cs typeface="Lato"/>
                          <a:sym typeface="Lato"/>
                        </a:rPr>
                        <a:t>, alpha=</a:t>
                      </a:r>
                      <a:r>
                        <a:rPr b="1" lang="fr" sz="1100">
                          <a:solidFill>
                            <a:schemeClr val="lt1"/>
                          </a:solidFill>
                          <a:latin typeface="Lato"/>
                          <a:ea typeface="Lato"/>
                          <a:cs typeface="Lato"/>
                          <a:sym typeface="Lato"/>
                        </a:rPr>
                        <a:t>0.007</a:t>
                      </a:r>
                      <a:r>
                        <a:rPr lang="fr" sz="1100">
                          <a:solidFill>
                            <a:schemeClr val="lt1"/>
                          </a:solidFill>
                          <a:latin typeface="Lato"/>
                          <a:ea typeface="Lato"/>
                          <a:cs typeface="Lato"/>
                          <a:sym typeface="Lato"/>
                        </a:rPr>
                        <a:t>, num_iter=</a:t>
                      </a:r>
                      <a:r>
                        <a:rPr b="1" lang="fr" sz="1100">
                          <a:solidFill>
                            <a:schemeClr val="lt1"/>
                          </a:solidFill>
                          <a:latin typeface="Lato"/>
                          <a:ea typeface="Lato"/>
                          <a:cs typeface="Lato"/>
                          <a:sym typeface="Lato"/>
                        </a:rPr>
                        <a:t>20 </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c hMerge="1"/>
                <a:tc hMerge="1"/>
              </a:tr>
              <a:tr h="532275">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Nombre epochs</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a:txBody>
                    <a:bodyPr/>
                    <a:lstStyle/>
                    <a:p>
                      <a:pPr indent="0" lvl="0" marL="0" rtl="0" algn="ctr">
                        <a:lnSpc>
                          <a:spcPct val="115000"/>
                        </a:lnSpc>
                        <a:spcBef>
                          <a:spcPts val="0"/>
                        </a:spcBef>
                        <a:spcAft>
                          <a:spcPts val="0"/>
                        </a:spcAft>
                        <a:buNone/>
                      </a:pPr>
                      <a:r>
                        <a:rPr lang="fr" sz="1100">
                          <a:solidFill>
                            <a:schemeClr val="lt1"/>
                          </a:solidFill>
                          <a:latin typeface="Lato"/>
                          <a:ea typeface="Lato"/>
                          <a:cs typeface="Lato"/>
                          <a:sym typeface="Lato"/>
                        </a:rPr>
                        <a:t>20</a:t>
                      </a:r>
                      <a:endParaRPr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100">
                          <a:solidFill>
                            <a:schemeClr val="lt1"/>
                          </a:solidFill>
                          <a:latin typeface="Lato"/>
                          <a:ea typeface="Lato"/>
                          <a:cs typeface="Lato"/>
                          <a:sym typeface="Lato"/>
                        </a:rPr>
                        <a:t>220</a:t>
                      </a:r>
                      <a:endParaRPr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fr" sz="1100">
                          <a:solidFill>
                            <a:schemeClr val="lt1"/>
                          </a:solidFill>
                          <a:latin typeface="Lato"/>
                          <a:ea typeface="Lato"/>
                          <a:cs typeface="Lato"/>
                          <a:sym typeface="Lato"/>
                        </a:rPr>
                        <a:t>220</a:t>
                      </a:r>
                      <a:endParaRPr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32275">
                <a:tc>
                  <a:txBody>
                    <a:bodyPr/>
                    <a:lstStyle/>
                    <a:p>
                      <a:pPr indent="0" lvl="0" marL="0" rtl="0" algn="ctr">
                        <a:lnSpc>
                          <a:spcPct val="115000"/>
                        </a:lnSpc>
                        <a:spcBef>
                          <a:spcPts val="0"/>
                        </a:spcBef>
                        <a:spcAft>
                          <a:spcPts val="0"/>
                        </a:spcAft>
                        <a:buNone/>
                      </a:pPr>
                      <a:r>
                        <a:rPr b="1" lang="fr" sz="1100">
                          <a:solidFill>
                            <a:schemeClr val="lt1"/>
                          </a:solidFill>
                          <a:latin typeface="Lato"/>
                          <a:ea typeface="Lato"/>
                          <a:cs typeface="Lato"/>
                          <a:sym typeface="Lato"/>
                        </a:rPr>
                        <a:t>Training Time</a:t>
                      </a:r>
                      <a:endParaRPr b="1"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a:txBody>
                    <a:bodyPr/>
                    <a:lstStyle/>
                    <a:p>
                      <a:pPr indent="0" lvl="0" marL="0" rtl="0" algn="ctr">
                        <a:lnSpc>
                          <a:spcPct val="115000"/>
                        </a:lnSpc>
                        <a:spcBef>
                          <a:spcPts val="0"/>
                        </a:spcBef>
                        <a:spcAft>
                          <a:spcPts val="0"/>
                        </a:spcAft>
                        <a:buNone/>
                      </a:pPr>
                      <a:r>
                        <a:rPr lang="fr" sz="1100">
                          <a:solidFill>
                            <a:schemeClr val="lt1"/>
                          </a:solidFill>
                          <a:latin typeface="Lato"/>
                          <a:ea typeface="Lato"/>
                          <a:cs typeface="Lato"/>
                          <a:sym typeface="Lato"/>
                        </a:rPr>
                        <a:t>8min</a:t>
                      </a:r>
                      <a:endParaRPr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100">
                          <a:solidFill>
                            <a:schemeClr val="lt1"/>
                          </a:solidFill>
                          <a:latin typeface="Lato"/>
                          <a:ea typeface="Lato"/>
                          <a:cs typeface="Lato"/>
                          <a:sym typeface="Lato"/>
                        </a:rPr>
                        <a:t>12h</a:t>
                      </a:r>
                      <a:endParaRPr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fr" sz="1100">
                          <a:solidFill>
                            <a:schemeClr val="lt1"/>
                          </a:solidFill>
                          <a:latin typeface="Lato"/>
                          <a:ea typeface="Lato"/>
                          <a:cs typeface="Lato"/>
                          <a:sym typeface="Lato"/>
                        </a:rPr>
                        <a:t>19h</a:t>
                      </a:r>
                      <a:endParaRPr sz="11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Expériences et Résultats </a:t>
            </a:r>
            <a:endParaRPr/>
          </a:p>
        </p:txBody>
      </p:sp>
      <p:graphicFrame>
        <p:nvGraphicFramePr>
          <p:cNvPr id="252" name="Google Shape;252;p28"/>
          <p:cNvGraphicFramePr/>
          <p:nvPr/>
        </p:nvGraphicFramePr>
        <p:xfrm>
          <a:off x="885588" y="1800000"/>
          <a:ext cx="3000000" cy="3000000"/>
        </p:xfrm>
        <a:graphic>
          <a:graphicData uri="http://schemas.openxmlformats.org/drawingml/2006/table">
            <a:tbl>
              <a:tblPr>
                <a:noFill/>
                <a:tableStyleId>{CA91BD21-3324-40BB-B9A7-1EFACDED0B80}</a:tableStyleId>
              </a:tblPr>
              <a:tblGrid>
                <a:gridCol w="2116725"/>
                <a:gridCol w="1467325"/>
                <a:gridCol w="1520900"/>
                <a:gridCol w="2042600"/>
              </a:tblGrid>
              <a:tr h="381000">
                <a:tc>
                  <a:txBody>
                    <a:bodyPr/>
                    <a:lstStyle/>
                    <a:p>
                      <a:pPr indent="0" lvl="0" marL="0" rtl="0" algn="ctr">
                        <a:spcBef>
                          <a:spcPts val="0"/>
                        </a:spcBef>
                        <a:spcAft>
                          <a:spcPts val="0"/>
                        </a:spcAft>
                        <a:buNone/>
                      </a:pPr>
                      <a:r>
                        <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61124"/>
                    </a:solidFill>
                  </a:tcPr>
                </a:tc>
                <a:tc>
                  <a:txBody>
                    <a:bodyPr/>
                    <a:lstStyle/>
                    <a:p>
                      <a:pPr indent="0" lvl="0" marL="0" rtl="0" algn="ctr">
                        <a:spcBef>
                          <a:spcPts val="0"/>
                        </a:spcBef>
                        <a:spcAft>
                          <a:spcPts val="0"/>
                        </a:spcAft>
                        <a:buNone/>
                      </a:pPr>
                      <a:r>
                        <a:rPr b="1" lang="fr">
                          <a:solidFill>
                            <a:schemeClr val="lt1"/>
                          </a:solidFill>
                        </a:rPr>
                        <a:t>VGG16</a:t>
                      </a:r>
                      <a:endParaRPr b="1">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fr" sz="1100">
                          <a:solidFill>
                            <a:schemeClr val="lt1"/>
                          </a:solidFill>
                        </a:rPr>
                        <a:t>VGG16 DA + Adv Training</a:t>
                      </a:r>
                      <a:endParaRPr b="1" sz="1100">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fr" sz="1100">
                          <a:solidFill>
                            <a:schemeClr val="lt1"/>
                          </a:solidFill>
                        </a:rPr>
                        <a:t>VGG16 DA + Adv Training + Noises</a:t>
                      </a:r>
                      <a:endParaRPr b="1" sz="1100">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fr">
                          <a:solidFill>
                            <a:schemeClr val="lt1"/>
                          </a:solidFill>
                        </a:rPr>
                        <a:t>Images origines</a:t>
                      </a:r>
                      <a:endParaRPr b="1">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61124"/>
                    </a:solidFill>
                  </a:tcPr>
                </a:tc>
                <a:tc>
                  <a:txBody>
                    <a:bodyPr/>
                    <a:lstStyle/>
                    <a:p>
                      <a:pPr indent="0" lvl="0" marL="0" rtl="0" algn="ctr">
                        <a:spcBef>
                          <a:spcPts val="0"/>
                        </a:spcBef>
                        <a:spcAft>
                          <a:spcPts val="0"/>
                        </a:spcAft>
                        <a:buNone/>
                      </a:pPr>
                      <a:r>
                        <a:rPr lang="fr">
                          <a:solidFill>
                            <a:schemeClr val="lt1"/>
                          </a:solidFill>
                        </a:rPr>
                        <a:t>86%</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lt1"/>
                          </a:solidFill>
                        </a:rPr>
                        <a:t>71%</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lt1"/>
                          </a:solidFill>
                        </a:rPr>
                        <a:t>71%</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fr">
                          <a:solidFill>
                            <a:schemeClr val="lt1"/>
                          </a:solidFill>
                        </a:rPr>
                        <a:t>Images PGD</a:t>
                      </a:r>
                      <a:endParaRPr b="1">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61124"/>
                    </a:solidFill>
                  </a:tcPr>
                </a:tc>
                <a:tc>
                  <a:txBody>
                    <a:bodyPr/>
                    <a:lstStyle/>
                    <a:p>
                      <a:pPr indent="0" lvl="0" marL="0" rtl="0" algn="ctr">
                        <a:spcBef>
                          <a:spcPts val="0"/>
                        </a:spcBef>
                        <a:spcAft>
                          <a:spcPts val="0"/>
                        </a:spcAft>
                        <a:buNone/>
                      </a:pPr>
                      <a:r>
                        <a:rPr lang="fr">
                          <a:solidFill>
                            <a:schemeClr val="lt1"/>
                          </a:solidFill>
                        </a:rPr>
                        <a:t>0%</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lt1"/>
                          </a:solidFill>
                        </a:rPr>
                        <a:t>41%</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lt1"/>
                          </a:solidFill>
                        </a:rPr>
                        <a:t>40%</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fr">
                          <a:solidFill>
                            <a:schemeClr val="lt1"/>
                          </a:solidFill>
                        </a:rPr>
                        <a:t>Images </a:t>
                      </a:r>
                      <a:r>
                        <a:rPr b="1" lang="fr">
                          <a:solidFill>
                            <a:schemeClr val="lt1"/>
                          </a:solidFill>
                        </a:rPr>
                        <a:t>P</a:t>
                      </a:r>
                      <a:r>
                        <a:rPr b="1" lang="fr">
                          <a:solidFill>
                            <a:schemeClr val="lt1"/>
                          </a:solidFill>
                        </a:rPr>
                        <a:t>GD + Noise</a:t>
                      </a:r>
                      <a:endParaRPr b="1">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61124"/>
                    </a:solidFill>
                  </a:tcPr>
                </a:tc>
                <a:tc>
                  <a:txBody>
                    <a:bodyPr/>
                    <a:lstStyle/>
                    <a:p>
                      <a:pPr indent="0" lvl="0" marL="0" rtl="0" algn="ctr">
                        <a:spcBef>
                          <a:spcPts val="0"/>
                        </a:spcBef>
                        <a:spcAft>
                          <a:spcPts val="0"/>
                        </a:spcAft>
                        <a:buNone/>
                      </a:pPr>
                      <a:r>
                        <a:rPr lang="fr">
                          <a:solidFill>
                            <a:schemeClr val="lt1"/>
                          </a:solidFill>
                        </a:rPr>
                        <a:t>4%</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lt1"/>
                          </a:solidFill>
                        </a:rPr>
                        <a:t>41%</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fr">
                          <a:solidFill>
                            <a:schemeClr val="lt1"/>
                          </a:solidFill>
                        </a:rPr>
                        <a:t>41%</a:t>
                      </a:r>
                      <a:endParaRPr>
                        <a:solidFill>
                          <a:schemeClr val="lt1"/>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253" name="Google Shape;253;p28"/>
          <p:cNvSpPr txBox="1"/>
          <p:nvPr/>
        </p:nvSpPr>
        <p:spPr>
          <a:xfrm>
            <a:off x="2752525" y="1392375"/>
            <a:ext cx="391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rgbClr val="FFFFFF"/>
                </a:solidFill>
                <a:latin typeface="Lato"/>
                <a:ea typeface="Lato"/>
                <a:cs typeface="Lato"/>
                <a:sym typeface="Lato"/>
              </a:rPr>
              <a:t>Accuracy des différents modèles sur les différents ensembles de test</a:t>
            </a:r>
            <a:endParaRPr sz="900">
              <a:solidFill>
                <a:srgbClr val="FFFFFF"/>
              </a:solidFill>
              <a:latin typeface="Lato"/>
              <a:ea typeface="Lato"/>
              <a:cs typeface="Lato"/>
              <a:sym typeface="Lato"/>
            </a:endParaRPr>
          </a:p>
        </p:txBody>
      </p:sp>
      <p:graphicFrame>
        <p:nvGraphicFramePr>
          <p:cNvPr id="254" name="Google Shape;254;p28"/>
          <p:cNvGraphicFramePr/>
          <p:nvPr/>
        </p:nvGraphicFramePr>
        <p:xfrm>
          <a:off x="1806125" y="4048955"/>
          <a:ext cx="3000000" cy="3000000"/>
        </p:xfrm>
        <a:graphic>
          <a:graphicData uri="http://schemas.openxmlformats.org/drawingml/2006/table">
            <a:tbl>
              <a:tblPr>
                <a:noFill/>
                <a:tableStyleId>{CA91BD21-3324-40BB-B9A7-1EFACDED0B80}</a:tableStyleId>
              </a:tblPr>
              <a:tblGrid>
                <a:gridCol w="2150200"/>
                <a:gridCol w="1125250"/>
                <a:gridCol w="1015525"/>
                <a:gridCol w="1015525"/>
              </a:tblGrid>
              <a:tr h="226225">
                <a:tc>
                  <a:txBody>
                    <a:bodyPr/>
                    <a:lstStyle/>
                    <a:p>
                      <a:pPr indent="0" lvl="0" marL="0" rtl="0" algn="ctr">
                        <a:lnSpc>
                          <a:spcPct val="115000"/>
                        </a:lnSpc>
                        <a:spcBef>
                          <a:spcPts val="0"/>
                        </a:spcBef>
                        <a:spcAft>
                          <a:spcPts val="0"/>
                        </a:spcAft>
                        <a:buNone/>
                      </a:pPr>
                      <a:r>
                        <a:rPr b="1" lang="fr" sz="800">
                          <a:solidFill>
                            <a:schemeClr val="lt1"/>
                          </a:solidFill>
                          <a:latin typeface="Lato"/>
                          <a:ea typeface="Lato"/>
                          <a:cs typeface="Lato"/>
                          <a:sym typeface="Lato"/>
                        </a:rPr>
                        <a:t>Nombre epochs</a:t>
                      </a:r>
                      <a:endParaRPr b="1" sz="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a:txBody>
                    <a:bodyPr/>
                    <a:lstStyle/>
                    <a:p>
                      <a:pPr indent="0" lvl="0" marL="0" rtl="0" algn="ctr">
                        <a:lnSpc>
                          <a:spcPct val="115000"/>
                        </a:lnSpc>
                        <a:spcBef>
                          <a:spcPts val="0"/>
                        </a:spcBef>
                        <a:spcAft>
                          <a:spcPts val="0"/>
                        </a:spcAft>
                        <a:buNone/>
                      </a:pPr>
                      <a:r>
                        <a:rPr lang="fr" sz="800">
                          <a:solidFill>
                            <a:schemeClr val="lt1"/>
                          </a:solidFill>
                          <a:latin typeface="Lato"/>
                          <a:ea typeface="Lato"/>
                          <a:cs typeface="Lato"/>
                          <a:sym typeface="Lato"/>
                        </a:rPr>
                        <a:t>20</a:t>
                      </a:r>
                      <a:endParaRPr sz="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chemeClr val="lt1"/>
                          </a:solidFill>
                          <a:latin typeface="Lato"/>
                          <a:ea typeface="Lato"/>
                          <a:cs typeface="Lato"/>
                          <a:sym typeface="Lato"/>
                        </a:rPr>
                        <a:t>220</a:t>
                      </a:r>
                      <a:endParaRPr sz="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chemeClr val="lt1"/>
                          </a:solidFill>
                          <a:latin typeface="Lato"/>
                          <a:ea typeface="Lato"/>
                          <a:cs typeface="Lato"/>
                          <a:sym typeface="Lato"/>
                        </a:rPr>
                        <a:t>220</a:t>
                      </a:r>
                      <a:endParaRPr sz="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17000">
                <a:tc>
                  <a:txBody>
                    <a:bodyPr/>
                    <a:lstStyle/>
                    <a:p>
                      <a:pPr indent="0" lvl="0" marL="0" rtl="0" algn="ctr">
                        <a:lnSpc>
                          <a:spcPct val="115000"/>
                        </a:lnSpc>
                        <a:spcBef>
                          <a:spcPts val="0"/>
                        </a:spcBef>
                        <a:spcAft>
                          <a:spcPts val="0"/>
                        </a:spcAft>
                        <a:buNone/>
                      </a:pPr>
                      <a:r>
                        <a:rPr b="1" lang="fr" sz="800">
                          <a:solidFill>
                            <a:schemeClr val="lt1"/>
                          </a:solidFill>
                          <a:latin typeface="Lato"/>
                          <a:ea typeface="Lato"/>
                          <a:cs typeface="Lato"/>
                          <a:sym typeface="Lato"/>
                        </a:rPr>
                        <a:t>Training Time</a:t>
                      </a:r>
                      <a:endParaRPr b="1" sz="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61124"/>
                    </a:solidFill>
                  </a:tcPr>
                </a:tc>
                <a:tc>
                  <a:txBody>
                    <a:bodyPr/>
                    <a:lstStyle/>
                    <a:p>
                      <a:pPr indent="0" lvl="0" marL="0" rtl="0" algn="ctr">
                        <a:lnSpc>
                          <a:spcPct val="115000"/>
                        </a:lnSpc>
                        <a:spcBef>
                          <a:spcPts val="0"/>
                        </a:spcBef>
                        <a:spcAft>
                          <a:spcPts val="0"/>
                        </a:spcAft>
                        <a:buNone/>
                      </a:pPr>
                      <a:r>
                        <a:rPr lang="fr" sz="800">
                          <a:solidFill>
                            <a:schemeClr val="lt1"/>
                          </a:solidFill>
                          <a:latin typeface="Lato"/>
                          <a:ea typeface="Lato"/>
                          <a:cs typeface="Lato"/>
                          <a:sym typeface="Lato"/>
                        </a:rPr>
                        <a:t>8 min</a:t>
                      </a:r>
                      <a:endParaRPr sz="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chemeClr val="lt1"/>
                          </a:solidFill>
                          <a:latin typeface="Lato"/>
                          <a:ea typeface="Lato"/>
                          <a:cs typeface="Lato"/>
                          <a:sym typeface="Lato"/>
                        </a:rPr>
                        <a:t>12h</a:t>
                      </a:r>
                      <a:endParaRPr sz="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800">
                          <a:solidFill>
                            <a:schemeClr val="lt1"/>
                          </a:solidFill>
                          <a:latin typeface="Lato"/>
                          <a:ea typeface="Lato"/>
                          <a:cs typeface="Lato"/>
                          <a:sym typeface="Lato"/>
                        </a:rPr>
                        <a:t>12h</a:t>
                      </a:r>
                      <a:endParaRPr sz="800">
                        <a:solidFill>
                          <a:schemeClr val="lt1"/>
                        </a:solidFill>
                        <a:latin typeface="Lato"/>
                        <a:ea typeface="Lato"/>
                        <a:cs typeface="Lato"/>
                        <a:sym typeface="Lato"/>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sz="3000"/>
              <a:t>Sommaire </a:t>
            </a:r>
            <a:endParaRPr b="1" sz="3000"/>
          </a:p>
        </p:txBody>
      </p:sp>
      <p:sp>
        <p:nvSpPr>
          <p:cNvPr id="140" name="Google Shape;140;p14"/>
          <p:cNvSpPr txBox="1"/>
          <p:nvPr/>
        </p:nvSpPr>
        <p:spPr>
          <a:xfrm>
            <a:off x="1297500" y="1454500"/>
            <a:ext cx="70389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Lato"/>
              <a:buAutoNum type="arabicParenR"/>
            </a:pPr>
            <a:r>
              <a:rPr lang="fr">
                <a:solidFill>
                  <a:schemeClr val="lt1"/>
                </a:solidFill>
                <a:latin typeface="Lato"/>
                <a:ea typeface="Lato"/>
                <a:cs typeface="Lato"/>
                <a:sym typeface="Lato"/>
              </a:rPr>
              <a:t>Problème initial : Classification sur CIFAR-10</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AutoNum type="arabicParenR"/>
            </a:pPr>
            <a:r>
              <a:rPr lang="fr">
                <a:solidFill>
                  <a:schemeClr val="lt1"/>
                </a:solidFill>
                <a:latin typeface="Lato"/>
                <a:ea typeface="Lato"/>
                <a:cs typeface="Lato"/>
                <a:sym typeface="Lato"/>
              </a:rPr>
              <a:t>Notre modèle : architecture VGG</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AutoNum type="arabicParenR"/>
            </a:pPr>
            <a:r>
              <a:rPr lang="fr">
                <a:solidFill>
                  <a:schemeClr val="lt1"/>
                </a:solidFill>
                <a:latin typeface="Lato"/>
                <a:ea typeface="Lato"/>
                <a:cs typeface="Lato"/>
                <a:sym typeface="Lato"/>
              </a:rPr>
              <a:t>Résultats</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AutoNum type="arabicParenR"/>
            </a:pPr>
            <a:r>
              <a:rPr lang="fr">
                <a:solidFill>
                  <a:schemeClr val="lt1"/>
                </a:solidFill>
                <a:latin typeface="Lato"/>
                <a:ea typeface="Lato"/>
                <a:cs typeface="Lato"/>
                <a:sym typeface="Lato"/>
              </a:rPr>
              <a:t>L-</a:t>
            </a:r>
            <a:r>
              <a:rPr b="1" lang="fr" sz="1300">
                <a:solidFill>
                  <a:schemeClr val="lt1"/>
                </a:solidFill>
              </a:rPr>
              <a:t>∞</a:t>
            </a:r>
            <a:r>
              <a:rPr lang="fr">
                <a:solidFill>
                  <a:schemeClr val="lt1"/>
                </a:solidFill>
                <a:latin typeface="Lato"/>
                <a:ea typeface="Lato"/>
                <a:cs typeface="Lato"/>
                <a:sym typeface="Lato"/>
              </a:rPr>
              <a:t> PGD attack</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AutoNum type="arabicParenR"/>
            </a:pPr>
            <a:r>
              <a:rPr lang="fr">
                <a:solidFill>
                  <a:schemeClr val="lt1"/>
                </a:solidFill>
                <a:latin typeface="Lato"/>
                <a:ea typeface="Lato"/>
                <a:cs typeface="Lato"/>
                <a:sym typeface="Lato"/>
              </a:rPr>
              <a:t>Adversial Training : Qu’est ce que c’est ? </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AutoNum type="arabicParenR"/>
            </a:pPr>
            <a:r>
              <a:rPr lang="fr">
                <a:solidFill>
                  <a:schemeClr val="lt1"/>
                </a:solidFill>
                <a:latin typeface="Lato"/>
                <a:ea typeface="Lato"/>
                <a:cs typeface="Lato"/>
                <a:sym typeface="Lato"/>
              </a:rPr>
              <a:t>Data Augmentation : Création de variantes d’images par ajout de bruits</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AutoNum type="arabicParenR"/>
            </a:pPr>
            <a:r>
              <a:rPr lang="fr">
                <a:solidFill>
                  <a:schemeClr val="lt1"/>
                </a:solidFill>
                <a:latin typeface="Lato"/>
                <a:ea typeface="Lato"/>
                <a:cs typeface="Lato"/>
                <a:sym typeface="Lato"/>
              </a:rPr>
              <a:t>Data Augmentation : Création de variantes d’images par crop et flip</a:t>
            </a:r>
            <a:endParaRPr>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AutoNum type="arabicParenR"/>
            </a:pPr>
            <a:r>
              <a:rPr lang="fr">
                <a:solidFill>
                  <a:schemeClr val="lt1"/>
                </a:solidFill>
                <a:latin typeface="Lato"/>
                <a:ea typeface="Lato"/>
                <a:cs typeface="Lato"/>
                <a:sym typeface="Lato"/>
              </a:rPr>
              <a:t>Expériences et Résultats </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Problème initial : Classification sur CIFAR-10</a:t>
            </a:r>
            <a:endParaRPr/>
          </a:p>
        </p:txBody>
      </p:sp>
      <p:pic>
        <p:nvPicPr>
          <p:cNvPr id="146" name="Google Shape;146;p15"/>
          <p:cNvPicPr preferRelativeResize="0"/>
          <p:nvPr/>
        </p:nvPicPr>
        <p:blipFill>
          <a:blip r:embed="rId3">
            <a:alphaModFix/>
          </a:blip>
          <a:stretch>
            <a:fillRect/>
          </a:stretch>
        </p:blipFill>
        <p:spPr>
          <a:xfrm>
            <a:off x="2324100" y="1206213"/>
            <a:ext cx="4495800" cy="351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Notre modèle : architecture VGG</a:t>
            </a:r>
            <a:endParaRPr/>
          </a:p>
        </p:txBody>
      </p:sp>
      <p:sp>
        <p:nvSpPr>
          <p:cNvPr id="152" name="Google Shape;152;p16"/>
          <p:cNvSpPr txBox="1"/>
          <p:nvPr>
            <p:ph idx="1" type="body"/>
          </p:nvPr>
        </p:nvSpPr>
        <p:spPr>
          <a:xfrm>
            <a:off x="5128700" y="1567550"/>
            <a:ext cx="35280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fr" sz="1400">
                <a:highlight>
                  <a:schemeClr val="dk1"/>
                </a:highlight>
                <a:latin typeface="Roboto"/>
                <a:ea typeface="Roboto"/>
                <a:cs typeface="Roboto"/>
                <a:sym typeface="Roboto"/>
              </a:rPr>
              <a:t>L'architecture du modèle VGG alterne des couches de convolution et des couches de maxpooling.</a:t>
            </a:r>
            <a:endParaRPr sz="1400">
              <a:highlight>
                <a:schemeClr val="dk1"/>
              </a:highlight>
              <a:latin typeface="Arial"/>
              <a:ea typeface="Arial"/>
              <a:cs typeface="Arial"/>
              <a:sym typeface="Arial"/>
            </a:endParaRPr>
          </a:p>
          <a:p>
            <a:pPr indent="-317500" lvl="0" marL="457200" rtl="0" algn="l">
              <a:spcBef>
                <a:spcPts val="0"/>
              </a:spcBef>
              <a:spcAft>
                <a:spcPts val="0"/>
              </a:spcAft>
              <a:buSzPts val="1400"/>
              <a:buFont typeface="Arial"/>
              <a:buChar char="●"/>
            </a:pPr>
            <a:r>
              <a:rPr lang="fr" sz="1400">
                <a:highlight>
                  <a:schemeClr val="dk1"/>
                </a:highlight>
                <a:latin typeface="Arial"/>
                <a:ea typeface="Arial"/>
                <a:cs typeface="Arial"/>
                <a:sym typeface="Arial"/>
              </a:rPr>
              <a:t>Un modèle très connu et très performant dans la computer vision</a:t>
            </a:r>
            <a:endParaRPr sz="1400">
              <a:highlight>
                <a:schemeClr val="dk1"/>
              </a:highlight>
              <a:latin typeface="Arial"/>
              <a:ea typeface="Arial"/>
              <a:cs typeface="Arial"/>
              <a:sym typeface="Arial"/>
            </a:endParaRPr>
          </a:p>
          <a:p>
            <a:pPr indent="-317500" lvl="0" marL="457200" rtl="0" algn="l">
              <a:spcBef>
                <a:spcPts val="0"/>
              </a:spcBef>
              <a:spcAft>
                <a:spcPts val="0"/>
              </a:spcAft>
              <a:buSzPts val="1400"/>
              <a:buFont typeface="Arial"/>
              <a:buChar char="●"/>
            </a:pPr>
            <a:r>
              <a:rPr lang="fr" sz="1400">
                <a:highlight>
                  <a:schemeClr val="dk1"/>
                </a:highlight>
                <a:latin typeface="Arial"/>
                <a:ea typeface="Arial"/>
                <a:cs typeface="Arial"/>
                <a:sym typeface="Arial"/>
              </a:rPr>
              <a:t>L’architecture est claire et simple à comprendre.</a:t>
            </a:r>
            <a:endParaRPr sz="1400">
              <a:highlight>
                <a:schemeClr val="dk1"/>
              </a:highlight>
              <a:latin typeface="Arial"/>
              <a:ea typeface="Arial"/>
              <a:cs typeface="Arial"/>
              <a:sym typeface="Arial"/>
            </a:endParaRPr>
          </a:p>
          <a:p>
            <a:pPr indent="-317500" lvl="0" marL="457200" rtl="0" algn="l">
              <a:spcBef>
                <a:spcPts val="0"/>
              </a:spcBef>
              <a:spcAft>
                <a:spcPts val="0"/>
              </a:spcAft>
              <a:buSzPts val="1400"/>
              <a:buFont typeface="Arial"/>
              <a:buChar char="●"/>
            </a:pPr>
            <a:r>
              <a:rPr lang="fr" sz="1400">
                <a:highlight>
                  <a:schemeClr val="dk1"/>
                </a:highlight>
                <a:latin typeface="Arial"/>
                <a:ea typeface="Arial"/>
                <a:cs typeface="Arial"/>
                <a:sym typeface="Arial"/>
              </a:rPr>
              <a:t>Il existe bien d’autres architectures du même type que VGG comme ResNet ou bien encore Xception disponible dans la librairie pytorch.</a:t>
            </a:r>
            <a:endParaRPr sz="1400">
              <a:highlight>
                <a:schemeClr val="dk1"/>
              </a:highlight>
              <a:latin typeface="Arial"/>
              <a:ea typeface="Arial"/>
              <a:cs typeface="Arial"/>
              <a:sym typeface="Arial"/>
            </a:endParaRPr>
          </a:p>
        </p:txBody>
      </p:sp>
      <p:pic>
        <p:nvPicPr>
          <p:cNvPr id="153" name="Google Shape;153;p16"/>
          <p:cNvPicPr preferRelativeResize="0"/>
          <p:nvPr/>
        </p:nvPicPr>
        <p:blipFill>
          <a:blip r:embed="rId3">
            <a:alphaModFix/>
          </a:blip>
          <a:stretch>
            <a:fillRect/>
          </a:stretch>
        </p:blipFill>
        <p:spPr>
          <a:xfrm>
            <a:off x="388375" y="1595076"/>
            <a:ext cx="4648724" cy="2551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Résultats</a:t>
            </a:r>
            <a:endParaRPr/>
          </a:p>
        </p:txBody>
      </p:sp>
      <p:sp>
        <p:nvSpPr>
          <p:cNvPr id="159" name="Google Shape;159;p17"/>
          <p:cNvSpPr txBox="1"/>
          <p:nvPr>
            <p:ph idx="1" type="body"/>
          </p:nvPr>
        </p:nvSpPr>
        <p:spPr>
          <a:xfrm>
            <a:off x="1383590" y="1567550"/>
            <a:ext cx="7330800" cy="144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0" name="Google Shape;160;p17"/>
          <p:cNvSpPr/>
          <p:nvPr/>
        </p:nvSpPr>
        <p:spPr>
          <a:xfrm>
            <a:off x="1333115" y="2169475"/>
            <a:ext cx="2421000" cy="5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234000">
            <a:noAutofit/>
          </a:bodyPr>
          <a:lstStyle/>
          <a:p>
            <a:pPr indent="0" lvl="0" marL="0" rtl="0" algn="ctr">
              <a:lnSpc>
                <a:spcPct val="100000"/>
              </a:lnSpc>
              <a:spcBef>
                <a:spcPts val="0"/>
              </a:spcBef>
              <a:spcAft>
                <a:spcPts val="1200"/>
              </a:spcAft>
              <a:buNone/>
            </a:pPr>
            <a:r>
              <a:rPr lang="fr" sz="1300">
                <a:solidFill>
                  <a:schemeClr val="lt1"/>
                </a:solidFill>
                <a:latin typeface="Lato"/>
                <a:ea typeface="Lato"/>
                <a:cs typeface="Lato"/>
                <a:sym typeface="Lato"/>
              </a:rPr>
              <a:t>Resultats sur les images d’origines</a:t>
            </a:r>
            <a:endParaRPr/>
          </a:p>
        </p:txBody>
      </p:sp>
      <p:sp>
        <p:nvSpPr>
          <p:cNvPr id="161" name="Google Shape;161;p17"/>
          <p:cNvSpPr/>
          <p:nvPr/>
        </p:nvSpPr>
        <p:spPr>
          <a:xfrm>
            <a:off x="3754190" y="2255725"/>
            <a:ext cx="1393800" cy="330300"/>
          </a:xfrm>
          <a:prstGeom prst="rightArrow">
            <a:avLst>
              <a:gd fmla="val 50000" name="adj1"/>
              <a:gd fmla="val 50000" name="adj2"/>
            </a:avLst>
          </a:prstGeom>
          <a:solidFill>
            <a:srgbClr val="17369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5147990" y="2169475"/>
            <a:ext cx="1992600" cy="5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270000">
            <a:noAutofit/>
          </a:bodyPr>
          <a:lstStyle/>
          <a:p>
            <a:pPr indent="0" lvl="0" marL="0" rtl="0" algn="ctr">
              <a:lnSpc>
                <a:spcPct val="115000"/>
              </a:lnSpc>
              <a:spcBef>
                <a:spcPts val="0"/>
              </a:spcBef>
              <a:spcAft>
                <a:spcPts val="1200"/>
              </a:spcAft>
              <a:buNone/>
            </a:pPr>
            <a:r>
              <a:rPr lang="fr" sz="1300">
                <a:solidFill>
                  <a:schemeClr val="lt1"/>
                </a:solidFill>
                <a:latin typeface="Lato"/>
                <a:ea typeface="Lato"/>
                <a:cs typeface="Lato"/>
                <a:sym typeface="Lato"/>
              </a:rPr>
              <a:t>86%</a:t>
            </a:r>
            <a:endParaRPr/>
          </a:p>
        </p:txBody>
      </p:sp>
      <p:sp>
        <p:nvSpPr>
          <p:cNvPr id="163" name="Google Shape;163;p17"/>
          <p:cNvSpPr/>
          <p:nvPr/>
        </p:nvSpPr>
        <p:spPr>
          <a:xfrm>
            <a:off x="2614850" y="3132075"/>
            <a:ext cx="3376200" cy="109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fr" sz="1300">
                <a:solidFill>
                  <a:schemeClr val="lt1"/>
                </a:solidFill>
                <a:latin typeface="Lato"/>
                <a:ea typeface="Lato"/>
                <a:cs typeface="Lato"/>
                <a:sym typeface="Lato"/>
              </a:rPr>
              <a:t>Qu’en est il de </a:t>
            </a:r>
            <a:r>
              <a:rPr lang="fr" sz="1300">
                <a:solidFill>
                  <a:schemeClr val="lt1"/>
                </a:solidFill>
                <a:latin typeface="Lato"/>
                <a:ea typeface="Lato"/>
                <a:cs typeface="Lato"/>
                <a:sym typeface="Lato"/>
              </a:rPr>
              <a:t>l'attaque et ses répercussions sur nos résultats?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2100"/>
                                        <p:tgtEl>
                                          <p:spTgt spid="161"/>
                                        </p:tgtEl>
                                        <p:attrNameLst>
                                          <p:attrName>ppt_x</p:attrName>
                                        </p:attrNameLst>
                                      </p:cBhvr>
                                      <p:tavLst>
                                        <p:tav fmla="" tm="0">
                                          <p:val>
                                            <p:strVal val="#ppt_x+1"/>
                                          </p:val>
                                        </p:tav>
                                        <p:tav fmla="" tm="100000">
                                          <p:val>
                                            <p:strVal val="#ppt_x"/>
                                          </p:val>
                                        </p:tav>
                                      </p:tavLst>
                                    </p:anim>
                                  </p:childTnLst>
                                </p:cTn>
                              </p:par>
                            </p:childTnLst>
                          </p:cTn>
                        </p:par>
                        <p:par>
                          <p:cTn fill="hold">
                            <p:stCondLst>
                              <p:cond delay="3100"/>
                            </p:stCondLst>
                            <p:childTnLst>
                              <p:par>
                                <p:cTn fill="hold" nodeType="after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3320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t>
            </a:r>
            <a:r>
              <a:rPr lang="fr"/>
              <a:t> PGD attack : Théorie</a:t>
            </a:r>
            <a:endParaRPr/>
          </a:p>
          <a:p>
            <a:pPr indent="0" lvl="0" marL="0" rtl="0" algn="l">
              <a:spcBef>
                <a:spcPts val="0"/>
              </a:spcBef>
              <a:spcAft>
                <a:spcPts val="0"/>
              </a:spcAft>
              <a:buNone/>
            </a:pPr>
            <a:r>
              <a:t/>
            </a:r>
            <a:endParaRPr/>
          </a:p>
        </p:txBody>
      </p:sp>
      <p:sp>
        <p:nvSpPr>
          <p:cNvPr id="169" name="Google Shape;169;p18"/>
          <p:cNvSpPr txBox="1"/>
          <p:nvPr>
            <p:ph idx="1" type="body"/>
          </p:nvPr>
        </p:nvSpPr>
        <p:spPr>
          <a:xfrm>
            <a:off x="155250" y="1396700"/>
            <a:ext cx="8833500" cy="2911200"/>
          </a:xfrm>
          <a:prstGeom prst="rect">
            <a:avLst/>
          </a:prstGeom>
        </p:spPr>
        <p:txBody>
          <a:bodyPr anchorCtr="0" anchor="t" bIns="91425" lIns="91425" spcFirstLastPara="1" rIns="91425" wrap="square" tIns="91425">
            <a:normAutofit fontScale="25000" lnSpcReduction="20000"/>
          </a:bodyPr>
          <a:lstStyle/>
          <a:p>
            <a:pPr indent="-312737" lvl="0" marL="457200" rtl="0" algn="l">
              <a:spcBef>
                <a:spcPts val="0"/>
              </a:spcBef>
              <a:spcAft>
                <a:spcPts val="0"/>
              </a:spcAft>
              <a:buSzPct val="100000"/>
              <a:buChar char="●"/>
            </a:pPr>
            <a:r>
              <a:rPr b="1" lang="fr" sz="5300" u="sng"/>
              <a:t>white-box attack : </a:t>
            </a:r>
            <a:r>
              <a:rPr lang="fr" sz="5300"/>
              <a:t>l’attaquant a accès aux paramètres du modèle (a accès aux gradients du modèle) </a:t>
            </a:r>
            <a:endParaRPr sz="5300"/>
          </a:p>
          <a:p>
            <a:pPr indent="0" lvl="0" marL="914400" rtl="0" algn="l">
              <a:spcBef>
                <a:spcPts val="1200"/>
              </a:spcBef>
              <a:spcAft>
                <a:spcPts val="0"/>
              </a:spcAft>
              <a:buNone/>
            </a:pPr>
            <a:r>
              <a:t/>
            </a:r>
            <a:endParaRPr sz="5300"/>
          </a:p>
          <a:p>
            <a:pPr indent="-312737" lvl="0" marL="457200" rtl="0" algn="l">
              <a:spcBef>
                <a:spcPts val="1200"/>
              </a:spcBef>
              <a:spcAft>
                <a:spcPts val="0"/>
              </a:spcAft>
              <a:buSzPct val="100000"/>
              <a:buChar char="●"/>
            </a:pPr>
            <a:r>
              <a:rPr lang="fr" sz="5300"/>
              <a:t> PGD tente de trouver la perturbation qui maximise la perte d'un modèle sur une entrée  tout en maintenant la taille de la perturbation inférieure à une quantité spécifiée appelée epsilon</a:t>
            </a:r>
            <a:endParaRPr sz="5300"/>
          </a:p>
          <a:p>
            <a:pPr indent="0" lvl="0" marL="457200" rtl="0" algn="l">
              <a:spcBef>
                <a:spcPts val="1200"/>
              </a:spcBef>
              <a:spcAft>
                <a:spcPts val="0"/>
              </a:spcAft>
              <a:buNone/>
            </a:pPr>
            <a:r>
              <a:t/>
            </a:r>
            <a:endParaRPr sz="5300"/>
          </a:p>
          <a:p>
            <a:pPr indent="-312737" lvl="0" marL="457200" rtl="0" algn="l">
              <a:spcBef>
                <a:spcPts val="1200"/>
              </a:spcBef>
              <a:spcAft>
                <a:spcPts val="0"/>
              </a:spcAft>
              <a:buSzPct val="100000"/>
              <a:buChar char="●"/>
            </a:pPr>
            <a:r>
              <a:rPr lang="fr" sz="5300"/>
              <a:t>Algorithme PGD peut être réalisé en 4 étapes : </a:t>
            </a:r>
            <a:endParaRPr sz="5300"/>
          </a:p>
          <a:p>
            <a:pPr indent="-311150" lvl="1" marL="914400" rtl="0" algn="l">
              <a:spcBef>
                <a:spcPts val="0"/>
              </a:spcBef>
              <a:spcAft>
                <a:spcPts val="0"/>
              </a:spcAft>
              <a:buSzPct val="100000"/>
              <a:buAutoNum type="alphaLcPeriod"/>
            </a:pPr>
            <a:r>
              <a:rPr lang="fr" sz="5200"/>
              <a:t>P</a:t>
            </a:r>
            <a:r>
              <a:rPr lang="fr" sz="5200"/>
              <a:t>erturbation aléatoire dans la boule </a:t>
            </a:r>
            <a:r>
              <a:rPr lang="fr" sz="5200"/>
              <a:t>L-∞</a:t>
            </a:r>
            <a:r>
              <a:rPr lang="fr" sz="5200"/>
              <a:t> </a:t>
            </a:r>
            <a:endParaRPr sz="5200"/>
          </a:p>
          <a:p>
            <a:pPr indent="-312737" lvl="1" marL="914400" rtl="0" algn="l">
              <a:spcBef>
                <a:spcPts val="0"/>
              </a:spcBef>
              <a:spcAft>
                <a:spcPts val="0"/>
              </a:spcAft>
              <a:buSzPct val="100000"/>
              <a:buAutoNum type="alphaLcPeriod"/>
            </a:pPr>
            <a:r>
              <a:rPr lang="fr" sz="5300"/>
              <a:t>Faire un pas de gradient dans la direction de la plus grande perte </a:t>
            </a:r>
            <a:endParaRPr sz="5300"/>
          </a:p>
          <a:p>
            <a:pPr indent="-311150" lvl="1" marL="914400" rtl="0" algn="l">
              <a:spcBef>
                <a:spcPts val="0"/>
              </a:spcBef>
              <a:spcAft>
                <a:spcPts val="0"/>
              </a:spcAft>
              <a:buSzPct val="100000"/>
              <a:buAutoNum type="alphaLcPeriod"/>
            </a:pPr>
            <a:r>
              <a:rPr lang="fr" sz="5200"/>
              <a:t>Projeter la perturbation dans la boule </a:t>
            </a:r>
            <a:r>
              <a:rPr lang="fr" sz="5200"/>
              <a:t>L-∞</a:t>
            </a:r>
            <a:endParaRPr sz="5200"/>
          </a:p>
          <a:p>
            <a:pPr indent="-312737" lvl="1" marL="914400" rtl="0" algn="l">
              <a:spcBef>
                <a:spcPts val="0"/>
              </a:spcBef>
              <a:spcAft>
                <a:spcPts val="0"/>
              </a:spcAft>
              <a:buSzPct val="100000"/>
              <a:buAutoNum type="alphaLcPeriod"/>
            </a:pPr>
            <a:r>
              <a:rPr lang="fr" sz="5300"/>
              <a:t>Répéter</a:t>
            </a:r>
            <a:r>
              <a:rPr lang="fr" sz="5300"/>
              <a:t> jusqu’à convergence ou quand le nombre d’itérations est atteint. </a:t>
            </a:r>
            <a:endParaRPr sz="5300"/>
          </a:p>
          <a:p>
            <a:pPr indent="0" lvl="0" marL="0" rtl="0" algn="l">
              <a:spcBef>
                <a:spcPts val="1200"/>
              </a:spcBef>
              <a:spcAft>
                <a:spcPts val="0"/>
              </a:spcAft>
              <a:buNone/>
            </a:pPr>
            <a:r>
              <a:t/>
            </a:r>
            <a:endParaRPr sz="4500"/>
          </a:p>
          <a:p>
            <a:pPr indent="0" lvl="0" marL="0" rtl="0" algn="l">
              <a:spcBef>
                <a:spcPts val="1200"/>
              </a:spcBef>
              <a:spcAft>
                <a:spcPts val="0"/>
              </a:spcAft>
              <a:buNone/>
            </a:pPr>
            <a:r>
              <a:t/>
            </a:r>
            <a:endParaRPr sz="4500"/>
          </a:p>
          <a:p>
            <a:pPr indent="0" lvl="0" marL="0" rtl="0" algn="l">
              <a:spcBef>
                <a:spcPts val="1200"/>
              </a:spcBef>
              <a:spcAft>
                <a:spcPts val="0"/>
              </a:spcAft>
              <a:buNone/>
            </a:pPr>
            <a:r>
              <a:rPr lang="fr" sz="4400"/>
              <a:t>[3] Towards Deep Learning Models Resistant to Adversarial Attacks,Madry et.  al, ICLR 2018.</a:t>
            </a:r>
            <a:endParaRPr sz="4400"/>
          </a:p>
          <a:p>
            <a:pPr indent="0" lvl="0" marL="914400" rtl="0" algn="l">
              <a:spcBef>
                <a:spcPts val="1200"/>
              </a:spcBef>
              <a:spcAft>
                <a:spcPts val="0"/>
              </a:spcAft>
              <a:buNone/>
            </a:pPr>
            <a:r>
              <a:t/>
            </a:r>
            <a:endParaRPr sz="4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404000" y="2659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t>
            </a:r>
            <a:r>
              <a:rPr lang="fr"/>
              <a:t> PGD attack : En pratique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19"/>
          <p:cNvSpPr txBox="1"/>
          <p:nvPr>
            <p:ph idx="1" type="body"/>
          </p:nvPr>
        </p:nvSpPr>
        <p:spPr>
          <a:xfrm>
            <a:off x="0" y="1386050"/>
            <a:ext cx="88335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400" u="sng"/>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1361238" y="984900"/>
            <a:ext cx="2390775" cy="2371725"/>
          </a:xfrm>
          <a:prstGeom prst="rect">
            <a:avLst/>
          </a:prstGeom>
          <a:noFill/>
          <a:ln>
            <a:noFill/>
          </a:ln>
        </p:spPr>
      </p:pic>
      <p:pic>
        <p:nvPicPr>
          <p:cNvPr id="177" name="Google Shape;177;p19"/>
          <p:cNvPicPr preferRelativeResize="0"/>
          <p:nvPr/>
        </p:nvPicPr>
        <p:blipFill>
          <a:blip r:embed="rId4">
            <a:alphaModFix/>
          </a:blip>
          <a:stretch>
            <a:fillRect/>
          </a:stretch>
        </p:blipFill>
        <p:spPr>
          <a:xfrm>
            <a:off x="4571988" y="984888"/>
            <a:ext cx="2390775" cy="2371725"/>
          </a:xfrm>
          <a:prstGeom prst="rect">
            <a:avLst/>
          </a:prstGeom>
          <a:noFill/>
          <a:ln>
            <a:noFill/>
          </a:ln>
        </p:spPr>
      </p:pic>
      <p:sp>
        <p:nvSpPr>
          <p:cNvPr id="178" name="Google Shape;178;p19"/>
          <p:cNvSpPr txBox="1"/>
          <p:nvPr>
            <p:ph type="title"/>
          </p:nvPr>
        </p:nvSpPr>
        <p:spPr>
          <a:xfrm>
            <a:off x="701025" y="4070075"/>
            <a:ext cx="7038900" cy="871200"/>
          </a:xfrm>
          <a:prstGeom prst="rect">
            <a:avLst/>
          </a:prstGeom>
        </p:spPr>
        <p:txBody>
          <a:bodyPr anchorCtr="0" anchor="t" bIns="91425" lIns="91425" spcFirstLastPara="1" rIns="91425" wrap="square" tIns="91425">
            <a:normAutofit fontScale="90000"/>
          </a:bodyPr>
          <a:lstStyle/>
          <a:p>
            <a:pPr indent="-316229" lvl="0" marL="4114800" rtl="0" algn="l">
              <a:spcBef>
                <a:spcPts val="0"/>
              </a:spcBef>
              <a:spcAft>
                <a:spcPts val="0"/>
              </a:spcAft>
              <a:buSzPct val="100000"/>
              <a:buChar char="●"/>
            </a:pPr>
            <a:r>
              <a:rPr b="1" lang="fr" sz="1533"/>
              <a:t>epsilon</a:t>
            </a:r>
            <a:r>
              <a:rPr lang="fr" sz="1533"/>
              <a:t> : 0.3</a:t>
            </a:r>
            <a:endParaRPr sz="1533"/>
          </a:p>
          <a:p>
            <a:pPr indent="-316229" lvl="0" marL="4114800" rtl="0" algn="l">
              <a:spcBef>
                <a:spcPts val="0"/>
              </a:spcBef>
              <a:spcAft>
                <a:spcPts val="0"/>
              </a:spcAft>
              <a:buSzPct val="100000"/>
              <a:buChar char="●"/>
            </a:pPr>
            <a:r>
              <a:rPr b="1" lang="fr" sz="1533"/>
              <a:t>alpha </a:t>
            </a:r>
            <a:r>
              <a:rPr lang="fr" sz="1533"/>
              <a:t>: 0.007</a:t>
            </a:r>
            <a:endParaRPr sz="1533"/>
          </a:p>
          <a:p>
            <a:pPr indent="-316229" lvl="0" marL="4114800" rtl="0" algn="l">
              <a:spcBef>
                <a:spcPts val="0"/>
              </a:spcBef>
              <a:spcAft>
                <a:spcPts val="0"/>
              </a:spcAft>
              <a:buSzPct val="100000"/>
              <a:buChar char="●"/>
            </a:pPr>
            <a:r>
              <a:rPr b="1" lang="fr" sz="1533"/>
              <a:t>nombre d’itérations  </a:t>
            </a:r>
            <a:r>
              <a:rPr lang="fr" sz="1533"/>
              <a:t>: 20</a:t>
            </a:r>
            <a:endParaRPr sz="1533"/>
          </a:p>
          <a:p>
            <a:pPr indent="0" lvl="0" marL="0" rtl="0" algn="l">
              <a:spcBef>
                <a:spcPts val="0"/>
              </a:spcBef>
              <a:spcAft>
                <a:spcPts val="0"/>
              </a:spcAft>
              <a:buNone/>
            </a:pPr>
            <a:r>
              <a:t/>
            </a:r>
            <a:endParaRPr sz="1150">
              <a:solidFill>
                <a:srgbClr val="050505"/>
              </a:solidFill>
              <a:highlight>
                <a:srgbClr val="E4E6EB"/>
              </a:highlight>
              <a:latin typeface="Arial"/>
              <a:ea typeface="Arial"/>
              <a:cs typeface="Arial"/>
              <a:sym typeface="Arial"/>
            </a:endParaRPr>
          </a:p>
          <a:p>
            <a:pPr indent="0" lvl="0" marL="0" rtl="0" algn="l">
              <a:spcBef>
                <a:spcPts val="0"/>
              </a:spcBef>
              <a:spcAft>
                <a:spcPts val="0"/>
              </a:spcAft>
              <a:buNone/>
            </a:pPr>
            <a:r>
              <a:t/>
            </a:r>
            <a:endParaRPr/>
          </a:p>
        </p:txBody>
      </p:sp>
      <p:sp>
        <p:nvSpPr>
          <p:cNvPr id="179" name="Google Shape;179;p19"/>
          <p:cNvSpPr txBox="1"/>
          <p:nvPr/>
        </p:nvSpPr>
        <p:spPr>
          <a:xfrm>
            <a:off x="1404000" y="3356625"/>
            <a:ext cx="245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Image du dataset CIFAR 10 originale</a:t>
            </a:r>
            <a:endParaRPr>
              <a:solidFill>
                <a:schemeClr val="lt1"/>
              </a:solidFill>
              <a:latin typeface="Lato"/>
              <a:ea typeface="Lato"/>
              <a:cs typeface="Lato"/>
              <a:sym typeface="Lato"/>
            </a:endParaRPr>
          </a:p>
        </p:txBody>
      </p:sp>
      <p:sp>
        <p:nvSpPr>
          <p:cNvPr id="180" name="Google Shape;180;p19"/>
          <p:cNvSpPr txBox="1"/>
          <p:nvPr/>
        </p:nvSpPr>
        <p:spPr>
          <a:xfrm>
            <a:off x="4646525" y="3356625"/>
            <a:ext cx="250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Image du dataset CIFAR 10 avec l’attaque PGD</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Résultats</a:t>
            </a:r>
            <a:endParaRPr/>
          </a:p>
        </p:txBody>
      </p:sp>
      <p:sp>
        <p:nvSpPr>
          <p:cNvPr id="186" name="Google Shape;186;p20"/>
          <p:cNvSpPr/>
          <p:nvPr/>
        </p:nvSpPr>
        <p:spPr>
          <a:xfrm>
            <a:off x="1282153" y="2169475"/>
            <a:ext cx="2598000" cy="5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198000">
            <a:noAutofit/>
          </a:bodyPr>
          <a:lstStyle/>
          <a:p>
            <a:pPr indent="0" lvl="0" marL="0" rtl="0" algn="ctr">
              <a:lnSpc>
                <a:spcPct val="100000"/>
              </a:lnSpc>
              <a:spcBef>
                <a:spcPts val="0"/>
              </a:spcBef>
              <a:spcAft>
                <a:spcPts val="1200"/>
              </a:spcAft>
              <a:buNone/>
            </a:pPr>
            <a:r>
              <a:rPr lang="fr" sz="1300">
                <a:solidFill>
                  <a:schemeClr val="lt1"/>
                </a:solidFill>
                <a:latin typeface="Lato"/>
                <a:ea typeface="Lato"/>
                <a:cs typeface="Lato"/>
                <a:sym typeface="Lato"/>
              </a:rPr>
              <a:t>Résultats</a:t>
            </a:r>
            <a:r>
              <a:rPr lang="fr" sz="1300">
                <a:solidFill>
                  <a:schemeClr val="lt1"/>
                </a:solidFill>
                <a:latin typeface="Lato"/>
                <a:ea typeface="Lato"/>
                <a:cs typeface="Lato"/>
                <a:sym typeface="Lato"/>
              </a:rPr>
              <a:t> sur images </a:t>
            </a:r>
            <a:r>
              <a:rPr lang="fr" sz="1300">
                <a:solidFill>
                  <a:schemeClr val="lt1"/>
                </a:solidFill>
                <a:latin typeface="Lato"/>
                <a:ea typeface="Lato"/>
                <a:cs typeface="Lato"/>
                <a:sym typeface="Lato"/>
              </a:rPr>
              <a:t>attaquées</a:t>
            </a:r>
            <a:endParaRPr/>
          </a:p>
        </p:txBody>
      </p:sp>
      <p:sp>
        <p:nvSpPr>
          <p:cNvPr id="187" name="Google Shape;187;p20"/>
          <p:cNvSpPr/>
          <p:nvPr/>
        </p:nvSpPr>
        <p:spPr>
          <a:xfrm>
            <a:off x="3880153" y="2255725"/>
            <a:ext cx="1393800" cy="330300"/>
          </a:xfrm>
          <a:prstGeom prst="rightArrow">
            <a:avLst>
              <a:gd fmla="val 50000" name="adj1"/>
              <a:gd fmla="val 50000" name="adj2"/>
            </a:avLst>
          </a:prstGeom>
          <a:solidFill>
            <a:srgbClr val="17369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5273953" y="2169475"/>
            <a:ext cx="1992600" cy="50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270000">
            <a:noAutofit/>
          </a:bodyPr>
          <a:lstStyle/>
          <a:p>
            <a:pPr indent="0" lvl="0" marL="0" rtl="0" algn="ctr">
              <a:lnSpc>
                <a:spcPct val="115000"/>
              </a:lnSpc>
              <a:spcBef>
                <a:spcPts val="0"/>
              </a:spcBef>
              <a:spcAft>
                <a:spcPts val="1200"/>
              </a:spcAft>
              <a:buNone/>
            </a:pPr>
            <a:r>
              <a:rPr lang="fr" sz="1300">
                <a:solidFill>
                  <a:schemeClr val="lt1"/>
                </a:solidFill>
                <a:latin typeface="Lato"/>
                <a:ea typeface="Lato"/>
                <a:cs typeface="Lato"/>
                <a:sym typeface="Lato"/>
              </a:rPr>
              <a:t>0</a:t>
            </a:r>
            <a:r>
              <a:rPr lang="fr" sz="1300">
                <a:solidFill>
                  <a:schemeClr val="lt1"/>
                </a:solidFill>
                <a:latin typeface="Lato"/>
                <a:ea typeface="Lato"/>
                <a:cs typeface="Lato"/>
                <a:sym typeface="Lato"/>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2100"/>
                                        <p:tgtEl>
                                          <p:spTgt spid="187"/>
                                        </p:tgtEl>
                                        <p:attrNameLst>
                                          <p:attrName>ppt_x</p:attrName>
                                        </p:attrNameLst>
                                      </p:cBhvr>
                                      <p:tavLst>
                                        <p:tav fmla="" tm="0">
                                          <p:val>
                                            <p:strVal val="#ppt_x+1"/>
                                          </p:val>
                                        </p:tav>
                                        <p:tav fmla="" tm="100000">
                                          <p:val>
                                            <p:strVal val="#ppt_x"/>
                                          </p:val>
                                        </p:tav>
                                      </p:tavLst>
                                    </p:anim>
                                  </p:childTnLst>
                                </p:cTn>
                              </p:par>
                            </p:childTnLst>
                          </p:cTn>
                        </p:par>
                        <p:par>
                          <p:cTn fill="hold">
                            <p:stCondLst>
                              <p:cond delay="3100"/>
                            </p:stCondLst>
                            <p:childTnLst>
                              <p:par>
                                <p:cTn fill="hold" nodeType="after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80175" y="3850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Adversarial Training : Qu’est ce que c’est ? </a:t>
            </a:r>
            <a:endParaRPr/>
          </a:p>
        </p:txBody>
      </p:sp>
      <p:pic>
        <p:nvPicPr>
          <p:cNvPr id="194" name="Google Shape;194;p21"/>
          <p:cNvPicPr preferRelativeResize="0"/>
          <p:nvPr/>
        </p:nvPicPr>
        <p:blipFill>
          <a:blip r:embed="rId3">
            <a:alphaModFix/>
          </a:blip>
          <a:stretch>
            <a:fillRect/>
          </a:stretch>
        </p:blipFill>
        <p:spPr>
          <a:xfrm>
            <a:off x="3782788" y="1512775"/>
            <a:ext cx="5153025" cy="2867025"/>
          </a:xfrm>
          <a:prstGeom prst="rect">
            <a:avLst/>
          </a:prstGeom>
          <a:noFill/>
          <a:ln>
            <a:noFill/>
          </a:ln>
        </p:spPr>
      </p:pic>
      <p:sp>
        <p:nvSpPr>
          <p:cNvPr id="195" name="Google Shape;195;p21"/>
          <p:cNvSpPr txBox="1"/>
          <p:nvPr/>
        </p:nvSpPr>
        <p:spPr>
          <a:xfrm>
            <a:off x="0" y="1399350"/>
            <a:ext cx="3726900" cy="3093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fr" sz="1150">
                <a:solidFill>
                  <a:schemeClr val="lt1"/>
                </a:solidFill>
                <a:uFill>
                  <a:noFill/>
                </a:uFill>
                <a:hlinkClick r:id="rId4">
                  <a:extLst>
                    <a:ext uri="{A12FA001-AC4F-418D-AE19-62706E023703}">
                      <ahyp:hlinkClr val="tx"/>
                    </a:ext>
                  </a:extLst>
                </a:hlinkClick>
              </a:rPr>
              <a:t>Adversarial Examples</a:t>
            </a:r>
            <a:r>
              <a:rPr lang="fr" sz="1150">
                <a:solidFill>
                  <a:schemeClr val="lt1"/>
                </a:solidFill>
              </a:rPr>
              <a:t> : Ex que le modèle va mal classifier. </a:t>
            </a:r>
            <a:endParaRPr sz="1150">
              <a:solidFill>
                <a:schemeClr val="lt1"/>
              </a:solidFill>
            </a:endParaRPr>
          </a:p>
          <a:p>
            <a:pPr indent="-317500" lvl="0" marL="457200" rtl="0" algn="l">
              <a:spcBef>
                <a:spcPts val="0"/>
              </a:spcBef>
              <a:spcAft>
                <a:spcPts val="0"/>
              </a:spcAft>
              <a:buClr>
                <a:schemeClr val="lt1"/>
              </a:buClr>
              <a:buSzPts val="1400"/>
              <a:buFont typeface="Lato"/>
              <a:buChar char="-"/>
            </a:pPr>
            <a:r>
              <a:rPr lang="fr" sz="1150">
                <a:solidFill>
                  <a:schemeClr val="lt1"/>
                </a:solidFill>
              </a:rPr>
              <a:t>Adversarial Training : Technique pour protéger les NN face aux Adversarial Examples</a:t>
            </a:r>
            <a:endParaRPr sz="1150">
              <a:solidFill>
                <a:schemeClr val="lt1"/>
              </a:solidFill>
            </a:endParaRPr>
          </a:p>
          <a:p>
            <a:pPr indent="0" lvl="0" marL="0" rtl="0" algn="l">
              <a:spcBef>
                <a:spcPts val="0"/>
              </a:spcBef>
              <a:spcAft>
                <a:spcPts val="0"/>
              </a:spcAft>
              <a:buNone/>
            </a:pPr>
            <a:r>
              <a:t/>
            </a:r>
            <a:endParaRPr sz="1150">
              <a:solidFill>
                <a:schemeClr val="lt1"/>
              </a:solidFill>
            </a:endParaRPr>
          </a:p>
          <a:p>
            <a:pPr indent="-301625" lvl="0" marL="457200" rtl="0" algn="l">
              <a:spcBef>
                <a:spcPts val="0"/>
              </a:spcBef>
              <a:spcAft>
                <a:spcPts val="0"/>
              </a:spcAft>
              <a:buClr>
                <a:schemeClr val="lt1"/>
              </a:buClr>
              <a:buSzPts val="1150"/>
              <a:buChar char="-"/>
            </a:pPr>
            <a:r>
              <a:rPr lang="fr" sz="1150">
                <a:solidFill>
                  <a:schemeClr val="lt1"/>
                </a:solidFill>
              </a:rPr>
              <a:t>Comment :  Réentraîner le modèle de Machine Learning avec de nombreux Adversarial Examples.</a:t>
            </a:r>
            <a:endParaRPr sz="1150">
              <a:solidFill>
                <a:schemeClr val="lt1"/>
              </a:solidFill>
            </a:endParaRPr>
          </a:p>
          <a:p>
            <a:pPr indent="-301625" lvl="0" marL="457200" rtl="0" algn="l">
              <a:spcBef>
                <a:spcPts val="0"/>
              </a:spcBef>
              <a:spcAft>
                <a:spcPts val="0"/>
              </a:spcAft>
              <a:buClr>
                <a:schemeClr val="lt1"/>
              </a:buClr>
              <a:buSzPts val="1150"/>
              <a:buChar char="-"/>
            </a:pPr>
            <a:r>
              <a:rPr lang="fr" sz="1150">
                <a:solidFill>
                  <a:schemeClr val="lt1"/>
                </a:solidFill>
              </a:rPr>
              <a:t>Confronter le modèle à des Adv Examples pour ne plus commettre les mêmes erreurs </a:t>
            </a:r>
            <a:endParaRPr sz="1150">
              <a:solidFill>
                <a:schemeClr val="lt1"/>
              </a:solidFill>
            </a:endParaRPr>
          </a:p>
          <a:p>
            <a:pPr indent="0" lvl="0" marL="0" rtl="0" algn="l">
              <a:spcBef>
                <a:spcPts val="0"/>
              </a:spcBef>
              <a:spcAft>
                <a:spcPts val="0"/>
              </a:spcAft>
              <a:buNone/>
            </a:pPr>
            <a:r>
              <a:t/>
            </a:r>
            <a:endParaRPr sz="1150">
              <a:solidFill>
                <a:schemeClr val="lt1"/>
              </a:solidFill>
            </a:endParaRPr>
          </a:p>
          <a:p>
            <a:pPr indent="-301625" lvl="0" marL="457200" rtl="0" algn="l">
              <a:spcBef>
                <a:spcPts val="0"/>
              </a:spcBef>
              <a:spcAft>
                <a:spcPts val="0"/>
              </a:spcAft>
              <a:buClr>
                <a:schemeClr val="lt1"/>
              </a:buClr>
              <a:buSzPts val="1150"/>
              <a:buChar char="-"/>
            </a:pPr>
            <a:r>
              <a:rPr lang="fr" sz="1150">
                <a:solidFill>
                  <a:schemeClr val="lt1"/>
                </a:solidFill>
              </a:rPr>
              <a:t>Cela ne permet pas de généraliser la robustesse du modèle : Technique proposant une défense contre une série d’attaques particulières, sans parvenir à dégager une méthode généralisée. </a:t>
            </a:r>
            <a:endParaRPr sz="115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