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60" d="100"/>
          <a:sy n="60" d="100"/>
        </p:scale>
        <p:origin x="84" y="117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0CEED-F348-4186-A846-CE101DEC4B97}" type="datetimeFigureOut">
              <a:rPr lang="fr-FR" smtClean="0"/>
              <a:t>11/02/2019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13AF-B327-4817-9B9C-89304353D320}" type="slidenum">
              <a:rPr lang="fr-FR" smtClean="0"/>
              <a:t>‹N°›</a:t>
            </a:fld>
            <a:endParaRPr lang="fr-FR"/>
          </a:p>
        </p:txBody>
      </p:sp>
    </p:spTree>
    <p:extLst>
      <p:ext uri="{BB962C8B-B14F-4D97-AF65-F5344CB8AC3E}">
        <p14:creationId xmlns:p14="http://schemas.microsoft.com/office/powerpoint/2010/main" val="281223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467A7-6AEA-401A-B443-1FC1892E625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E3AFD5-364B-4AD7-9282-E854C2C1B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8D71E7D-5006-4B34-BC6D-20318DCD203A}"/>
              </a:ext>
            </a:extLst>
          </p:cNvPr>
          <p:cNvSpPr>
            <a:spLocks noGrp="1"/>
          </p:cNvSpPr>
          <p:nvPr>
            <p:ph type="dt" sz="half" idx="10"/>
          </p:nvPr>
        </p:nvSpPr>
        <p:spPr/>
        <p:txBody>
          <a:bodyPr/>
          <a:lstStyle/>
          <a:p>
            <a:fld id="{72314DF7-7553-466E-B859-4F9C1D9A9B8F}" type="datetime1">
              <a:rPr lang="fr-FR" smtClean="0"/>
              <a:t>11/02/2019</a:t>
            </a:fld>
            <a:endParaRPr lang="fr-FR"/>
          </a:p>
        </p:txBody>
      </p:sp>
      <p:sp>
        <p:nvSpPr>
          <p:cNvPr id="5" name="Espace réservé du pied de page 4">
            <a:extLst>
              <a:ext uri="{FF2B5EF4-FFF2-40B4-BE49-F238E27FC236}">
                <a16:creationId xmlns:a16="http://schemas.microsoft.com/office/drawing/2014/main" id="{6391E04A-679C-487F-8EB4-75B5C291AB9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B1B3F140-001C-4E95-8ED9-96A0D6773FE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8867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C6536-8856-4552-B323-82D662F3C3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E27740A-E270-4398-AC93-AB4B244AECB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EF374C-294B-4327-9D1B-5F45E7BBBBED}"/>
              </a:ext>
            </a:extLst>
          </p:cNvPr>
          <p:cNvSpPr>
            <a:spLocks noGrp="1"/>
          </p:cNvSpPr>
          <p:nvPr>
            <p:ph type="dt" sz="half" idx="10"/>
          </p:nvPr>
        </p:nvSpPr>
        <p:spPr/>
        <p:txBody>
          <a:bodyPr/>
          <a:lstStyle/>
          <a:p>
            <a:fld id="{269D5B8D-B445-48D1-8F20-1F048D987637}" type="datetime1">
              <a:rPr lang="fr-FR" smtClean="0"/>
              <a:t>11/02/2019</a:t>
            </a:fld>
            <a:endParaRPr lang="fr-FR"/>
          </a:p>
        </p:txBody>
      </p:sp>
      <p:sp>
        <p:nvSpPr>
          <p:cNvPr id="5" name="Espace réservé du pied de page 4">
            <a:extLst>
              <a:ext uri="{FF2B5EF4-FFF2-40B4-BE49-F238E27FC236}">
                <a16:creationId xmlns:a16="http://schemas.microsoft.com/office/drawing/2014/main" id="{879B51E5-D29D-45EF-8617-DF81AF608A47}"/>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893F95B-1ADA-4653-B9AE-B34A3EF55A62}"/>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37231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C42988-F03E-485F-A10A-716063DD24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10D0C8-86DA-4688-AEB7-1D75A6DE0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25B280-E6AA-4867-8821-0DA6B023F879}"/>
              </a:ext>
            </a:extLst>
          </p:cNvPr>
          <p:cNvSpPr>
            <a:spLocks noGrp="1"/>
          </p:cNvSpPr>
          <p:nvPr>
            <p:ph type="dt" sz="half" idx="10"/>
          </p:nvPr>
        </p:nvSpPr>
        <p:spPr/>
        <p:txBody>
          <a:bodyPr/>
          <a:lstStyle/>
          <a:p>
            <a:fld id="{0517ED16-C07A-415E-96C0-BAEE99F30AEA}" type="datetime1">
              <a:rPr lang="fr-FR" smtClean="0"/>
              <a:t>11/02/2019</a:t>
            </a:fld>
            <a:endParaRPr lang="fr-FR"/>
          </a:p>
        </p:txBody>
      </p:sp>
      <p:sp>
        <p:nvSpPr>
          <p:cNvPr id="5" name="Espace réservé du pied de page 4">
            <a:extLst>
              <a:ext uri="{FF2B5EF4-FFF2-40B4-BE49-F238E27FC236}">
                <a16:creationId xmlns:a16="http://schemas.microsoft.com/office/drawing/2014/main" id="{04BE93AB-01FC-4466-823A-065BFC85C8F4}"/>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AD67FC2C-708C-4690-8E57-A63BE0D03FE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0055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4E25A-7623-456F-8C96-041C6D9F3A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8E93C7-4D0F-4DF5-ABE4-698BF2BE718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2C66CD-0198-468F-BBCE-926A11151D7D}"/>
              </a:ext>
            </a:extLst>
          </p:cNvPr>
          <p:cNvSpPr>
            <a:spLocks noGrp="1"/>
          </p:cNvSpPr>
          <p:nvPr>
            <p:ph type="dt" sz="half" idx="10"/>
          </p:nvPr>
        </p:nvSpPr>
        <p:spPr/>
        <p:txBody>
          <a:bodyPr/>
          <a:lstStyle/>
          <a:p>
            <a:fld id="{4DE1A232-7BBF-45E7-9248-C0E978512807}" type="datetime1">
              <a:rPr lang="fr-FR" smtClean="0"/>
              <a:t>11/02/2019</a:t>
            </a:fld>
            <a:endParaRPr lang="fr-FR"/>
          </a:p>
        </p:txBody>
      </p:sp>
      <p:sp>
        <p:nvSpPr>
          <p:cNvPr id="5" name="Espace réservé du pied de page 4">
            <a:extLst>
              <a:ext uri="{FF2B5EF4-FFF2-40B4-BE49-F238E27FC236}">
                <a16:creationId xmlns:a16="http://schemas.microsoft.com/office/drawing/2014/main" id="{7B62263F-B9C4-49B0-8CD1-08352E79DA5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4AAF920-D199-4617-A4B3-ABB2A74634C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66697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AB26B-421E-44B6-B4F9-96C5DB4B9C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AFED55F-F6BE-4F23-914B-BC3E84F93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E61FDEE-DC13-42AB-BD36-F82A56D06C9B}"/>
              </a:ext>
            </a:extLst>
          </p:cNvPr>
          <p:cNvSpPr>
            <a:spLocks noGrp="1"/>
          </p:cNvSpPr>
          <p:nvPr>
            <p:ph type="dt" sz="half" idx="10"/>
          </p:nvPr>
        </p:nvSpPr>
        <p:spPr/>
        <p:txBody>
          <a:bodyPr/>
          <a:lstStyle/>
          <a:p>
            <a:fld id="{EB886147-8AE6-4BFC-84E9-0FE5C2E103A7}" type="datetime1">
              <a:rPr lang="fr-FR" smtClean="0"/>
              <a:t>11/02/2019</a:t>
            </a:fld>
            <a:endParaRPr lang="fr-FR"/>
          </a:p>
        </p:txBody>
      </p:sp>
      <p:sp>
        <p:nvSpPr>
          <p:cNvPr id="5" name="Espace réservé du pied de page 4">
            <a:extLst>
              <a:ext uri="{FF2B5EF4-FFF2-40B4-BE49-F238E27FC236}">
                <a16:creationId xmlns:a16="http://schemas.microsoft.com/office/drawing/2014/main" id="{F8134978-E080-4E40-A81B-F77F13F0F8F8}"/>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0B1C12CF-0A2F-44BD-882B-5FA3F4FFCEA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16755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410CF-B664-4192-91A6-1335C82636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84EE7C-0F76-44A7-81F3-7015C3687CC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8AF4A0F-A31A-4E8D-A5CE-9B760CF3A2D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4FFFA75-5AC0-4EAC-B72C-BEB77C1DA370}"/>
              </a:ext>
            </a:extLst>
          </p:cNvPr>
          <p:cNvSpPr>
            <a:spLocks noGrp="1"/>
          </p:cNvSpPr>
          <p:nvPr>
            <p:ph type="dt" sz="half" idx="10"/>
          </p:nvPr>
        </p:nvSpPr>
        <p:spPr/>
        <p:txBody>
          <a:bodyPr/>
          <a:lstStyle/>
          <a:p>
            <a:fld id="{4051A1D5-3000-49E4-8E60-E2AE15318AD4}" type="datetime1">
              <a:rPr lang="fr-FR" smtClean="0"/>
              <a:t>11/02/2019</a:t>
            </a:fld>
            <a:endParaRPr lang="fr-FR"/>
          </a:p>
        </p:txBody>
      </p:sp>
      <p:sp>
        <p:nvSpPr>
          <p:cNvPr id="6" name="Espace réservé du pied de page 5">
            <a:extLst>
              <a:ext uri="{FF2B5EF4-FFF2-40B4-BE49-F238E27FC236}">
                <a16:creationId xmlns:a16="http://schemas.microsoft.com/office/drawing/2014/main" id="{89D48210-2017-407C-8473-3ED142170519}"/>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BD4EB524-A2DD-4737-9C46-30BCAF8E452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8752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7871E-B853-4623-B5E0-5E20A0F8115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E27A13-FC85-427D-9C39-EB66663A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9CC34C9-84EC-4E6B-AB57-835ED43D300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7BDF263-8AE4-4E36-8D86-10CE5D577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21D132E-526C-4DDD-8FA2-1AA077C3E44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829403-462D-41CA-AA3D-32AF00FE6F23}"/>
              </a:ext>
            </a:extLst>
          </p:cNvPr>
          <p:cNvSpPr>
            <a:spLocks noGrp="1"/>
          </p:cNvSpPr>
          <p:nvPr>
            <p:ph type="dt" sz="half" idx="10"/>
          </p:nvPr>
        </p:nvSpPr>
        <p:spPr/>
        <p:txBody>
          <a:bodyPr/>
          <a:lstStyle/>
          <a:p>
            <a:fld id="{177DBD6F-5AD8-463A-B699-3138923E7C07}" type="datetime1">
              <a:rPr lang="fr-FR" smtClean="0"/>
              <a:t>11/02/2019</a:t>
            </a:fld>
            <a:endParaRPr lang="fr-FR"/>
          </a:p>
        </p:txBody>
      </p:sp>
      <p:sp>
        <p:nvSpPr>
          <p:cNvPr id="8" name="Espace réservé du pied de page 7">
            <a:extLst>
              <a:ext uri="{FF2B5EF4-FFF2-40B4-BE49-F238E27FC236}">
                <a16:creationId xmlns:a16="http://schemas.microsoft.com/office/drawing/2014/main" id="{FE698931-6F3C-456D-930B-4E33169F874D}"/>
              </a:ext>
            </a:extLst>
          </p:cNvPr>
          <p:cNvSpPr>
            <a:spLocks noGrp="1"/>
          </p:cNvSpPr>
          <p:nvPr>
            <p:ph type="ftr" sz="quarter" idx="11"/>
          </p:nvPr>
        </p:nvSpPr>
        <p:spPr/>
        <p:txBody>
          <a:bodyPr/>
          <a:lstStyle/>
          <a:p>
            <a:r>
              <a:rPr lang="fr-FR"/>
              <a:t>ISEN Lille / M1 / 2018-2019</a:t>
            </a:r>
          </a:p>
        </p:txBody>
      </p:sp>
      <p:sp>
        <p:nvSpPr>
          <p:cNvPr id="9" name="Espace réservé du numéro de diapositive 8">
            <a:extLst>
              <a:ext uri="{FF2B5EF4-FFF2-40B4-BE49-F238E27FC236}">
                <a16:creationId xmlns:a16="http://schemas.microsoft.com/office/drawing/2014/main" id="{243AB8A4-2510-45AD-B152-85B9AD4B4085}"/>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9539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B4A5B-E2DF-41F8-B40F-0D66A8A04B0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7B83E9-4FDA-4659-9968-A4AF146E1124}"/>
              </a:ext>
            </a:extLst>
          </p:cNvPr>
          <p:cNvSpPr>
            <a:spLocks noGrp="1"/>
          </p:cNvSpPr>
          <p:nvPr>
            <p:ph type="dt" sz="half" idx="10"/>
          </p:nvPr>
        </p:nvSpPr>
        <p:spPr/>
        <p:txBody>
          <a:bodyPr/>
          <a:lstStyle/>
          <a:p>
            <a:fld id="{D95AF130-8D25-4A27-89B7-16138A10AE49}" type="datetime1">
              <a:rPr lang="fr-FR" smtClean="0"/>
              <a:t>11/02/2019</a:t>
            </a:fld>
            <a:endParaRPr lang="fr-FR"/>
          </a:p>
        </p:txBody>
      </p:sp>
      <p:sp>
        <p:nvSpPr>
          <p:cNvPr id="4" name="Espace réservé du pied de page 3">
            <a:extLst>
              <a:ext uri="{FF2B5EF4-FFF2-40B4-BE49-F238E27FC236}">
                <a16:creationId xmlns:a16="http://schemas.microsoft.com/office/drawing/2014/main" id="{5C32D47F-24DC-4E48-AD9A-FA0B009341E2}"/>
              </a:ext>
            </a:extLst>
          </p:cNvPr>
          <p:cNvSpPr>
            <a:spLocks noGrp="1"/>
          </p:cNvSpPr>
          <p:nvPr>
            <p:ph type="ftr" sz="quarter" idx="11"/>
          </p:nvPr>
        </p:nvSpPr>
        <p:spPr/>
        <p:txBody>
          <a:bodyPr/>
          <a:lstStyle/>
          <a:p>
            <a:r>
              <a:rPr lang="fr-FR"/>
              <a:t>ISEN Lille / M1 / 2018-2019</a:t>
            </a:r>
          </a:p>
        </p:txBody>
      </p:sp>
      <p:sp>
        <p:nvSpPr>
          <p:cNvPr id="5" name="Espace réservé du numéro de diapositive 4">
            <a:extLst>
              <a:ext uri="{FF2B5EF4-FFF2-40B4-BE49-F238E27FC236}">
                <a16:creationId xmlns:a16="http://schemas.microsoft.com/office/drawing/2014/main" id="{01472697-6A55-47F5-9F24-53BA13720E14}"/>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120681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4E1B87A-CE63-41BA-A4C6-63C6C3F8F547}"/>
              </a:ext>
            </a:extLst>
          </p:cNvPr>
          <p:cNvSpPr>
            <a:spLocks noGrp="1"/>
          </p:cNvSpPr>
          <p:nvPr>
            <p:ph type="dt" sz="half" idx="10"/>
          </p:nvPr>
        </p:nvSpPr>
        <p:spPr/>
        <p:txBody>
          <a:bodyPr/>
          <a:lstStyle/>
          <a:p>
            <a:fld id="{02122D6D-8FC6-4866-B59F-F95A83817024}" type="datetime1">
              <a:rPr lang="fr-FR" smtClean="0"/>
              <a:t>11/02/2019</a:t>
            </a:fld>
            <a:endParaRPr lang="fr-FR"/>
          </a:p>
        </p:txBody>
      </p:sp>
      <p:sp>
        <p:nvSpPr>
          <p:cNvPr id="3" name="Espace réservé du pied de page 2">
            <a:extLst>
              <a:ext uri="{FF2B5EF4-FFF2-40B4-BE49-F238E27FC236}">
                <a16:creationId xmlns:a16="http://schemas.microsoft.com/office/drawing/2014/main" id="{FF04FD74-75FB-45FD-817A-FFEA8CC38DD9}"/>
              </a:ext>
            </a:extLst>
          </p:cNvPr>
          <p:cNvSpPr>
            <a:spLocks noGrp="1"/>
          </p:cNvSpPr>
          <p:nvPr>
            <p:ph type="ftr" sz="quarter" idx="11"/>
          </p:nvPr>
        </p:nvSpPr>
        <p:spPr/>
        <p:txBody>
          <a:bodyPr/>
          <a:lstStyle/>
          <a:p>
            <a:r>
              <a:rPr lang="fr-FR"/>
              <a:t>ISEN Lille / M1 / 2018-2019</a:t>
            </a:r>
          </a:p>
        </p:txBody>
      </p:sp>
      <p:sp>
        <p:nvSpPr>
          <p:cNvPr id="4" name="Espace réservé du numéro de diapositive 3">
            <a:extLst>
              <a:ext uri="{FF2B5EF4-FFF2-40B4-BE49-F238E27FC236}">
                <a16:creationId xmlns:a16="http://schemas.microsoft.com/office/drawing/2014/main" id="{BD6026A2-5F20-4C1A-8EAE-77D07A9F2AA1}"/>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0200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3B208-AA4E-41F3-A6A6-CF9FBF045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D50C84-B6C0-4358-85AD-4E674BC52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EB938F-B992-4E8A-88A9-E776D82C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CEA1F57-D312-4C48-B798-A85578202384}"/>
              </a:ext>
            </a:extLst>
          </p:cNvPr>
          <p:cNvSpPr>
            <a:spLocks noGrp="1"/>
          </p:cNvSpPr>
          <p:nvPr>
            <p:ph type="dt" sz="half" idx="10"/>
          </p:nvPr>
        </p:nvSpPr>
        <p:spPr/>
        <p:txBody>
          <a:bodyPr/>
          <a:lstStyle/>
          <a:p>
            <a:fld id="{B74071B4-0A88-439F-9FBA-4D386657E269}" type="datetime1">
              <a:rPr lang="fr-FR" smtClean="0"/>
              <a:t>11/02/2019</a:t>
            </a:fld>
            <a:endParaRPr lang="fr-FR"/>
          </a:p>
        </p:txBody>
      </p:sp>
      <p:sp>
        <p:nvSpPr>
          <p:cNvPr id="6" name="Espace réservé du pied de page 5">
            <a:extLst>
              <a:ext uri="{FF2B5EF4-FFF2-40B4-BE49-F238E27FC236}">
                <a16:creationId xmlns:a16="http://schemas.microsoft.com/office/drawing/2014/main" id="{6A1F9123-375C-487F-AEC0-9C084E7ED263}"/>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FF562EC5-29A3-418E-A774-9D37BB7D0CD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75240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06A9C-E24A-4D96-A46E-FE13543043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F8E6D5-96D0-4877-BE66-0BC0A004D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69B9965-28D8-4637-A05D-4CB7702D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7EB6699-786F-44DD-B12D-E3ADFABF7A0C}"/>
              </a:ext>
            </a:extLst>
          </p:cNvPr>
          <p:cNvSpPr>
            <a:spLocks noGrp="1"/>
          </p:cNvSpPr>
          <p:nvPr>
            <p:ph type="dt" sz="half" idx="10"/>
          </p:nvPr>
        </p:nvSpPr>
        <p:spPr/>
        <p:txBody>
          <a:bodyPr/>
          <a:lstStyle/>
          <a:p>
            <a:fld id="{EADBA20E-1860-497D-B3F7-75951EFF56BD}" type="datetime1">
              <a:rPr lang="fr-FR" smtClean="0"/>
              <a:t>11/02/2019</a:t>
            </a:fld>
            <a:endParaRPr lang="fr-FR"/>
          </a:p>
        </p:txBody>
      </p:sp>
      <p:sp>
        <p:nvSpPr>
          <p:cNvPr id="6" name="Espace réservé du pied de page 5">
            <a:extLst>
              <a:ext uri="{FF2B5EF4-FFF2-40B4-BE49-F238E27FC236}">
                <a16:creationId xmlns:a16="http://schemas.microsoft.com/office/drawing/2014/main" id="{BB576939-23C9-4ADC-81AE-DE56C4110DC7}"/>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22F23B0E-5CB5-4D60-A48C-64A3EF8E14C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303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B3947E2-6F13-499A-9E99-2254429D1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A1C3D6A-1468-4806-8648-F648EE73C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75DAC-254A-42DC-847A-B2C24245B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9FE70-19E9-4614-A7F1-9C75B1707510}" type="datetime1">
              <a:rPr lang="fr-FR" smtClean="0"/>
              <a:t>11/02/2019</a:t>
            </a:fld>
            <a:endParaRPr lang="fr-FR"/>
          </a:p>
        </p:txBody>
      </p:sp>
      <p:sp>
        <p:nvSpPr>
          <p:cNvPr id="5" name="Espace réservé du pied de page 4">
            <a:extLst>
              <a:ext uri="{FF2B5EF4-FFF2-40B4-BE49-F238E27FC236}">
                <a16:creationId xmlns:a16="http://schemas.microsoft.com/office/drawing/2014/main" id="{442B01BB-55D2-4322-B146-F2AC45A2F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ISEN Lille / M1 / 2018-2019</a:t>
            </a:r>
          </a:p>
        </p:txBody>
      </p:sp>
      <p:sp>
        <p:nvSpPr>
          <p:cNvPr id="6" name="Espace réservé du numéro de diapositive 5">
            <a:extLst>
              <a:ext uri="{FF2B5EF4-FFF2-40B4-BE49-F238E27FC236}">
                <a16:creationId xmlns:a16="http://schemas.microsoft.com/office/drawing/2014/main" id="{3C2AFDD1-0FD8-4A96-9D69-21CDA45EF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3778-D4EA-4FC2-B70F-BD358A826640}" type="slidenum">
              <a:rPr lang="fr-FR" smtClean="0"/>
              <a:t>‹N°›</a:t>
            </a:fld>
            <a:endParaRPr lang="fr-FR"/>
          </a:p>
        </p:txBody>
      </p:sp>
    </p:spTree>
    <p:extLst>
      <p:ext uri="{BB962C8B-B14F-4D97-AF65-F5344CB8AC3E}">
        <p14:creationId xmlns:p14="http://schemas.microsoft.com/office/powerpoint/2010/main" val="240447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97738D3-A42C-4027-8FC4-CB755DE39830}"/>
              </a:ext>
            </a:extLst>
          </p:cNvPr>
          <p:cNvPicPr>
            <a:picLocks noChangeAspect="1"/>
          </p:cNvPicPr>
          <p:nvPr/>
        </p:nvPicPr>
        <p:blipFill>
          <a:blip r:embed="rId2"/>
          <a:stretch>
            <a:fillRect/>
          </a:stretch>
        </p:blipFill>
        <p:spPr>
          <a:xfrm>
            <a:off x="4328264" y="217485"/>
            <a:ext cx="3535470" cy="1684126"/>
          </a:xfrm>
          <a:prstGeom prst="rect">
            <a:avLst/>
          </a:prstGeom>
        </p:spPr>
      </p:pic>
      <p:sp>
        <p:nvSpPr>
          <p:cNvPr id="5" name="ZoneTexte 4">
            <a:extLst>
              <a:ext uri="{FF2B5EF4-FFF2-40B4-BE49-F238E27FC236}">
                <a16:creationId xmlns:a16="http://schemas.microsoft.com/office/drawing/2014/main" id="{09527100-359E-419E-BD7E-F7AE3CBCE657}"/>
              </a:ext>
            </a:extLst>
          </p:cNvPr>
          <p:cNvSpPr txBox="1"/>
          <p:nvPr/>
        </p:nvSpPr>
        <p:spPr>
          <a:xfrm>
            <a:off x="2627929" y="2108385"/>
            <a:ext cx="6936139" cy="1708160"/>
          </a:xfrm>
          <a:prstGeom prst="rect">
            <a:avLst/>
          </a:prstGeom>
          <a:noFill/>
        </p:spPr>
        <p:txBody>
          <a:bodyPr wrap="square" rtlCol="0">
            <a:spAutoFit/>
          </a:bodyPr>
          <a:lstStyle/>
          <a:p>
            <a:r>
              <a:rPr lang="fr-FR" sz="10500" dirty="0">
                <a:solidFill>
                  <a:srgbClr val="FF0000"/>
                </a:solidFill>
                <a:latin typeface="Baskerville Old Face" panose="02020602080505020303" pitchFamily="18" charset="0"/>
              </a:rPr>
              <a:t>Cours de C#</a:t>
            </a:r>
          </a:p>
        </p:txBody>
      </p:sp>
      <p:sp>
        <p:nvSpPr>
          <p:cNvPr id="8" name="ZoneTexte 7">
            <a:extLst>
              <a:ext uri="{FF2B5EF4-FFF2-40B4-BE49-F238E27FC236}">
                <a16:creationId xmlns:a16="http://schemas.microsoft.com/office/drawing/2014/main" id="{89177589-1AFB-46D8-BD85-811E0D349FBB}"/>
              </a:ext>
            </a:extLst>
          </p:cNvPr>
          <p:cNvSpPr txBox="1"/>
          <p:nvPr/>
        </p:nvSpPr>
        <p:spPr>
          <a:xfrm>
            <a:off x="4160901" y="6107086"/>
            <a:ext cx="3870196" cy="461665"/>
          </a:xfrm>
          <a:prstGeom prst="rect">
            <a:avLst/>
          </a:prstGeom>
          <a:noFill/>
        </p:spPr>
        <p:txBody>
          <a:bodyPr wrap="square" rtlCol="0">
            <a:spAutoFit/>
          </a:bodyPr>
          <a:lstStyle/>
          <a:p>
            <a:r>
              <a:rPr lang="fr-FR" sz="2400" dirty="0">
                <a:latin typeface="Baskerville Old Face" panose="02020602080505020303" pitchFamily="18" charset="0"/>
              </a:rPr>
              <a:t>ISEN Lille | M1 | 2018-2019</a:t>
            </a:r>
          </a:p>
        </p:txBody>
      </p:sp>
      <p:sp>
        <p:nvSpPr>
          <p:cNvPr id="12" name="ZoneTexte 11">
            <a:extLst>
              <a:ext uri="{FF2B5EF4-FFF2-40B4-BE49-F238E27FC236}">
                <a16:creationId xmlns:a16="http://schemas.microsoft.com/office/drawing/2014/main" id="{B407D4F6-F0DE-4998-AD47-91E704C8079E}"/>
              </a:ext>
            </a:extLst>
          </p:cNvPr>
          <p:cNvSpPr txBox="1"/>
          <p:nvPr/>
        </p:nvSpPr>
        <p:spPr>
          <a:xfrm>
            <a:off x="404890" y="4192152"/>
            <a:ext cx="5274015" cy="1200329"/>
          </a:xfrm>
          <a:prstGeom prst="rect">
            <a:avLst/>
          </a:prstGeom>
          <a:noFill/>
        </p:spPr>
        <p:txBody>
          <a:bodyPr wrap="square" rtlCol="0">
            <a:spAutoFit/>
          </a:bodyPr>
          <a:lstStyle/>
          <a:p>
            <a:pPr algn="just"/>
            <a:r>
              <a:rPr lang="fr-FR" sz="3600" dirty="0">
                <a:latin typeface="Baskerville Old Face" panose="02020602080505020303" pitchFamily="18" charset="0"/>
              </a:rPr>
              <a:t>DENELE Lucas</a:t>
            </a:r>
          </a:p>
          <a:p>
            <a:pPr algn="just"/>
            <a:r>
              <a:rPr lang="fr-FR" sz="3600" dirty="0">
                <a:latin typeface="Baskerville Old Face" panose="02020602080505020303" pitchFamily="18" charset="0"/>
              </a:rPr>
              <a:t>FONTAINE Maxime</a:t>
            </a:r>
          </a:p>
        </p:txBody>
      </p:sp>
      <p:sp>
        <p:nvSpPr>
          <p:cNvPr id="14" name="ZoneTexte 13">
            <a:extLst>
              <a:ext uri="{FF2B5EF4-FFF2-40B4-BE49-F238E27FC236}">
                <a16:creationId xmlns:a16="http://schemas.microsoft.com/office/drawing/2014/main" id="{FF24AA43-9680-4E88-A425-4E18942C1BDE}"/>
              </a:ext>
            </a:extLst>
          </p:cNvPr>
          <p:cNvSpPr txBox="1"/>
          <p:nvPr/>
        </p:nvSpPr>
        <p:spPr>
          <a:xfrm>
            <a:off x="6513095" y="4173847"/>
            <a:ext cx="5274015" cy="1754326"/>
          </a:xfrm>
          <a:prstGeom prst="rect">
            <a:avLst/>
          </a:prstGeom>
          <a:noFill/>
        </p:spPr>
        <p:txBody>
          <a:bodyPr wrap="square" rtlCol="0">
            <a:spAutoFit/>
          </a:bodyPr>
          <a:lstStyle/>
          <a:p>
            <a:pPr algn="r"/>
            <a:r>
              <a:rPr lang="fr-FR" sz="3600" dirty="0">
                <a:latin typeface="Baskerville Old Face" panose="02020602080505020303" pitchFamily="18" charset="0"/>
              </a:rPr>
              <a:t>TABBARA Arnaud</a:t>
            </a:r>
          </a:p>
          <a:p>
            <a:pPr algn="r"/>
            <a:r>
              <a:rPr lang="fr-FR" sz="3600" dirty="0">
                <a:latin typeface="Baskerville Old Face" panose="02020602080505020303" pitchFamily="18" charset="0"/>
              </a:rPr>
              <a:t>CECCOTTI Romain</a:t>
            </a:r>
          </a:p>
          <a:p>
            <a:pPr algn="r"/>
            <a:endParaRPr lang="fr-FR" sz="3600" dirty="0">
              <a:latin typeface="Baskerville Old Face" panose="02020602080505020303" pitchFamily="18" charset="0"/>
            </a:endParaRPr>
          </a:p>
        </p:txBody>
      </p:sp>
    </p:spTree>
    <p:extLst>
      <p:ext uri="{BB962C8B-B14F-4D97-AF65-F5344CB8AC3E}">
        <p14:creationId xmlns:p14="http://schemas.microsoft.com/office/powerpoint/2010/main" val="209191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924C88-16A6-4DBE-9026-F1E6C209430D}"/>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1</a:t>
            </a:r>
            <a:r>
              <a:rPr lang="fr-FR" sz="5400" baseline="30000" dirty="0"/>
              <a:t>ère</a:t>
            </a:r>
            <a:r>
              <a:rPr lang="fr-FR" sz="5400" dirty="0"/>
              <a:t> étape: déclaration de la méthode</a:t>
            </a:r>
          </a:p>
        </p:txBody>
      </p:sp>
      <p:pic>
        <p:nvPicPr>
          <p:cNvPr id="3" name="Image 2">
            <a:extLst>
              <a:ext uri="{FF2B5EF4-FFF2-40B4-BE49-F238E27FC236}">
                <a16:creationId xmlns:a16="http://schemas.microsoft.com/office/drawing/2014/main" id="{A072B12B-5E00-4C86-A028-9533BF86A8EA}"/>
              </a:ext>
            </a:extLst>
          </p:cNvPr>
          <p:cNvPicPr>
            <a:picLocks noChangeAspect="1"/>
          </p:cNvPicPr>
          <p:nvPr/>
        </p:nvPicPr>
        <p:blipFill rotWithShape="1">
          <a:blip r:embed="rId2"/>
          <a:srcRect b="31354"/>
          <a:stretch/>
        </p:blipFill>
        <p:spPr>
          <a:xfrm>
            <a:off x="981032" y="956595"/>
            <a:ext cx="10229936" cy="1325564"/>
          </a:xfrm>
          <a:prstGeom prst="rect">
            <a:avLst/>
          </a:prstGeom>
        </p:spPr>
      </p:pic>
      <p:sp>
        <p:nvSpPr>
          <p:cNvPr id="4" name="ZoneTexte 3">
            <a:extLst>
              <a:ext uri="{FF2B5EF4-FFF2-40B4-BE49-F238E27FC236}">
                <a16:creationId xmlns:a16="http://schemas.microsoft.com/office/drawing/2014/main" id="{77FC05B5-FAFD-4B2A-8456-2AAD203708A0}"/>
              </a:ext>
            </a:extLst>
          </p:cNvPr>
          <p:cNvSpPr txBox="1"/>
          <p:nvPr/>
        </p:nvSpPr>
        <p:spPr>
          <a:xfrm>
            <a:off x="0" y="2282158"/>
            <a:ext cx="11742821" cy="4552978"/>
          </a:xfrm>
          <a:prstGeom prst="rect">
            <a:avLst/>
          </a:prstGeom>
          <a:noFill/>
        </p:spPr>
        <p:txBody>
          <a:bodyPr wrap="square" rtlCol="0">
            <a:spAutoFit/>
          </a:bodyPr>
          <a:lstStyle/>
          <a:p>
            <a:pPr marL="457200" indent="-457200" algn="just">
              <a:buFont typeface="Arial" panose="020B0604020202020204" pitchFamily="34" charset="0"/>
              <a:buChar char="•"/>
            </a:pPr>
            <a:r>
              <a:rPr lang="fr-FR" sz="2800" i="1" dirty="0" err="1"/>
              <a:t>IEnumerable</a:t>
            </a:r>
            <a:r>
              <a:rPr lang="fr-FR" sz="2800" i="1" dirty="0"/>
              <a:t>&lt;T&gt;</a:t>
            </a:r>
            <a:r>
              <a:rPr lang="fr-FR" sz="2800" dirty="0"/>
              <a:t>  est une interface dont toutes les listes génériques de </a:t>
            </a:r>
            <a:r>
              <a:rPr lang="fr-FR" sz="2800" i="1" dirty="0"/>
              <a:t>C#</a:t>
            </a:r>
            <a:r>
              <a:rPr lang="fr-FR" sz="2800" dirty="0"/>
              <a:t> héritent. Il faut donc que notre méthode en soit une extension.</a:t>
            </a:r>
            <a:endParaRPr lang="fr-FR" sz="4800" dirty="0"/>
          </a:p>
          <a:p>
            <a:pPr marL="457200" indent="-457200" algn="just">
              <a:lnSpc>
                <a:spcPct val="150000"/>
              </a:lnSpc>
              <a:buFont typeface="Arial" panose="020B0604020202020204" pitchFamily="34" charset="0"/>
              <a:buChar char="•"/>
            </a:pPr>
            <a:r>
              <a:rPr lang="fr-FR" sz="2800" dirty="0"/>
              <a:t>Le &lt;T&gt; indique la généricité (T est une convention)</a:t>
            </a:r>
          </a:p>
          <a:p>
            <a:pPr marL="457200" indent="-457200" algn="just">
              <a:buFont typeface="Arial" panose="020B0604020202020204" pitchFamily="34" charset="0"/>
              <a:buChar char="•"/>
            </a:pPr>
            <a:r>
              <a:rPr lang="fr-FR" sz="2800" dirty="0"/>
              <a:t>Après le nom de la méthode nous indiquons entre chevrons tous les types génériques que cette méthode va devoir gérer (ici il n’y en a qu’un)</a:t>
            </a:r>
          </a:p>
          <a:p>
            <a:pPr marL="457200" indent="-457200" algn="just">
              <a:buFont typeface="Arial" panose="020B0604020202020204" pitchFamily="34" charset="0"/>
              <a:buChar char="•"/>
            </a:pPr>
            <a:r>
              <a:rPr lang="fr-FR" sz="2800" dirty="0"/>
              <a:t>« </a:t>
            </a:r>
            <a:r>
              <a:rPr lang="fr-FR" sz="2800" dirty="0" err="1"/>
              <a:t>this</a:t>
            </a:r>
            <a:r>
              <a:rPr lang="fr-FR" sz="2800" dirty="0"/>
              <a:t> » parce que le premier argument est l’objet lui-même auquel on appliquera notre méthode, et sera donc de type </a:t>
            </a:r>
            <a:r>
              <a:rPr lang="fr-FR" sz="2800" dirty="0" err="1"/>
              <a:t>IEnumerable</a:t>
            </a:r>
            <a:r>
              <a:rPr lang="fr-FR" sz="2800" dirty="0"/>
              <a:t> &lt;T&gt; générique</a:t>
            </a:r>
          </a:p>
          <a:p>
            <a:pPr marL="457200" indent="-457200" algn="just">
              <a:lnSpc>
                <a:spcPct val="150000"/>
              </a:lnSpc>
              <a:buFont typeface="Arial" panose="020B0604020202020204" pitchFamily="34" charset="0"/>
              <a:buChar char="•"/>
            </a:pPr>
            <a:r>
              <a:rPr lang="fr-FR" sz="2800" dirty="0"/>
              <a:t>Et le dernier argument est un </a:t>
            </a:r>
            <a:r>
              <a:rPr lang="fr-FR" sz="2800" dirty="0" err="1"/>
              <a:t>delegate</a:t>
            </a:r>
            <a:r>
              <a:rPr lang="fr-FR" sz="2800" dirty="0"/>
              <a:t>  prenant un objet de type T et renvoyant un booléen</a:t>
            </a:r>
          </a:p>
        </p:txBody>
      </p:sp>
    </p:spTree>
    <p:extLst>
      <p:ext uri="{BB962C8B-B14F-4D97-AF65-F5344CB8AC3E}">
        <p14:creationId xmlns:p14="http://schemas.microsoft.com/office/powerpoint/2010/main" val="247502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CD11F-8C7B-4919-A237-CA70EC05A1BD}"/>
              </a:ext>
            </a:extLst>
          </p:cNvPr>
          <p:cNvSpPr>
            <a:spLocks noGrp="1"/>
          </p:cNvSpPr>
          <p:nvPr>
            <p:ph type="title"/>
          </p:nvPr>
        </p:nvSpPr>
        <p:spPr>
          <a:xfrm>
            <a:off x="-272716" y="365124"/>
            <a:ext cx="12464716" cy="2634749"/>
          </a:xfrm>
        </p:spPr>
        <p:txBody>
          <a:bodyPr>
            <a:normAutofit/>
          </a:bodyPr>
          <a:lstStyle/>
          <a:p>
            <a:pPr algn="ctr"/>
            <a:r>
              <a:rPr lang="fr-FR" sz="6000" dirty="0"/>
              <a:t>Les Génériques : Qu’est-ce que c’est ?</a:t>
            </a:r>
          </a:p>
        </p:txBody>
      </p:sp>
      <p:sp>
        <p:nvSpPr>
          <p:cNvPr id="3" name="Espace réservé du contenu 2">
            <a:extLst>
              <a:ext uri="{FF2B5EF4-FFF2-40B4-BE49-F238E27FC236}">
                <a16:creationId xmlns:a16="http://schemas.microsoft.com/office/drawing/2014/main" id="{901FF2C4-941A-4E9E-BCB7-CEC1C719C4BD}"/>
              </a:ext>
            </a:extLst>
          </p:cNvPr>
          <p:cNvSpPr>
            <a:spLocks noGrp="1"/>
          </p:cNvSpPr>
          <p:nvPr>
            <p:ph idx="1"/>
          </p:nvPr>
        </p:nvSpPr>
        <p:spPr>
          <a:xfrm>
            <a:off x="838200" y="3237330"/>
            <a:ext cx="10515600" cy="4351338"/>
          </a:xfrm>
        </p:spPr>
        <p:txBody>
          <a:bodyPr>
            <a:normAutofit/>
          </a:bodyPr>
          <a:lstStyle/>
          <a:p>
            <a:pPr marL="0" indent="0">
              <a:buNone/>
            </a:pPr>
            <a:r>
              <a:rPr lang="fr-FR" sz="4000" dirty="0"/>
              <a:t> Une classe qui permet de définir de nouvelles classes, ou méthodes dont </a:t>
            </a:r>
            <a:r>
              <a:rPr lang="fr-FR" sz="4000" b="1" dirty="0"/>
              <a:t>le type </a:t>
            </a:r>
            <a:r>
              <a:rPr lang="fr-FR" sz="4000" dirty="0"/>
              <a:t>(Integer, String, …) devient un </a:t>
            </a:r>
            <a:r>
              <a:rPr lang="fr-FR" sz="4000" b="1" dirty="0"/>
              <a:t>paramètre</a:t>
            </a:r>
            <a:r>
              <a:rPr lang="fr-FR" sz="4000" dirty="0"/>
              <a:t>.</a:t>
            </a:r>
          </a:p>
        </p:txBody>
      </p:sp>
    </p:spTree>
    <p:extLst>
      <p:ext uri="{BB962C8B-B14F-4D97-AF65-F5344CB8AC3E}">
        <p14:creationId xmlns:p14="http://schemas.microsoft.com/office/powerpoint/2010/main" val="39510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772B6-50D6-456A-AE3F-FC8BDFB2858A}"/>
              </a:ext>
            </a:extLst>
          </p:cNvPr>
          <p:cNvSpPr>
            <a:spLocks noGrp="1"/>
          </p:cNvSpPr>
          <p:nvPr>
            <p:ph type="title"/>
          </p:nvPr>
        </p:nvSpPr>
        <p:spPr>
          <a:xfrm>
            <a:off x="838200" y="0"/>
            <a:ext cx="10515600" cy="1325563"/>
          </a:xfrm>
        </p:spPr>
        <p:txBody>
          <a:bodyPr>
            <a:normAutofit/>
          </a:bodyPr>
          <a:lstStyle/>
          <a:p>
            <a:pPr algn="ctr"/>
            <a:r>
              <a:rPr lang="fr-FR" sz="5400" dirty="0"/>
              <a:t>Avantages</a:t>
            </a:r>
          </a:p>
        </p:txBody>
      </p:sp>
      <p:sp>
        <p:nvSpPr>
          <p:cNvPr id="3" name="Espace réservé du contenu 2">
            <a:extLst>
              <a:ext uri="{FF2B5EF4-FFF2-40B4-BE49-F238E27FC236}">
                <a16:creationId xmlns:a16="http://schemas.microsoft.com/office/drawing/2014/main" id="{E4FD09D7-797A-478D-B60E-DA8A50147DB3}"/>
              </a:ext>
            </a:extLst>
          </p:cNvPr>
          <p:cNvSpPr>
            <a:spLocks noGrp="1"/>
          </p:cNvSpPr>
          <p:nvPr>
            <p:ph idx="1"/>
          </p:nvPr>
        </p:nvSpPr>
        <p:spPr>
          <a:xfrm>
            <a:off x="838200" y="1259305"/>
            <a:ext cx="10515600" cy="5598695"/>
          </a:xfrm>
        </p:spPr>
        <p:txBody>
          <a:bodyPr>
            <a:normAutofit/>
          </a:bodyPr>
          <a:lstStyle/>
          <a:p>
            <a:r>
              <a:rPr lang="fr-FR" dirty="0"/>
              <a:t>Type-</a:t>
            </a:r>
            <a:r>
              <a:rPr lang="fr-FR" dirty="0" err="1"/>
              <a:t>Safety</a:t>
            </a:r>
            <a:r>
              <a:rPr lang="fr-FR" dirty="0"/>
              <a:t> : S’assure que chaque élément possède le même type et permet « </a:t>
            </a:r>
            <a:r>
              <a:rPr lang="fr-FR" dirty="0" err="1"/>
              <a:t>l’intelliSense</a:t>
            </a:r>
            <a:r>
              <a:rPr lang="fr-FR" dirty="0"/>
              <a:t> » ce qui détecte et </a:t>
            </a:r>
            <a:r>
              <a:rPr lang="fr-FR" noProof="0" dirty="0"/>
              <a:t>indique</a:t>
            </a:r>
            <a:r>
              <a:rPr lang="fr-FR" dirty="0"/>
              <a:t> les erreurs en direct lors de l’écriture du code. </a:t>
            </a:r>
          </a:p>
          <a:p>
            <a:endParaRPr lang="fr-FR" dirty="0"/>
          </a:p>
          <a:p>
            <a:r>
              <a:rPr lang="fr-FR" dirty="0"/>
              <a:t>Meilleur performance et code de qualité, car cela permet de réutiliser des algorithmes de process de données sans recopier le code spécifique au type.</a:t>
            </a:r>
          </a:p>
          <a:p>
            <a:endParaRPr lang="fr-FR" dirty="0"/>
          </a:p>
          <a:p>
            <a:r>
              <a:rPr lang="fr-FR" dirty="0"/>
              <a:t>Evite le « boxing et unboxing ».  </a:t>
            </a:r>
            <a:r>
              <a:rPr lang="fr-FR" i="1" dirty="0"/>
              <a:t>Expliqué un peu plus tard.</a:t>
            </a:r>
          </a:p>
          <a:p>
            <a:endParaRPr lang="fr-FR" sz="2400" i="1" dirty="0"/>
          </a:p>
          <a:p>
            <a:r>
              <a:rPr lang="fr-FR" dirty="0"/>
              <a:t>Réduit le nombre de </a:t>
            </a:r>
            <a:r>
              <a:rPr lang="fr-FR" dirty="0" err="1"/>
              <a:t>cast</a:t>
            </a:r>
            <a:r>
              <a:rPr lang="fr-FR" dirty="0"/>
              <a:t> nécessaires et évite des erreurs concernant ce point.</a:t>
            </a:r>
            <a:endParaRPr lang="fr-FR" i="1" dirty="0"/>
          </a:p>
        </p:txBody>
      </p:sp>
    </p:spTree>
    <p:extLst>
      <p:ext uri="{BB962C8B-B14F-4D97-AF65-F5344CB8AC3E}">
        <p14:creationId xmlns:p14="http://schemas.microsoft.com/office/powerpoint/2010/main" val="273679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D49D3-DCDD-4431-93F8-69314F88CDAF}"/>
              </a:ext>
            </a:extLst>
          </p:cNvPr>
          <p:cNvSpPr>
            <a:spLocks noGrp="1"/>
          </p:cNvSpPr>
          <p:nvPr>
            <p:ph type="title"/>
          </p:nvPr>
        </p:nvSpPr>
        <p:spPr/>
        <p:txBody>
          <a:bodyPr/>
          <a:lstStyle/>
          <a:p>
            <a:pPr algn="ctr"/>
            <a:r>
              <a:rPr lang="fr-FR" sz="5400" dirty="0"/>
              <a:t>Inconvénient</a:t>
            </a:r>
            <a:endParaRPr lang="fr-FR" dirty="0"/>
          </a:p>
        </p:txBody>
      </p:sp>
      <p:sp>
        <p:nvSpPr>
          <p:cNvPr id="4" name="Espace réservé du contenu 2">
            <a:extLst>
              <a:ext uri="{FF2B5EF4-FFF2-40B4-BE49-F238E27FC236}">
                <a16:creationId xmlns:a16="http://schemas.microsoft.com/office/drawing/2014/main" id="{B1728EA3-2383-4D08-A135-29ED2D6E9F13}"/>
              </a:ext>
            </a:extLst>
          </p:cNvPr>
          <p:cNvSpPr>
            <a:spLocks noGrp="1"/>
          </p:cNvSpPr>
          <p:nvPr>
            <p:ph idx="1"/>
          </p:nvPr>
        </p:nvSpPr>
        <p:spPr>
          <a:xfrm>
            <a:off x="838200" y="2002088"/>
            <a:ext cx="10515600" cy="4351338"/>
          </a:xfrm>
        </p:spPr>
        <p:txBody>
          <a:bodyPr>
            <a:normAutofit/>
          </a:bodyPr>
          <a:lstStyle/>
          <a:p>
            <a:r>
              <a:rPr lang="fr-FR" sz="4000" dirty="0"/>
              <a:t>Complexité : Cela rajoute une nouvelle couche d’abstraction et de niveau de paramétrage en plus de ceux existants. Peut-être utilisé inutilement ou mal compris.</a:t>
            </a:r>
          </a:p>
        </p:txBody>
      </p:sp>
    </p:spTree>
    <p:extLst>
      <p:ext uri="{BB962C8B-B14F-4D97-AF65-F5344CB8AC3E}">
        <p14:creationId xmlns:p14="http://schemas.microsoft.com/office/powerpoint/2010/main" val="238821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9D37BDB-4556-4B85-A4E2-130702FF7ABC}"/>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Les génériques dans les collections</a:t>
            </a:r>
          </a:p>
        </p:txBody>
      </p:sp>
      <p:sp>
        <p:nvSpPr>
          <p:cNvPr id="4" name="ZoneTexte 3">
            <a:extLst>
              <a:ext uri="{FF2B5EF4-FFF2-40B4-BE49-F238E27FC236}">
                <a16:creationId xmlns:a16="http://schemas.microsoft.com/office/drawing/2014/main" id="{294A21C9-3FD9-4DAB-92A0-1E73159F8785}"/>
              </a:ext>
            </a:extLst>
          </p:cNvPr>
          <p:cNvSpPr txBox="1"/>
          <p:nvPr/>
        </p:nvSpPr>
        <p:spPr>
          <a:xfrm>
            <a:off x="0" y="1071798"/>
            <a:ext cx="12192000" cy="553998"/>
          </a:xfrm>
          <a:prstGeom prst="rect">
            <a:avLst/>
          </a:prstGeom>
          <a:noFill/>
        </p:spPr>
        <p:txBody>
          <a:bodyPr wrap="square" rtlCol="0">
            <a:spAutoFit/>
          </a:bodyPr>
          <a:lstStyle/>
          <a:p>
            <a:r>
              <a:rPr lang="fr-FR" sz="3000" u="sng" dirty="0"/>
              <a:t>Les collections non génériques :</a:t>
            </a:r>
            <a:r>
              <a:rPr lang="fr-FR" sz="3000" dirty="0"/>
              <a:t> </a:t>
            </a:r>
            <a:r>
              <a:rPr lang="fr-FR" sz="3000" dirty="0" err="1"/>
              <a:t>ArrayList</a:t>
            </a:r>
            <a:r>
              <a:rPr lang="fr-FR" sz="3000" dirty="0"/>
              <a:t>, </a:t>
            </a:r>
            <a:r>
              <a:rPr lang="fr-FR" sz="3000" dirty="0" err="1"/>
              <a:t>Hashtable</a:t>
            </a:r>
            <a:r>
              <a:rPr lang="fr-FR" sz="3000" dirty="0"/>
              <a:t>, </a:t>
            </a:r>
            <a:r>
              <a:rPr lang="fr-FR" sz="3000" dirty="0" err="1"/>
              <a:t>SortedList</a:t>
            </a:r>
            <a:r>
              <a:rPr lang="fr-FR" sz="3000" dirty="0"/>
              <a:t>, Queue, ...</a:t>
            </a:r>
          </a:p>
        </p:txBody>
      </p:sp>
      <p:sp>
        <p:nvSpPr>
          <p:cNvPr id="5" name="ZoneTexte 4">
            <a:extLst>
              <a:ext uri="{FF2B5EF4-FFF2-40B4-BE49-F238E27FC236}">
                <a16:creationId xmlns:a16="http://schemas.microsoft.com/office/drawing/2014/main" id="{DE904D52-31BF-4FBA-A43C-E4F163CD11B3}"/>
              </a:ext>
            </a:extLst>
          </p:cNvPr>
          <p:cNvSpPr txBox="1"/>
          <p:nvPr/>
        </p:nvSpPr>
        <p:spPr>
          <a:xfrm>
            <a:off x="1" y="1681931"/>
            <a:ext cx="12191999" cy="1015663"/>
          </a:xfrm>
          <a:prstGeom prst="rect">
            <a:avLst/>
          </a:prstGeom>
          <a:noFill/>
        </p:spPr>
        <p:txBody>
          <a:bodyPr wrap="square" rtlCol="0">
            <a:spAutoFit/>
          </a:bodyPr>
          <a:lstStyle/>
          <a:p>
            <a:r>
              <a:rPr lang="fr-FR" sz="3000" u="sng" dirty="0"/>
              <a:t>Les collections génériques :</a:t>
            </a:r>
            <a:r>
              <a:rPr lang="fr-FR" sz="3000" dirty="0"/>
              <a:t> List&lt;T&gt;, </a:t>
            </a:r>
            <a:r>
              <a:rPr lang="fr-FR" sz="3000" dirty="0" err="1"/>
              <a:t>Dictionary</a:t>
            </a:r>
            <a:r>
              <a:rPr lang="fr-FR" sz="3000" dirty="0"/>
              <a:t> &lt;T, U&gt;, </a:t>
            </a:r>
            <a:r>
              <a:rPr lang="fr-FR" sz="3000" dirty="0" err="1"/>
              <a:t>SortedList</a:t>
            </a:r>
            <a:r>
              <a:rPr lang="fr-FR" sz="3000" dirty="0"/>
              <a:t> &lt;T, U&gt;, Queue &lt;T&gt;, …</a:t>
            </a:r>
          </a:p>
        </p:txBody>
      </p:sp>
      <p:sp>
        <p:nvSpPr>
          <p:cNvPr id="6" name="ZoneTexte 5">
            <a:extLst>
              <a:ext uri="{FF2B5EF4-FFF2-40B4-BE49-F238E27FC236}">
                <a16:creationId xmlns:a16="http://schemas.microsoft.com/office/drawing/2014/main" id="{5731F6D7-2CE3-47E7-9074-62EF7BC7C4AB}"/>
              </a:ext>
            </a:extLst>
          </p:cNvPr>
          <p:cNvSpPr txBox="1"/>
          <p:nvPr/>
        </p:nvSpPr>
        <p:spPr>
          <a:xfrm>
            <a:off x="320840" y="2823415"/>
            <a:ext cx="11742821" cy="2462213"/>
          </a:xfrm>
          <a:prstGeom prst="rect">
            <a:avLst/>
          </a:prstGeom>
          <a:noFill/>
        </p:spPr>
        <p:txBody>
          <a:bodyPr wrap="square" rtlCol="0">
            <a:spAutoFit/>
          </a:bodyPr>
          <a:lstStyle/>
          <a:p>
            <a:r>
              <a:rPr lang="fr-FR" sz="2800" b="1" dirty="0"/>
              <a:t> Quelle différence? </a:t>
            </a:r>
            <a:br>
              <a:rPr lang="fr-FR" sz="2800" b="1" dirty="0"/>
            </a:br>
            <a:endParaRPr lang="fr-FR" sz="2400" b="1" dirty="0"/>
          </a:p>
          <a:p>
            <a:r>
              <a:rPr lang="fr-FR" sz="2800" dirty="0"/>
              <a:t>Pour des collections normales, dans le cas de value types (</a:t>
            </a:r>
            <a:r>
              <a:rPr lang="fr-FR" sz="2800" dirty="0" err="1"/>
              <a:t>int</a:t>
            </a:r>
            <a:r>
              <a:rPr lang="fr-FR" sz="2800" dirty="0"/>
              <a:t>, double, </a:t>
            </a:r>
            <a:r>
              <a:rPr lang="fr-FR" sz="2800" dirty="0" err="1"/>
              <a:t>bool</a:t>
            </a:r>
            <a:r>
              <a:rPr lang="fr-FR" sz="2800" dirty="0"/>
              <a:t>, char, etc.) il faut qu’ils soient ‘</a:t>
            </a:r>
            <a:r>
              <a:rPr lang="fr-FR" sz="2800" dirty="0" err="1"/>
              <a:t>boxed</a:t>
            </a:r>
            <a:r>
              <a:rPr lang="fr-FR" sz="2800" dirty="0"/>
              <a:t>’ dans un objet puis ‘</a:t>
            </a:r>
            <a:r>
              <a:rPr lang="fr-FR" sz="2800" dirty="0" err="1"/>
              <a:t>unboxed</a:t>
            </a:r>
            <a:r>
              <a:rPr lang="fr-FR" sz="2800" dirty="0"/>
              <a:t>’ pour être réutilisés plus tard ce qui utilise beaucoup de performance.</a:t>
            </a:r>
          </a:p>
          <a:p>
            <a:endParaRPr lang="fr-FR" dirty="0"/>
          </a:p>
        </p:txBody>
      </p:sp>
      <p:sp>
        <p:nvSpPr>
          <p:cNvPr id="7" name="ZoneTexte 6">
            <a:extLst>
              <a:ext uri="{FF2B5EF4-FFF2-40B4-BE49-F238E27FC236}">
                <a16:creationId xmlns:a16="http://schemas.microsoft.com/office/drawing/2014/main" id="{B1EDCF3B-EF6B-410F-A473-022C23E0A721}"/>
              </a:ext>
            </a:extLst>
          </p:cNvPr>
          <p:cNvSpPr txBox="1"/>
          <p:nvPr/>
        </p:nvSpPr>
        <p:spPr>
          <a:xfrm>
            <a:off x="320839" y="5371098"/>
            <a:ext cx="11742821" cy="1384995"/>
          </a:xfrm>
          <a:prstGeom prst="rect">
            <a:avLst/>
          </a:prstGeom>
          <a:noFill/>
        </p:spPr>
        <p:txBody>
          <a:bodyPr wrap="square" rtlCol="0">
            <a:spAutoFit/>
          </a:bodyPr>
          <a:lstStyle/>
          <a:p>
            <a:r>
              <a:rPr lang="fr-FR" sz="2800" dirty="0"/>
              <a:t>Les collections génériques permettent de reporter le moment de spécification du type jusqu’au moment de la création. Et vont ensuite les stocker dans des tableaux  spécifiques au type concerné dont pas besoin de boxing ou de casting.</a:t>
            </a:r>
          </a:p>
        </p:txBody>
      </p:sp>
    </p:spTree>
    <p:extLst>
      <p:ext uri="{BB962C8B-B14F-4D97-AF65-F5344CB8AC3E}">
        <p14:creationId xmlns:p14="http://schemas.microsoft.com/office/powerpoint/2010/main" val="408413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E48F90-E681-4CE1-9636-F11EDCE9031F}"/>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Créer </a:t>
            </a:r>
            <a:r>
              <a:rPr lang="en-US" sz="4800" kern="1200" dirty="0" err="1">
                <a:solidFill>
                  <a:srgbClr val="FFFFFF"/>
                </a:solidFill>
                <a:latin typeface="+mj-lt"/>
                <a:ea typeface="+mj-ea"/>
                <a:cs typeface="+mj-cs"/>
              </a:rPr>
              <a:t>une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classe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générique</a:t>
            </a:r>
            <a:endParaRPr lang="en-US" sz="4800" kern="1200" dirty="0">
              <a:solidFill>
                <a:srgbClr val="FFFFFF"/>
              </a:solidFill>
              <a:latin typeface="+mj-lt"/>
              <a:ea typeface="+mj-ea"/>
              <a:cs typeface="+mj-cs"/>
            </a:endParaRP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34C813EF-3FEF-432F-B1DC-71B91F888D46}"/>
              </a:ext>
            </a:extLst>
          </p:cNvPr>
          <p:cNvPicPr>
            <a:picLocks noChangeAspect="1"/>
          </p:cNvPicPr>
          <p:nvPr/>
        </p:nvPicPr>
        <p:blipFill>
          <a:blip r:embed="rId2"/>
          <a:stretch>
            <a:fillRect/>
          </a:stretch>
        </p:blipFill>
        <p:spPr>
          <a:xfrm>
            <a:off x="4952645" y="770020"/>
            <a:ext cx="6902471" cy="5527881"/>
          </a:xfrm>
          <a:prstGeom prst="rect">
            <a:avLst/>
          </a:prstGeom>
        </p:spPr>
      </p:pic>
      <p:sp>
        <p:nvSpPr>
          <p:cNvPr id="7" name="Titre 1">
            <a:extLst>
              <a:ext uri="{FF2B5EF4-FFF2-40B4-BE49-F238E27FC236}">
                <a16:creationId xmlns:a16="http://schemas.microsoft.com/office/drawing/2014/main" id="{E8285CB7-5045-441D-98B9-04871FE572FD}"/>
              </a:ext>
            </a:extLst>
          </p:cNvPr>
          <p:cNvSpPr txBox="1">
            <a:spLocks/>
          </p:cNvSpPr>
          <p:nvPr/>
        </p:nvSpPr>
        <p:spPr>
          <a:xfrm>
            <a:off x="655721" y="4722097"/>
            <a:ext cx="3657600" cy="9668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err="1">
                <a:solidFill>
                  <a:srgbClr val="FFFFFF"/>
                </a:solidFill>
                <a:latin typeface="+mj-lt"/>
                <a:ea typeface="+mj-ea"/>
                <a:cs typeface="+mj-cs"/>
              </a:rPr>
              <a:t>Définition</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317801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5E526D-5B5F-4EA9-9D55-0F3052412ADB}"/>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Créer </a:t>
            </a:r>
            <a:r>
              <a:rPr lang="en-US" sz="4800" kern="1200" dirty="0" err="1">
                <a:solidFill>
                  <a:srgbClr val="FFFFFF"/>
                </a:solidFill>
                <a:latin typeface="+mj-lt"/>
                <a:ea typeface="+mj-ea"/>
                <a:cs typeface="+mj-cs"/>
              </a:rPr>
              <a:t>une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classe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générique</a:t>
            </a:r>
            <a:endParaRPr lang="en-US" sz="48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DFE6B0A-7D37-4424-B8CF-B95FCB0432B7}"/>
              </a:ext>
            </a:extLst>
          </p:cNvPr>
          <p:cNvPicPr>
            <a:picLocks noChangeAspect="1"/>
          </p:cNvPicPr>
          <p:nvPr/>
        </p:nvPicPr>
        <p:blipFill>
          <a:blip r:embed="rId2"/>
          <a:stretch>
            <a:fillRect/>
          </a:stretch>
        </p:blipFill>
        <p:spPr>
          <a:xfrm>
            <a:off x="5006544" y="1262330"/>
            <a:ext cx="6934987" cy="5238399"/>
          </a:xfrm>
          <a:prstGeom prst="rect">
            <a:avLst/>
          </a:prstGeom>
        </p:spPr>
      </p:pic>
      <p:sp>
        <p:nvSpPr>
          <p:cNvPr id="9" name="Titre 1">
            <a:extLst>
              <a:ext uri="{FF2B5EF4-FFF2-40B4-BE49-F238E27FC236}">
                <a16:creationId xmlns:a16="http://schemas.microsoft.com/office/drawing/2014/main" id="{86F71D85-C945-4CAE-98CB-BC855EF506B5}"/>
              </a:ext>
            </a:extLst>
          </p:cNvPr>
          <p:cNvSpPr txBox="1">
            <a:spLocks/>
          </p:cNvSpPr>
          <p:nvPr/>
        </p:nvSpPr>
        <p:spPr>
          <a:xfrm>
            <a:off x="750437" y="4395202"/>
            <a:ext cx="3505200" cy="9532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Main</a:t>
            </a:r>
          </a:p>
        </p:txBody>
      </p:sp>
    </p:spTree>
    <p:extLst>
      <p:ext uri="{BB962C8B-B14F-4D97-AF65-F5344CB8AC3E}">
        <p14:creationId xmlns:p14="http://schemas.microsoft.com/office/powerpoint/2010/main" val="149211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3C780994-7DFB-4DD1-96DE-F90A19B16BAD}"/>
              </a:ext>
            </a:extLst>
          </p:cNvPr>
          <p:cNvSpPr txBox="1">
            <a:spLocks/>
          </p:cNvSpPr>
          <p:nvPr/>
        </p:nvSpPr>
        <p:spPr>
          <a:xfrm>
            <a:off x="674237" y="914400"/>
            <a:ext cx="3657600" cy="2887579"/>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fr-FR" kern="1200" dirty="0">
                <a:solidFill>
                  <a:srgbClr val="FFFFFF"/>
                </a:solidFill>
                <a:latin typeface="+mj-lt"/>
                <a:ea typeface="+mj-ea"/>
                <a:cs typeface="+mj-cs"/>
              </a:rPr>
              <a:t>Créer une méthode générique</a:t>
            </a: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A406CE86-8198-4601-B543-DA55C1E272B8}"/>
              </a:ext>
            </a:extLst>
          </p:cNvPr>
          <p:cNvPicPr>
            <a:picLocks noChangeAspect="1"/>
          </p:cNvPicPr>
          <p:nvPr/>
        </p:nvPicPr>
        <p:blipFill>
          <a:blip r:embed="rId2"/>
          <a:stretch>
            <a:fillRect/>
          </a:stretch>
        </p:blipFill>
        <p:spPr>
          <a:xfrm>
            <a:off x="5702140" y="153861"/>
            <a:ext cx="5447942" cy="6550277"/>
          </a:xfrm>
          <a:prstGeom prst="rect">
            <a:avLst/>
          </a:prstGeom>
        </p:spPr>
      </p:pic>
    </p:spTree>
    <p:extLst>
      <p:ext uri="{BB962C8B-B14F-4D97-AF65-F5344CB8AC3E}">
        <p14:creationId xmlns:p14="http://schemas.microsoft.com/office/powerpoint/2010/main" val="297830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CF678-E8C5-42EE-944E-E5AAA512AC2D}"/>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Exercice d’exemple</a:t>
            </a:r>
          </a:p>
        </p:txBody>
      </p:sp>
      <p:sp>
        <p:nvSpPr>
          <p:cNvPr id="4" name="ZoneTexte 3">
            <a:extLst>
              <a:ext uri="{FF2B5EF4-FFF2-40B4-BE49-F238E27FC236}">
                <a16:creationId xmlns:a16="http://schemas.microsoft.com/office/drawing/2014/main" id="{DD0960D5-1CB2-415E-ABDA-97CF6A5ACE83}"/>
              </a:ext>
            </a:extLst>
          </p:cNvPr>
          <p:cNvSpPr txBox="1"/>
          <p:nvPr/>
        </p:nvSpPr>
        <p:spPr>
          <a:xfrm>
            <a:off x="224589" y="893977"/>
            <a:ext cx="11742821" cy="954107"/>
          </a:xfrm>
          <a:prstGeom prst="rect">
            <a:avLst/>
          </a:prstGeom>
          <a:noFill/>
        </p:spPr>
        <p:txBody>
          <a:bodyPr wrap="square" rtlCol="0">
            <a:spAutoFit/>
          </a:bodyPr>
          <a:lstStyle/>
          <a:p>
            <a:r>
              <a:rPr lang="fr-FR" sz="2800" dirty="0"/>
              <a:t>Créer une classe d’individu puis recréer une méthode générique « </a:t>
            </a:r>
            <a:r>
              <a:rPr lang="fr-FR" sz="2800" dirty="0" err="1"/>
              <a:t>Where</a:t>
            </a:r>
            <a:r>
              <a:rPr lang="fr-FR" sz="2800" dirty="0"/>
              <a:t> » similaire à la méthode </a:t>
            </a:r>
            <a:r>
              <a:rPr lang="fr-FR" sz="2800" dirty="0" err="1"/>
              <a:t>Where</a:t>
            </a:r>
            <a:r>
              <a:rPr lang="fr-FR" sz="2800" dirty="0"/>
              <a:t> de LINQ ci-dessous:</a:t>
            </a:r>
            <a:endParaRPr lang="fr-FR" dirty="0"/>
          </a:p>
        </p:txBody>
      </p:sp>
      <p:pic>
        <p:nvPicPr>
          <p:cNvPr id="5" name="Image 4">
            <a:extLst>
              <a:ext uri="{FF2B5EF4-FFF2-40B4-BE49-F238E27FC236}">
                <a16:creationId xmlns:a16="http://schemas.microsoft.com/office/drawing/2014/main" id="{7449A587-4EEF-4FAD-954B-C3788C1431E4}"/>
              </a:ext>
            </a:extLst>
          </p:cNvPr>
          <p:cNvPicPr>
            <a:picLocks noChangeAspect="1"/>
          </p:cNvPicPr>
          <p:nvPr/>
        </p:nvPicPr>
        <p:blipFill>
          <a:blip r:embed="rId2"/>
          <a:stretch>
            <a:fillRect/>
          </a:stretch>
        </p:blipFill>
        <p:spPr>
          <a:xfrm>
            <a:off x="569822" y="2500694"/>
            <a:ext cx="2943225" cy="1819275"/>
          </a:xfrm>
          <a:prstGeom prst="rect">
            <a:avLst/>
          </a:prstGeom>
        </p:spPr>
      </p:pic>
      <p:pic>
        <p:nvPicPr>
          <p:cNvPr id="7" name="Image 6">
            <a:extLst>
              <a:ext uri="{FF2B5EF4-FFF2-40B4-BE49-F238E27FC236}">
                <a16:creationId xmlns:a16="http://schemas.microsoft.com/office/drawing/2014/main" id="{24BB5A10-5230-4FCD-A37B-62AD5DDCEBFC}"/>
              </a:ext>
            </a:extLst>
          </p:cNvPr>
          <p:cNvPicPr>
            <a:picLocks noChangeAspect="1"/>
          </p:cNvPicPr>
          <p:nvPr/>
        </p:nvPicPr>
        <p:blipFill>
          <a:blip r:embed="rId3"/>
          <a:stretch>
            <a:fillRect/>
          </a:stretch>
        </p:blipFill>
        <p:spPr>
          <a:xfrm>
            <a:off x="5143500" y="2643568"/>
            <a:ext cx="6210300" cy="1533525"/>
          </a:xfrm>
          <a:prstGeom prst="rect">
            <a:avLst/>
          </a:prstGeom>
        </p:spPr>
      </p:pic>
      <p:sp>
        <p:nvSpPr>
          <p:cNvPr id="8" name="ZoneTexte 7">
            <a:extLst>
              <a:ext uri="{FF2B5EF4-FFF2-40B4-BE49-F238E27FC236}">
                <a16:creationId xmlns:a16="http://schemas.microsoft.com/office/drawing/2014/main" id="{144C88FA-1B02-420B-9826-EB11FD5EAC09}"/>
              </a:ext>
            </a:extLst>
          </p:cNvPr>
          <p:cNvSpPr txBox="1"/>
          <p:nvPr/>
        </p:nvSpPr>
        <p:spPr>
          <a:xfrm>
            <a:off x="569822" y="1993990"/>
            <a:ext cx="4422056" cy="369332"/>
          </a:xfrm>
          <a:prstGeom prst="rect">
            <a:avLst/>
          </a:prstGeom>
          <a:noFill/>
        </p:spPr>
        <p:txBody>
          <a:bodyPr wrap="square" rtlCol="0">
            <a:spAutoFit/>
          </a:bodyPr>
          <a:lstStyle/>
          <a:p>
            <a:r>
              <a:rPr lang="fr-FR" u="sng" dirty="0"/>
              <a:t>Création de la classe:</a:t>
            </a:r>
          </a:p>
        </p:txBody>
      </p:sp>
      <p:sp>
        <p:nvSpPr>
          <p:cNvPr id="9" name="ZoneTexte 8">
            <a:extLst>
              <a:ext uri="{FF2B5EF4-FFF2-40B4-BE49-F238E27FC236}">
                <a16:creationId xmlns:a16="http://schemas.microsoft.com/office/drawing/2014/main" id="{684C58BA-A7F2-4B07-B838-4BD99B2B9F87}"/>
              </a:ext>
            </a:extLst>
          </p:cNvPr>
          <p:cNvSpPr txBox="1"/>
          <p:nvPr/>
        </p:nvSpPr>
        <p:spPr>
          <a:xfrm>
            <a:off x="5143500" y="1993990"/>
            <a:ext cx="4422056" cy="369332"/>
          </a:xfrm>
          <a:prstGeom prst="rect">
            <a:avLst/>
          </a:prstGeom>
          <a:noFill/>
        </p:spPr>
        <p:txBody>
          <a:bodyPr wrap="square" rtlCol="0">
            <a:spAutoFit/>
          </a:bodyPr>
          <a:lstStyle/>
          <a:p>
            <a:r>
              <a:rPr lang="fr-FR" u="sng" dirty="0"/>
              <a:t>Création d’une liste:</a:t>
            </a:r>
          </a:p>
        </p:txBody>
      </p:sp>
      <p:pic>
        <p:nvPicPr>
          <p:cNvPr id="10" name="Image 9">
            <a:extLst>
              <a:ext uri="{FF2B5EF4-FFF2-40B4-BE49-F238E27FC236}">
                <a16:creationId xmlns:a16="http://schemas.microsoft.com/office/drawing/2014/main" id="{B99D7111-317E-4EEC-8A18-1C5C6A0F1F1C}"/>
              </a:ext>
            </a:extLst>
          </p:cNvPr>
          <p:cNvPicPr>
            <a:picLocks noChangeAspect="1"/>
          </p:cNvPicPr>
          <p:nvPr/>
        </p:nvPicPr>
        <p:blipFill>
          <a:blip r:embed="rId4"/>
          <a:stretch>
            <a:fillRect/>
          </a:stretch>
        </p:blipFill>
        <p:spPr>
          <a:xfrm>
            <a:off x="2305050" y="4857966"/>
            <a:ext cx="7277100" cy="1771650"/>
          </a:xfrm>
          <a:prstGeom prst="rect">
            <a:avLst/>
          </a:prstGeom>
        </p:spPr>
      </p:pic>
      <p:sp>
        <p:nvSpPr>
          <p:cNvPr id="11" name="ZoneTexte 10">
            <a:extLst>
              <a:ext uri="{FF2B5EF4-FFF2-40B4-BE49-F238E27FC236}">
                <a16:creationId xmlns:a16="http://schemas.microsoft.com/office/drawing/2014/main" id="{13516B1C-FB32-401F-80CA-48B0CD597210}"/>
              </a:ext>
            </a:extLst>
          </p:cNvPr>
          <p:cNvSpPr txBox="1"/>
          <p:nvPr/>
        </p:nvSpPr>
        <p:spPr>
          <a:xfrm>
            <a:off x="2305050" y="4493100"/>
            <a:ext cx="4422056" cy="369332"/>
          </a:xfrm>
          <a:prstGeom prst="rect">
            <a:avLst/>
          </a:prstGeom>
          <a:noFill/>
        </p:spPr>
        <p:txBody>
          <a:bodyPr wrap="square" rtlCol="0">
            <a:spAutoFit/>
          </a:bodyPr>
          <a:lstStyle/>
          <a:p>
            <a:r>
              <a:rPr lang="fr-FR" u="sng" dirty="0"/>
              <a:t>Méthode </a:t>
            </a:r>
            <a:r>
              <a:rPr lang="fr-FR" u="sng" dirty="0" err="1"/>
              <a:t>Where</a:t>
            </a:r>
            <a:r>
              <a:rPr lang="fr-FR" u="sng" dirty="0"/>
              <a:t> à refaire:</a:t>
            </a:r>
          </a:p>
        </p:txBody>
      </p:sp>
    </p:spTree>
    <p:extLst>
      <p:ext uri="{BB962C8B-B14F-4D97-AF65-F5344CB8AC3E}">
        <p14:creationId xmlns:p14="http://schemas.microsoft.com/office/powerpoint/2010/main" val="22081124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1">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296</Words>
  <Application>Microsoft Office PowerPoint</Application>
  <PresentationFormat>Grand écran</PresentationFormat>
  <Paragraphs>40</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Baskerville Old Face</vt:lpstr>
      <vt:lpstr>Calibri</vt:lpstr>
      <vt:lpstr>Thème Office</vt:lpstr>
      <vt:lpstr>Présentation PowerPoint</vt:lpstr>
      <vt:lpstr>Les Génériques : Qu’est-ce que c’est ?</vt:lpstr>
      <vt:lpstr>Avantages</vt:lpstr>
      <vt:lpstr>Inconvénient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cp:lastModifiedBy>
  <cp:revision>9</cp:revision>
  <dcterms:created xsi:type="dcterms:W3CDTF">2019-02-04T15:03:45Z</dcterms:created>
  <dcterms:modified xsi:type="dcterms:W3CDTF">2019-02-11T16:56:23Z</dcterms:modified>
</cp:coreProperties>
</file>