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7" d="100"/>
          <a:sy n="37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62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971312"/>
            <a:ext cx="7415927" cy="4731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452"/>
              </a:lnSpc>
              <a:buNone/>
            </a:pPr>
            <a:r>
              <a:rPr lang="en-US" sz="5962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Desenvolvimento de Aplicativos Mobile: Considerações Essenciais</a:t>
            </a:r>
            <a:endParaRPr lang="en-US" sz="5962" dirty="0"/>
          </a:p>
        </p:txBody>
      </p:sp>
      <p:sp>
        <p:nvSpPr>
          <p:cNvPr id="6" name="Text 2"/>
          <p:cNvSpPr/>
          <p:nvPr/>
        </p:nvSpPr>
        <p:spPr>
          <a:xfrm>
            <a:off x="6350437" y="6073140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Este guia aborda aspectos cruciais no desenvolvimento de aplicativos mobile, desde a usabilidade em telas pequenas até a otimização de recursos.</a:t>
            </a:r>
            <a:endParaRPr lang="en-US" sz="1944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78D4CD-A26D-4063-956A-7EE2E484D3FD}"/>
              </a:ext>
            </a:extLst>
          </p:cNvPr>
          <p:cNvSpPr txBox="1"/>
          <p:nvPr/>
        </p:nvSpPr>
        <p:spPr>
          <a:xfrm>
            <a:off x="6350437" y="7543889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Arleto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José dos Santos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CF375D-6259-4186-A68A-12FFF262E08F}"/>
              </a:ext>
            </a:extLst>
          </p:cNvPr>
          <p:cNvSpPr txBox="1"/>
          <p:nvPr/>
        </p:nvSpPr>
        <p:spPr>
          <a:xfrm>
            <a:off x="10058400" y="7543889"/>
            <a:ext cx="3682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Lucas Henrique de Oliveira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321356" y="2464832"/>
            <a:ext cx="8285678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Interfaces para Telas Pequenas</a:t>
            </a:r>
            <a:endParaRPr lang="en-US" sz="4320" dirty="0"/>
          </a:p>
        </p:txBody>
      </p:sp>
      <p:sp>
        <p:nvSpPr>
          <p:cNvPr id="5" name="Text 2"/>
          <p:cNvSpPr/>
          <p:nvPr/>
        </p:nvSpPr>
        <p:spPr>
          <a:xfrm>
            <a:off x="1321356" y="3767733"/>
            <a:ext cx="4394121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Exemplo 1: Aplicativo de Viagem</a:t>
            </a:r>
            <a:endParaRPr lang="en-US" sz="2160" dirty="0"/>
          </a:p>
        </p:txBody>
      </p:sp>
      <p:sp>
        <p:nvSpPr>
          <p:cNvPr id="6" name="Text 3"/>
          <p:cNvSpPr/>
          <p:nvPr/>
        </p:nvSpPr>
        <p:spPr>
          <a:xfrm>
            <a:off x="1321356" y="4357449"/>
            <a:ext cx="5692735" cy="1417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Botões pequenos e sobrepostos dificultam a navegação. O excesso de informações em um espaço limitado causa </a:t>
            </a:r>
            <a:r>
              <a:rPr lang="en-US" sz="1944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confusão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/>
              <a:t>		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/>
              <a:t>	</a:t>
            </a:r>
          </a:p>
        </p:txBody>
      </p:sp>
      <p:sp>
        <p:nvSpPr>
          <p:cNvPr id="7" name="Text 4"/>
          <p:cNvSpPr/>
          <p:nvPr/>
        </p:nvSpPr>
        <p:spPr>
          <a:xfrm>
            <a:off x="7623929" y="3767733"/>
            <a:ext cx="4354592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Exemplo 2: Aplicativo de Música</a:t>
            </a:r>
            <a:endParaRPr lang="en-US" sz="2160" dirty="0"/>
          </a:p>
        </p:txBody>
      </p:sp>
      <p:sp>
        <p:nvSpPr>
          <p:cNvPr id="8" name="Text 5"/>
          <p:cNvSpPr/>
          <p:nvPr/>
        </p:nvSpPr>
        <p:spPr>
          <a:xfrm>
            <a:off x="7623929" y="4357449"/>
            <a:ext cx="5692735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Menu complexo com muitos elementos visuais diminui a experiência. A falta de hierarquia visual torna a interação confusa.</a:t>
            </a:r>
            <a:endParaRPr lang="en-US" sz="1944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00AAB01-6E92-4DF8-A028-193AAD94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763" y="5949615"/>
            <a:ext cx="868280" cy="86828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40D881-9421-4C77-9676-5BBFC4C395B6}"/>
              </a:ext>
            </a:extLst>
          </p:cNvPr>
          <p:cNvSpPr txBox="1"/>
          <p:nvPr/>
        </p:nvSpPr>
        <p:spPr>
          <a:xfrm>
            <a:off x="2390273" y="6102185"/>
            <a:ext cx="4924927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3110"/>
              </a:lnSpc>
              <a:buNone/>
            </a:pPr>
            <a:r>
              <a:rPr lang="pt-BR" sz="2000" b="0" i="0" dirty="0" err="1">
                <a:solidFill>
                  <a:srgbClr val="E8E8E8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Kayak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https://www.kayak.com.br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95517FF-A354-46EA-BB11-5FAB69634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929" y="5949615"/>
            <a:ext cx="868280" cy="86828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399F554-DCA8-4646-A42B-98631CA350A4}"/>
              </a:ext>
            </a:extLst>
          </p:cNvPr>
          <p:cNvSpPr txBox="1"/>
          <p:nvPr/>
        </p:nvSpPr>
        <p:spPr>
          <a:xfrm>
            <a:off x="8622631" y="6097888"/>
            <a:ext cx="4924927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3110"/>
              </a:lnSpc>
              <a:buNone/>
            </a:pPr>
            <a:r>
              <a:rPr lang="pt-BR" sz="2000" b="0" i="0" dirty="0" err="1">
                <a:solidFill>
                  <a:srgbClr val="E8E8E8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Spotify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https://www.spotify.com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310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46508" y="675799"/>
            <a:ext cx="7423785" cy="13651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75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Interfaces para Mudança de Orientação</a:t>
            </a:r>
            <a:endParaRPr lang="en-US" sz="4300" dirty="0"/>
          </a:p>
        </p:txBody>
      </p:sp>
      <p:sp>
        <p:nvSpPr>
          <p:cNvPr id="6" name="Shape 2"/>
          <p:cNvSpPr/>
          <p:nvPr/>
        </p:nvSpPr>
        <p:spPr>
          <a:xfrm>
            <a:off x="6346508" y="2686050"/>
            <a:ext cx="552926" cy="552926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561653" y="2798683"/>
            <a:ext cx="122634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0"/>
              </a:lnSpc>
              <a:buNone/>
            </a:pPr>
            <a:r>
              <a:rPr lang="en-US" sz="258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580" dirty="0"/>
          </a:p>
        </p:txBody>
      </p:sp>
      <p:sp>
        <p:nvSpPr>
          <p:cNvPr id="8" name="Text 4"/>
          <p:cNvSpPr/>
          <p:nvPr/>
        </p:nvSpPr>
        <p:spPr>
          <a:xfrm>
            <a:off x="7145179" y="2686050"/>
            <a:ext cx="3619619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8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Conteúdo Desproporcional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7145179" y="3174682"/>
            <a:ext cx="6625114" cy="7862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96"/>
              </a:lnSpc>
              <a:buNone/>
            </a:pPr>
            <a:r>
              <a:rPr lang="en-US" sz="193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Imagens e textos distorcidos, elementos fora de lugar, comprometendo a experiência do usuário.</a:t>
            </a:r>
            <a:endParaRPr lang="en-US" sz="1935" dirty="0"/>
          </a:p>
        </p:txBody>
      </p:sp>
      <p:sp>
        <p:nvSpPr>
          <p:cNvPr id="10" name="Shape 6"/>
          <p:cNvSpPr/>
          <p:nvPr/>
        </p:nvSpPr>
        <p:spPr>
          <a:xfrm>
            <a:off x="6346508" y="4483179"/>
            <a:ext cx="552926" cy="552926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527125" y="4595813"/>
            <a:ext cx="191691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0"/>
              </a:lnSpc>
              <a:buNone/>
            </a:pPr>
            <a:r>
              <a:rPr lang="en-US" sz="258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580" dirty="0"/>
          </a:p>
        </p:txBody>
      </p:sp>
      <p:sp>
        <p:nvSpPr>
          <p:cNvPr id="12" name="Text 8"/>
          <p:cNvSpPr/>
          <p:nvPr/>
        </p:nvSpPr>
        <p:spPr>
          <a:xfrm>
            <a:off x="7145179" y="4483179"/>
            <a:ext cx="2968466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8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Layout Desorganizado</a:t>
            </a:r>
            <a:endParaRPr lang="en-US" sz="2150" dirty="0"/>
          </a:p>
        </p:txBody>
      </p:sp>
      <p:sp>
        <p:nvSpPr>
          <p:cNvPr id="13" name="Text 9"/>
          <p:cNvSpPr/>
          <p:nvPr/>
        </p:nvSpPr>
        <p:spPr>
          <a:xfrm>
            <a:off x="7145179" y="4971812"/>
            <a:ext cx="6625114" cy="7862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96"/>
              </a:lnSpc>
              <a:buNone/>
            </a:pPr>
            <a:r>
              <a:rPr lang="en-US" sz="193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Elementos se sobrepõem, botões ficam inacessíveis, dificultando a navegação e a interação.</a:t>
            </a:r>
            <a:endParaRPr lang="en-US" sz="1935" dirty="0"/>
          </a:p>
        </p:txBody>
      </p:sp>
      <p:sp>
        <p:nvSpPr>
          <p:cNvPr id="14" name="Shape 10"/>
          <p:cNvSpPr/>
          <p:nvPr/>
        </p:nvSpPr>
        <p:spPr>
          <a:xfrm>
            <a:off x="6346508" y="6280309"/>
            <a:ext cx="552926" cy="552926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527840" y="6392942"/>
            <a:ext cx="1901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0"/>
              </a:lnSpc>
              <a:buNone/>
            </a:pPr>
            <a:r>
              <a:rPr lang="en-US" sz="258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580" dirty="0"/>
          </a:p>
        </p:txBody>
      </p:sp>
      <p:sp>
        <p:nvSpPr>
          <p:cNvPr id="16" name="Text 12"/>
          <p:cNvSpPr/>
          <p:nvPr/>
        </p:nvSpPr>
        <p:spPr>
          <a:xfrm>
            <a:off x="7145179" y="6280309"/>
            <a:ext cx="2730460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8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Falha na Adaptação</a:t>
            </a:r>
            <a:endParaRPr lang="en-US" sz="2150" dirty="0"/>
          </a:p>
        </p:txBody>
      </p:sp>
      <p:sp>
        <p:nvSpPr>
          <p:cNvPr id="17" name="Text 13"/>
          <p:cNvSpPr/>
          <p:nvPr/>
        </p:nvSpPr>
        <p:spPr>
          <a:xfrm>
            <a:off x="7145179" y="6768941"/>
            <a:ext cx="6625114" cy="7862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96"/>
              </a:lnSpc>
              <a:buNone/>
            </a:pPr>
            <a:r>
              <a:rPr lang="en-US" sz="193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aplicativo não se ajusta à mudança de orientação, deixando o conteúdo desorganizado e inutilizável.</a:t>
            </a:r>
            <a:endParaRPr lang="en-US" sz="19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50067" y="774502"/>
            <a:ext cx="7616666" cy="12122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73"/>
              </a:lnSpc>
              <a:buNone/>
            </a:pPr>
            <a:r>
              <a:rPr lang="en-US" sz="381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Interação com Outros Dispositivos</a:t>
            </a:r>
            <a:endParaRPr lang="en-US" sz="3818" dirty="0"/>
          </a:p>
        </p:txBody>
      </p:sp>
      <p:sp>
        <p:nvSpPr>
          <p:cNvPr id="6" name="Shape 2"/>
          <p:cNvSpPr/>
          <p:nvPr/>
        </p:nvSpPr>
        <p:spPr>
          <a:xfrm>
            <a:off x="6562011" y="2313980"/>
            <a:ext cx="30480" cy="5141119"/>
          </a:xfrm>
          <a:prstGeom prst="roundRect">
            <a:avLst>
              <a:gd name="adj" fmla="val 300669"/>
            </a:avLst>
          </a:prstGeom>
          <a:solidFill>
            <a:srgbClr val="6D4562"/>
          </a:solidFill>
          <a:ln/>
        </p:spPr>
      </p:sp>
      <p:sp>
        <p:nvSpPr>
          <p:cNvPr id="7" name="Shape 3"/>
          <p:cNvSpPr/>
          <p:nvPr/>
        </p:nvSpPr>
        <p:spPr>
          <a:xfrm>
            <a:off x="6792218" y="2789515"/>
            <a:ext cx="763667" cy="30480"/>
          </a:xfrm>
          <a:prstGeom prst="roundRect">
            <a:avLst>
              <a:gd name="adj" fmla="val 300669"/>
            </a:avLst>
          </a:prstGeom>
          <a:solidFill>
            <a:srgbClr val="6D4562"/>
          </a:solidFill>
          <a:ln/>
        </p:spPr>
      </p:sp>
      <p:sp>
        <p:nvSpPr>
          <p:cNvPr id="8" name="Shape 4"/>
          <p:cNvSpPr/>
          <p:nvPr/>
        </p:nvSpPr>
        <p:spPr>
          <a:xfrm>
            <a:off x="6331803" y="2559368"/>
            <a:ext cx="490895" cy="490895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522780" y="2659261"/>
            <a:ext cx="108823" cy="290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1"/>
              </a:lnSpc>
              <a:buNone/>
            </a:pPr>
            <a:r>
              <a:rPr lang="en-US" sz="229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291" dirty="0"/>
          </a:p>
        </p:txBody>
      </p:sp>
      <p:sp>
        <p:nvSpPr>
          <p:cNvPr id="10" name="Text 6"/>
          <p:cNvSpPr/>
          <p:nvPr/>
        </p:nvSpPr>
        <p:spPr>
          <a:xfrm>
            <a:off x="7777282" y="2532102"/>
            <a:ext cx="3395782" cy="303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6"/>
              </a:lnSpc>
              <a:buNone/>
            </a:pPr>
            <a:r>
              <a:rPr lang="en-US" sz="1909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Compartilhamento de Dados</a:t>
            </a:r>
            <a:endParaRPr lang="en-US" sz="1909" dirty="0"/>
          </a:p>
        </p:txBody>
      </p:sp>
      <p:sp>
        <p:nvSpPr>
          <p:cNvPr id="11" name="Text 7"/>
          <p:cNvSpPr/>
          <p:nvPr/>
        </p:nvSpPr>
        <p:spPr>
          <a:xfrm>
            <a:off x="7777282" y="2965966"/>
            <a:ext cx="6089452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9"/>
              </a:lnSpc>
              <a:buNone/>
            </a:pPr>
            <a:r>
              <a:rPr lang="en-US" sz="171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Enviar arquivos, fotos ou informações entre dispositivos facilita a produtividade e organização.</a:t>
            </a:r>
            <a:endParaRPr lang="en-US" sz="1718" dirty="0"/>
          </a:p>
        </p:txBody>
      </p:sp>
      <p:sp>
        <p:nvSpPr>
          <p:cNvPr id="12" name="Shape 8"/>
          <p:cNvSpPr/>
          <p:nvPr/>
        </p:nvSpPr>
        <p:spPr>
          <a:xfrm>
            <a:off x="6792218" y="4575929"/>
            <a:ext cx="763667" cy="30480"/>
          </a:xfrm>
          <a:prstGeom prst="roundRect">
            <a:avLst>
              <a:gd name="adj" fmla="val 300669"/>
            </a:avLst>
          </a:prstGeom>
          <a:solidFill>
            <a:srgbClr val="6D4562"/>
          </a:solidFill>
          <a:ln/>
        </p:spPr>
      </p:sp>
      <p:sp>
        <p:nvSpPr>
          <p:cNvPr id="13" name="Shape 9"/>
          <p:cNvSpPr/>
          <p:nvPr/>
        </p:nvSpPr>
        <p:spPr>
          <a:xfrm>
            <a:off x="6331803" y="4345781"/>
            <a:ext cx="490895" cy="490895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492061" y="4445675"/>
            <a:ext cx="170259" cy="290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1"/>
              </a:lnSpc>
              <a:buNone/>
            </a:pPr>
            <a:r>
              <a:rPr lang="en-US" sz="229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291" dirty="0"/>
          </a:p>
        </p:txBody>
      </p:sp>
      <p:sp>
        <p:nvSpPr>
          <p:cNvPr id="15" name="Text 11"/>
          <p:cNvSpPr/>
          <p:nvPr/>
        </p:nvSpPr>
        <p:spPr>
          <a:xfrm>
            <a:off x="7777282" y="4318516"/>
            <a:ext cx="2424351" cy="303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6"/>
              </a:lnSpc>
              <a:buNone/>
            </a:pPr>
            <a:r>
              <a:rPr lang="en-US" sz="1909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Controle Remoto</a:t>
            </a:r>
            <a:endParaRPr lang="en-US" sz="1909" dirty="0"/>
          </a:p>
        </p:txBody>
      </p:sp>
      <p:sp>
        <p:nvSpPr>
          <p:cNvPr id="16" name="Text 12"/>
          <p:cNvSpPr/>
          <p:nvPr/>
        </p:nvSpPr>
        <p:spPr>
          <a:xfrm>
            <a:off x="7777282" y="4752380"/>
            <a:ext cx="6089452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9"/>
              </a:lnSpc>
              <a:buNone/>
            </a:pPr>
            <a:r>
              <a:rPr lang="en-US" sz="171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Controlar um dispositivo a partir de outro, como um smartphone controlando uma Smart TV, oferece mais flexibilidade.</a:t>
            </a:r>
            <a:endParaRPr lang="en-US" sz="1718" dirty="0"/>
          </a:p>
        </p:txBody>
      </p:sp>
      <p:sp>
        <p:nvSpPr>
          <p:cNvPr id="17" name="Shape 13"/>
          <p:cNvSpPr/>
          <p:nvPr/>
        </p:nvSpPr>
        <p:spPr>
          <a:xfrm>
            <a:off x="6792218" y="6362343"/>
            <a:ext cx="763667" cy="30480"/>
          </a:xfrm>
          <a:prstGeom prst="roundRect">
            <a:avLst>
              <a:gd name="adj" fmla="val 300669"/>
            </a:avLst>
          </a:prstGeom>
          <a:solidFill>
            <a:srgbClr val="6D4562"/>
          </a:solidFill>
          <a:ln/>
        </p:spPr>
      </p:sp>
      <p:sp>
        <p:nvSpPr>
          <p:cNvPr id="18" name="Shape 14"/>
          <p:cNvSpPr/>
          <p:nvPr/>
        </p:nvSpPr>
        <p:spPr>
          <a:xfrm>
            <a:off x="6331803" y="6132195"/>
            <a:ext cx="490895" cy="490895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6492895" y="6232088"/>
            <a:ext cx="168712" cy="290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1"/>
              </a:lnSpc>
              <a:buNone/>
            </a:pPr>
            <a:r>
              <a:rPr lang="en-US" sz="229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291" dirty="0"/>
          </a:p>
        </p:txBody>
      </p:sp>
      <p:sp>
        <p:nvSpPr>
          <p:cNvPr id="20" name="Text 16"/>
          <p:cNvSpPr/>
          <p:nvPr/>
        </p:nvSpPr>
        <p:spPr>
          <a:xfrm>
            <a:off x="7777282" y="6104930"/>
            <a:ext cx="3391853" cy="3030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6"/>
              </a:lnSpc>
              <a:buNone/>
            </a:pPr>
            <a:r>
              <a:rPr lang="en-US" sz="1909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Notificações e Sincronização</a:t>
            </a:r>
            <a:endParaRPr lang="en-US" sz="1909" dirty="0"/>
          </a:p>
        </p:txBody>
      </p:sp>
      <p:sp>
        <p:nvSpPr>
          <p:cNvPr id="21" name="Text 17"/>
          <p:cNvSpPr/>
          <p:nvPr/>
        </p:nvSpPr>
        <p:spPr>
          <a:xfrm>
            <a:off x="7777282" y="6538793"/>
            <a:ext cx="6089452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9"/>
              </a:lnSpc>
              <a:buNone/>
            </a:pPr>
            <a:r>
              <a:rPr lang="en-US" sz="171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Receber notificações de um dispositivo em outro garante que o usuário esteja sempre atualizado.</a:t>
            </a:r>
            <a:endParaRPr lang="en-US" sz="171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57568" y="693182"/>
            <a:ext cx="7601664" cy="12242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20"/>
              </a:lnSpc>
              <a:buNone/>
            </a:pPr>
            <a:r>
              <a:rPr lang="en-US" sz="3856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Interação com Outros Aplicativos</a:t>
            </a:r>
            <a:endParaRPr lang="en-US" sz="3856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568" y="2247900"/>
            <a:ext cx="1101804" cy="176283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689890" y="2468166"/>
            <a:ext cx="3874175" cy="305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0"/>
              </a:lnSpc>
              <a:buNone/>
            </a:pPr>
            <a:r>
              <a:rPr lang="en-US" sz="192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Compartilhamento de Conteúdo</a:t>
            </a:r>
            <a:endParaRPr lang="en-US" sz="1928" dirty="0"/>
          </a:p>
        </p:txBody>
      </p:sp>
      <p:sp>
        <p:nvSpPr>
          <p:cNvPr id="8" name="Text 3"/>
          <p:cNvSpPr/>
          <p:nvPr/>
        </p:nvSpPr>
        <p:spPr>
          <a:xfrm>
            <a:off x="7689890" y="2906316"/>
            <a:ext cx="6169343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Compartilhar informações entre aplicativos, como fotos ou textos, agiliza o fluxo de trabalho.</a:t>
            </a:r>
            <a:endParaRPr lang="en-US" sz="173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568" y="4010739"/>
            <a:ext cx="1101804" cy="176283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689890" y="4231005"/>
            <a:ext cx="2754749" cy="305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0"/>
              </a:lnSpc>
              <a:buNone/>
            </a:pPr>
            <a:r>
              <a:rPr lang="en-US" sz="192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Integração de Serviços</a:t>
            </a:r>
            <a:endParaRPr lang="en-US" sz="1928" dirty="0"/>
          </a:p>
        </p:txBody>
      </p:sp>
      <p:sp>
        <p:nvSpPr>
          <p:cNvPr id="11" name="Text 5"/>
          <p:cNvSpPr/>
          <p:nvPr/>
        </p:nvSpPr>
        <p:spPr>
          <a:xfrm>
            <a:off x="7689890" y="4669155"/>
            <a:ext cx="6169343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Aplicativos se conectam e complementam funcionalidades, como um aplicativo de música integrado ao mapa.</a:t>
            </a:r>
            <a:endParaRPr lang="en-US" sz="1735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568" y="5773579"/>
            <a:ext cx="1101804" cy="1762839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689890" y="5993844"/>
            <a:ext cx="2448401" cy="305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0"/>
              </a:lnSpc>
              <a:buNone/>
            </a:pPr>
            <a:r>
              <a:rPr lang="en-US" sz="192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Autenticação Única</a:t>
            </a:r>
            <a:endParaRPr lang="en-US" sz="1928" dirty="0"/>
          </a:p>
        </p:txBody>
      </p:sp>
      <p:sp>
        <p:nvSpPr>
          <p:cNvPr id="14" name="Text 7"/>
          <p:cNvSpPr/>
          <p:nvPr/>
        </p:nvSpPr>
        <p:spPr>
          <a:xfrm>
            <a:off x="7689890" y="6431994"/>
            <a:ext cx="6169343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Utilizar credenciais de um aplicativo para acessar outro, simplifica o processo de login e registro.</a:t>
            </a:r>
            <a:endParaRPr lang="en-US" sz="17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75903" y="999530"/>
            <a:ext cx="7564993" cy="12530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34"/>
              </a:lnSpc>
              <a:buNone/>
            </a:pPr>
            <a:r>
              <a:rPr lang="en-US" sz="394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Otimização do Consumo de Energia</a:t>
            </a:r>
            <a:endParaRPr lang="en-US" sz="3947" dirty="0"/>
          </a:p>
        </p:txBody>
      </p:sp>
      <p:sp>
        <p:nvSpPr>
          <p:cNvPr id="6" name="Shape 2"/>
          <p:cNvSpPr/>
          <p:nvPr/>
        </p:nvSpPr>
        <p:spPr>
          <a:xfrm>
            <a:off x="6275903" y="2590800"/>
            <a:ext cx="7564993" cy="1636752"/>
          </a:xfrm>
          <a:prstGeom prst="roundRect">
            <a:avLst>
              <a:gd name="adj" fmla="val 5789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509028" y="2823924"/>
            <a:ext cx="3454360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7"/>
              </a:lnSpc>
              <a:buNone/>
            </a:pPr>
            <a:r>
              <a:rPr lang="en-US" sz="197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Utilização de APIs Eficientes</a:t>
            </a:r>
            <a:endParaRPr lang="en-US" sz="1974" dirty="0"/>
          </a:p>
        </p:txBody>
      </p:sp>
      <p:sp>
        <p:nvSpPr>
          <p:cNvPr id="8" name="Text 4"/>
          <p:cNvSpPr/>
          <p:nvPr/>
        </p:nvSpPr>
        <p:spPr>
          <a:xfrm>
            <a:off x="6509028" y="3272433"/>
            <a:ext cx="7098744" cy="721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2"/>
              </a:lnSpc>
              <a:buNone/>
            </a:pPr>
            <a:r>
              <a:rPr lang="en-US" sz="1776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Utilizar APIs que consomem menos energia, evitando operações desnecessárias.</a:t>
            </a:r>
            <a:endParaRPr lang="en-US" sz="1776" dirty="0"/>
          </a:p>
        </p:txBody>
      </p:sp>
      <p:sp>
        <p:nvSpPr>
          <p:cNvPr id="9" name="Shape 5"/>
          <p:cNvSpPr/>
          <p:nvPr/>
        </p:nvSpPr>
        <p:spPr>
          <a:xfrm>
            <a:off x="6275903" y="4453057"/>
            <a:ext cx="7564993" cy="1275755"/>
          </a:xfrm>
          <a:prstGeom prst="roundRect">
            <a:avLst>
              <a:gd name="adj" fmla="val 742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509028" y="4686181"/>
            <a:ext cx="5979200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7"/>
              </a:lnSpc>
              <a:buNone/>
            </a:pPr>
            <a:r>
              <a:rPr lang="en-US" sz="197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Gerenciamento de Processos em Segundo Plano</a:t>
            </a:r>
            <a:endParaRPr lang="en-US" sz="1974" dirty="0"/>
          </a:p>
        </p:txBody>
      </p:sp>
      <p:sp>
        <p:nvSpPr>
          <p:cNvPr id="11" name="Text 7"/>
          <p:cNvSpPr/>
          <p:nvPr/>
        </p:nvSpPr>
        <p:spPr>
          <a:xfrm>
            <a:off x="6509028" y="5134689"/>
            <a:ext cx="70987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2"/>
              </a:lnSpc>
              <a:buNone/>
            </a:pPr>
            <a:r>
              <a:rPr lang="en-US" sz="1776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Minimizar o uso de recursos em processos que não são utilizados ativamente.</a:t>
            </a:r>
            <a:endParaRPr lang="en-US" sz="1776" dirty="0"/>
          </a:p>
        </p:txBody>
      </p:sp>
      <p:sp>
        <p:nvSpPr>
          <p:cNvPr id="12" name="Shape 8"/>
          <p:cNvSpPr/>
          <p:nvPr/>
        </p:nvSpPr>
        <p:spPr>
          <a:xfrm>
            <a:off x="6275903" y="5954316"/>
            <a:ext cx="7564993" cy="1275755"/>
          </a:xfrm>
          <a:prstGeom prst="roundRect">
            <a:avLst>
              <a:gd name="adj" fmla="val 742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509028" y="6187440"/>
            <a:ext cx="2718554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7"/>
              </a:lnSpc>
              <a:buNone/>
            </a:pPr>
            <a:r>
              <a:rPr lang="en-US" sz="197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Otimização de Código</a:t>
            </a:r>
            <a:endParaRPr lang="en-US" sz="1974" dirty="0"/>
          </a:p>
        </p:txBody>
      </p:sp>
      <p:sp>
        <p:nvSpPr>
          <p:cNvPr id="14" name="Text 10"/>
          <p:cNvSpPr/>
          <p:nvPr/>
        </p:nvSpPr>
        <p:spPr>
          <a:xfrm>
            <a:off x="6509028" y="6635948"/>
            <a:ext cx="70987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2"/>
              </a:lnSpc>
              <a:buNone/>
            </a:pPr>
            <a:r>
              <a:rPr lang="en-US" sz="1776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Escrever código eficiente e otimizado para evitar desperdício de energia.</a:t>
            </a:r>
            <a:endParaRPr lang="en-US" sz="177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522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69651" y="3360777"/>
            <a:ext cx="8844320" cy="6116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16"/>
              </a:lnSpc>
              <a:buNone/>
            </a:pPr>
            <a:r>
              <a:rPr lang="en-US" sz="3853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Otimização do Consumo de Memória</a:t>
            </a:r>
            <a:endParaRPr lang="en-US" sz="3853" dirty="0"/>
          </a:p>
        </p:txBody>
      </p:sp>
      <p:sp>
        <p:nvSpPr>
          <p:cNvPr id="6" name="Shape 2"/>
          <p:cNvSpPr/>
          <p:nvPr/>
        </p:nvSpPr>
        <p:spPr>
          <a:xfrm>
            <a:off x="1969651" y="4302562"/>
            <a:ext cx="10690979" cy="3318510"/>
          </a:xfrm>
          <a:prstGeom prst="roundRect">
            <a:avLst>
              <a:gd name="adj" fmla="val 278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1962031" y="4114800"/>
            <a:ext cx="10690979" cy="15312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8" name="Text 4"/>
          <p:cNvSpPr/>
          <p:nvPr/>
        </p:nvSpPr>
        <p:spPr>
          <a:xfrm>
            <a:off x="2197537" y="4449842"/>
            <a:ext cx="4893707" cy="3521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4"/>
              </a:lnSpc>
              <a:buNone/>
            </a:pPr>
            <a:r>
              <a:rPr lang="en-US" sz="173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Compressão de Imagens</a:t>
            </a:r>
            <a:endParaRPr lang="en-US" sz="1734" dirty="0"/>
          </a:p>
        </p:txBody>
      </p:sp>
      <p:sp>
        <p:nvSpPr>
          <p:cNvPr id="9" name="Text 5"/>
          <p:cNvSpPr/>
          <p:nvPr/>
        </p:nvSpPr>
        <p:spPr>
          <a:xfrm>
            <a:off x="7539157" y="4449842"/>
            <a:ext cx="4893707" cy="1056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4"/>
              </a:lnSpc>
              <a:buNone/>
            </a:pPr>
            <a:r>
              <a:rPr lang="en-US" sz="173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Imagens de alta resolução consomem muita memória. Reduzir o tamanho das imagens otimiza o uso de memória.</a:t>
            </a:r>
            <a:endParaRPr lang="en-US" sz="1734" dirty="0"/>
          </a:p>
        </p:txBody>
      </p:sp>
      <p:sp>
        <p:nvSpPr>
          <p:cNvPr id="10" name="Shape 6"/>
          <p:cNvSpPr/>
          <p:nvPr/>
        </p:nvSpPr>
        <p:spPr>
          <a:xfrm>
            <a:off x="1962031" y="5481764"/>
            <a:ext cx="10690979" cy="12876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2197537" y="5785723"/>
            <a:ext cx="4893707" cy="3521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4"/>
              </a:lnSpc>
              <a:buNone/>
            </a:pPr>
            <a:r>
              <a:rPr lang="en-US" sz="173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Uso de Bibliotecas Leves</a:t>
            </a:r>
            <a:endParaRPr lang="en-US" sz="1734" dirty="0"/>
          </a:p>
        </p:txBody>
      </p:sp>
      <p:sp>
        <p:nvSpPr>
          <p:cNvPr id="12" name="Text 8"/>
          <p:cNvSpPr/>
          <p:nvPr/>
        </p:nvSpPr>
        <p:spPr>
          <a:xfrm>
            <a:off x="7539156" y="5683238"/>
            <a:ext cx="4893707" cy="704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4"/>
              </a:lnSpc>
              <a:buNone/>
            </a:pPr>
            <a:r>
              <a:rPr lang="en-US" sz="173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Escolher bibliotecas que sejam otimizadas para desempenho, evitando o uso de bibliotecas pesadas.</a:t>
            </a:r>
            <a:endParaRPr lang="en-US" sz="1734" dirty="0"/>
          </a:p>
        </p:txBody>
      </p:sp>
      <p:sp>
        <p:nvSpPr>
          <p:cNvPr id="13" name="Shape 9"/>
          <p:cNvSpPr/>
          <p:nvPr/>
        </p:nvSpPr>
        <p:spPr>
          <a:xfrm>
            <a:off x="1962031" y="6387612"/>
            <a:ext cx="10690979" cy="151475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2197537" y="6769418"/>
            <a:ext cx="4893707" cy="3521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4"/>
              </a:lnSpc>
              <a:buNone/>
            </a:pPr>
            <a:r>
              <a:rPr lang="en-US" sz="173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Gerenciamento de Objetos</a:t>
            </a:r>
            <a:endParaRPr lang="en-US" sz="1734" dirty="0"/>
          </a:p>
        </p:txBody>
      </p:sp>
      <p:sp>
        <p:nvSpPr>
          <p:cNvPr id="15" name="Text 11"/>
          <p:cNvSpPr/>
          <p:nvPr/>
        </p:nvSpPr>
        <p:spPr>
          <a:xfrm>
            <a:off x="7539157" y="6557877"/>
            <a:ext cx="4893707" cy="704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4"/>
              </a:lnSpc>
              <a:buNone/>
            </a:pPr>
            <a:r>
              <a:rPr lang="en-US" sz="1734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Liberar</a:t>
            </a:r>
            <a:r>
              <a:rPr lang="en-US" sz="173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objetos da memória quando não forem mais necessários, evitando vazamentos de memória.</a:t>
            </a:r>
            <a:endParaRPr lang="en-US" sz="173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837" y="517684"/>
            <a:ext cx="7911465" cy="480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780"/>
              </a:lnSpc>
              <a:buNone/>
            </a:pPr>
            <a:r>
              <a:rPr lang="en-US" sz="302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Otimização do Consumo de Dados Móveis</a:t>
            </a:r>
            <a:endParaRPr lang="en-US" sz="302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1256943"/>
            <a:ext cx="431959" cy="43195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04837" y="1861661"/>
            <a:ext cx="2113002" cy="240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0"/>
              </a:lnSpc>
              <a:buNone/>
            </a:pPr>
            <a:r>
              <a:rPr lang="en-US" sz="1512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Compressão de Dados</a:t>
            </a:r>
            <a:endParaRPr lang="en-US" sz="1512" dirty="0"/>
          </a:p>
        </p:txBody>
      </p:sp>
      <p:sp>
        <p:nvSpPr>
          <p:cNvPr id="8" name="Text 3"/>
          <p:cNvSpPr/>
          <p:nvPr/>
        </p:nvSpPr>
        <p:spPr>
          <a:xfrm>
            <a:off x="604837" y="2205276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Compactar arquivos e dados antes de transferi-los, economizando dados móveis.</a:t>
            </a:r>
            <a:endParaRPr lang="en-US" sz="1361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3000256"/>
            <a:ext cx="431959" cy="43195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04837" y="3604974"/>
            <a:ext cx="2594134" cy="240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0"/>
              </a:lnSpc>
              <a:buNone/>
            </a:pPr>
            <a:r>
              <a:rPr lang="en-US" sz="1512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Armazenamento em Nuvem</a:t>
            </a:r>
            <a:endParaRPr lang="en-US" sz="1512" dirty="0"/>
          </a:p>
        </p:txBody>
      </p:sp>
      <p:sp>
        <p:nvSpPr>
          <p:cNvPr id="11" name="Text 5"/>
          <p:cNvSpPr/>
          <p:nvPr/>
        </p:nvSpPr>
        <p:spPr>
          <a:xfrm>
            <a:off x="604837" y="3948589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Utilizar serviços de armazenamento em nuvem para acessar arquivos sem precisar baixá-los.</a:t>
            </a:r>
            <a:endParaRPr lang="en-US" sz="136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37" y="4743569"/>
            <a:ext cx="431959" cy="431959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04837" y="5348287"/>
            <a:ext cx="1920240" cy="240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0"/>
              </a:lnSpc>
              <a:buNone/>
            </a:pPr>
            <a:r>
              <a:rPr lang="en-US" sz="1512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Conexão Wi-Fi</a:t>
            </a:r>
            <a:endParaRPr lang="en-US" sz="1512" dirty="0"/>
          </a:p>
        </p:txBody>
      </p:sp>
      <p:sp>
        <p:nvSpPr>
          <p:cNvPr id="14" name="Text 7"/>
          <p:cNvSpPr/>
          <p:nvPr/>
        </p:nvSpPr>
        <p:spPr>
          <a:xfrm>
            <a:off x="604837" y="5691902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Utilizar redes Wi-Fi para baixar arquivos grandes ou executar tarefas que consomem muitos dados.</a:t>
            </a:r>
            <a:endParaRPr lang="en-US" sz="1361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37" y="6486882"/>
            <a:ext cx="431959" cy="431959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604837" y="7091601"/>
            <a:ext cx="2316837" cy="240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0"/>
              </a:lnSpc>
              <a:buNone/>
            </a:pPr>
            <a:r>
              <a:rPr lang="en-US" sz="1512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Configurações de Dados</a:t>
            </a:r>
            <a:endParaRPr lang="en-US" sz="1512" dirty="0"/>
          </a:p>
        </p:txBody>
      </p:sp>
      <p:sp>
        <p:nvSpPr>
          <p:cNvPr id="17" name="Text 9"/>
          <p:cNvSpPr/>
          <p:nvPr/>
        </p:nvSpPr>
        <p:spPr>
          <a:xfrm>
            <a:off x="604837" y="7435215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Configurar o aplicativo para limitar o uso de dados em segundo plano ou quando não estiver em uso.</a:t>
            </a:r>
            <a:endParaRPr lang="en-US" sz="136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503</Words>
  <Application>Microsoft Office PowerPoint</Application>
  <PresentationFormat>Personalizar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Mukta</vt:lpstr>
      <vt:lpstr>Prompt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lucas henrique</cp:lastModifiedBy>
  <cp:revision>3</cp:revision>
  <dcterms:created xsi:type="dcterms:W3CDTF">2024-08-19T05:33:50Z</dcterms:created>
  <dcterms:modified xsi:type="dcterms:W3CDTF">2024-09-15T20:18:58Z</dcterms:modified>
</cp:coreProperties>
</file>