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7" r:id="rId4"/>
    <p:sldId id="274" r:id="rId5"/>
    <p:sldId id="276" r:id="rId6"/>
    <p:sldId id="278" r:id="rId7"/>
    <p:sldId id="279" r:id="rId8"/>
    <p:sldId id="257" r:id="rId9"/>
    <p:sldId id="280" r:id="rId10"/>
    <p:sldId id="258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8D96B5C9-F256-438B-9FD7-FB6F5CD2D20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pt-BR"/>
              <a:t>Clique para editar o estilo do subtítulo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F86F3F33-90A7-49AD-9B1A-DDDB419BA33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42C3FA-3682-4831-90F3-269AB9552E02}" type="datetime1">
              <a:rPr lang="pt-BR"/>
              <a:pPr lvl="0"/>
              <a:t>27/09/2024</a:t>
            </a:fld>
            <a:endParaRPr lang="pt-BR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A802BB76-A9CB-4C49-976E-18E6F8484C6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A2858CE8-96A5-4A8F-A68E-BE8695FD8EF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FB6180-78FD-4C0A-9282-568DE32CBE7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29213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Vertical 2">
            <a:extLst>
              <a:ext uri="{FF2B5EF4-FFF2-40B4-BE49-F238E27FC236}">
                <a16:creationId xmlns:a16="http://schemas.microsoft.com/office/drawing/2014/main" id="{8F0094B7-38DD-442D-A9CB-8C0EB1A539E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pt-B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pt-B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pt-B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pt-B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76630D4B-514B-45FB-B1C5-D312586084D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7935F3-B164-4C88-9874-D6A08218644D}" type="datetime1">
              <a:rPr lang="pt-BR"/>
              <a:pPr lvl="0"/>
              <a:t>27/09/2024</a:t>
            </a:fld>
            <a:endParaRPr lang="pt-BR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7F8AF84C-10D2-4213-9CD4-1A5C11627F8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FC429A4E-E7E6-4769-9856-687828C500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356F99-53FB-4C14-BB03-E0A2F639E39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93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Vertical 2">
            <a:extLst>
              <a:ext uri="{FF2B5EF4-FFF2-40B4-BE49-F238E27FC236}">
                <a16:creationId xmlns:a16="http://schemas.microsoft.com/office/drawing/2014/main" id="{EE2599A6-5036-4B21-BE89-409E888CB88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pt-B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pt-B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pt-B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pt-B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4B1EEBE0-C6F0-47F4-BBE8-7038687883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A121ABA-4CB5-4920-B673-13147F743839}" type="datetime1">
              <a:rPr lang="pt-BR"/>
              <a:pPr lvl="0"/>
              <a:t>27/09/2024</a:t>
            </a:fld>
            <a:endParaRPr lang="pt-BR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D0EB7EED-7F4F-4FB2-93BA-27E2E086641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99D9A997-D530-47DD-A24E-4F842EC7804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57D5EF9-21A7-41AD-AC50-305753E6962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44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3ED933F2-C1B0-42A1-B5E8-096C4C9E873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pt-B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pt-B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pt-B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pt-B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5pPr>
          </a:lstStyle>
          <a:p>
            <a:pPr lvl="0"/>
            <a:r>
              <a:rPr lang="pt-BR"/>
              <a:t>Texto do slide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D89F05A4-E184-4442-875D-BE399C78CD8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AE1134-9985-48C1-83ED-938D06E357D2}" type="datetime1">
              <a:rPr lang="pt-BR"/>
              <a:pPr lvl="0"/>
              <a:t>27/09/2024</a:t>
            </a:fld>
            <a:endParaRPr lang="pt-BR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0757A8E3-CB55-4A42-A1B6-A044B7A0BB7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C871C32D-FC1A-49F7-8DA8-8E1EEF3B92C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520D6E9-1200-4813-BD0F-92C880A882C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09452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2">
            <a:extLst>
              <a:ext uri="{FF2B5EF4-FFF2-40B4-BE49-F238E27FC236}">
                <a16:creationId xmlns:a16="http://schemas.microsoft.com/office/drawing/2014/main" id="{5F63A159-663B-4A20-ACFB-FD52C40BC4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DC24A1E2-DD13-46A8-A16A-B27C7EDA9E8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895407-E462-4C3C-BDA3-0F617ABD1273}" type="datetime1">
              <a:rPr lang="pt-BR"/>
              <a:pPr lvl="0"/>
              <a:t>27/09/2024</a:t>
            </a:fld>
            <a:endParaRPr lang="pt-BR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13B508E2-9F41-4854-BAE3-97A921E2191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9205EE56-FA7C-427B-88C6-D53D37CD667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ED6915-A2A6-45A6-9A8B-C73981254A9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62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38DA307E-F2FA-4303-99D7-812C61C395D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pt-B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pt-B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pt-B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pt-B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23E85687-D1FB-4D0E-AF05-02278BFBE6A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pt-B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pt-B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pt-B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pt-B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4">
            <a:extLst>
              <a:ext uri="{FF2B5EF4-FFF2-40B4-BE49-F238E27FC236}">
                <a16:creationId xmlns:a16="http://schemas.microsoft.com/office/drawing/2014/main" id="{86D54F72-FD66-4DC7-8F8F-E60EA5B94E3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ACE89F-9D94-4C07-AF2D-03ED439B3DA3}" type="datetime1">
              <a:rPr lang="pt-BR"/>
              <a:pPr lvl="0"/>
              <a:t>27/09/2024</a:t>
            </a:fld>
            <a:endParaRPr lang="pt-BR"/>
          </a:p>
        </p:txBody>
      </p:sp>
      <p:sp>
        <p:nvSpPr>
          <p:cNvPr id="5" name="Espaço Reservado para Rodapé 5">
            <a:extLst>
              <a:ext uri="{FF2B5EF4-FFF2-40B4-BE49-F238E27FC236}">
                <a16:creationId xmlns:a16="http://schemas.microsoft.com/office/drawing/2014/main" id="{58FB4FBD-B8FD-46C7-82A8-F38B2E4509E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6">
            <a:extLst>
              <a:ext uri="{FF2B5EF4-FFF2-40B4-BE49-F238E27FC236}">
                <a16:creationId xmlns:a16="http://schemas.microsoft.com/office/drawing/2014/main" id="{03468F0D-38E2-4DC2-BA3B-55E38E2A579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862D07-B61F-4360-906E-B483B890B16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0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2">
            <a:extLst>
              <a:ext uri="{FF2B5EF4-FFF2-40B4-BE49-F238E27FC236}">
                <a16:creationId xmlns:a16="http://schemas.microsoft.com/office/drawing/2014/main" id="{2D51BD8D-DCEC-4345-953D-E56EAF871B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>
              <a:defRPr b="1"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A5A73C2E-8F8A-4B9A-839B-6C9C355BA1C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pt-B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pt-B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pt-B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pt-B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4">
            <a:extLst>
              <a:ext uri="{FF2B5EF4-FFF2-40B4-BE49-F238E27FC236}">
                <a16:creationId xmlns:a16="http://schemas.microsoft.com/office/drawing/2014/main" id="{EC968201-9F9B-4EBF-B288-E8E59DEC2F8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>
              <a:defRPr b="1"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Conteúdo 5">
            <a:extLst>
              <a:ext uri="{FF2B5EF4-FFF2-40B4-BE49-F238E27FC236}">
                <a16:creationId xmlns:a16="http://schemas.microsoft.com/office/drawing/2014/main" id="{9CDD651B-56B5-488B-BE0D-4F4462DCD9AE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pt-B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pt-B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pt-B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pt-BR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Data 6">
            <a:extLst>
              <a:ext uri="{FF2B5EF4-FFF2-40B4-BE49-F238E27FC236}">
                <a16:creationId xmlns:a16="http://schemas.microsoft.com/office/drawing/2014/main" id="{39B83505-D832-4842-A424-1A4990B145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3C56E6-72B2-4F1B-B576-AF9F1A76CFE3}" type="datetime1">
              <a:rPr lang="pt-BR"/>
              <a:pPr lvl="0"/>
              <a:t>27/09/2024</a:t>
            </a:fld>
            <a:endParaRPr lang="pt-BR"/>
          </a:p>
        </p:txBody>
      </p:sp>
      <p:sp>
        <p:nvSpPr>
          <p:cNvPr id="7" name="Espaço Reservado para Rodapé 7">
            <a:extLst>
              <a:ext uri="{FF2B5EF4-FFF2-40B4-BE49-F238E27FC236}">
                <a16:creationId xmlns:a16="http://schemas.microsoft.com/office/drawing/2014/main" id="{CCFB5D5B-A419-4146-88EA-EE5CB7603E4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8" name="Espaço Reservado para Número de Slide 8">
            <a:extLst>
              <a:ext uri="{FF2B5EF4-FFF2-40B4-BE49-F238E27FC236}">
                <a16:creationId xmlns:a16="http://schemas.microsoft.com/office/drawing/2014/main" id="{FB58C0AE-A74F-457A-9A3C-7C7345A2D91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E5CCDE-003D-4AD0-8690-E19A74C4115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80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2">
            <a:extLst>
              <a:ext uri="{FF2B5EF4-FFF2-40B4-BE49-F238E27FC236}">
                <a16:creationId xmlns:a16="http://schemas.microsoft.com/office/drawing/2014/main" id="{EAC987A8-AA20-4F02-8C14-7ED6EFFE485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80B6B3-D87C-4935-B666-47BD630B9673}" type="datetime1">
              <a:rPr lang="pt-BR"/>
              <a:pPr lvl="0"/>
              <a:t>27/09/2024</a:t>
            </a:fld>
            <a:endParaRPr lang="pt-BR"/>
          </a:p>
        </p:txBody>
      </p:sp>
      <p:sp>
        <p:nvSpPr>
          <p:cNvPr id="3" name="Espaço Reservado para Rodapé 3">
            <a:extLst>
              <a:ext uri="{FF2B5EF4-FFF2-40B4-BE49-F238E27FC236}">
                <a16:creationId xmlns:a16="http://schemas.microsoft.com/office/drawing/2014/main" id="{9CF81A34-20FC-4F43-91DF-E5DEBA43102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Espaço Reservado para Número de Slide 4">
            <a:extLst>
              <a:ext uri="{FF2B5EF4-FFF2-40B4-BE49-F238E27FC236}">
                <a16:creationId xmlns:a16="http://schemas.microsoft.com/office/drawing/2014/main" id="{CAA783A7-40B3-40D5-B859-C034D309FF3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4238A4-AD37-4C2A-B7E8-9FC152A4014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16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2">
            <a:extLst>
              <a:ext uri="{FF2B5EF4-FFF2-40B4-BE49-F238E27FC236}">
                <a16:creationId xmlns:a16="http://schemas.microsoft.com/office/drawing/2014/main" id="{9A0EE463-25D1-4FD7-94D7-B9E66F9FD8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3" name="Espaço Reservado para Número de Slide 3">
            <a:extLst>
              <a:ext uri="{FF2B5EF4-FFF2-40B4-BE49-F238E27FC236}">
                <a16:creationId xmlns:a16="http://schemas.microsoft.com/office/drawing/2014/main" id="{0AF98D38-1001-4A06-8BAA-9AF8951D808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F24730-57A4-42CF-816C-0182C18146D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45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6C95244B-B5EB-42FE-B4E9-E69635C07B8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pt-BR" sz="28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pt-BR" sz="24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pt-BR" sz="2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pt-BR" sz="2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Espaço Reservado para Texto 3">
            <a:extLst>
              <a:ext uri="{FF2B5EF4-FFF2-40B4-BE49-F238E27FC236}">
                <a16:creationId xmlns:a16="http://schemas.microsoft.com/office/drawing/2014/main" id="{D2C55449-380C-4064-8C32-9E4593097DC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4">
            <a:extLst>
              <a:ext uri="{FF2B5EF4-FFF2-40B4-BE49-F238E27FC236}">
                <a16:creationId xmlns:a16="http://schemas.microsoft.com/office/drawing/2014/main" id="{AFCB0C55-7710-4A47-BDAC-CD006B72E00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8B5846-1C50-4CE6-8D93-863A48714C83}" type="datetime1">
              <a:rPr lang="pt-BR"/>
              <a:pPr lvl="0"/>
              <a:t>27/09/2024</a:t>
            </a:fld>
            <a:endParaRPr lang="pt-BR"/>
          </a:p>
        </p:txBody>
      </p:sp>
      <p:sp>
        <p:nvSpPr>
          <p:cNvPr id="5" name="Espaço Reservado para Rodapé 5">
            <a:extLst>
              <a:ext uri="{FF2B5EF4-FFF2-40B4-BE49-F238E27FC236}">
                <a16:creationId xmlns:a16="http://schemas.microsoft.com/office/drawing/2014/main" id="{EA39DB3B-DBA5-4B59-B9FE-723AC03BE99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6">
            <a:extLst>
              <a:ext uri="{FF2B5EF4-FFF2-40B4-BE49-F238E27FC236}">
                <a16:creationId xmlns:a16="http://schemas.microsoft.com/office/drawing/2014/main" id="{A3AA6800-6CD0-4D77-9D83-FB54BBB971B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BB609DB-3F15-4D92-BEA0-02EC355FDA7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88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2">
            <a:extLst>
              <a:ext uri="{FF2B5EF4-FFF2-40B4-BE49-F238E27FC236}">
                <a16:creationId xmlns:a16="http://schemas.microsoft.com/office/drawing/2014/main" id="{C4C5CB44-210A-4CF1-A121-88A606276C9D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</a:lstStyle>
          <a:p>
            <a:pPr lvl="0"/>
            <a:endParaRPr lang="pt-BR"/>
          </a:p>
        </p:txBody>
      </p:sp>
      <p:sp>
        <p:nvSpPr>
          <p:cNvPr id="3" name="Espaço Reservado para Texto 3">
            <a:extLst>
              <a:ext uri="{FF2B5EF4-FFF2-40B4-BE49-F238E27FC236}">
                <a16:creationId xmlns:a16="http://schemas.microsoft.com/office/drawing/2014/main" id="{2DDCB774-5273-4077-B142-95CD18AAA87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4">
            <a:extLst>
              <a:ext uri="{FF2B5EF4-FFF2-40B4-BE49-F238E27FC236}">
                <a16:creationId xmlns:a16="http://schemas.microsoft.com/office/drawing/2014/main" id="{01466E8F-96A4-4996-96A6-2C0799CD74C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F814FB-F3BB-4F6C-9562-BF3F3696E8C5}" type="datetime1">
              <a:rPr lang="pt-BR"/>
              <a:pPr lvl="0"/>
              <a:t>27/09/2024</a:t>
            </a:fld>
            <a:endParaRPr lang="pt-BR"/>
          </a:p>
        </p:txBody>
      </p:sp>
      <p:sp>
        <p:nvSpPr>
          <p:cNvPr id="5" name="Espaço Reservado para Rodapé 5">
            <a:extLst>
              <a:ext uri="{FF2B5EF4-FFF2-40B4-BE49-F238E27FC236}">
                <a16:creationId xmlns:a16="http://schemas.microsoft.com/office/drawing/2014/main" id="{E4E555C1-8662-4216-8696-B6AB57EE919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6">
            <a:extLst>
              <a:ext uri="{FF2B5EF4-FFF2-40B4-BE49-F238E27FC236}">
                <a16:creationId xmlns:a16="http://schemas.microsoft.com/office/drawing/2014/main" id="{DC2E7F0D-7772-4546-AA78-5FCED7D2798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A587B3-C2D6-490D-892F-0C7DD1A72BF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08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C5D2441-9350-4D99-8815-594D6577EB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69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pt-BR"/>
              <a:t>Título do slide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8F3FDC-36AA-4FF6-96AA-140FB9AEF3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427808"/>
            <a:ext cx="10515600" cy="454080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BR"/>
              <a:t>Texto do slide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02A3E2-A70A-4DFA-ACE3-CEB91A69C95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3604131B-8DC3-4D85-B936-3C8364C06771}" type="datetime1">
              <a:rPr lang="pt-BR"/>
              <a:pPr lvl="0"/>
              <a:t>27/09/2024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1F301A-8B74-4E2F-998C-98028E034F0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8BA485-480E-4576-AD6C-33A6EEA27CE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D1D04FAF-A50B-4C13-8018-45C3AF967A85}" type="slidenum"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91CEB1-E541-48F2-9405-DC50ED5B42FF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62821" r="3834" b="75927"/>
          <a:stretch>
            <a:fillRect/>
          </a:stretch>
        </p:blipFill>
        <p:spPr>
          <a:xfrm>
            <a:off x="9020437" y="0"/>
            <a:ext cx="3080951" cy="1252151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pt-BR" sz="3200" b="1" i="0" u="none" strike="noStrike" kern="1200" cap="none" spc="0" baseline="0">
          <a:solidFill>
            <a:srgbClr val="404040"/>
          </a:solidFill>
          <a:uFillTx/>
          <a:latin typeface="Tahoma" pitchFamily="34"/>
          <a:ea typeface="Tahoma" pitchFamily="34"/>
          <a:cs typeface="Tahoma" pitchFamily="34"/>
        </a:defRPr>
      </a:lvl1pPr>
    </p:titleStyle>
    <p:bodyStyle>
      <a:lvl1pPr marL="0" marR="0" lvl="0" indent="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None/>
        <a:tabLst/>
        <a:defRPr lang="pt-BR" sz="2400" b="0" i="0" u="none" strike="noStrike" kern="1200" cap="none" spc="0" baseline="0">
          <a:solidFill>
            <a:srgbClr val="404040"/>
          </a:solidFill>
          <a:uFillTx/>
          <a:latin typeface="Tahoma" pitchFamily="34"/>
          <a:ea typeface="Tahoma" pitchFamily="34"/>
          <a:cs typeface="Tahoma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uncionalidades%20(1).pdf" TargetMode="External"/><Relationship Id="rId2" Type="http://schemas.openxmlformats.org/officeDocument/2006/relationships/hyperlink" Target="resultado%20imers&#227;o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&#193;rvore%20de%20problemas%20e%20objetivos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3">
            <a:extLst>
              <a:ext uri="{FF2B5EF4-FFF2-40B4-BE49-F238E27FC236}">
                <a16:creationId xmlns:a16="http://schemas.microsoft.com/office/drawing/2014/main" id="{6BD6A53C-509F-437F-BD79-BF9039EA5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0963"/>
            <a:ext cx="12300280" cy="692460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CaixaDeTexto 1">
            <a:extLst>
              <a:ext uri="{FF2B5EF4-FFF2-40B4-BE49-F238E27FC236}">
                <a16:creationId xmlns:a16="http://schemas.microsoft.com/office/drawing/2014/main" id="{C9160E4A-E524-4E40-824D-5C0F2505B35D}"/>
              </a:ext>
            </a:extLst>
          </p:cNvPr>
          <p:cNvSpPr txBox="1"/>
          <p:nvPr/>
        </p:nvSpPr>
        <p:spPr>
          <a:xfrm>
            <a:off x="1355413" y="1505396"/>
            <a:ext cx="9481173" cy="38472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4000" b="1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rPr>
              <a:t>Projeto Integrador I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6000" b="1" i="0" u="none" strike="noStrike" kern="1200" cap="none" spc="0" baseline="0" dirty="0">
                <a:solidFill>
                  <a:srgbClr val="FFFF00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alibri"/>
              </a:rPr>
              <a:t>Dificuldade no aprendizado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1" i="0" u="none" strike="noStrike" kern="1200" cap="none" spc="0" baseline="0" dirty="0">
                <a:solidFill>
                  <a:srgbClr val="FFFFFF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alibri"/>
              </a:rPr>
              <a:t>Lucas Dias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1" dirty="0">
                <a:solidFill>
                  <a:srgbClr val="FFFFFF"/>
                </a:solidFill>
                <a:effectLst>
                  <a:outerShdw dist="38096" dir="2700000">
                    <a:srgbClr val="000000"/>
                  </a:outerShdw>
                </a:effectLst>
                <a:latin typeface="Calibri"/>
              </a:rPr>
              <a:t>Pedro Perçu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1" i="0" u="none" strike="noStrike" kern="1200" cap="none" spc="0" baseline="0" dirty="0" err="1">
                <a:solidFill>
                  <a:srgbClr val="FFFFFF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alibri"/>
              </a:rPr>
              <a:t>Luiggi</a:t>
            </a:r>
            <a:endParaRPr lang="pt-BR" sz="2400" b="1" i="0" u="none" strike="noStrike" kern="1200" cap="none" spc="0" baseline="0" dirty="0">
              <a:solidFill>
                <a:srgbClr val="FFFFF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1" dirty="0" err="1">
                <a:solidFill>
                  <a:srgbClr val="FFFFFF"/>
                </a:solidFill>
                <a:effectLst>
                  <a:outerShdw dist="38096" dir="2700000">
                    <a:srgbClr val="000000"/>
                  </a:outerShdw>
                </a:effectLst>
                <a:latin typeface="Calibri"/>
              </a:rPr>
              <a:t>Tiego</a:t>
            </a:r>
            <a:r>
              <a:rPr lang="pt-BR" sz="2400" b="1" dirty="0">
                <a:solidFill>
                  <a:srgbClr val="FFFFFF"/>
                </a:solidFill>
                <a:effectLst>
                  <a:outerShdw dist="38096" dir="2700000">
                    <a:srgbClr val="000000"/>
                  </a:outerShdw>
                </a:effectLst>
                <a:latin typeface="Calibri"/>
              </a:rPr>
              <a:t> Costa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1" dirty="0">
                <a:solidFill>
                  <a:srgbClr val="FFFFFF"/>
                </a:solidFill>
                <a:effectLst>
                  <a:outerShdw dist="38096" dir="2700000">
                    <a:srgbClr val="000000"/>
                  </a:outerShdw>
                </a:effectLst>
                <a:latin typeface="Calibri"/>
              </a:rPr>
              <a:t>João Vitor Freitas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2400" b="1" i="0" u="none" strike="noStrike" kern="1200" cap="none" spc="0" baseline="0" dirty="0" err="1">
                <a:solidFill>
                  <a:srgbClr val="FFFFFF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alibri"/>
              </a:rPr>
              <a:t>Arthut</a:t>
            </a:r>
            <a:r>
              <a:rPr lang="pt-BR" sz="2400" b="1" i="0" u="none" strike="noStrike" kern="1200" cap="none" spc="0" baseline="0" dirty="0">
                <a:solidFill>
                  <a:srgbClr val="FFFFFF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alibri"/>
              </a:rPr>
              <a:t> Almeida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EEF4888-F5AF-4987-8F39-6EDE2E688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14" y="0"/>
            <a:ext cx="12296503" cy="691597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5">
            <a:extLst>
              <a:ext uri="{FF2B5EF4-FFF2-40B4-BE49-F238E27FC236}">
                <a16:creationId xmlns:a16="http://schemas.microsoft.com/office/drawing/2014/main" id="{05BBBF64-BD1D-43BE-BBAF-1AD0CE32C2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69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pt-BR" dirty="0"/>
              <a:t>Agenda</a:t>
            </a:r>
          </a:p>
        </p:txBody>
      </p:sp>
      <p:graphicFrame>
        <p:nvGraphicFramePr>
          <p:cNvPr id="6" name="Espaço Reservado para Conteúdo 1">
            <a:extLst>
              <a:ext uri="{FF2B5EF4-FFF2-40B4-BE49-F238E27FC236}">
                <a16:creationId xmlns:a16="http://schemas.microsoft.com/office/drawing/2014/main" id="{F79C316E-2C1D-42E5-B652-188355AFF2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452870"/>
              </p:ext>
            </p:extLst>
          </p:nvPr>
        </p:nvGraphicFramePr>
        <p:xfrm>
          <a:off x="838203" y="1414637"/>
          <a:ext cx="10515601" cy="4526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1343">
                  <a:extLst>
                    <a:ext uri="{9D8B030D-6E8A-4147-A177-3AD203B41FA5}">
                      <a16:colId xmlns:a16="http://schemas.microsoft.com/office/drawing/2014/main" val="3407432094"/>
                    </a:ext>
                  </a:extLst>
                </a:gridCol>
                <a:gridCol w="1695236">
                  <a:extLst>
                    <a:ext uri="{9D8B030D-6E8A-4147-A177-3AD203B41FA5}">
                      <a16:colId xmlns:a16="http://schemas.microsoft.com/office/drawing/2014/main" val="1534027755"/>
                    </a:ext>
                  </a:extLst>
                </a:gridCol>
                <a:gridCol w="4429022">
                  <a:extLst>
                    <a:ext uri="{9D8B030D-6E8A-4147-A177-3AD203B41FA5}">
                      <a16:colId xmlns:a16="http://schemas.microsoft.com/office/drawing/2014/main" val="310934750"/>
                    </a:ext>
                  </a:extLst>
                </a:gridCol>
              </a:tblGrid>
              <a:tr h="750727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Item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Tempo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Responsável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993398"/>
                  </a:ext>
                </a:extLst>
              </a:tr>
              <a:tr h="574085">
                <a:tc>
                  <a:txBody>
                    <a:bodyPr/>
                    <a:lstStyle/>
                    <a:p>
                      <a:r>
                        <a:rPr lang="pt-BR" sz="2000" dirty="0"/>
                        <a:t>1. CONTEXTO (motivação)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 min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João Vitor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831457"/>
                  </a:ext>
                </a:extLst>
              </a:tr>
              <a:tr h="574085">
                <a:tc>
                  <a:txBody>
                    <a:bodyPr/>
                    <a:lstStyle/>
                    <a:p>
                      <a:r>
                        <a:rPr lang="pt-BR" sz="2000" dirty="0"/>
                        <a:t>2. ÁRVORE DE PROBLEMAS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 min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Pedro Perçu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339308"/>
                  </a:ext>
                </a:extLst>
              </a:tr>
              <a:tr h="574085">
                <a:tc>
                  <a:txBody>
                    <a:bodyPr/>
                    <a:lstStyle/>
                    <a:p>
                      <a:r>
                        <a:rPr lang="pt-BR" sz="2000" dirty="0"/>
                        <a:t>3. ÁRVORE DE OBJETIVOS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2 min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Pedro Perçu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144636"/>
                  </a:ext>
                </a:extLst>
              </a:tr>
              <a:tr h="778510">
                <a:tc>
                  <a:txBody>
                    <a:bodyPr/>
                    <a:lstStyle/>
                    <a:p>
                      <a:r>
                        <a:rPr lang="pt-BR" sz="2000" dirty="0"/>
                        <a:t>4. FUNCIONALIDADES (por objetivo específico)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2 min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Lucas Dias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810845"/>
                  </a:ext>
                </a:extLst>
              </a:tr>
              <a:tr h="574085">
                <a:tc>
                  <a:txBody>
                    <a:bodyPr/>
                    <a:lstStyle/>
                    <a:p>
                      <a:r>
                        <a:rPr lang="pt-BR" sz="2000" dirty="0"/>
                        <a:t>5. DOCUMENTAÇÃO (lista do que foi produzido e localização)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2 min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Lucas Dias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060817"/>
                  </a:ext>
                </a:extLst>
              </a:tr>
              <a:tr h="574085">
                <a:tc>
                  <a:txBody>
                    <a:bodyPr/>
                    <a:lstStyle/>
                    <a:p>
                      <a:r>
                        <a:rPr lang="pt-BR" sz="2000" dirty="0"/>
                        <a:t>6. CONCLUSÃO (próximos passos)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1 min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João Vitor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7741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5">
            <a:extLst>
              <a:ext uri="{FF2B5EF4-FFF2-40B4-BE49-F238E27FC236}">
                <a16:creationId xmlns:a16="http://schemas.microsoft.com/office/drawing/2014/main" id="{63416C8D-C36F-4368-A183-F3ACEBD25C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7" y="553387"/>
            <a:ext cx="10515600" cy="69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r>
              <a:rPr lang="pt-B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MOTIVAÇÃO</a:t>
            </a: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14D688A-3CA0-6627-9789-9A43477DE92A}"/>
              </a:ext>
            </a:extLst>
          </p:cNvPr>
          <p:cNvSpPr txBox="1"/>
          <p:nvPr/>
        </p:nvSpPr>
        <p:spPr>
          <a:xfrm>
            <a:off x="802335" y="1667435"/>
            <a:ext cx="10394576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Nosso projeto tem o intuito de ajudar alunos com desempenho acadêmico baixo, devido ao </a:t>
            </a:r>
            <a:r>
              <a:rPr lang="pt-BR" b="1" dirty="0" err="1"/>
              <a:t>tdah</a:t>
            </a:r>
            <a:r>
              <a:rPr lang="pt-BR" b="1" dirty="0"/>
              <a:t> e ansiedade, reparemos que são problemas recorrentes no presente dia a dia, e que prejudicam muito no desempenho acadêmico, seja no atraso da entrega das atividades ou ate mesmo perda do prazo de entrega das atividades e na falta de atenção nas aulas decorrentes do </a:t>
            </a:r>
            <a:r>
              <a:rPr lang="pt-BR" b="1" dirty="0" err="1"/>
              <a:t>tdah</a:t>
            </a:r>
            <a:r>
              <a:rPr lang="pt-B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969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5">
            <a:extLst>
              <a:ext uri="{FF2B5EF4-FFF2-40B4-BE49-F238E27FC236}">
                <a16:creationId xmlns:a16="http://schemas.microsoft.com/office/drawing/2014/main" id="{63416C8D-C36F-4368-A183-F3ACEBD25C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69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r>
              <a:rPr lang="pt-BR" dirty="0"/>
              <a:t>Arvore de problemas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754C501-70DF-4243-D96B-549D02248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156" y="1062688"/>
            <a:ext cx="8773687" cy="52610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5">
            <a:extLst>
              <a:ext uri="{FF2B5EF4-FFF2-40B4-BE49-F238E27FC236}">
                <a16:creationId xmlns:a16="http://schemas.microsoft.com/office/drawing/2014/main" id="{63416C8D-C36F-4368-A183-F3ACEBD25C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69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r>
              <a:rPr lang="pt-BR" dirty="0"/>
              <a:t>Arvore de Objetivos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1F193A-3E23-56C6-7945-857E5DC35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142" y="1210407"/>
            <a:ext cx="9485715" cy="528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20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5">
            <a:extLst>
              <a:ext uri="{FF2B5EF4-FFF2-40B4-BE49-F238E27FC236}">
                <a16:creationId xmlns:a16="http://schemas.microsoft.com/office/drawing/2014/main" id="{63416C8D-C36F-4368-A183-F3ACEBD25C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69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r>
              <a:rPr lang="pt-BR" dirty="0"/>
              <a:t>Funcionalidades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982F141-A17F-6BFA-ADD4-B291CD0AB93C}"/>
              </a:ext>
            </a:extLst>
          </p:cNvPr>
          <p:cNvSpPr txBox="1"/>
          <p:nvPr/>
        </p:nvSpPr>
        <p:spPr>
          <a:xfrm>
            <a:off x="838203" y="1223681"/>
            <a:ext cx="6266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1- </a:t>
            </a:r>
            <a:r>
              <a:rPr lang="pt-BR" sz="1800" b="1" dirty="0"/>
              <a:t>Melhor Organização.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Quadro de tarefas.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notificação das atividades, prazo próximo, médio e longo.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Calendário.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gráfico de relevância da atividade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513494A-E4B1-0A0F-26CB-FFBE1291E909}"/>
              </a:ext>
            </a:extLst>
          </p:cNvPr>
          <p:cNvSpPr txBox="1"/>
          <p:nvPr/>
        </p:nvSpPr>
        <p:spPr>
          <a:xfrm>
            <a:off x="838203" y="2967335"/>
            <a:ext cx="4195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2- </a:t>
            </a:r>
            <a:r>
              <a:rPr lang="pt-BR" sz="1800" b="1" dirty="0"/>
              <a:t>Melhor interação.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-fóruns de discussão.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-match de grupo de estudos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54C51AA-26AE-87FE-10FC-3CB5FF71EEA2}"/>
              </a:ext>
            </a:extLst>
          </p:cNvPr>
          <p:cNvSpPr txBox="1"/>
          <p:nvPr/>
        </p:nvSpPr>
        <p:spPr>
          <a:xfrm>
            <a:off x="838203" y="4156991"/>
            <a:ext cx="54729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3- </a:t>
            </a:r>
            <a:r>
              <a:rPr lang="pt-BR" sz="1800" b="1" dirty="0"/>
              <a:t>Nivelar Nível  de estudo.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-método pomodoro.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-plano de estudo personalizado para cada aluno.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-opção de mais um idioma no site.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-jogo diário, rápido, como ranking de dias consecutivos.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-gráfico de evolução de performance.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33236FA-9389-A8E7-C30E-93490E87A42A}"/>
              </a:ext>
            </a:extLst>
          </p:cNvPr>
          <p:cNvSpPr txBox="1"/>
          <p:nvPr/>
        </p:nvSpPr>
        <p:spPr>
          <a:xfrm>
            <a:off x="7893424" y="1085182"/>
            <a:ext cx="37113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4- </a:t>
            </a:r>
            <a:r>
              <a:rPr lang="pt-BR" b="1" dirty="0"/>
              <a:t>Minimizar necessidade de leitura.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IA para reduzir grandes textos, ou até mesmo para leigos em determinado assuntos.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757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5">
            <a:extLst>
              <a:ext uri="{FF2B5EF4-FFF2-40B4-BE49-F238E27FC236}">
                <a16:creationId xmlns:a16="http://schemas.microsoft.com/office/drawing/2014/main" id="{63416C8D-C36F-4368-A183-F3ACEBD25C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69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r>
              <a:rPr lang="pt-BR" dirty="0"/>
              <a:t>Documentação</a:t>
            </a:r>
          </a:p>
        </p:txBody>
      </p:sp>
      <p:sp>
        <p:nvSpPr>
          <p:cNvPr id="2" name="CaixaDeTexto 1">
            <a:hlinkClick r:id="rId2" action="ppaction://hlinkfile"/>
            <a:extLst>
              <a:ext uri="{FF2B5EF4-FFF2-40B4-BE49-F238E27FC236}">
                <a16:creationId xmlns:a16="http://schemas.microsoft.com/office/drawing/2014/main" id="{24E7583C-596E-8A31-2024-AA4C3557BB14}"/>
              </a:ext>
            </a:extLst>
          </p:cNvPr>
          <p:cNvSpPr txBox="1"/>
          <p:nvPr/>
        </p:nvSpPr>
        <p:spPr>
          <a:xfrm>
            <a:off x="838203" y="1506071"/>
            <a:ext cx="262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Resultado da imersão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BF920F3-B9A1-836D-515D-DA53A2845565}"/>
              </a:ext>
            </a:extLst>
          </p:cNvPr>
          <p:cNvSpPr txBox="1"/>
          <p:nvPr/>
        </p:nvSpPr>
        <p:spPr>
          <a:xfrm>
            <a:off x="838203" y="2318786"/>
            <a:ext cx="262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file"/>
              </a:rPr>
              <a:t>Funcionalidades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02CC25-3246-49FB-AB71-99CF91E0BBB0}"/>
              </a:ext>
            </a:extLst>
          </p:cNvPr>
          <p:cNvSpPr txBox="1"/>
          <p:nvPr/>
        </p:nvSpPr>
        <p:spPr>
          <a:xfrm>
            <a:off x="903195" y="3146612"/>
            <a:ext cx="249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  <a:hlinkClick r:id="rId4" action="ppaction://hlinkfile"/>
              </a:rPr>
              <a:t>Arvore de problemas e objetivos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60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3">
            <a:extLst>
              <a:ext uri="{FF2B5EF4-FFF2-40B4-BE49-F238E27FC236}">
                <a16:creationId xmlns:a16="http://schemas.microsoft.com/office/drawing/2014/main" id="{E7BF90B0-91B9-4AA1-81D5-060912298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6" cy="686364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CaixaDeTexto 5">
            <a:extLst>
              <a:ext uri="{FF2B5EF4-FFF2-40B4-BE49-F238E27FC236}">
                <a16:creationId xmlns:a16="http://schemas.microsoft.com/office/drawing/2014/main" id="{A17CD954-3538-44CA-9D8A-5DC00E715DB3}"/>
              </a:ext>
            </a:extLst>
          </p:cNvPr>
          <p:cNvSpPr txBox="1"/>
          <p:nvPr/>
        </p:nvSpPr>
        <p:spPr>
          <a:xfrm>
            <a:off x="-1347670" y="339041"/>
            <a:ext cx="8568952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4800" b="1" i="0" u="none" strike="noStrike" kern="1200" cap="none" spc="0" baseline="0">
                <a:solidFill>
                  <a:srgbClr val="FFFFFF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Tahoma" pitchFamily="34"/>
                <a:ea typeface="Tahoma" pitchFamily="34"/>
                <a:cs typeface="Tahoma" pitchFamily="34"/>
              </a:rPr>
              <a:t>CONCLUSÃO</a:t>
            </a:r>
            <a:endParaRPr lang="pt-BR" sz="4000" b="0" i="0" u="none" strike="noStrike" kern="1200" cap="none" spc="0" baseline="0">
              <a:solidFill>
                <a:srgbClr val="FFFFFF"/>
              </a:solidFill>
              <a:uFillTx/>
              <a:latin typeface="Tahoma" pitchFamily="34"/>
              <a:ea typeface="Tahoma" pitchFamily="34"/>
              <a:cs typeface="Tahoma" pitchFamily="3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5">
            <a:extLst>
              <a:ext uri="{FF2B5EF4-FFF2-40B4-BE49-F238E27FC236}">
                <a16:creationId xmlns:a16="http://schemas.microsoft.com/office/drawing/2014/main" id="{63416C8D-C36F-4368-A183-F3ACEBD25C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697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r>
              <a:rPr lang="de-DE" sz="3200" b="0" dirty="0">
                <a:solidFill>
                  <a:schemeClr val="tx1"/>
                </a:solidFill>
              </a:rPr>
              <a:t>Conclusão do grupo: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F3CF579-EEF3-1FB3-1D35-D0C5027299E5}"/>
              </a:ext>
            </a:extLst>
          </p:cNvPr>
          <p:cNvSpPr txBox="1"/>
          <p:nvPr/>
        </p:nvSpPr>
        <p:spPr>
          <a:xfrm>
            <a:off x="838203" y="1439432"/>
            <a:ext cx="809513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Nosso projeto visa melhorar o desempenho acadêmico de alunos com TDAH e ansiedade, oferecendo ferramentas que promovem organização, interação e personalização do estudo. Funcionalidades como o método Pomodoro, calendário interativo e IA para simplificação de textos ajudam a otimizar o tempo e facilitar o aprendizado. Com isso, acreditamos que a solução proposta contribuirá significativamente para o progresso acadêmico e a redução do impacto dessas condições no dia a dia dos estudantes.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16977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365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Tahoma</vt:lpstr>
      <vt:lpstr>Tema do Office</vt:lpstr>
      <vt:lpstr>Apresentação do PowerPoint</vt:lpstr>
      <vt:lpstr>Agenda</vt:lpstr>
      <vt:lpstr>MOTIVAÇÃO</vt:lpstr>
      <vt:lpstr>Arvore de problemas</vt:lpstr>
      <vt:lpstr>Arvore de Objetivos</vt:lpstr>
      <vt:lpstr>Funcionalidades</vt:lpstr>
      <vt:lpstr>Documentação</vt:lpstr>
      <vt:lpstr>Apresentação do PowerPoint</vt:lpstr>
      <vt:lpstr>Conclusão do grupo: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Henrique Paganotti Perez</dc:creator>
  <cp:lastModifiedBy>Lucas Dias</cp:lastModifiedBy>
  <cp:revision>13</cp:revision>
  <dcterms:created xsi:type="dcterms:W3CDTF">2020-12-15T14:04:25Z</dcterms:created>
  <dcterms:modified xsi:type="dcterms:W3CDTF">2024-09-27T11:33:35Z</dcterms:modified>
</cp:coreProperties>
</file>