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y="6858000" cx="12192000"/>
  <p:notesSz cx="6858000" cy="9144000"/>
  <p:embeddedFontLst>
    <p:embeddedFont>
      <p:font typeface="Tahoma"/>
      <p:regular r:id="rId39"/>
      <p:bold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D32C02B-FCE2-4C62-BAA8-55C35AA7422C}">
  <a:tblStyle styleId="{BD32C02B-FCE2-4C62-BAA8-55C35AA7422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0572EFC9-99B8-4275-8AD6-C8A87D92019E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Tahoma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Tahoma-regular.fntdata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4ebd9ad2ce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g34ebd9ad2ce_0_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ebd9ad2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4ebd9ad2ce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4ebd9ad2c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4ebd9ad2ce_0_9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ebd9ad2ce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4ebd9ad2ce_0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ebd9ad2c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34ebd9ad2ce_0_1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4ebd9ad2c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34ebd9ad2ce_0_10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ebd9ad2c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g34ebd9ad2ce_0_1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ebd9ad2ce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g34ebd9ad2ce_0_14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ebd9ad2ce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g34ebd9ad2ce_0_1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ebd9ad2c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4ebd9ad2ce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ebd9ad2ce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4ebd9ad2ce_0_1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ebd9ad2ce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34ebd9ad2ce_0_1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ebd9ad2ce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4ebd9ad2ce_0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ebd9ad2ce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g34ebd9ad2ce_0_2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ebd9ad2ce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4ebd9ad2ce_0_2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4ebd9ad2ce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4ebd9ad2ce_0_2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4be7a70489_0_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4be7a7048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4be7a70489_0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4be7a7048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4be7a70489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4be7a7048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4be7a70489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4be7a7048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4ebd9ad2c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g34ebd9ad2ce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4be7a70489_0_7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4be7a7048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4be7a70489_0_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34be7a7048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4ebd9ad2c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4ebd9ad2ce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ebd9ad2c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4ebd9ad2ce_0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4ebd9ad2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g34ebd9ad2ce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ebd9ad2c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4ebd9ad2ce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4ebd9ad2c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g34ebd9ad2ce_0_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Tahom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type="title"/>
          </p:nvPr>
        </p:nvSpPr>
        <p:spPr>
          <a:xfrm>
            <a:off x="838200" y="365126"/>
            <a:ext cx="10515600" cy="697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 rot="5400000">
            <a:off x="3825597" y="-1559589"/>
            <a:ext cx="4540807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838200" y="365126"/>
            <a:ext cx="10515600" cy="697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ahoma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38200" y="1427808"/>
            <a:ext cx="10515600" cy="4540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0"/>
              <a:buFont typeface="Tahom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8200" y="365126"/>
            <a:ext cx="10515600" cy="697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38200" y="365126"/>
            <a:ext cx="10515600" cy="697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ahom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None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ahoma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6"/>
            <a:ext cx="10515600" cy="697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ahoma"/>
              <a:buNone/>
              <a:defRPr b="1" i="0" sz="32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427808"/>
            <a:ext cx="10515600" cy="4540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" name="Google Shape;11;p1"/>
          <p:cNvPicPr preferRelativeResize="0"/>
          <p:nvPr/>
        </p:nvPicPr>
        <p:blipFill rotWithShape="1">
          <a:blip r:embed="rId1">
            <a:alphaModFix/>
          </a:blip>
          <a:srcRect b="75927" l="62821" r="3833" t="0"/>
          <a:stretch/>
        </p:blipFill>
        <p:spPr>
          <a:xfrm>
            <a:off x="9020435" y="0"/>
            <a:ext cx="3080951" cy="125215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60960"/>
            <a:ext cx="12300284" cy="692460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2702250" y="2392123"/>
            <a:ext cx="8338800" cy="4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Projeto Integrador II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6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Auxilium</a:t>
            </a:r>
            <a:endParaRPr b="1" sz="60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Arthur Almeida Soares - 22404066 </a:t>
            </a:r>
            <a:endParaRPr b="1"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João Victor Freitas – 22406654 </a:t>
            </a:r>
            <a:endParaRPr b="1"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Lucas Dias Alves -22406686 </a:t>
            </a:r>
            <a:endParaRPr b="1"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Luiggi Benso - 22408691 </a:t>
            </a:r>
            <a:endParaRPr b="1"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Pedro Perçu Nazari Ribeiro Reis - 22401219 </a:t>
            </a:r>
            <a:endParaRPr b="1"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Tiego da Costa Ferreira – 22403192</a:t>
            </a:r>
            <a:endParaRPr b="1" sz="2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838200" y="1427808"/>
            <a:ext cx="105156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pt-BR" sz="1800">
                <a:solidFill>
                  <a:schemeClr val="dk1"/>
                </a:solidFill>
              </a:rPr>
              <a:t>Alunos com dificuldades de concentração têm problemas para acompanhar aulas, organizar atividades e manter rotina de estudos, o que afeta seu desempenho.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46" name="Google Shape;146;p22"/>
          <p:cNvSpPr txBox="1"/>
          <p:nvPr>
            <p:ph type="title"/>
          </p:nvPr>
        </p:nvSpPr>
        <p:spPr>
          <a:xfrm>
            <a:off x="838200" y="365126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Tahoma"/>
              <a:buNone/>
            </a:pPr>
            <a:r>
              <a:rPr lang="pt-BR" sz="2580"/>
              <a:t>ANÁLISE FUNCIONAL - Identificação dos Problemas</a:t>
            </a:r>
            <a:endParaRPr sz="2580"/>
          </a:p>
        </p:txBody>
      </p:sp>
      <p:pic>
        <p:nvPicPr>
          <p:cNvPr id="147" name="Google Shape;147;p22" title="Organizational Chart Visual Charts Presentation in Blue White Teal Simple Style 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175" y="2103225"/>
            <a:ext cx="8151648" cy="458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2"/>
          <p:cNvSpPr txBox="1"/>
          <p:nvPr/>
        </p:nvSpPr>
        <p:spPr>
          <a:xfrm>
            <a:off x="0" y="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FFFFFF"/>
                </a:highlight>
              </a:rPr>
              <a:t>Dificuldade de aprendizado e desmotivação.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  <p:pic>
        <p:nvPicPr>
          <p:cNvPr id="149" name="Google Shape;149;p22" title="Organizational Chart Visual Charts Presentation in Blue White Teal Simple Style (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173" y="2103225"/>
            <a:ext cx="8072525" cy="4540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2" title="Organizational Chart Visual Charts Presentation in Blue White Teal Simple Style (6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20175" y="2103225"/>
            <a:ext cx="8072525" cy="45407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idx="1" type="body"/>
          </p:nvPr>
        </p:nvSpPr>
        <p:spPr>
          <a:xfrm>
            <a:off x="838200" y="1427808"/>
            <a:ext cx="105156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pt-BR" sz="1700">
                <a:solidFill>
                  <a:schemeClr val="dk1"/>
                </a:solidFill>
              </a:rPr>
              <a:t>A navegação busca ser de maneira intuitiva e fácil para os usuários, após o usuário cadastrar sua conta ou criar o usuário será direcionado para o menu principal, toda navegação do site será por meio de uma tela principal, a tela de navegação.</a:t>
            </a:r>
            <a:endParaRPr sz="1700">
              <a:solidFill>
                <a:schemeClr val="dk1"/>
              </a:solidFill>
            </a:endParaRPr>
          </a:p>
        </p:txBody>
      </p:sp>
      <p:sp>
        <p:nvSpPr>
          <p:cNvPr id="156" name="Google Shape;156;p23"/>
          <p:cNvSpPr txBox="1"/>
          <p:nvPr>
            <p:ph type="title"/>
          </p:nvPr>
        </p:nvSpPr>
        <p:spPr>
          <a:xfrm>
            <a:off x="838200" y="365125"/>
            <a:ext cx="8900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Tahoma"/>
              <a:buNone/>
            </a:pPr>
            <a:r>
              <a:rPr lang="pt-BR" sz="2100"/>
              <a:t>PROPOSTA DE SOLUÇÃO - Mapeamento dos Processos Propostos</a:t>
            </a:r>
            <a:endParaRPr sz="2100"/>
          </a:p>
        </p:txBody>
      </p:sp>
      <p:pic>
        <p:nvPicPr>
          <p:cNvPr id="157" name="Google Shape;15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3700" y="2259975"/>
            <a:ext cx="8664590" cy="454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250100" y="1062633"/>
            <a:ext cx="105156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63" name="Google Shape;163;p24"/>
          <p:cNvSpPr txBox="1"/>
          <p:nvPr>
            <p:ph type="title"/>
          </p:nvPr>
        </p:nvSpPr>
        <p:spPr>
          <a:xfrm>
            <a:off x="838200" y="365125"/>
            <a:ext cx="8900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Tahoma"/>
              <a:buNone/>
            </a:pPr>
            <a:r>
              <a:rPr lang="pt-BR"/>
              <a:t>OBJETIVOS - Objetivo Geral</a:t>
            </a:r>
            <a:endParaRPr/>
          </a:p>
        </p:txBody>
      </p:sp>
      <p:pic>
        <p:nvPicPr>
          <p:cNvPr id="164" name="Google Shape;164;p24" title="Organizational Chart Visual Charts Presentation in Blue White Teal Simple Style (8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788" y="1062625"/>
            <a:ext cx="9824424" cy="552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250100" y="1062633"/>
            <a:ext cx="105156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70" name="Google Shape;170;p25"/>
          <p:cNvSpPr txBox="1"/>
          <p:nvPr>
            <p:ph type="title"/>
          </p:nvPr>
        </p:nvSpPr>
        <p:spPr>
          <a:xfrm>
            <a:off x="838200" y="365125"/>
            <a:ext cx="8900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Tahoma"/>
              <a:buNone/>
            </a:pPr>
            <a:r>
              <a:rPr lang="pt-BR"/>
              <a:t>OBJETIVOS - Objetivo Geral</a:t>
            </a:r>
            <a:endParaRPr/>
          </a:p>
        </p:txBody>
      </p:sp>
      <p:pic>
        <p:nvPicPr>
          <p:cNvPr id="171" name="Google Shape;171;p25" title="Organizational Chart Visual Charts Presentation in Blue White Teal Simple Style (8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788" y="1062625"/>
            <a:ext cx="9824424" cy="552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5" title="Organizational Chart Visual Charts Presentation in Blue White Teal Simple Style (9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439" y="1062625"/>
            <a:ext cx="9824410" cy="552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250100" y="1062633"/>
            <a:ext cx="105156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178" name="Google Shape;178;p26"/>
          <p:cNvSpPr txBox="1"/>
          <p:nvPr>
            <p:ph type="title"/>
          </p:nvPr>
        </p:nvSpPr>
        <p:spPr>
          <a:xfrm>
            <a:off x="838200" y="365125"/>
            <a:ext cx="8900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Tahoma"/>
              <a:buNone/>
            </a:pPr>
            <a:r>
              <a:rPr lang="pt-BR"/>
              <a:t>OBJETIVOS - Objetivo Geral</a:t>
            </a:r>
            <a:endParaRPr/>
          </a:p>
        </p:txBody>
      </p:sp>
      <p:pic>
        <p:nvPicPr>
          <p:cNvPr id="179" name="Google Shape;179;p26" title="Organizational Chart Visual Charts Presentation in Blue White Teal Simple Style (8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3788" y="1062625"/>
            <a:ext cx="9824424" cy="552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6" title="Organizational Chart Visual Charts Presentation in Blue White Teal Simple Style (9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8439" y="1062625"/>
            <a:ext cx="9824410" cy="5526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 title="Organizational Chart Visual Charts Presentation in Blue White Teal Simple Style (10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62787" y="1132575"/>
            <a:ext cx="9575726" cy="538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7"/>
          <p:cNvSpPr txBox="1"/>
          <p:nvPr>
            <p:ph type="title"/>
          </p:nvPr>
        </p:nvSpPr>
        <p:spPr>
          <a:xfrm>
            <a:off x="838200" y="365125"/>
            <a:ext cx="8900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Tahoma"/>
              <a:buNone/>
            </a:pPr>
            <a:r>
              <a:rPr lang="pt-BR"/>
              <a:t>Relação das Funcionalidades - Entrada</a:t>
            </a:r>
            <a:endParaRPr/>
          </a:p>
        </p:txBody>
      </p:sp>
      <p:sp>
        <p:nvSpPr>
          <p:cNvPr id="187" name="Google Shape;187;p27"/>
          <p:cNvSpPr txBox="1"/>
          <p:nvPr/>
        </p:nvSpPr>
        <p:spPr>
          <a:xfrm>
            <a:off x="838200" y="1252025"/>
            <a:ext cx="10086900" cy="4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Entrada: </a:t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homa"/>
              <a:buChar char="●"/>
            </a:pPr>
            <a:r>
              <a:rPr lang="pt-BR" sz="3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Cadastro de Aluno; </a:t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homa"/>
              <a:buChar char="●"/>
            </a:pPr>
            <a:r>
              <a:rPr lang="pt-BR" sz="3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Cadastro de administrador; </a:t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homa"/>
              <a:buChar char="●"/>
            </a:pPr>
            <a:r>
              <a:rPr lang="pt-BR" sz="3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Cadastro de disciplinas; </a:t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homa"/>
              <a:buChar char="●"/>
            </a:pPr>
            <a:r>
              <a:rPr lang="pt-BR" sz="3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Cadastro de tarefas;</a:t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838200" y="365125"/>
            <a:ext cx="8900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Tahoma"/>
              <a:buNone/>
            </a:pPr>
            <a:r>
              <a:rPr lang="pt-BR"/>
              <a:t>Relação das Funcionalidades - Entrada</a:t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838200" y="1252025"/>
            <a:ext cx="10086900" cy="3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Processamento: </a:t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homa"/>
              <a:buChar char="●"/>
            </a:pPr>
            <a:r>
              <a:rPr lang="pt-BR" sz="3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IA de simplificação; </a:t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homa"/>
              <a:buChar char="●"/>
            </a:pPr>
            <a:r>
              <a:rPr lang="pt-BR" sz="3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Geração de relatórios; </a:t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homa"/>
              <a:buChar char="●"/>
            </a:pPr>
            <a:r>
              <a:rPr lang="pt-BR" sz="3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Criação de fóruns;</a:t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838200" y="365125"/>
            <a:ext cx="89007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Tahoma"/>
              <a:buNone/>
            </a:pPr>
            <a:r>
              <a:rPr lang="pt-BR"/>
              <a:t>Relação das Funcionalidades - Entrada</a:t>
            </a:r>
            <a:endParaRPr/>
          </a:p>
        </p:txBody>
      </p:sp>
      <p:sp>
        <p:nvSpPr>
          <p:cNvPr id="199" name="Google Shape;199;p29"/>
          <p:cNvSpPr txBox="1"/>
          <p:nvPr/>
        </p:nvSpPr>
        <p:spPr>
          <a:xfrm>
            <a:off x="838200" y="1252025"/>
            <a:ext cx="10086900" cy="45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Saída: </a:t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homa"/>
              <a:buChar char="●"/>
            </a:pPr>
            <a:r>
              <a:rPr lang="pt-BR" sz="3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Relatórios; </a:t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homa"/>
              <a:buChar char="●"/>
            </a:pPr>
            <a:r>
              <a:rPr lang="pt-BR" sz="3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Notificações; </a:t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homa"/>
              <a:buChar char="●"/>
            </a:pPr>
            <a:r>
              <a:rPr lang="pt-BR" sz="3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Conteúdo adaptado; </a:t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homa"/>
              <a:buChar char="●"/>
            </a:pPr>
            <a:r>
              <a:rPr lang="pt-BR" sz="3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Sugestões de grupo;</a:t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838200" y="365125"/>
            <a:ext cx="90102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Tahoma"/>
              <a:buNone/>
            </a:pPr>
            <a:r>
              <a:rPr lang="pt-BR" sz="2500"/>
              <a:t>Matriz de Rastreabilidade de Negócio - Objetivo Geral 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Tahoma"/>
              <a:buNone/>
            </a:pPr>
            <a:r>
              <a:t/>
            </a:r>
            <a:endParaRPr sz="2300"/>
          </a:p>
        </p:txBody>
      </p:sp>
      <p:graphicFrame>
        <p:nvGraphicFramePr>
          <p:cNvPr id="205" name="Google Shape;205;p30"/>
          <p:cNvGraphicFramePr/>
          <p:nvPr/>
        </p:nvGraphicFramePr>
        <p:xfrm>
          <a:off x="983975" y="1772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{BD32C02B-FCE2-4C62-BAA8-55C35AA7422C}</a:tableStyleId>
              </a:tblPr>
              <a:tblGrid>
                <a:gridCol w="2011250"/>
                <a:gridCol w="2011250"/>
                <a:gridCol w="2011250"/>
                <a:gridCol w="2011250"/>
                <a:gridCol w="2011250"/>
              </a:tblGrid>
              <a:tr h="674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Tahoma"/>
                          <a:ea typeface="Tahoma"/>
                          <a:cs typeface="Tahoma"/>
                          <a:sym typeface="Tahoma"/>
                        </a:rPr>
                        <a:t>Problema Específico</a:t>
                      </a:r>
                      <a:endParaRPr b="1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Tahoma"/>
                          <a:ea typeface="Tahoma"/>
                          <a:cs typeface="Tahoma"/>
                          <a:sym typeface="Tahoma"/>
                        </a:rPr>
                        <a:t>Fase (E/P/S)</a:t>
                      </a:r>
                      <a:endParaRPr b="1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Tahoma"/>
                          <a:ea typeface="Tahoma"/>
                          <a:cs typeface="Tahoma"/>
                          <a:sym typeface="Tahoma"/>
                        </a:rPr>
                        <a:t>Objetivo Específico</a:t>
                      </a:r>
                      <a:endParaRPr b="1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Tahoma"/>
                          <a:ea typeface="Tahoma"/>
                          <a:cs typeface="Tahoma"/>
                          <a:sym typeface="Tahoma"/>
                        </a:rPr>
                        <a:t>Funcionalidade</a:t>
                      </a:r>
                      <a:endParaRPr b="1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600">
                          <a:latin typeface="Tahoma"/>
                          <a:ea typeface="Tahoma"/>
                          <a:cs typeface="Tahoma"/>
                          <a:sym typeface="Tahoma"/>
                        </a:rPr>
                        <a:t>Observação</a:t>
                      </a:r>
                      <a:endParaRPr b="1" sz="16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115660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Falta de organização 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P 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Melhorar organização 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F1 – Quadro de tarefas             F2 - Calendário   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 F3 -Notificações      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Interface simples e responsiva 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</a:tr>
              <a:tr h="115660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Dificuldade de foco 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S 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Estimular foco e produtividade 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0" marR="635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         </a:t>
                      </a:r>
                      <a:r>
                        <a:rPr b="1" lang="pt-BR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F5 – Plano de estudo personalizado 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Customizável por aluno 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</a:tr>
              <a:tr h="89275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Dificuldade com leitura 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S 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Facilitar compreensão 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F6 – I.A para resumos e simplificação 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Suporte a diferentes níveis de leitura 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</a:tr>
              <a:tr h="9449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Isolamento 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P 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Estimular colaboração 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F7 - Fóruns  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pt-BR" sz="1200">
                          <a:latin typeface="Tahoma"/>
                          <a:ea typeface="Tahoma"/>
                          <a:cs typeface="Tahoma"/>
                          <a:sym typeface="Tahoma"/>
                        </a:rPr>
                        <a:t>F8 – Match de grupo de estudos </a:t>
                      </a:r>
                      <a:endParaRPr b="1" sz="12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Ambiente seguro e mediado 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</a:tr>
            </a:tbl>
          </a:graphicData>
        </a:graphic>
      </p:graphicFrame>
      <p:sp>
        <p:nvSpPr>
          <p:cNvPr id="206" name="Google Shape;206;p30"/>
          <p:cNvSpPr txBox="1"/>
          <p:nvPr/>
        </p:nvSpPr>
        <p:spPr>
          <a:xfrm>
            <a:off x="838200" y="1069575"/>
            <a:ext cx="9878100" cy="60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rPr>
              <a:t>Ajudar alunos com desempenho baixo, devido ao TDAH e ansiedade.</a:t>
            </a:r>
            <a:endParaRPr sz="2100">
              <a:solidFill>
                <a:srgbClr val="3F3F3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1"/>
          <p:cNvSpPr txBox="1"/>
          <p:nvPr>
            <p:ph type="title"/>
          </p:nvPr>
        </p:nvSpPr>
        <p:spPr>
          <a:xfrm>
            <a:off x="838200" y="209725"/>
            <a:ext cx="89007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Tahoma"/>
              <a:buNone/>
            </a:pPr>
            <a:r>
              <a:rPr lang="pt-BR" sz="2800"/>
              <a:t>Estrutura Analítica do Software – EAS (E/P/S) </a:t>
            </a:r>
            <a:endParaRPr/>
          </a:p>
        </p:txBody>
      </p:sp>
      <p:sp>
        <p:nvSpPr>
          <p:cNvPr id="212" name="Google Shape;212;p31"/>
          <p:cNvSpPr txBox="1"/>
          <p:nvPr/>
        </p:nvSpPr>
        <p:spPr>
          <a:xfrm>
            <a:off x="838200" y="1252025"/>
            <a:ext cx="10086900" cy="50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homa"/>
              <a:buChar char="●"/>
            </a:pPr>
            <a:r>
              <a:rPr lang="pt-BR" sz="35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E</a:t>
            </a:r>
            <a:r>
              <a:rPr lang="pt-BR" sz="3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Entrada de dados do usuário (cadastro, tarefas, perfil) </a:t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homa"/>
              <a:buChar char="●"/>
            </a:pPr>
            <a:r>
              <a:rPr lang="pt-BR" sz="35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P</a:t>
            </a:r>
            <a:r>
              <a:rPr lang="pt-BR" sz="3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Processamento das rotinas de estudo, interações e IA </a:t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4508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Tahoma"/>
              <a:buChar char="●"/>
            </a:pPr>
            <a:r>
              <a:rPr lang="pt-BR" sz="3500">
                <a:solidFill>
                  <a:schemeClr val="accent1"/>
                </a:solidFill>
                <a:latin typeface="Tahoma"/>
                <a:ea typeface="Tahoma"/>
                <a:cs typeface="Tahoma"/>
                <a:sym typeface="Tahoma"/>
              </a:rPr>
              <a:t>S</a:t>
            </a:r>
            <a:r>
              <a:rPr lang="pt-BR" sz="35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: Saídas como relatórios de desempenho, alertas, rankings e conteúdo simplificado</a:t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427808"/>
            <a:ext cx="10515600" cy="4540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Arthur Almeida Soares - 22404066 </a:t>
            </a:r>
            <a:endParaRPr b="1" sz="4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João Victor Freitas – 22406654 </a:t>
            </a:r>
            <a:endParaRPr b="1" sz="4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Lucas Dias Alves -22406686 </a:t>
            </a:r>
            <a:endParaRPr b="1" sz="4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Luiggi Benso - 22408691 </a:t>
            </a:r>
            <a:endParaRPr b="1" sz="4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Pedro Perçu Nazari Ribeiro Reis - 22401219 </a:t>
            </a:r>
            <a:endParaRPr b="1" sz="4000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pt-BR" sz="40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Tiego da Costa Ferreira – 22403192</a:t>
            </a:r>
            <a:endParaRPr sz="3700">
              <a:solidFill>
                <a:srgbClr val="3F3F3F"/>
              </a:solidFill>
            </a:endParaRPr>
          </a:p>
        </p:txBody>
      </p:sp>
      <p:sp>
        <p:nvSpPr>
          <p:cNvPr id="92" name="Google Shape;92;p14"/>
          <p:cNvSpPr txBox="1"/>
          <p:nvPr>
            <p:ph type="title"/>
          </p:nvPr>
        </p:nvSpPr>
        <p:spPr>
          <a:xfrm>
            <a:off x="838200" y="365126"/>
            <a:ext cx="10515600" cy="6975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ahoma"/>
              <a:buNone/>
            </a:pPr>
            <a:r>
              <a:rPr lang="pt-BR"/>
              <a:t>INTEGRANTES DO GRUPO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838200" y="335550"/>
            <a:ext cx="89007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Tahoma"/>
              <a:buNone/>
            </a:pPr>
            <a:r>
              <a:rPr lang="pt-BR"/>
              <a:t>METODOLOGIA</a:t>
            </a:r>
            <a:endParaRPr sz="3600"/>
          </a:p>
        </p:txBody>
      </p:sp>
      <p:sp>
        <p:nvSpPr>
          <p:cNvPr id="218" name="Google Shape;218;p32"/>
          <p:cNvSpPr txBox="1"/>
          <p:nvPr/>
        </p:nvSpPr>
        <p:spPr>
          <a:xfrm>
            <a:off x="1052550" y="1508100"/>
            <a:ext cx="10086900" cy="3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metodologia aplicada neste projeto foi baseada em pesquisa, discussão em grupo e prototipação. A equipe realizou reuniões semanais para entender os desafios enfrentados por estudantes com TDAH e ansiedade. Com base nisso, foram definidas funcionalidades como lembretes de tarefas, fóruns, e uma IA de leitura. </a:t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Utilizamos o Figma para prototipar as telas e o Bizagi para mapear os processos. O foco foi sempre criar uma plataforma simples e útil, com base em experiências reais. Todos os documentos foram elaborados com as ferramentas do Microsoft Office e o projeto seguiu boas práticas de análise de sistemas. A próxima fase incluirá testes com usuários reais para validação.</a:t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/>
          <p:nvPr>
            <p:ph type="title"/>
          </p:nvPr>
        </p:nvSpPr>
        <p:spPr>
          <a:xfrm>
            <a:off x="838200" y="335550"/>
            <a:ext cx="89007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Tahoma"/>
              <a:buNone/>
            </a:pPr>
            <a:r>
              <a:rPr lang="pt-BR"/>
              <a:t>USUÁRIOS DO SISTEMA</a:t>
            </a:r>
            <a:endParaRPr sz="3600"/>
          </a:p>
        </p:txBody>
      </p:sp>
      <p:sp>
        <p:nvSpPr>
          <p:cNvPr id="224" name="Google Shape;224;p33"/>
          <p:cNvSpPr txBox="1"/>
          <p:nvPr/>
        </p:nvSpPr>
        <p:spPr>
          <a:xfrm>
            <a:off x="1052550" y="1508100"/>
            <a:ext cx="100869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225" name="Google Shape;225;p33"/>
          <p:cNvGraphicFramePr/>
          <p:nvPr/>
        </p:nvGraphicFramePr>
        <p:xfrm>
          <a:off x="952500" y="142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{BD32C02B-FCE2-4C62-BAA8-55C35AA7422C}</a:tableStyleId>
              </a:tblPr>
              <a:tblGrid>
                <a:gridCol w="5143500"/>
                <a:gridCol w="5143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DESCRIÇÃO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ALUNO COM TDAH / ANSIEDADE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O que ele faz?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Adiciona atividades pessoais, responde testes para avaliar o próprio nível de aprendizagem, utiliza recursos como IA de leitura, fóruns e lembretes de prazos.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O que ele precisa?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Estar atento às notificações de atividades, realizar as tarefas dentro do prazo e responder à “pergunta do dia”, que serve como estímulo de engajamento e revisão.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Frequência de uso do sistema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Uso diário, acompanha avisos, atividades e recursos de apoio constantemente ao longo do dia.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Volume de transações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Elevado, pelo menos 5 acessos por dia, incluindo respostas a testes, consultas de atividades e uso da IA de apoio.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Precisa de treinamento em informática? Quais?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Não. O aplicativo será desenvolvido com foco em acessibilidade e interface intuitiva, facilitando o uso mesmo para quem tem pouca familiaridade com tecnologia.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Possui experiência com sistemas semelhantes?</a:t>
                      </a:r>
                      <a:endParaRPr b="1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>
                          <a:latin typeface="Tahoma"/>
                          <a:ea typeface="Tahoma"/>
                          <a:cs typeface="Tahoma"/>
                          <a:sym typeface="Tahoma"/>
                        </a:rPr>
                        <a:t>Não há necessidade. O sistema é único, voltado para as necessidades específicas desse público.</a:t>
                      </a:r>
                      <a:endParaRPr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AD3F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4"/>
          <p:cNvSpPr txBox="1"/>
          <p:nvPr>
            <p:ph type="title"/>
          </p:nvPr>
        </p:nvSpPr>
        <p:spPr>
          <a:xfrm>
            <a:off x="838200" y="335550"/>
            <a:ext cx="89007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Tahoma"/>
              <a:buNone/>
            </a:pPr>
            <a:r>
              <a:rPr lang="pt-BR" sz="2900"/>
              <a:t>DEFINIÇÃO DOS REQUISITOS - Elicitação</a:t>
            </a:r>
            <a:endParaRPr sz="3300"/>
          </a:p>
        </p:txBody>
      </p:sp>
      <p:sp>
        <p:nvSpPr>
          <p:cNvPr id="231" name="Google Shape;231;p34"/>
          <p:cNvSpPr txBox="1"/>
          <p:nvPr/>
        </p:nvSpPr>
        <p:spPr>
          <a:xfrm>
            <a:off x="838200" y="983800"/>
            <a:ext cx="10086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A elicitação dos requisitos procedeu-se por intermédio de entrevistas e brainstorming com o NAD.</a:t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" name="Google Shape;232;p34"/>
          <p:cNvSpPr txBox="1"/>
          <p:nvPr/>
        </p:nvSpPr>
        <p:spPr>
          <a:xfrm>
            <a:off x="838200" y="2506200"/>
            <a:ext cx="113538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RF01 – Cadastro de Usuário </a:t>
            </a:r>
            <a:endParaRPr b="1" sz="1500">
              <a:solidFill>
                <a:srgbClr val="2F549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b="1" lang="pt-BR" sz="1500">
                <a:latin typeface="Tahoma"/>
                <a:ea typeface="Tahoma"/>
                <a:cs typeface="Tahoma"/>
                <a:sym typeface="Tahoma"/>
              </a:rPr>
              <a:t>Descrição:</a:t>
            </a:r>
            <a:r>
              <a:rPr lang="pt-BR" sz="1500">
                <a:latin typeface="Tahoma"/>
                <a:ea typeface="Tahoma"/>
                <a:cs typeface="Tahoma"/>
                <a:sym typeface="Tahoma"/>
              </a:rPr>
              <a:t> Permitir que o usuário crie uma conta com suas informações básicas como nome, e-mail, senha e perfil de estudo. 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b="1" lang="pt-BR" sz="1500">
                <a:latin typeface="Tahoma"/>
                <a:ea typeface="Tahoma"/>
                <a:cs typeface="Tahoma"/>
                <a:sym typeface="Tahoma"/>
              </a:rPr>
              <a:t>Melhoria:</a:t>
            </a:r>
            <a:r>
              <a:rPr lang="pt-BR" sz="1500">
                <a:latin typeface="Tahoma"/>
                <a:ea typeface="Tahoma"/>
                <a:cs typeface="Tahoma"/>
                <a:sym typeface="Tahoma"/>
              </a:rPr>
              <a:t> Adicionar opção de tipo de perfil (ex: aluno, professor, responsável). 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b="1" lang="pt-BR" sz="1500">
                <a:latin typeface="Tahoma"/>
                <a:ea typeface="Tahoma"/>
                <a:cs typeface="Tahoma"/>
                <a:sym typeface="Tahoma"/>
              </a:rPr>
              <a:t>Prioridade:</a:t>
            </a:r>
            <a:r>
              <a:rPr lang="pt-BR" sz="15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t-BR" sz="1500">
                <a:solidFill>
                  <a:srgbClr val="980000"/>
                </a:solidFill>
                <a:latin typeface="Tahoma"/>
                <a:ea typeface="Tahoma"/>
                <a:cs typeface="Tahoma"/>
                <a:sym typeface="Tahoma"/>
              </a:rPr>
              <a:t>Alta </a:t>
            </a:r>
            <a:endParaRPr sz="1500">
              <a:solidFill>
                <a:srgbClr val="98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RF02 – Gerenciamento de Tarefas</a:t>
            </a:r>
            <a:endParaRPr b="1" sz="1500">
              <a:solidFill>
                <a:srgbClr val="2F549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latin typeface="Tahoma"/>
                <a:ea typeface="Tahoma"/>
                <a:cs typeface="Tahoma"/>
                <a:sym typeface="Tahoma"/>
              </a:rPr>
              <a:t> 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b="1" lang="pt-BR" sz="1500">
                <a:latin typeface="Tahoma"/>
                <a:ea typeface="Tahoma"/>
                <a:cs typeface="Tahoma"/>
                <a:sym typeface="Tahoma"/>
              </a:rPr>
              <a:t>Descrição:</a:t>
            </a:r>
            <a:r>
              <a:rPr lang="pt-BR" sz="1500">
                <a:latin typeface="Tahoma"/>
                <a:ea typeface="Tahoma"/>
                <a:cs typeface="Tahoma"/>
                <a:sym typeface="Tahoma"/>
              </a:rPr>
              <a:t> Permitir ao usuário criar, editar, visualizar e excluir tarefas associadas a disciplinas e prazos. 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b="1" lang="pt-BR" sz="1500">
                <a:latin typeface="Tahoma"/>
                <a:ea typeface="Tahoma"/>
                <a:cs typeface="Tahoma"/>
                <a:sym typeface="Tahoma"/>
              </a:rPr>
              <a:t>Melhoria:</a:t>
            </a:r>
            <a:r>
              <a:rPr lang="pt-BR" sz="1500">
                <a:latin typeface="Tahoma"/>
                <a:ea typeface="Tahoma"/>
                <a:cs typeface="Tahoma"/>
                <a:sym typeface="Tahoma"/>
              </a:rPr>
              <a:t> Suporte a Tags, cores e categorias personalizadas. 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b="1" lang="pt-BR" sz="1500">
                <a:latin typeface="Tahoma"/>
                <a:ea typeface="Tahoma"/>
                <a:cs typeface="Tahoma"/>
                <a:sym typeface="Tahoma"/>
              </a:rPr>
              <a:t>Prioridade:</a:t>
            </a:r>
            <a:r>
              <a:rPr lang="pt-BR" sz="15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t-BR" sz="1500">
                <a:solidFill>
                  <a:srgbClr val="980000"/>
                </a:solidFill>
                <a:latin typeface="Tahoma"/>
                <a:ea typeface="Tahoma"/>
                <a:cs typeface="Tahoma"/>
                <a:sym typeface="Tahoma"/>
              </a:rPr>
              <a:t>Alta </a:t>
            </a:r>
            <a:endParaRPr sz="1500">
              <a:solidFill>
                <a:srgbClr val="98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2F5496"/>
                </a:solidFill>
                <a:latin typeface="Tahoma"/>
                <a:ea typeface="Tahoma"/>
                <a:cs typeface="Tahoma"/>
                <a:sym typeface="Tahoma"/>
              </a:rPr>
              <a:t>RF03 – Quadro de Tarefas (Kanban) </a:t>
            </a:r>
            <a:endParaRPr b="1" sz="1500">
              <a:solidFill>
                <a:srgbClr val="2F5496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b="1" lang="pt-BR" sz="1500">
                <a:latin typeface="Tahoma"/>
                <a:ea typeface="Tahoma"/>
                <a:cs typeface="Tahoma"/>
                <a:sym typeface="Tahoma"/>
              </a:rPr>
              <a:t>Descrição:</a:t>
            </a:r>
            <a:r>
              <a:rPr lang="pt-BR" sz="1500">
                <a:latin typeface="Tahoma"/>
                <a:ea typeface="Tahoma"/>
                <a:cs typeface="Tahoma"/>
                <a:sym typeface="Tahoma"/>
              </a:rPr>
              <a:t> Exibir as tarefas de forma visual em colunas como “A Fazer”, “Em andamento” e “Concluído”. 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b="1" lang="pt-BR" sz="1500">
                <a:latin typeface="Tahoma"/>
                <a:ea typeface="Tahoma"/>
                <a:cs typeface="Tahoma"/>
                <a:sym typeface="Tahoma"/>
              </a:rPr>
              <a:t>Melhoria:</a:t>
            </a:r>
            <a:r>
              <a:rPr lang="pt-BR" sz="1500">
                <a:latin typeface="Tahoma"/>
                <a:ea typeface="Tahoma"/>
                <a:cs typeface="Tahoma"/>
                <a:sym typeface="Tahoma"/>
              </a:rPr>
              <a:t> Permitir movimentação por drag-and-drop. </a:t>
            </a:r>
            <a:endParaRPr sz="1500">
              <a:latin typeface="Tahoma"/>
              <a:ea typeface="Tahoma"/>
              <a:cs typeface="Tahoma"/>
              <a:sym typeface="Tahoma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Tahoma"/>
              <a:buChar char="●"/>
            </a:pPr>
            <a:r>
              <a:rPr b="1" lang="pt-BR" sz="1500">
                <a:latin typeface="Tahoma"/>
                <a:ea typeface="Tahoma"/>
                <a:cs typeface="Tahoma"/>
                <a:sym typeface="Tahoma"/>
              </a:rPr>
              <a:t>Prioridade:</a:t>
            </a:r>
            <a:r>
              <a:rPr lang="pt-BR" sz="15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t-BR" sz="1500">
                <a:solidFill>
                  <a:srgbClr val="980000"/>
                </a:solidFill>
                <a:latin typeface="Tahoma"/>
                <a:ea typeface="Tahoma"/>
                <a:cs typeface="Tahoma"/>
                <a:sym typeface="Tahoma"/>
              </a:rPr>
              <a:t>Alta</a:t>
            </a:r>
            <a:endParaRPr sz="1500">
              <a:solidFill>
                <a:srgbClr val="98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3" name="Google Shape;233;p34"/>
          <p:cNvSpPr txBox="1"/>
          <p:nvPr>
            <p:ph type="title"/>
          </p:nvPr>
        </p:nvSpPr>
        <p:spPr>
          <a:xfrm>
            <a:off x="838200" y="1680750"/>
            <a:ext cx="89007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Tahoma"/>
              <a:buNone/>
            </a:pPr>
            <a:r>
              <a:rPr lang="pt-BR"/>
              <a:t>Requisitos funcionais 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5"/>
          <p:cNvSpPr txBox="1"/>
          <p:nvPr/>
        </p:nvSpPr>
        <p:spPr>
          <a:xfrm>
            <a:off x="838200" y="1818325"/>
            <a:ext cx="11353800" cy="47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2F5496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F04 – Notificações de Prazo </a:t>
            </a:r>
            <a:endParaRPr b="1" sz="1500">
              <a:solidFill>
                <a:srgbClr val="2F5496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Descrição: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Gerar notificações com base na proximidade do prazo das tarefas (curto, médio, longo).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Melhoria: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Opção de configurar lembretes por horário ou frequência.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Prioridade: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t-BR" sz="1500">
                <a:solidFill>
                  <a:srgbClr val="980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Alta </a:t>
            </a:r>
            <a:endParaRPr sz="1500">
              <a:solidFill>
                <a:srgbClr val="980000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2F5496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RF05 – Calendário Integrado </a:t>
            </a:r>
            <a:endParaRPr b="1" sz="1500">
              <a:solidFill>
                <a:srgbClr val="2F5496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Descrição: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Mostrar uma visão mensal e semanal das tarefas e prazos do usuário.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Melhoria: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Sincronização com Google Calendário.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Prioridade: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t-BR" sz="1500">
                <a:solidFill>
                  <a:srgbClr val="F1C23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Média </a:t>
            </a:r>
            <a:endParaRPr sz="1500">
              <a:solidFill>
                <a:srgbClr val="F1C23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endParaRPr sz="11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2F5496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RF06 – Plano de Estudo Personalizado </a:t>
            </a:r>
            <a:endParaRPr b="1" sz="1500">
              <a:solidFill>
                <a:srgbClr val="2F5496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Descrição: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Gerar um cronograma automático com base nas matérias, nível de dificuldade e disponibilidade do aluno.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Melhoria: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Ajuste automático conforme desempenho e tempo de uso.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Prioridade: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t-BR" sz="1500">
                <a:solidFill>
                  <a:srgbClr val="980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Alta </a:t>
            </a:r>
            <a:endParaRPr b="1" sz="1800">
              <a:solidFill>
                <a:srgbClr val="98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" name="Google Shape;239;p35"/>
          <p:cNvSpPr txBox="1"/>
          <p:nvPr>
            <p:ph type="title"/>
          </p:nvPr>
        </p:nvSpPr>
        <p:spPr>
          <a:xfrm>
            <a:off x="419100" y="374200"/>
            <a:ext cx="89007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Tahoma"/>
              <a:buNone/>
            </a:pPr>
            <a:r>
              <a:rPr lang="pt-BR"/>
              <a:t>Requisitos funcionais </a:t>
            </a:r>
            <a:endParaRPr sz="3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/>
          <p:nvPr/>
        </p:nvSpPr>
        <p:spPr>
          <a:xfrm>
            <a:off x="838200" y="1818325"/>
            <a:ext cx="11353800" cy="48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2F5496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RF07 – Fóruns de Discussão</a:t>
            </a:r>
            <a:r>
              <a:rPr b="1" i="1" lang="pt-BR" sz="1500">
                <a:solidFill>
                  <a:srgbClr val="2F5496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endParaRPr b="1" i="1" sz="1500">
              <a:solidFill>
                <a:srgbClr val="2F5496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Descrição: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Permitir que alunos criem e participem de fóruns por matéria ou tema.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Melhoria: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Moderação automática por palavras inadequadas.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Prioridade: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t-BR" sz="1500">
                <a:solidFill>
                  <a:srgbClr val="F1C23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Média </a:t>
            </a:r>
            <a:endParaRPr sz="1500">
              <a:solidFill>
                <a:srgbClr val="F1C23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2F5496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RF08 – Match de Grupo de Estudos</a:t>
            </a:r>
            <a:r>
              <a:rPr b="1" i="1" lang="pt-BR" sz="1500">
                <a:solidFill>
                  <a:srgbClr val="2F5496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endParaRPr b="1" i="1" sz="1500">
              <a:solidFill>
                <a:srgbClr val="2F5496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Descrição: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Sugerir grupos de estudo com base no perfil, matérias em comum e horários disponíveis.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Melhoria: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Permitir avaliação dos membros e histórico de participação.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Prioridade: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t-BR" sz="1500">
                <a:solidFill>
                  <a:srgbClr val="F1C23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Média </a:t>
            </a:r>
            <a:endParaRPr sz="1500">
              <a:solidFill>
                <a:srgbClr val="F1C23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2F5496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RF9 – IA para Resumo de Conteúdo</a:t>
            </a:r>
            <a:r>
              <a:rPr b="1" i="1" lang="pt-BR" sz="1500">
                <a:solidFill>
                  <a:srgbClr val="2F5496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endParaRPr b="1" i="1" sz="1500">
              <a:solidFill>
                <a:srgbClr val="2F5496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Descrição: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Permitir que o usuário envie textos ou PDFs e receba versões resumidas e simplificadas.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Melhoria: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Níveis de resumo (essencial, intermediário, detalhado).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Prioridade: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t-BR" sz="1500">
                <a:solidFill>
                  <a:srgbClr val="F1C232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Média</a:t>
            </a:r>
            <a:endParaRPr sz="1500">
              <a:solidFill>
                <a:srgbClr val="F1C232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5" name="Google Shape;245;p36"/>
          <p:cNvSpPr txBox="1"/>
          <p:nvPr>
            <p:ph type="title"/>
          </p:nvPr>
        </p:nvSpPr>
        <p:spPr>
          <a:xfrm>
            <a:off x="419100" y="374200"/>
            <a:ext cx="89007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Tahoma"/>
              <a:buNone/>
            </a:pPr>
            <a:r>
              <a:rPr lang="pt-BR"/>
              <a:t>Requisitos funcionais 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7"/>
          <p:cNvSpPr txBox="1"/>
          <p:nvPr/>
        </p:nvSpPr>
        <p:spPr>
          <a:xfrm>
            <a:off x="838200" y="1363200"/>
            <a:ext cx="11353800" cy="54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2F5496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RF10 – Gráfico de Performance</a:t>
            </a:r>
            <a:r>
              <a:rPr lang="pt-BR" sz="1500">
                <a:solidFill>
                  <a:srgbClr val="2F5496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endParaRPr sz="1500">
              <a:solidFill>
                <a:srgbClr val="2F5496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Descrição: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Exibir dados sobre o desempenho do aluno com base em uso do app, foco, tarefas concluídas e tempo estudado.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Melhoria: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Comparativo com semanas anteriores e metas definidas.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Prioridade: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t-BR" sz="1500">
                <a:solidFill>
                  <a:srgbClr val="980000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Alta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2F5496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RF11 – Ranking</a:t>
            </a:r>
            <a:r>
              <a:rPr lang="pt-BR" sz="1500">
                <a:solidFill>
                  <a:srgbClr val="2F5496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endParaRPr sz="1500">
              <a:solidFill>
                <a:srgbClr val="2F5496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Descrição: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Um ranking que reforça hábitos de estudo e mostra ranking por atividades entregues dentro do prazo estipulado.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Melhoria: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Sistema de conquistas e gamificação.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Prioridade: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t-BR" sz="1500">
                <a:solidFill>
                  <a:srgbClr val="6AA84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Baixa </a:t>
            </a:r>
            <a:endParaRPr sz="1500">
              <a:solidFill>
                <a:srgbClr val="6AA84F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2F5496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RF12 – Multi idioma</a:t>
            </a:r>
            <a:r>
              <a:rPr lang="pt-BR" sz="1500">
                <a:solidFill>
                  <a:srgbClr val="2F5496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endParaRPr sz="1500">
              <a:solidFill>
                <a:srgbClr val="2F5496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Descrição: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Permitir ao usuário alterar o idioma do sistema.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Melhoria: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Suporte inicial a português, inglês e espanhol. </a:t>
            </a:r>
            <a:endParaRPr sz="1500">
              <a:solidFill>
                <a:schemeClr val="dk1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23850" lvl="0" marL="685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Prioridade:</a:t>
            </a:r>
            <a:r>
              <a:rPr lang="pt-BR" sz="1500">
                <a:solidFill>
                  <a:schemeClr val="dk1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lang="pt-BR" sz="1500">
                <a:solidFill>
                  <a:srgbClr val="6AA84F"/>
                </a:solidFill>
                <a:highlight>
                  <a:srgbClr val="FFFFFF"/>
                </a:highlight>
                <a:latin typeface="Tahoma"/>
                <a:ea typeface="Tahoma"/>
                <a:cs typeface="Tahoma"/>
                <a:sym typeface="Tahoma"/>
              </a:rPr>
              <a:t>Baixa </a:t>
            </a:r>
            <a:endParaRPr b="1" sz="1500">
              <a:solidFill>
                <a:srgbClr val="6AA84F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1" name="Google Shape;251;p37"/>
          <p:cNvSpPr txBox="1"/>
          <p:nvPr>
            <p:ph type="title"/>
          </p:nvPr>
        </p:nvSpPr>
        <p:spPr>
          <a:xfrm>
            <a:off x="419100" y="374200"/>
            <a:ext cx="8900700" cy="82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Tahoma"/>
              <a:buNone/>
            </a:pPr>
            <a:r>
              <a:rPr lang="pt-BR"/>
              <a:t>Requisitos funcionais 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838200" y="365126"/>
            <a:ext cx="10515600" cy="69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Funcionalidade: F1 - Cadastro de Cliente</a:t>
            </a:r>
            <a:r>
              <a:rPr b="0" lang="pt-BR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400"/>
          </a:p>
        </p:txBody>
      </p:sp>
      <p:sp>
        <p:nvSpPr>
          <p:cNvPr id="257" name="Google Shape;257;p38"/>
          <p:cNvSpPr txBox="1"/>
          <p:nvPr>
            <p:ph idx="1" type="body"/>
          </p:nvPr>
        </p:nvSpPr>
        <p:spPr>
          <a:xfrm>
            <a:off x="838200" y="1427808"/>
            <a:ext cx="10515600" cy="454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</p:txBody>
      </p:sp>
      <p:graphicFrame>
        <p:nvGraphicFramePr>
          <p:cNvPr id="258" name="Google Shape;258;p38"/>
          <p:cNvGraphicFramePr/>
          <p:nvPr/>
        </p:nvGraphicFramePr>
        <p:xfrm>
          <a:off x="838188" y="1910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{0572EFC9-99B8-4275-8AD6-C8A87D92019E}</a:tableStyleId>
              </a:tblPr>
              <a:tblGrid>
                <a:gridCol w="1897800"/>
                <a:gridCol w="1537225"/>
                <a:gridCol w="1651100"/>
                <a:gridCol w="2258400"/>
                <a:gridCol w="1575175"/>
                <a:gridCol w="1764975"/>
              </a:tblGrid>
              <a:tr h="117230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Identificador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Requisito Funcional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Requisito de Dados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Regra de Execução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Prioridade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Dependência / relação entre os Requisitos Funcionais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6959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RF01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Cadastrar usuario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RD01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RE01 RE02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Alta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1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title"/>
          </p:nvPr>
        </p:nvSpPr>
        <p:spPr>
          <a:xfrm>
            <a:off x="838200" y="365126"/>
            <a:ext cx="10515600" cy="69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Funcionalidade: F2 - Cadastro de atividades</a:t>
            </a:r>
            <a:r>
              <a:rPr b="0" lang="pt-BR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400"/>
          </a:p>
        </p:txBody>
      </p:sp>
      <p:sp>
        <p:nvSpPr>
          <p:cNvPr id="264" name="Google Shape;264;p39"/>
          <p:cNvSpPr txBox="1"/>
          <p:nvPr>
            <p:ph idx="1" type="body"/>
          </p:nvPr>
        </p:nvSpPr>
        <p:spPr>
          <a:xfrm>
            <a:off x="838200" y="1427808"/>
            <a:ext cx="10515600" cy="454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65" name="Google Shape;265;p39"/>
          <p:cNvGraphicFramePr/>
          <p:nvPr/>
        </p:nvGraphicFramePr>
        <p:xfrm>
          <a:off x="838200" y="1427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{0572EFC9-99B8-4275-8AD6-C8A87D92019E}</a:tableStyleId>
              </a:tblPr>
              <a:tblGrid>
                <a:gridCol w="1831725"/>
                <a:gridCol w="1720700"/>
                <a:gridCol w="1461675"/>
                <a:gridCol w="2164775"/>
                <a:gridCol w="1517175"/>
                <a:gridCol w="1720700"/>
              </a:tblGrid>
              <a:tr h="14394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Identificador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Requisito Funcional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Requisito de Dados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Regra de Execução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Prioridade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Dependência / relação entre os Requisitos Funcionais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10007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RF02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Gerenciamento de atividades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RE07 RE08 RE09 RE16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Alta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1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083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RF03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Quadro de tarefa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RE08 RE09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alta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RF02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455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RF04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Notificação de prazo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RE08 RE16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Alta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RF02 RF03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377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RF05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calendario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média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6" name="Google Shape;266;p39"/>
          <p:cNvSpPr txBox="1"/>
          <p:nvPr/>
        </p:nvSpPr>
        <p:spPr>
          <a:xfrm>
            <a:off x="990600" y="1580188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200">
                <a:highlight>
                  <a:srgbClr val="FFFFFF"/>
                </a:highlight>
              </a:rPr>
              <a:t> </a:t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0"/>
          <p:cNvSpPr txBox="1"/>
          <p:nvPr>
            <p:ph type="title"/>
          </p:nvPr>
        </p:nvSpPr>
        <p:spPr>
          <a:xfrm>
            <a:off x="838200" y="365126"/>
            <a:ext cx="10515600" cy="69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Funcionalidade: F3 – Fóruns de discussão</a:t>
            </a:r>
            <a:r>
              <a:rPr b="0" lang="pt-BR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400"/>
          </a:p>
        </p:txBody>
      </p:sp>
      <p:sp>
        <p:nvSpPr>
          <p:cNvPr id="272" name="Google Shape;272;p40"/>
          <p:cNvSpPr txBox="1"/>
          <p:nvPr>
            <p:ph idx="1" type="body"/>
          </p:nvPr>
        </p:nvSpPr>
        <p:spPr>
          <a:xfrm>
            <a:off x="838200" y="1427808"/>
            <a:ext cx="10515600" cy="454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73" name="Google Shape;273;p40"/>
          <p:cNvGraphicFramePr/>
          <p:nvPr/>
        </p:nvGraphicFramePr>
        <p:xfrm>
          <a:off x="769150" y="142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{0572EFC9-99B8-4275-8AD6-C8A87D92019E}</a:tableStyleId>
              </a:tblPr>
              <a:tblGrid>
                <a:gridCol w="1727650"/>
                <a:gridCol w="1575375"/>
                <a:gridCol w="1632300"/>
                <a:gridCol w="2239700"/>
                <a:gridCol w="1575375"/>
                <a:gridCol w="1765175"/>
              </a:tblGrid>
              <a:tr h="14715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Identificador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Requisito Funcional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Requisito de Dados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Regra de Execução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Prioridade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Dependência / relação entre os Requisitos Funcionais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102310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RF07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Fóruns de discussão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RE03 RE04 RE05 RE06 R14 RE15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alta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1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725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RF08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Match de grupo de estudos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RE07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média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RF07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7360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RF09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IA para resumos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1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média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4" name="Google Shape;274;p40"/>
          <p:cNvSpPr txBox="1"/>
          <p:nvPr/>
        </p:nvSpPr>
        <p:spPr>
          <a:xfrm>
            <a:off x="769150" y="1580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1"/>
          <p:cNvSpPr txBox="1"/>
          <p:nvPr>
            <p:ph type="title"/>
          </p:nvPr>
        </p:nvSpPr>
        <p:spPr>
          <a:xfrm>
            <a:off x="838200" y="365126"/>
            <a:ext cx="10515600" cy="69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Funcionalidade: F4 – gráfico de performance</a:t>
            </a:r>
            <a:r>
              <a:rPr b="0" lang="pt-BR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400"/>
          </a:p>
        </p:txBody>
      </p:sp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838200" y="1427808"/>
            <a:ext cx="10515600" cy="454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1" name="Google Shape;281;p41"/>
          <p:cNvGraphicFramePr/>
          <p:nvPr/>
        </p:nvGraphicFramePr>
        <p:xfrm>
          <a:off x="838200" y="142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{0572EFC9-99B8-4275-8AD6-C8A87D92019E}</a:tableStyleId>
              </a:tblPr>
              <a:tblGrid>
                <a:gridCol w="1867775"/>
                <a:gridCol w="1512900"/>
                <a:gridCol w="1624975"/>
                <a:gridCol w="2222650"/>
                <a:gridCol w="1550250"/>
                <a:gridCol w="1737025"/>
              </a:tblGrid>
              <a:tr h="13853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Identificador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Requisito Funcional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Requisito de Dados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Regra de Execução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Prioridade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Dependência / relação entre os Requisitos Funcionais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96320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RF10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Gráfico de performance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RE10 RE11  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Alta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RF02 RF03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RF04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039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RF06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Plano de estudo personalizado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1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1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Alta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RF10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88300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RF11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ranking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RF12 RF13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baixa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RF02 RF03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RF04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RF11 RF06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2" name="Google Shape;282;p41"/>
          <p:cNvSpPr txBox="1"/>
          <p:nvPr/>
        </p:nvSpPr>
        <p:spPr>
          <a:xfrm>
            <a:off x="990600" y="1580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  <a:p>
            <a:pPr indent="0" lvl="0" marL="0" rtl="0" algn="just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pt-BR" sz="1200">
                <a:highlight>
                  <a:srgbClr val="FFFFFF"/>
                </a:highlight>
              </a:rPr>
              <a:t> </a:t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427808"/>
            <a:ext cx="105156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pt-BR" sz="2800">
                <a:solidFill>
                  <a:schemeClr val="dk1"/>
                </a:solidFill>
              </a:rPr>
              <a:t>Nosso projeto tem o intuito de ajudar alunos com desempenho acadêmico baixo, devido ao TDAH e ansiedade.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pt-BR" sz="2800">
                <a:solidFill>
                  <a:schemeClr val="dk1"/>
                </a:solidFill>
              </a:rPr>
              <a:t>Reparamos que  são problemas recorrentes no presente dia a dia e que prejudicam muito o desempenho acadêmico, seja na falta de atenção nas aulas por conta do TDAH, no atraso da entrega das atividades ou até mesmo perda do prazo de entrega.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98" name="Google Shape;98;p15"/>
          <p:cNvSpPr txBox="1"/>
          <p:nvPr>
            <p:ph type="title"/>
          </p:nvPr>
        </p:nvSpPr>
        <p:spPr>
          <a:xfrm>
            <a:off x="838200" y="365126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ahoma"/>
              <a:buNone/>
            </a:pPr>
            <a:r>
              <a:rPr lang="pt-BR"/>
              <a:t>PROPOSTA DO PROJETO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2"/>
          <p:cNvSpPr txBox="1"/>
          <p:nvPr>
            <p:ph type="title"/>
          </p:nvPr>
        </p:nvSpPr>
        <p:spPr>
          <a:xfrm>
            <a:off x="838200" y="365126"/>
            <a:ext cx="10515600" cy="69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Funcionalidade: F5 – multi idioma</a:t>
            </a:r>
            <a:r>
              <a:rPr b="0" lang="pt-BR" sz="240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 sz="2400"/>
          </a:p>
        </p:txBody>
      </p:sp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838200" y="1427808"/>
            <a:ext cx="10515600" cy="454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9" name="Google Shape;289;p42"/>
          <p:cNvGraphicFramePr/>
          <p:nvPr/>
        </p:nvGraphicFramePr>
        <p:xfrm>
          <a:off x="838200" y="142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{0572EFC9-99B8-4275-8AD6-C8A87D92019E}</a:tableStyleId>
              </a:tblPr>
              <a:tblGrid>
                <a:gridCol w="1867775"/>
                <a:gridCol w="1512900"/>
                <a:gridCol w="1624975"/>
                <a:gridCol w="2222650"/>
                <a:gridCol w="1550250"/>
                <a:gridCol w="1737025"/>
              </a:tblGrid>
              <a:tr h="284927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Identificador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Requisito Funcional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Requisito de Dados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Regra de Execução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Prioridade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b="1" lang="pt-BR" sz="1000">
                          <a:highlight>
                            <a:srgbClr val="FFFFFF"/>
                          </a:highlight>
                        </a:rPr>
                        <a:t>Dependência / relação entre os Requisitos Funcionais</a:t>
                      </a: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7E6E6"/>
                    </a:solidFill>
                  </a:tcPr>
                </a:tc>
              </a:tr>
              <a:tr h="1691525"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RF12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Opção de idioma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média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63500" marR="63500" rtl="0" algn="ctr">
                        <a:lnSpc>
                          <a:spcPct val="115000"/>
                        </a:lnSpc>
                        <a:spcBef>
                          <a:spcPts val="400"/>
                        </a:spcBef>
                        <a:spcAft>
                          <a:spcPts val="600"/>
                        </a:spcAft>
                        <a:buNone/>
                      </a:pPr>
                      <a:r>
                        <a:rPr lang="pt-BR" sz="1000">
                          <a:highlight>
                            <a:srgbClr val="FFFFFF"/>
                          </a:highlight>
                        </a:rPr>
                        <a:t> </a:t>
                      </a:r>
                      <a:endParaRPr sz="1000">
                        <a:highlight>
                          <a:srgbClr val="FFFFFF"/>
                        </a:highlight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0" name="Google Shape;290;p42"/>
          <p:cNvSpPr txBox="1"/>
          <p:nvPr/>
        </p:nvSpPr>
        <p:spPr>
          <a:xfrm>
            <a:off x="990600" y="15802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t/>
            </a:r>
            <a:endParaRPr sz="120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63645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3"/>
          <p:cNvSpPr txBox="1"/>
          <p:nvPr/>
        </p:nvSpPr>
        <p:spPr>
          <a:xfrm>
            <a:off x="-1347666" y="339042"/>
            <a:ext cx="8568952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CONCLUSÃO</a:t>
            </a:r>
            <a:endParaRPr sz="40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7" name="Google Shape;297;p43"/>
          <p:cNvSpPr txBox="1"/>
          <p:nvPr/>
        </p:nvSpPr>
        <p:spPr>
          <a:xfrm>
            <a:off x="815550" y="1170050"/>
            <a:ext cx="10560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838200" y="365126"/>
            <a:ext cx="10515600" cy="697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838200" y="1497925"/>
            <a:ext cx="10913400" cy="4540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O projeto </a:t>
            </a:r>
            <a:r>
              <a:rPr b="1" lang="pt-BR" sz="2000">
                <a:solidFill>
                  <a:schemeClr val="dk1"/>
                </a:solidFill>
              </a:rPr>
              <a:t>Auxilium</a:t>
            </a:r>
            <a:r>
              <a:rPr lang="pt-BR" sz="2000">
                <a:solidFill>
                  <a:schemeClr val="dk1"/>
                </a:solidFill>
              </a:rPr>
              <a:t> surge como uma solução inovadora para enfrentar os desafios educacionais vivenciados por alunos com TDAH e ansiedade. Por meio de uma abordagem baseada em acessibilidade e tecnologia, buscamos proporcionar um ambiente de aprendizado mais inclusivo, onde a organização, a concentração e a produtividade sejam incentivadas e aprimoradas.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Ao longo do desenvolvimento, priorizamos a simplicidade e a funcionalidade, garantindo que a plataforma seja intuitiva e eficaz para os usuários. O próximo passo será validar a eficácia da ferramenta com testes reais, refinando-a conforme as necessidades dos estudantes.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Com esse projeto, reforçamos nosso compromisso com a educação inclusiva e demonstramos como a tecnologia pode ser um agente de transformação, proporcionando mais autonomia e suporte aos alunos que precisam de atenção especial. O </a:t>
            </a:r>
            <a:r>
              <a:rPr b="1" lang="pt-BR" sz="2000">
                <a:solidFill>
                  <a:schemeClr val="dk1"/>
                </a:solidFill>
              </a:rPr>
              <a:t>Auxilium</a:t>
            </a:r>
            <a:r>
              <a:rPr lang="pt-BR" sz="2000">
                <a:solidFill>
                  <a:schemeClr val="dk1"/>
                </a:solidFill>
              </a:rPr>
              <a:t> é mais do que um software—é um passo em direção a um ensino mais acessível e acolhedor.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" name="Google Shape;308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710" y="-1"/>
            <a:ext cx="12296504" cy="69159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427808"/>
            <a:ext cx="105156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pt-BR" sz="2800">
                <a:solidFill>
                  <a:schemeClr val="dk1"/>
                </a:solidFill>
              </a:rPr>
              <a:t>A dificuldade no aprendizado causada por transtornos como TDAH e ansiedade é um problema crescente no ambiente educacional. Muitos estudantes enfrentam desafios para manter o foco, organizar-se e cumprir prazos, resultando em baixo rendimento escolar. O projeto Auxilium nasce da necessidade de apoiar esses alunos com uma ferramenta que atue como um assistente virtual, proporcionando recursos para facilitar sua jornada educacional e promover maior autonomia, engajamento e bem-estar acadêmico.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6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ahoma"/>
              <a:buNone/>
            </a:pPr>
            <a:r>
              <a:rPr lang="pt-BR"/>
              <a:t>PROPOSTA DO PROJETO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427808"/>
            <a:ext cx="10515600" cy="45408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pt-BR">
                <a:solidFill>
                  <a:schemeClr val="dk1"/>
                </a:solidFill>
              </a:rPr>
              <a:t>O projeto Auxilium é desenvolvido como parte do componente curricular “Projeto Integrador II” do curso de Análise e Desenvolvimento de Sistemas do Centro Universitário de Brasília (CEUB). Embora não esteja vinculado diretamente a uma empresa do setor privado, trata-se de uma iniciativa acadêmica com caráter de inovação tecnológica, voltada para o apoio educacional de estudantes com dificuldades específicas de aprendizagem, especialmente relacionados ao TDAH e à ansiedade.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pt-BR">
                <a:solidFill>
                  <a:schemeClr val="dk1"/>
                </a:solidFill>
              </a:rPr>
              <a:t>O projeto visa aplicar os conhecimentos adquiridos ao longo do curso em um cenário realista, simulando o desenvolvimento de um sistema completo, desde a análise de necessidades até o protótipo funcional de uma </a:t>
            </a:r>
            <a:r>
              <a:rPr lang="pt-BR">
                <a:solidFill>
                  <a:schemeClr val="dk1"/>
                </a:solidFill>
              </a:rPr>
              <a:t>solução digital educacional com foco em acessibilidade e apoio ao aprendizado de estudantes com TDAH e ansiedade.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7"/>
          <p:cNvSpPr txBox="1"/>
          <p:nvPr>
            <p:ph type="title"/>
          </p:nvPr>
        </p:nvSpPr>
        <p:spPr>
          <a:xfrm>
            <a:off x="838200" y="365126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ahoma"/>
              <a:buNone/>
            </a:pPr>
            <a:r>
              <a:rPr lang="pt-BR"/>
              <a:t>ANÁLISE DE NEGÓCIO - </a:t>
            </a:r>
            <a:r>
              <a:rPr lang="pt-BR"/>
              <a:t>Visão Geral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427808"/>
            <a:ext cx="105156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pt-BR" sz="2300">
                <a:solidFill>
                  <a:schemeClr val="dk1"/>
                </a:solidFill>
              </a:rPr>
              <a:t>A equipe é composta por seis estudantes, com a intenção de trazer um auxílio para os alunos com dificuldades. Com divisão de funções como levantamento de requisitos, design, modelagem de dados, desenvolvimento e documentação.</a:t>
            </a:r>
            <a:endParaRPr sz="2300">
              <a:solidFill>
                <a:schemeClr val="dk1"/>
              </a:solidFill>
            </a:endParaRPr>
          </a:p>
        </p:txBody>
      </p:sp>
      <p:sp>
        <p:nvSpPr>
          <p:cNvPr id="116" name="Google Shape;116;p18"/>
          <p:cNvSpPr txBox="1"/>
          <p:nvPr>
            <p:ph type="title"/>
          </p:nvPr>
        </p:nvSpPr>
        <p:spPr>
          <a:xfrm>
            <a:off x="838200" y="365126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ahoma"/>
              <a:buNone/>
            </a:pPr>
            <a:r>
              <a:rPr lang="pt-BR"/>
              <a:t>A </a:t>
            </a:r>
            <a:r>
              <a:rPr lang="pt-BR"/>
              <a:t>ORGANIZAÇÃO - </a:t>
            </a:r>
            <a:r>
              <a:rPr lang="pt-BR"/>
              <a:t>Visão Geral</a:t>
            </a:r>
            <a:endParaRPr/>
          </a:p>
        </p:txBody>
      </p:sp>
      <p:pic>
        <p:nvPicPr>
          <p:cNvPr id="117" name="Google Shape;117;p18" title="Organizational Chart Visual Charts Presentation in Blue White Teal Simple Style (11).png"/>
          <p:cNvPicPr preferRelativeResize="0"/>
          <p:nvPr/>
        </p:nvPicPr>
        <p:blipFill rotWithShape="1">
          <a:blip r:embed="rId3">
            <a:alphaModFix/>
          </a:blip>
          <a:srcRect b="16701" l="0" r="0" t="0"/>
          <a:stretch/>
        </p:blipFill>
        <p:spPr>
          <a:xfrm>
            <a:off x="1664700" y="2569150"/>
            <a:ext cx="8862600" cy="4152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838200" y="1427808"/>
            <a:ext cx="105156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pt-BR" sz="1800">
                <a:solidFill>
                  <a:schemeClr val="dk1"/>
                </a:solidFill>
              </a:rPr>
              <a:t>Alunos com dificuldades de concentração têm problemas para acompanhar aulas, organizar atividades e manter rotina de estudos, o que afeta seu desempenho.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pt-BR" sz="1800">
                <a:solidFill>
                  <a:srgbClr val="FF0000"/>
                </a:solidFill>
              </a:rPr>
              <a:t>							INSERIR MAPEAMENTO DE PROCESSOS ATUAIS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23" name="Google Shape;123;p19"/>
          <p:cNvSpPr txBox="1"/>
          <p:nvPr>
            <p:ph type="title"/>
          </p:nvPr>
        </p:nvSpPr>
        <p:spPr>
          <a:xfrm>
            <a:off x="838200" y="365126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Tahoma"/>
              <a:buNone/>
            </a:pPr>
            <a:r>
              <a:rPr lang="pt-BR" sz="2480"/>
              <a:t>ANÁLISE FUNCIONAL - Descrição dos Processos Atuais</a:t>
            </a:r>
            <a:endParaRPr sz="2480"/>
          </a:p>
        </p:txBody>
      </p:sp>
      <p:pic>
        <p:nvPicPr>
          <p:cNvPr id="124" name="Google Shape;124;p19" title="IMG-20250414-WA0065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3800" y="2265250"/>
            <a:ext cx="8578452" cy="414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838200" y="1427808"/>
            <a:ext cx="105156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pt-BR" sz="1800">
                <a:solidFill>
                  <a:schemeClr val="dk1"/>
                </a:solidFill>
              </a:rPr>
              <a:t>Alunos com dificuldades de concentração têm problemas para acompanhar aulas, organizar atividades e manter rotina de estudos, o que afeta seu desempenho.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30" name="Google Shape;130;p20"/>
          <p:cNvSpPr txBox="1"/>
          <p:nvPr>
            <p:ph type="title"/>
          </p:nvPr>
        </p:nvSpPr>
        <p:spPr>
          <a:xfrm>
            <a:off x="838200" y="365126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Tahoma"/>
              <a:buNone/>
            </a:pPr>
            <a:r>
              <a:rPr lang="pt-BR" sz="2580"/>
              <a:t>ANÁLISE FUNCIONAL - Identificação dos Problemas</a:t>
            </a:r>
            <a:endParaRPr sz="2580"/>
          </a:p>
        </p:txBody>
      </p:sp>
      <p:pic>
        <p:nvPicPr>
          <p:cNvPr id="131" name="Google Shape;131;p20" title="Organizational Chart Visual Charts Presentation in Blue White Teal Simple Style 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175" y="2103225"/>
            <a:ext cx="8151648" cy="4585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838200" y="1427808"/>
            <a:ext cx="10515600" cy="45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rPr lang="pt-BR" sz="1800">
                <a:solidFill>
                  <a:schemeClr val="dk1"/>
                </a:solidFill>
              </a:rPr>
              <a:t>Alunos com dificuldades de concentração têm problemas para acompanhar aulas, organizar atividades e manter rotina de estudos, o que afeta seu desempenho.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</a:pPr>
            <a:r>
              <a:t/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37" name="Google Shape;137;p21"/>
          <p:cNvSpPr txBox="1"/>
          <p:nvPr>
            <p:ph type="title"/>
          </p:nvPr>
        </p:nvSpPr>
        <p:spPr>
          <a:xfrm>
            <a:off x="838200" y="365126"/>
            <a:ext cx="10515600" cy="6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80"/>
              <a:buFont typeface="Tahoma"/>
              <a:buNone/>
            </a:pPr>
            <a:r>
              <a:rPr lang="pt-BR" sz="2580"/>
              <a:t>ANÁLISE FUNCIONAL - Identificação dos Problemas</a:t>
            </a:r>
            <a:endParaRPr sz="2580"/>
          </a:p>
        </p:txBody>
      </p:sp>
      <p:pic>
        <p:nvPicPr>
          <p:cNvPr id="138" name="Google Shape;138;p21" title="Organizational Chart Visual Charts Presentation in Blue White Teal Simple Style (4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0175" y="2103225"/>
            <a:ext cx="8151648" cy="4585299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1"/>
          <p:cNvSpPr txBox="1"/>
          <p:nvPr/>
        </p:nvSpPr>
        <p:spPr>
          <a:xfrm>
            <a:off x="0" y="0"/>
            <a:ext cx="300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FFFFFF"/>
                </a:solidFill>
                <a:highlight>
                  <a:srgbClr val="FFFFFF"/>
                </a:highlight>
              </a:rPr>
              <a:t>Dificuldade de aprendizado e desmotivação.</a:t>
            </a:r>
            <a:r>
              <a:rPr lang="pt-BR" sz="1200">
                <a:solidFill>
                  <a:schemeClr val="dk1"/>
                </a:solidFill>
                <a:highlight>
                  <a:srgbClr val="FFFFFF"/>
                </a:highlight>
              </a:rPr>
              <a:t> </a:t>
            </a:r>
            <a:endParaRPr/>
          </a:p>
        </p:txBody>
      </p:sp>
      <p:pic>
        <p:nvPicPr>
          <p:cNvPr id="140" name="Google Shape;140;p21" title="Organizational Chart Visual Charts Presentation in Blue White Teal Simple Style (5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0175" y="2103225"/>
            <a:ext cx="8072525" cy="4540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