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71" r:id="rId9"/>
    <p:sldId id="263" r:id="rId10"/>
    <p:sldId id="266" r:id="rId11"/>
    <p:sldId id="264" r:id="rId12"/>
    <p:sldId id="265" r:id="rId13"/>
    <p:sldId id="267" r:id="rId14"/>
    <p:sldId id="268" r:id="rId15"/>
    <p:sldId id="269" r:id="rId16"/>
    <p:sldId id="27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3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4/28/2025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448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4/28/2025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5435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4/28/2025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2267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4/28/2025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986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4/28/2025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469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4/28/2025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6066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4/28/2025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063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4/28/2025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433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4/28/2025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133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4/28/2025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721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4/28/2025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971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4/28/2025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7411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43" r:id="rId6"/>
    <p:sldLayoutId id="2147483739" r:id="rId7"/>
    <p:sldLayoutId id="2147483740" r:id="rId8"/>
    <p:sldLayoutId id="2147483741" r:id="rId9"/>
    <p:sldLayoutId id="2147483742" r:id="rId10"/>
    <p:sldLayoutId id="2147483744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3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67344C-E701-9777-47BF-BB934A66FD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dirty="0"/>
              <a:t>EECS151T</a:t>
            </a:r>
            <a:br>
              <a:rPr lang="en-US" dirty="0"/>
            </a:br>
            <a:r>
              <a:rPr lang="en-US" dirty="0" err="1"/>
              <a:t>Proj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1F8FFA-93D8-E402-FDB0-D4B03B7D8F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Shikai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shen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April 2025</a:t>
            </a:r>
          </a:p>
        </p:txBody>
      </p:sp>
      <p:pic>
        <p:nvPicPr>
          <p:cNvPr id="4" name="Picture 3" descr="An abstract genetic concept">
            <a:extLst>
              <a:ext uri="{FF2B5EF4-FFF2-40B4-BE49-F238E27FC236}">
                <a16:creationId xmlns:a16="http://schemas.microsoft.com/office/drawing/2014/main" id="{30B9441F-7568-AE21-FBE8-B4AACAF59F8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6288" r="11295"/>
          <a:stretch/>
        </p:blipFill>
        <p:spPr>
          <a:xfrm>
            <a:off x="-1" y="2"/>
            <a:ext cx="4635315" cy="6400798"/>
          </a:xfrm>
          <a:prstGeom prst="rect">
            <a:avLst/>
          </a:prstGeom>
        </p:spPr>
      </p:pic>
      <p:cxnSp>
        <p:nvCxnSpPr>
          <p:cNvPr id="11" name="!!Straight Connector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0A5E7FB-1FB5-4C57-9C8C-70E550767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7918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71675-3804-4E7B-7746-E1540D792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51" y="87085"/>
            <a:ext cx="9013371" cy="1066800"/>
          </a:xfrm>
        </p:spPr>
        <p:txBody>
          <a:bodyPr/>
          <a:lstStyle/>
          <a:p>
            <a:r>
              <a:rPr lang="en-US" dirty="0"/>
              <a:t>Testbench for Multiplier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05DDB9-9094-0996-B692-400147AE4D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3347" y="2005390"/>
            <a:ext cx="4058195" cy="225310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OUT1 * A = OUT2</a:t>
            </a:r>
          </a:p>
          <a:p>
            <a:r>
              <a:rPr lang="en-US" dirty="0"/>
              <a:t>00110 * 100000 = 00011000000</a:t>
            </a:r>
          </a:p>
          <a:p>
            <a:r>
              <a:rPr lang="en-US" dirty="0"/>
              <a:t>6 * 32 = 192</a:t>
            </a:r>
          </a:p>
          <a:p>
            <a:endParaRPr lang="en-US" dirty="0"/>
          </a:p>
          <a:p>
            <a:r>
              <a:rPr lang="en-US" dirty="0"/>
              <a:t>Multiplier works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6B973B-FD12-318C-6234-DF9E2E6559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477" y="1153885"/>
            <a:ext cx="6280473" cy="4902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7339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5B2B8-D039-50F2-1BF5-F08E6A8F1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502" y="104988"/>
            <a:ext cx="7193280" cy="883920"/>
          </a:xfrm>
        </p:spPr>
        <p:txBody>
          <a:bodyPr>
            <a:normAutofit fontScale="90000"/>
          </a:bodyPr>
          <a:lstStyle/>
          <a:p>
            <a:r>
              <a:rPr lang="en-US" dirty="0"/>
              <a:t>Circuit Diagram of DSP48A1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3B2018-096A-5337-A84C-B6854FE90E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2536" y="1465099"/>
            <a:ext cx="5009511" cy="136651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Input: B, D: 4 bits; A: 6 bits; C: 11 bits</a:t>
            </a:r>
          </a:p>
          <a:p>
            <a:pPr marL="0" indent="0">
              <a:buNone/>
            </a:pPr>
            <a:r>
              <a:rPr lang="en-US" dirty="0"/>
              <a:t>Output: P: 12bits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620961-CA1F-4605-4924-495D71AC83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336" y="977307"/>
            <a:ext cx="6463842" cy="23305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4F8DAF8-A572-0400-13B6-BC008F4DF3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986" y="3429000"/>
            <a:ext cx="10294481" cy="2841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032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E6726-FF42-AA36-A655-336DC7649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502" y="113211"/>
            <a:ext cx="9622971" cy="953589"/>
          </a:xfrm>
        </p:spPr>
        <p:txBody>
          <a:bodyPr/>
          <a:lstStyle/>
          <a:p>
            <a:r>
              <a:rPr lang="en-US" dirty="0"/>
              <a:t>Testbench for DSP48A1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F60F2C-5241-3A68-628D-A977EDF8EB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C5F128-FCBA-99AC-10A3-6A10EC8028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9509" y="26310"/>
            <a:ext cx="5677989" cy="11845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30E3B4C-32B9-E23E-6638-9F7981DB16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7789" y="1153701"/>
            <a:ext cx="8209406" cy="118454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19ECC21-547A-B9ED-F1F0-660EFC11D7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376" y="2336030"/>
            <a:ext cx="10592344" cy="4426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6076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A599D8-801C-FF72-E070-3635983068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57D69-1CA4-973E-14F2-CD9B14AD1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502" y="113211"/>
            <a:ext cx="9622971" cy="953589"/>
          </a:xfrm>
        </p:spPr>
        <p:txBody>
          <a:bodyPr/>
          <a:lstStyle/>
          <a:p>
            <a:r>
              <a:rPr lang="en-US" dirty="0"/>
              <a:t>Testbench for DSP48A1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7D9066-2D17-3E94-A7B6-04D862CD63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1EEA8D-92AA-55FC-3D46-DD8A33953E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9509" y="26310"/>
            <a:ext cx="5677989" cy="11845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F8532AD-305D-3D85-6099-EC5254405D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7789" y="1153701"/>
            <a:ext cx="8209406" cy="118454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4EF051C-BA82-93DF-D110-112DB4F607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071" y="2329537"/>
            <a:ext cx="10528841" cy="4400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5022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B90694-58DC-BF69-4646-FB1099934A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36D9C-9C0B-DDCC-A28C-054015A59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502" y="113211"/>
            <a:ext cx="9622971" cy="953589"/>
          </a:xfrm>
        </p:spPr>
        <p:txBody>
          <a:bodyPr/>
          <a:lstStyle/>
          <a:p>
            <a:r>
              <a:rPr lang="en-US" dirty="0"/>
              <a:t>Testbench for DSP48A1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DD064-2D5A-6E14-EFBF-9F29A38CE0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7B2BC8-47A6-53F6-A37E-8B7BE95D11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9509" y="26310"/>
            <a:ext cx="5677989" cy="11845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B81031A-3864-187B-4B7D-ED36D39982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7789" y="1153701"/>
            <a:ext cx="8209406" cy="118454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8AF3039-7BF6-A61D-7678-4B42FCE069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648" y="2324962"/>
            <a:ext cx="10471688" cy="4419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7718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60122-35EA-F62B-5DF0-604543E2C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046" y="113212"/>
            <a:ext cx="8952411" cy="988423"/>
          </a:xfrm>
        </p:spPr>
        <p:txBody>
          <a:bodyPr/>
          <a:lstStyle/>
          <a:p>
            <a:r>
              <a:rPr lang="en-US" dirty="0"/>
              <a:t>Layout Part (SO DIFFICULT…)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0D551D8-412F-A681-AF4F-CDD8BF8704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628" y="1768564"/>
            <a:ext cx="3089927" cy="453014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33BA4CF-EFBD-A351-F6C9-1FE92306D5E8}"/>
              </a:ext>
            </a:extLst>
          </p:cNvPr>
          <p:cNvSpPr txBox="1"/>
          <p:nvPr/>
        </p:nvSpPr>
        <p:spPr>
          <a:xfrm>
            <a:off x="1506582" y="1173489"/>
            <a:ext cx="10537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AND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CBD6EA6-9D5B-50D0-48DB-251CD9F1F1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8813" y="1878886"/>
            <a:ext cx="3746693" cy="441982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D54D9D2-6D74-926F-9A60-DE7330813E44}"/>
              </a:ext>
            </a:extLst>
          </p:cNvPr>
          <p:cNvSpPr txBox="1"/>
          <p:nvPr/>
        </p:nvSpPr>
        <p:spPr>
          <a:xfrm>
            <a:off x="5447210" y="1245344"/>
            <a:ext cx="10537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OR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E1D4E82-DF8D-4461-76D1-23E4B2C2DC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4638" y="1878886"/>
            <a:ext cx="2559182" cy="450238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8D8589A-8F7D-7882-422F-6D883570F193}"/>
              </a:ext>
            </a:extLst>
          </p:cNvPr>
          <p:cNvSpPr txBox="1"/>
          <p:nvPr/>
        </p:nvSpPr>
        <p:spPr>
          <a:xfrm>
            <a:off x="9483633" y="1203249"/>
            <a:ext cx="10537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INV</a:t>
            </a:r>
          </a:p>
        </p:txBody>
      </p:sp>
    </p:spTree>
    <p:extLst>
      <p:ext uri="{BB962C8B-B14F-4D97-AF65-F5344CB8AC3E}">
        <p14:creationId xmlns:p14="http://schemas.microsoft.com/office/powerpoint/2010/main" val="27166771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C8089-B5AD-63C0-453E-146DB78BF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Layout workload… (huge)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6A3DB0-2F25-4229-D27E-EA6AC9875C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Layout by hand is astonishingly tiring!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I’ve finished the schematic of some arithmetic functionality, but the layout…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/>
              <a:t>THANK 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1143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42D5C-9A37-753F-A845-D926AA750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Disclaimer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97B8E-E1D9-29F2-8B99-9EEBCCBB2E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3109" y="2108201"/>
            <a:ext cx="10580914" cy="3760891"/>
          </a:xfrm>
        </p:spPr>
        <p:txBody>
          <a:bodyPr/>
          <a:lstStyle/>
          <a:p>
            <a:r>
              <a:rPr lang="en-US" b="1" dirty="0"/>
              <a:t>The project is not strictly what EECS151T has taught us. I am using Cadence Virtuoso to do the schematic and layout based on what I am used to.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071230-7C80-7015-4B28-F5DCF5AC26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9146" y="3009774"/>
            <a:ext cx="6933860" cy="3146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867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2BB72-40AC-3C06-0954-9731932B0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design shall achieve: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5FB9A7-9BBB-1582-C6CB-8A798700BE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2108201"/>
            <a:ext cx="10293531" cy="3760891"/>
          </a:xfrm>
        </p:spPr>
        <p:txBody>
          <a:bodyPr/>
          <a:lstStyle/>
          <a:p>
            <a:r>
              <a:rPr lang="en-US" dirty="0"/>
              <a:t>1. The logic gates: AND, OR, INV</a:t>
            </a:r>
          </a:p>
          <a:p>
            <a:r>
              <a:rPr lang="en-US" dirty="0"/>
              <a:t>2. 6bit-Full-Adder, 5x6 Multiplier, 11bit-Full-Adder</a:t>
            </a:r>
          </a:p>
          <a:p>
            <a:r>
              <a:rPr lang="en-US" dirty="0"/>
              <a:t>3. the basic function of a DSP chip (because I am familiar with the functionality)</a:t>
            </a:r>
          </a:p>
          <a:p>
            <a:r>
              <a:rPr lang="en-US" dirty="0"/>
              <a:t>4. The DRC and LVS of the layout </a:t>
            </a:r>
          </a:p>
          <a:p>
            <a:endParaRPr lang="en-US" dirty="0"/>
          </a:p>
          <a:p>
            <a:r>
              <a:rPr lang="en-US" dirty="0"/>
              <a:t>I am familiar with some of the basic layout before (like AND OR INV, Full-Adder…)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63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E7204-63B2-B7CE-430F-C549A1E36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375" y="166188"/>
            <a:ext cx="5425441" cy="822719"/>
          </a:xfrm>
        </p:spPr>
        <p:txBody>
          <a:bodyPr>
            <a:normAutofit fontScale="90000"/>
          </a:bodyPr>
          <a:lstStyle/>
          <a:p>
            <a:r>
              <a:rPr lang="en-US" dirty="0"/>
              <a:t>28</a:t>
            </a:r>
            <a:r>
              <a:rPr lang="en-US" altLang="zh-CN" dirty="0"/>
              <a:t>T-Full Adder (done)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ED59C1-C9C8-17F8-8373-7FC7EC3DBB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D0B604-10B5-4077-681F-9D11E56741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0456" y="2768601"/>
            <a:ext cx="8352408" cy="376089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FF16891-4BA5-6161-4B4B-EB9609A37E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3738" y="139634"/>
            <a:ext cx="6559887" cy="2616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699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ED392-DBFD-75C1-9E52-AA4D297EB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898" y="131114"/>
            <a:ext cx="9182440" cy="792480"/>
          </a:xfrm>
        </p:spPr>
        <p:txBody>
          <a:bodyPr>
            <a:normAutofit fontScale="90000"/>
          </a:bodyPr>
          <a:lstStyle/>
          <a:p>
            <a:r>
              <a:rPr lang="en-US" dirty="0"/>
              <a:t>Ripple-Carry Full Adder (4-bit done)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3696CD-D701-6271-70EA-7F6F3AC55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8458" y="2911617"/>
            <a:ext cx="2098765" cy="428897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4bit Full Adder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0CED5F-3D3D-85FC-8CE9-7C7B7E24A5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8670" y="988908"/>
            <a:ext cx="6552450" cy="19657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CED66F8-B7D1-857B-39F8-05F5FD2F32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4126" y="3291372"/>
            <a:ext cx="5218437" cy="3435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574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6C761-AAE1-BE20-202D-73E03399FC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602" y="1259458"/>
            <a:ext cx="7097803" cy="495661"/>
          </a:xfrm>
        </p:spPr>
        <p:txBody>
          <a:bodyPr>
            <a:normAutofit/>
          </a:bodyPr>
          <a:lstStyle/>
          <a:p>
            <a:r>
              <a:rPr lang="en-US" dirty="0"/>
              <a:t>Same as before, only difference of the number of bits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B1ED951-C079-1890-B7E6-A22158726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603" y="139337"/>
            <a:ext cx="9745208" cy="987788"/>
          </a:xfrm>
        </p:spPr>
        <p:txBody>
          <a:bodyPr>
            <a:normAutofit/>
          </a:bodyPr>
          <a:lstStyle/>
          <a:p>
            <a:r>
              <a:rPr lang="en-US" dirty="0"/>
              <a:t>Ripple-Carry Full Adder (6-bit)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AC6FE76-AF2A-F36E-76D9-280132B242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8245" y="1802887"/>
            <a:ext cx="7804429" cy="4915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908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CDDD3-9C27-D307-F4C9-D3B6105CE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046" y="131114"/>
            <a:ext cx="5050971" cy="857794"/>
          </a:xfrm>
        </p:spPr>
        <p:txBody>
          <a:bodyPr>
            <a:normAutofit fontScale="90000"/>
          </a:bodyPr>
          <a:lstStyle/>
          <a:p>
            <a:r>
              <a:rPr lang="en-US" dirty="0"/>
              <a:t>5x6 Array Multiplier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4BA52F4-FD46-1931-B96B-A9843ECABC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1391900"/>
            <a:ext cx="7537268" cy="4074199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BBCB8AD-6AE4-9EA2-6A7E-29A3802B54EB}"/>
              </a:ext>
            </a:extLst>
          </p:cNvPr>
          <p:cNvSpPr txBox="1"/>
          <p:nvPr/>
        </p:nvSpPr>
        <p:spPr>
          <a:xfrm>
            <a:off x="5016137" y="5564778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Credit: </a:t>
            </a:r>
            <a:r>
              <a:rPr lang="en-US" dirty="0" err="1"/>
              <a:t>CNBlogs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6138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0EB10-F5F6-00ED-B460-33591C205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670560"/>
            <a:ext cx="9318171" cy="1066800"/>
          </a:xfrm>
        </p:spPr>
        <p:txBody>
          <a:bodyPr/>
          <a:lstStyle/>
          <a:p>
            <a:r>
              <a:rPr lang="en-US" dirty="0"/>
              <a:t>Similar to long multiplication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56F24F2-9E42-D982-D8E8-F40D884417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0560" y="2108200"/>
            <a:ext cx="9571205" cy="3760788"/>
          </a:xfrm>
        </p:spPr>
      </p:pic>
    </p:spTree>
    <p:extLst>
      <p:ext uri="{BB962C8B-B14F-4D97-AF65-F5344CB8AC3E}">
        <p14:creationId xmlns:p14="http://schemas.microsoft.com/office/powerpoint/2010/main" val="10585307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4302A-8DDB-4787-08B9-68F272640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3368"/>
            <a:ext cx="6888480" cy="866503"/>
          </a:xfrm>
        </p:spPr>
        <p:txBody>
          <a:bodyPr>
            <a:normAutofit/>
          </a:bodyPr>
          <a:lstStyle/>
          <a:p>
            <a:r>
              <a:rPr lang="en-US" dirty="0"/>
              <a:t>one block of Multiplier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5D9FCD-79AF-E962-FF93-9AD16F3C95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43554" y="556593"/>
            <a:ext cx="3360469" cy="866502"/>
          </a:xfrm>
        </p:spPr>
        <p:txBody>
          <a:bodyPr>
            <a:normAutofit/>
          </a:bodyPr>
          <a:lstStyle/>
          <a:p>
            <a:r>
              <a:rPr lang="en-US" sz="4000"/>
              <a:t>5x6 Multiplier</a:t>
            </a:r>
            <a:endParaRPr lang="en-US" sz="4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194827-71DB-4028-4990-4C2C74EC84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99871"/>
            <a:ext cx="6359744" cy="27823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F9956B4-42D2-4631-9973-4E2F1EEC29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7104" y="1285926"/>
            <a:ext cx="4577181" cy="4792666"/>
          </a:xfrm>
          <a:prstGeom prst="rect">
            <a:avLst/>
          </a:prstGeom>
        </p:spPr>
      </p:pic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FF11C26D-F69E-02E0-D8BA-00ECBE2F81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613" y="3682259"/>
            <a:ext cx="5478518" cy="2961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41019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Garamond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439</TotalTime>
  <Words>249</Words>
  <Application>Microsoft Office PowerPoint</Application>
  <PresentationFormat>Widescreen</PresentationFormat>
  <Paragraphs>44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Calibri</vt:lpstr>
      <vt:lpstr>Garamond</vt:lpstr>
      <vt:lpstr>RetrospectVTI</vt:lpstr>
      <vt:lpstr>EECS151T Proj</vt:lpstr>
      <vt:lpstr>Disclaimer</vt:lpstr>
      <vt:lpstr>The design shall achieve:</vt:lpstr>
      <vt:lpstr>28T-Full Adder (done)</vt:lpstr>
      <vt:lpstr>Ripple-Carry Full Adder (4-bit done)</vt:lpstr>
      <vt:lpstr>Ripple-Carry Full Adder (6-bit)</vt:lpstr>
      <vt:lpstr>5x6 Array Multiplier</vt:lpstr>
      <vt:lpstr>Similar to long multiplication</vt:lpstr>
      <vt:lpstr>one block of Multiplier</vt:lpstr>
      <vt:lpstr>Testbench for Multiplier</vt:lpstr>
      <vt:lpstr>Circuit Diagram of DSP48A1</vt:lpstr>
      <vt:lpstr>Testbench for DSP48A1</vt:lpstr>
      <vt:lpstr>Testbench for DSP48A1</vt:lpstr>
      <vt:lpstr>Testbench for DSP48A1</vt:lpstr>
      <vt:lpstr>Layout Part (SO DIFFICULT…)</vt:lpstr>
      <vt:lpstr>Layout workload… (huge)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Lucas Shen</dc:creator>
  <cp:lastModifiedBy>Lucas Shen</cp:lastModifiedBy>
  <cp:revision>113</cp:revision>
  <dcterms:created xsi:type="dcterms:W3CDTF">2025-03-23T11:16:22Z</dcterms:created>
  <dcterms:modified xsi:type="dcterms:W3CDTF">2025-04-28T21:27:27Z</dcterms:modified>
</cp:coreProperties>
</file>