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60" r:id="rId11"/>
    <p:sldId id="269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C3E"/>
    <a:srgbClr val="61DAFB"/>
    <a:srgbClr val="40AA54"/>
    <a:srgbClr val="C393DD"/>
    <a:srgbClr val="008489"/>
    <a:srgbClr val="FF6699"/>
    <a:srgbClr val="FFCCFF"/>
    <a:srgbClr val="262626"/>
    <a:srgbClr val="00C3E6"/>
    <a:srgbClr val="00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9" autoAdjust="0"/>
    <p:restoredTop sz="84125" autoAdjust="0"/>
  </p:normalViewPr>
  <p:slideViewPr>
    <p:cSldViewPr snapToGrid="0">
      <p:cViewPr varScale="1">
        <p:scale>
          <a:sx n="97" d="100"/>
          <a:sy n="97" d="100"/>
        </p:scale>
        <p:origin x="70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7FC08-B7C6-4CB4-B334-099FED660AC6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827D8-F1AC-490A-9F21-AF9348933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0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97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在考虑</a:t>
            </a:r>
            <a:r>
              <a:rPr lang="en-US" altLang="zh-CN" dirty="0"/>
              <a:t>python</a:t>
            </a:r>
            <a:r>
              <a:rPr lang="zh-CN" altLang="en-US" dirty="0"/>
              <a:t>作为</a:t>
            </a:r>
            <a:r>
              <a:rPr lang="en-US" altLang="zh-CN" dirty="0"/>
              <a:t>Web Service</a:t>
            </a:r>
            <a:r>
              <a:rPr lang="zh-CN" altLang="en-US" dirty="0"/>
              <a:t>应用发布时，逃不掉的都会考虑几个很重要的问题，一个是对所有框架包括</a:t>
            </a:r>
            <a:r>
              <a:rPr lang="en-US" altLang="zh-CN" dirty="0"/>
              <a:t>flask</a:t>
            </a:r>
            <a:r>
              <a:rPr lang="zh-CN" altLang="en-US" dirty="0"/>
              <a:t>，</a:t>
            </a:r>
            <a:r>
              <a:rPr lang="en-US" altLang="zh-CN" dirty="0" err="1"/>
              <a:t>webpy</a:t>
            </a:r>
            <a:r>
              <a:rPr lang="zh-CN" altLang="en-US" dirty="0"/>
              <a:t>，</a:t>
            </a:r>
            <a:r>
              <a:rPr lang="en-US" altLang="zh-CN" dirty="0" err="1"/>
              <a:t>django</a:t>
            </a:r>
            <a:r>
              <a:rPr lang="zh-CN" altLang="en-US" dirty="0"/>
              <a:t>自带的</a:t>
            </a:r>
            <a:r>
              <a:rPr lang="en-US" altLang="zh-CN" dirty="0"/>
              <a:t>WSGI server</a:t>
            </a:r>
            <a:r>
              <a:rPr lang="zh-CN" altLang="en-US" dirty="0"/>
              <a:t>进行优化，这个目前的优化有两个，他们都是实现了</a:t>
            </a:r>
            <a:r>
              <a:rPr lang="en-US" altLang="zh-CN" dirty="0"/>
              <a:t>WSGI</a:t>
            </a:r>
            <a:r>
              <a:rPr lang="zh-CN" altLang="en-US" dirty="0"/>
              <a:t>协议的</a:t>
            </a:r>
            <a:r>
              <a:rPr lang="en-US" altLang="zh-CN" dirty="0"/>
              <a:t>server</a:t>
            </a:r>
            <a:r>
              <a:rPr lang="zh-CN" altLang="en-US" dirty="0"/>
              <a:t>，一个是</a:t>
            </a:r>
            <a:r>
              <a:rPr lang="en-US" altLang="zh-CN" dirty="0" err="1"/>
              <a:t>gunicorn</a:t>
            </a:r>
            <a:r>
              <a:rPr lang="zh-CN" altLang="en-US" dirty="0"/>
              <a:t>另外一个是</a:t>
            </a:r>
            <a:r>
              <a:rPr lang="en-US" altLang="zh-CN" dirty="0" err="1"/>
              <a:t>uWSGI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第二个，如果我们要对</a:t>
            </a:r>
            <a:r>
              <a:rPr lang="en-US" altLang="zh-CN" dirty="0"/>
              <a:t>service</a:t>
            </a:r>
            <a:r>
              <a:rPr lang="zh-CN" altLang="en-US" dirty="0"/>
              <a:t>本身的速度进行提升，那么我们一个是增大本身进程的资源，另一个就是用</a:t>
            </a:r>
            <a:r>
              <a:rPr lang="en-US" altLang="zh-CN" dirty="0"/>
              <a:t>python</a:t>
            </a:r>
            <a:r>
              <a:rPr lang="zh-CN" altLang="en-US" dirty="0"/>
              <a:t>里面非常火的协程，</a:t>
            </a:r>
            <a:r>
              <a:rPr lang="en-US" altLang="zh-CN" dirty="0"/>
              <a:t>python</a:t>
            </a:r>
            <a:r>
              <a:rPr lang="zh-CN" altLang="en-US" dirty="0"/>
              <a:t>里面的协程的概念玩的比较高级了，协程在执行的结果上跟多线程相同，但是由于是程序本身控制也就是一个线程，所以没有线程切换的开销，不需要资源锁等等吧，那其实也是因为</a:t>
            </a:r>
            <a:r>
              <a:rPr lang="en-US" altLang="zh-CN" dirty="0"/>
              <a:t>python</a:t>
            </a:r>
            <a:r>
              <a:rPr lang="zh-CN" altLang="en-US" dirty="0"/>
              <a:t>本身没有多线程的概念，所以就玩它了，协程目前在</a:t>
            </a:r>
            <a:r>
              <a:rPr lang="en-US" altLang="zh-CN" dirty="0"/>
              <a:t>python</a:t>
            </a:r>
            <a:r>
              <a:rPr lang="zh-CN" altLang="en-US" dirty="0"/>
              <a:t>里面是非常火的，所以用它毫无疑问能够让你</a:t>
            </a:r>
            <a:r>
              <a:rPr lang="en-US" altLang="zh-CN" dirty="0"/>
              <a:t>service</a:t>
            </a:r>
            <a:r>
              <a:rPr lang="zh-CN" altLang="en-US" dirty="0"/>
              <a:t>程序变快不少；</a:t>
            </a:r>
            <a:endParaRPr lang="en-US" altLang="zh-CN" dirty="0"/>
          </a:p>
          <a:p>
            <a:r>
              <a:rPr lang="zh-CN" altLang="en-US" dirty="0"/>
              <a:t>最后一个，是对流量的考量，其实在这之上已经解决了服务的两个要求：并发度和稳定性，但是如果在流量真的很大的基础上，</a:t>
            </a:r>
            <a:r>
              <a:rPr lang="en-US" altLang="zh-CN" dirty="0"/>
              <a:t>python</a:t>
            </a:r>
            <a:r>
              <a:rPr lang="zh-CN" altLang="en-US" dirty="0"/>
              <a:t>作为一个对比</a:t>
            </a:r>
            <a:r>
              <a:rPr lang="en-US" altLang="zh-CN" dirty="0"/>
              <a:t>Java</a:t>
            </a:r>
            <a:r>
              <a:rPr lang="zh-CN" altLang="en-US" dirty="0"/>
              <a:t>不是很稳定的语言，现如今有没有好的解决方案呢？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09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Flask</a:t>
            </a:r>
            <a:r>
              <a:rPr lang="zh-CN" altLang="en-US" dirty="0"/>
              <a:t>作为一个非常小巧插拔式的</a:t>
            </a:r>
            <a:r>
              <a:rPr lang="en-US" altLang="zh-CN" dirty="0"/>
              <a:t>web</a:t>
            </a:r>
            <a:r>
              <a:rPr lang="zh-CN" altLang="en-US" dirty="0"/>
              <a:t>框架，社区活跃度一直非常高，他这种插拔式的思想一直被很多人看好，同样的插拔式做到了</a:t>
            </a:r>
            <a:r>
              <a:rPr lang="en-US" altLang="zh-CN" dirty="0"/>
              <a:t>React</a:t>
            </a:r>
            <a:r>
              <a:rPr lang="zh-CN" altLang="en-US" dirty="0"/>
              <a:t>上。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一段</a:t>
            </a:r>
            <a:r>
              <a:rPr lang="en-US" altLang="zh-CN" dirty="0"/>
              <a:t>RESTful</a:t>
            </a:r>
            <a:r>
              <a:rPr lang="zh-CN" altLang="en-US" dirty="0"/>
              <a:t>的代码，这段代码直接可以运行，这就部署了一个</a:t>
            </a:r>
            <a:r>
              <a:rPr lang="en-US" altLang="zh-CN" dirty="0"/>
              <a:t>RESTful</a:t>
            </a:r>
            <a:r>
              <a:rPr lang="zh-CN" altLang="en-US" dirty="0"/>
              <a:t>的服务，这个代码其实是真正被我们用到了我们最后的代码中，可以看出来是很简单的，基本上已经完完全全是业务代码，不需要考虑前端那么多脚手架的事情。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这是遵守</a:t>
            </a:r>
            <a:r>
              <a:rPr lang="en-US" altLang="zh-CN" dirty="0"/>
              <a:t>WSGI</a:t>
            </a:r>
            <a:r>
              <a:rPr lang="zh-CN" altLang="en-US" dirty="0"/>
              <a:t>服务的大体结构，其中</a:t>
            </a:r>
            <a:r>
              <a:rPr lang="en-US" altLang="zh-CN" dirty="0"/>
              <a:t>App</a:t>
            </a:r>
            <a:r>
              <a:rPr lang="zh-CN" altLang="en-US" dirty="0"/>
              <a:t>这方就是刚才展示的代码，但是在对</a:t>
            </a:r>
            <a:r>
              <a:rPr lang="en-US" altLang="zh-CN" dirty="0"/>
              <a:t>WSGI server</a:t>
            </a:r>
            <a:r>
              <a:rPr lang="zh-CN" altLang="en-US" dirty="0"/>
              <a:t>的实现部分，</a:t>
            </a:r>
            <a:r>
              <a:rPr lang="en-US" altLang="zh-CN" dirty="0"/>
              <a:t>flask</a:t>
            </a:r>
            <a:r>
              <a:rPr lang="zh-CN" altLang="en-US" dirty="0"/>
              <a:t>做的不是很好，从而导致直接用</a:t>
            </a:r>
            <a:r>
              <a:rPr lang="en-US" altLang="zh-CN" dirty="0"/>
              <a:t>flask</a:t>
            </a:r>
            <a:r>
              <a:rPr lang="zh-CN" altLang="en-US" dirty="0"/>
              <a:t>本身是不谈性能的，就是真正的</a:t>
            </a:r>
            <a:r>
              <a:rPr lang="en-US" altLang="zh-CN" dirty="0"/>
              <a:t>Demo</a:t>
            </a:r>
            <a:r>
              <a:rPr lang="zh-CN" altLang="en-US" dirty="0"/>
              <a:t>，这个其实是对</a:t>
            </a:r>
            <a:r>
              <a:rPr lang="en-US" altLang="zh-CN" dirty="0"/>
              <a:t>python</a:t>
            </a:r>
            <a:r>
              <a:rPr lang="zh-CN" altLang="en-US" dirty="0"/>
              <a:t>本体语言为考虑，一个是因为</a:t>
            </a:r>
            <a:r>
              <a:rPr lang="en-US" altLang="zh-CN" dirty="0"/>
              <a:t>python</a:t>
            </a:r>
            <a:r>
              <a:rPr lang="zh-CN" altLang="en-US" dirty="0"/>
              <a:t>这种解释性语言在被发明的同时有一个很重要的资源锁叫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（全局资源锁），其实就是在任何时刻只允许一个线程在解释器中运行，所以这就造成了谈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，就不用谈多线程了。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这个时候就要引入一个插件了，就是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WSGI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，这方面做的好的有不少，但是最具有突出性能的是从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Unicorn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项目移植过来的叫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，另外一个是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uWSGI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，这两个性能上不相上下，最后还是选择了星多的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，社区活跃度也不错。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52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1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Scaffold:</a:t>
            </a:r>
            <a:r>
              <a:rPr lang="en-US" altLang="zh-CN" baseline="0" dirty="0"/>
              <a:t> c</a:t>
            </a:r>
            <a:r>
              <a:rPr lang="en-US" altLang="zh-CN" dirty="0"/>
              <a:t>reate-react-app / </a:t>
            </a:r>
            <a:r>
              <a:rPr lang="en-US" altLang="zh-CN" dirty="0" err="1"/>
              <a:t>antd-init</a:t>
            </a:r>
            <a:r>
              <a:rPr lang="en-US" altLang="zh-CN" dirty="0"/>
              <a:t> … </a:t>
            </a:r>
          </a:p>
          <a:p>
            <a:r>
              <a:rPr lang="en-US" altLang="zh-CN" dirty="0"/>
              <a:t>Middleware:</a:t>
            </a:r>
            <a:r>
              <a:rPr lang="en-US" altLang="zh-CN" baseline="0" dirty="0"/>
              <a:t> Redux-</a:t>
            </a:r>
            <a:r>
              <a:rPr lang="en-US" altLang="zh-CN" baseline="0" dirty="0" err="1"/>
              <a:t>Thunk</a:t>
            </a:r>
            <a:endParaRPr lang="en-US" altLang="zh-CN" dirty="0"/>
          </a:p>
          <a:p>
            <a:r>
              <a:rPr lang="en-US" altLang="zh-CN" dirty="0"/>
              <a:t>Routing:</a:t>
            </a:r>
            <a:r>
              <a:rPr lang="en-US" altLang="zh-CN" baseline="0" dirty="0"/>
              <a:t> </a:t>
            </a:r>
            <a:r>
              <a:rPr lang="en-US" altLang="zh-CN" dirty="0"/>
              <a:t>React-keeper </a:t>
            </a:r>
          </a:p>
          <a:p>
            <a:r>
              <a:rPr lang="en-US" altLang="zh-CN" dirty="0"/>
              <a:t>Components: </a:t>
            </a:r>
            <a:r>
              <a:rPr lang="zh-CN" altLang="en-US" dirty="0"/>
              <a:t>除了</a:t>
            </a:r>
            <a:r>
              <a:rPr lang="en-US" altLang="zh-CN" dirty="0"/>
              <a:t>Style</a:t>
            </a:r>
            <a:r>
              <a:rPr lang="zh-CN" altLang="en-US" dirty="0"/>
              <a:t>以外，</a:t>
            </a:r>
            <a:r>
              <a:rPr lang="en-US" altLang="zh-CN" dirty="0"/>
              <a:t>components</a:t>
            </a:r>
            <a:r>
              <a:rPr lang="zh-CN" altLang="en-US" dirty="0"/>
              <a:t>是否全面（</a:t>
            </a:r>
            <a:r>
              <a:rPr lang="en-US" altLang="zh-CN" dirty="0"/>
              <a:t>App Bar</a:t>
            </a:r>
            <a:r>
              <a:rPr lang="zh-CN" altLang="en-US" dirty="0"/>
              <a:t>，</a:t>
            </a:r>
            <a:r>
              <a:rPr lang="en-US" altLang="zh-CN" dirty="0"/>
              <a:t>Card</a:t>
            </a:r>
            <a:r>
              <a:rPr lang="zh-CN" altLang="en-US" dirty="0"/>
              <a:t>，走马灯，表单，日期，</a:t>
            </a:r>
            <a:r>
              <a:rPr lang="en-US" altLang="zh-CN" dirty="0"/>
              <a:t>Tab</a:t>
            </a:r>
            <a:r>
              <a:rPr lang="zh-CN" altLang="en-US" dirty="0"/>
              <a:t>，</a:t>
            </a:r>
            <a:r>
              <a:rPr lang="en-US" altLang="zh-CN" dirty="0"/>
              <a:t>Menu</a:t>
            </a:r>
            <a:r>
              <a:rPr lang="zh-CN" altLang="en-US" dirty="0"/>
              <a:t>），是否支持</a:t>
            </a:r>
            <a:r>
              <a:rPr lang="en-US" altLang="zh-CN" dirty="0"/>
              <a:t>Responsive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6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脚手架：官方</a:t>
            </a:r>
            <a:r>
              <a:rPr lang="en-US" altLang="zh-CN" dirty="0"/>
              <a:t>create-react-app, ant-</a:t>
            </a:r>
            <a:r>
              <a:rPr lang="en-US" altLang="zh-CN" dirty="0" err="1"/>
              <a:t>init</a:t>
            </a:r>
            <a:r>
              <a:rPr lang="en-US" altLang="zh-CN" dirty="0"/>
              <a:t>, </a:t>
            </a:r>
            <a:r>
              <a:rPr lang="en-US" altLang="zh-CN" dirty="0" err="1"/>
              <a:t>reactJSP</a:t>
            </a:r>
            <a:r>
              <a:rPr lang="en-US" altLang="zh-CN" dirty="0"/>
              <a:t> …</a:t>
            </a:r>
          </a:p>
          <a:p>
            <a:r>
              <a:rPr lang="zh-CN" altLang="en-US" dirty="0"/>
              <a:t>扩展性</a:t>
            </a:r>
            <a:r>
              <a:rPr lang="en-US" altLang="zh-CN" dirty="0"/>
              <a:t>+</a:t>
            </a:r>
            <a:r>
              <a:rPr lang="zh-CN" altLang="en-US" dirty="0"/>
              <a:t>可插拔性</a:t>
            </a:r>
            <a:r>
              <a:rPr lang="en-US" altLang="zh-CN" dirty="0"/>
              <a:t>+big picture</a:t>
            </a:r>
          </a:p>
          <a:p>
            <a:r>
              <a:rPr lang="zh-CN" altLang="en-US" dirty="0"/>
              <a:t>好的脚手架</a:t>
            </a:r>
            <a:r>
              <a:rPr lang="en-US" altLang="zh-CN" dirty="0"/>
              <a:t>: contain</a:t>
            </a:r>
            <a:r>
              <a:rPr lang="zh-CN" altLang="en-US" dirty="0"/>
              <a:t>稳定的必须的功能，定制化</a:t>
            </a:r>
            <a:r>
              <a:rPr lang="en-US" altLang="zh-CN" dirty="0"/>
              <a:t>plugin</a:t>
            </a:r>
            <a:r>
              <a:rPr lang="zh-CN" altLang="en-US" baseline="0" dirty="0"/>
              <a:t> </a:t>
            </a:r>
            <a:r>
              <a:rPr lang="en-US" altLang="zh-CN" baseline="0" dirty="0"/>
              <a:t>exclude</a:t>
            </a:r>
            <a:r>
              <a:rPr lang="zh-CN" altLang="en-US" baseline="0" dirty="0"/>
              <a:t>在外；</a:t>
            </a:r>
            <a:endParaRPr lang="en-US" altLang="zh-CN" baseline="0" dirty="0"/>
          </a:p>
          <a:p>
            <a:r>
              <a:rPr lang="zh-CN" altLang="en-US" baseline="0" dirty="0"/>
              <a:t>好的地方：没有配置文件，非常小，可以扩展出很大的</a:t>
            </a:r>
            <a:r>
              <a:rPr lang="en-US" altLang="zh-CN" baseline="0" dirty="0"/>
              <a:t>app</a:t>
            </a:r>
            <a:r>
              <a:rPr lang="zh-CN" altLang="en-US" baseline="0" dirty="0"/>
              <a:t>，定制化轻松，极度的简单；</a:t>
            </a:r>
            <a:endParaRPr lang="en-US" altLang="zh-CN" baseline="0" dirty="0"/>
          </a:p>
          <a:p>
            <a:r>
              <a:rPr lang="zh-CN" altLang="en-US" baseline="0" dirty="0"/>
              <a:t>不好的地方：</a:t>
            </a:r>
            <a:r>
              <a:rPr lang="en-US" altLang="zh-CN" baseline="0" dirty="0"/>
              <a:t>server-rendering</a:t>
            </a:r>
            <a:r>
              <a:rPr lang="zh-CN" altLang="en-US" baseline="0" dirty="0"/>
              <a:t>不支持（</a:t>
            </a:r>
            <a:r>
              <a:rPr lang="en-US" altLang="zh-CN" baseline="0" dirty="0"/>
              <a:t>react-snapshot</a:t>
            </a:r>
            <a:r>
              <a:rPr lang="zh-CN" altLang="en-US" baseline="0" dirty="0"/>
              <a:t>可以支持，不稳定），</a:t>
            </a:r>
            <a:r>
              <a:rPr lang="en-US" altLang="zh-CN" baseline="0" dirty="0"/>
              <a:t>less/sass</a:t>
            </a:r>
            <a:r>
              <a:rPr lang="zh-CN" altLang="en-US" baseline="0" dirty="0"/>
              <a:t>不支持（没有关系），新语法不支持（</a:t>
            </a:r>
            <a:r>
              <a:rPr lang="en-US" altLang="zh-CN" baseline="0" dirty="0"/>
              <a:t>decorators</a:t>
            </a:r>
            <a:r>
              <a:rPr lang="zh-CN" altLang="en-US" baseline="0" dirty="0"/>
              <a:t>）；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State</a:t>
            </a:r>
            <a:r>
              <a:rPr lang="zh-CN" altLang="en-US" dirty="0"/>
              <a:t>管理是专门针对</a:t>
            </a:r>
            <a:r>
              <a:rPr lang="en-US" altLang="zh-CN" dirty="0"/>
              <a:t>React</a:t>
            </a:r>
            <a:r>
              <a:rPr lang="zh-CN" altLang="en-US" dirty="0"/>
              <a:t>这种单项数据流的框架才有的产物；</a:t>
            </a:r>
            <a:endParaRPr lang="en-US" altLang="zh-CN" dirty="0"/>
          </a:p>
          <a:p>
            <a:r>
              <a:rPr lang="zh-CN" altLang="en-US" dirty="0"/>
              <a:t>整个管理的概念阐述的比较好的是一篇</a:t>
            </a:r>
            <a:r>
              <a:rPr lang="en-US" altLang="zh-CN" dirty="0"/>
              <a:t>Dan Abramov</a:t>
            </a:r>
            <a:r>
              <a:rPr lang="zh-CN" altLang="en-US" dirty="0"/>
              <a:t>的文章，他提出了将前端</a:t>
            </a:r>
            <a:r>
              <a:rPr lang="en-US" altLang="zh-CN" dirty="0"/>
              <a:t>web app</a:t>
            </a:r>
            <a:r>
              <a:rPr lang="zh-CN" altLang="en-US" dirty="0"/>
              <a:t>分为</a:t>
            </a:r>
            <a:r>
              <a:rPr lang="en-US" altLang="zh-CN" dirty="0"/>
              <a:t>container</a:t>
            </a:r>
            <a:r>
              <a:rPr lang="zh-CN" altLang="en-US" dirty="0"/>
              <a:t>和</a:t>
            </a:r>
            <a:r>
              <a:rPr lang="en-US" altLang="zh-CN" dirty="0"/>
              <a:t>presenter</a:t>
            </a:r>
            <a:r>
              <a:rPr lang="zh-CN" altLang="en-US" dirty="0"/>
              <a:t>两个部分，</a:t>
            </a:r>
            <a:r>
              <a:rPr lang="en-US" altLang="zh-CN" dirty="0"/>
              <a:t>container</a:t>
            </a:r>
            <a:r>
              <a:rPr lang="zh-CN" altLang="en-US" dirty="0"/>
              <a:t>负责</a:t>
            </a:r>
            <a:r>
              <a:rPr lang="en-US" altLang="zh-CN" dirty="0"/>
              <a:t>how things work</a:t>
            </a:r>
            <a:r>
              <a:rPr lang="zh-CN" altLang="en-US" dirty="0"/>
              <a:t>，</a:t>
            </a:r>
            <a:r>
              <a:rPr lang="en-US" altLang="zh-CN" dirty="0"/>
              <a:t>presenter</a:t>
            </a:r>
            <a:r>
              <a:rPr lang="zh-CN" altLang="en-US" dirty="0"/>
              <a:t>负责</a:t>
            </a:r>
            <a:r>
              <a:rPr lang="en-US" altLang="zh-CN" dirty="0"/>
              <a:t>how things look</a:t>
            </a:r>
            <a:r>
              <a:rPr lang="zh-CN" altLang="en-US" dirty="0"/>
              <a:t>，这样能让你完全理解你的</a:t>
            </a:r>
            <a:r>
              <a:rPr lang="en-US" altLang="zh-CN" dirty="0"/>
              <a:t>app</a:t>
            </a:r>
            <a:r>
              <a:rPr lang="zh-CN" altLang="en-US" dirty="0"/>
              <a:t>和</a:t>
            </a:r>
            <a:r>
              <a:rPr lang="en-US" altLang="zh-CN" dirty="0"/>
              <a:t>UI</a:t>
            </a:r>
            <a:r>
              <a:rPr lang="zh-CN" altLang="en-US" dirty="0"/>
              <a:t>，并且最大程度上重用代码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7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在没有</a:t>
            </a:r>
            <a:r>
              <a:rPr lang="en-US" altLang="zh-CN" dirty="0"/>
              <a:t>State</a:t>
            </a:r>
            <a:r>
              <a:rPr lang="zh-CN" altLang="en-US" dirty="0"/>
              <a:t>管理的时候，我们可以人为的提出这样的架构（</a:t>
            </a:r>
            <a:r>
              <a:rPr lang="en-US" altLang="zh-CN" dirty="0"/>
              <a:t>container</a:t>
            </a:r>
            <a:r>
              <a:rPr lang="zh-CN" altLang="en-US" dirty="0"/>
              <a:t>和</a:t>
            </a:r>
            <a:r>
              <a:rPr lang="en-US" altLang="zh-CN" dirty="0"/>
              <a:t>presenter</a:t>
            </a:r>
            <a:r>
              <a:rPr lang="zh-CN" altLang="en-US" dirty="0"/>
              <a:t>），可是在</a:t>
            </a:r>
            <a:r>
              <a:rPr lang="en-US" altLang="zh-CN" dirty="0"/>
              <a:t>react</a:t>
            </a:r>
            <a:r>
              <a:rPr lang="zh-CN" altLang="en-US" dirty="0"/>
              <a:t>内部并不天然支持这种写法，于是我们只能在每一个页面维护自己的</a:t>
            </a:r>
            <a:r>
              <a:rPr lang="en-US" altLang="zh-CN" dirty="0"/>
              <a:t>state</a:t>
            </a:r>
            <a:r>
              <a:rPr lang="zh-CN" altLang="en-US" dirty="0"/>
              <a:t>，像这样；</a:t>
            </a:r>
            <a:endParaRPr lang="en-US" altLang="zh-CN" dirty="0"/>
          </a:p>
          <a:p>
            <a:r>
              <a:rPr lang="en-US" altLang="zh-CN" dirty="0"/>
              <a:t>Presenter</a:t>
            </a:r>
            <a:r>
              <a:rPr lang="zh-CN" altLang="en-US" dirty="0"/>
              <a:t>真正意义上变成了无脑的纯函数，只管接受来自</a:t>
            </a:r>
            <a:r>
              <a:rPr lang="en-US" altLang="zh-CN" dirty="0"/>
              <a:t>container</a:t>
            </a:r>
            <a:r>
              <a:rPr lang="zh-CN" altLang="en-US" dirty="0"/>
              <a:t>的</a:t>
            </a:r>
            <a:r>
              <a:rPr lang="en-US" altLang="zh-CN" dirty="0"/>
              <a:t>props</a:t>
            </a:r>
            <a:r>
              <a:rPr lang="zh-CN" altLang="en-US" dirty="0"/>
              <a:t>，而</a:t>
            </a:r>
            <a:r>
              <a:rPr lang="en-US" altLang="zh-CN" dirty="0"/>
              <a:t>presenter</a:t>
            </a:r>
            <a:r>
              <a:rPr lang="zh-CN" altLang="en-US" dirty="0"/>
              <a:t>通过调用</a:t>
            </a:r>
            <a:r>
              <a:rPr lang="en-US" altLang="zh-CN" dirty="0"/>
              <a:t>function</a:t>
            </a:r>
            <a:r>
              <a:rPr lang="zh-CN" altLang="en-US" dirty="0"/>
              <a:t>的</a:t>
            </a:r>
            <a:r>
              <a:rPr lang="en-US" altLang="zh-CN" dirty="0" err="1"/>
              <a:t>this.setState</a:t>
            </a:r>
            <a:r>
              <a:rPr lang="zh-CN" altLang="en-US" dirty="0"/>
              <a:t>（）对</a:t>
            </a:r>
            <a:r>
              <a:rPr lang="en-US" altLang="zh-CN" dirty="0"/>
              <a:t>container</a:t>
            </a:r>
            <a:r>
              <a:rPr lang="zh-CN" altLang="en-US" dirty="0"/>
              <a:t>中的数据进行修改</a:t>
            </a:r>
            <a:endParaRPr lang="en-US" altLang="zh-CN" dirty="0"/>
          </a:p>
          <a:p>
            <a:r>
              <a:rPr lang="zh-CN" altLang="en-US" dirty="0"/>
              <a:t>那么在一来一去之中，虽然</a:t>
            </a:r>
            <a:r>
              <a:rPr lang="en-US" altLang="zh-CN" dirty="0"/>
              <a:t>React</a:t>
            </a:r>
            <a:r>
              <a:rPr lang="zh-CN" altLang="en-US" dirty="0"/>
              <a:t>只允许父节点修改数据，但是在</a:t>
            </a:r>
            <a:r>
              <a:rPr lang="en-US" altLang="zh-CN" dirty="0" err="1"/>
              <a:t>nav</a:t>
            </a:r>
            <a:r>
              <a:rPr lang="zh-CN" altLang="en-US" dirty="0"/>
              <a:t>爆炸的现代</a:t>
            </a:r>
            <a:r>
              <a:rPr lang="en-US" altLang="zh-CN" dirty="0"/>
              <a:t>web app</a:t>
            </a:r>
            <a:r>
              <a:rPr lang="zh-CN" altLang="en-US" dirty="0"/>
              <a:t>，又将设计合理的单项数据流变成了双向数据流，并且大量重复冗余的</a:t>
            </a:r>
            <a:r>
              <a:rPr lang="en-US" altLang="zh-CN" dirty="0"/>
              <a:t>Business</a:t>
            </a:r>
            <a:r>
              <a:rPr lang="zh-CN" altLang="en-US" dirty="0"/>
              <a:t>数据流会将整个</a:t>
            </a:r>
            <a:r>
              <a:rPr lang="en-US" altLang="zh-CN" dirty="0"/>
              <a:t>app</a:t>
            </a:r>
            <a:r>
              <a:rPr lang="zh-CN" altLang="en-US" dirty="0"/>
              <a:t>变得十分复杂，于是就有了对</a:t>
            </a:r>
            <a:r>
              <a:rPr lang="en-US" altLang="zh-CN" dirty="0"/>
              <a:t>state</a:t>
            </a:r>
            <a:r>
              <a:rPr lang="zh-CN" altLang="en-US" dirty="0"/>
              <a:t>的管理，尝试着将数据流真正变为单向；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92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Redux</a:t>
            </a:r>
            <a:r>
              <a:rPr lang="zh-CN" altLang="en-US" dirty="0"/>
              <a:t>的思想，不像</a:t>
            </a:r>
            <a:r>
              <a:rPr lang="en-US" altLang="zh-CN" dirty="0"/>
              <a:t>flux</a:t>
            </a:r>
            <a:r>
              <a:rPr lang="zh-CN" altLang="en-US" dirty="0"/>
              <a:t>可以拥有很多个</a:t>
            </a:r>
            <a:r>
              <a:rPr lang="en-US" altLang="zh-CN" dirty="0"/>
              <a:t>store</a:t>
            </a:r>
            <a:r>
              <a:rPr lang="zh-CN" altLang="en-US" dirty="0"/>
              <a:t>，</a:t>
            </a:r>
            <a:r>
              <a:rPr lang="en-US" altLang="zh-CN" dirty="0"/>
              <a:t>redux</a:t>
            </a:r>
            <a:r>
              <a:rPr lang="zh-CN" altLang="en-US" dirty="0"/>
              <a:t>只允许拥有一个</a:t>
            </a:r>
            <a:r>
              <a:rPr lang="en-US" altLang="zh-CN" dirty="0"/>
              <a:t>store</a:t>
            </a:r>
            <a:r>
              <a:rPr lang="zh-CN" altLang="en-US" dirty="0"/>
              <a:t>，那么多有的</a:t>
            </a:r>
            <a:r>
              <a:rPr lang="en-US" altLang="zh-CN" dirty="0"/>
              <a:t>container</a:t>
            </a:r>
            <a:r>
              <a:rPr lang="zh-CN" altLang="en-US" dirty="0"/>
              <a:t>就有了唯一一个根节点</a:t>
            </a:r>
            <a:endParaRPr lang="en-US" altLang="zh-CN" dirty="0"/>
          </a:p>
          <a:p>
            <a:r>
              <a:rPr lang="zh-CN" altLang="en-US" dirty="0"/>
              <a:t>这样的设计方式避免了从多个地方获取数据，并且也避免了数据冗余，</a:t>
            </a:r>
            <a:endParaRPr lang="en-US" altLang="zh-CN" dirty="0"/>
          </a:p>
          <a:p>
            <a:r>
              <a:rPr lang="zh-CN" altLang="en-US" dirty="0"/>
              <a:t>只拥有一个</a:t>
            </a:r>
            <a:r>
              <a:rPr lang="en-US" altLang="zh-CN" dirty="0"/>
              <a:t>action</a:t>
            </a:r>
            <a:r>
              <a:rPr lang="zh-CN" altLang="en-US" dirty="0"/>
              <a:t>的方式修改数据，能进一步保证数据被修改方式唯一性。</a:t>
            </a:r>
            <a:endParaRPr lang="en-US" altLang="zh-CN" dirty="0"/>
          </a:p>
          <a:p>
            <a:r>
              <a:rPr lang="zh-CN" altLang="en-US" dirty="0"/>
              <a:t>这种组织</a:t>
            </a:r>
            <a:r>
              <a:rPr lang="en-US" altLang="zh-CN" dirty="0"/>
              <a:t>State</a:t>
            </a:r>
            <a:r>
              <a:rPr lang="zh-CN" altLang="en-US" dirty="0"/>
              <a:t>的方式固然是非常好，但是</a:t>
            </a:r>
            <a:r>
              <a:rPr lang="en-US" altLang="zh-CN" dirty="0"/>
              <a:t>redux</a:t>
            </a:r>
            <a:r>
              <a:rPr lang="zh-CN" altLang="en-US" dirty="0"/>
              <a:t>的作者也建议，</a:t>
            </a:r>
            <a:r>
              <a:rPr lang="en-US" altLang="zh-CN" dirty="0"/>
              <a:t>state</a:t>
            </a:r>
            <a:r>
              <a:rPr lang="zh-CN" altLang="en-US" dirty="0"/>
              <a:t>不是很多的情况下，就不要采用这个</a:t>
            </a:r>
            <a:r>
              <a:rPr lang="en-US" altLang="zh-CN" dirty="0"/>
              <a:t>redux</a:t>
            </a:r>
            <a:r>
              <a:rPr lang="zh-CN" altLang="en-US" dirty="0"/>
              <a:t>结构了，目前轻量级应用的代替品：</a:t>
            </a:r>
            <a:r>
              <a:rPr lang="en-US" altLang="zh-CN" dirty="0" err="1"/>
              <a:t>Mobx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8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component</a:t>
            </a:r>
            <a:r>
              <a:rPr lang="zh-CN" altLang="en-US" dirty="0"/>
              <a:t>的选择其实和</a:t>
            </a:r>
            <a:r>
              <a:rPr lang="en-US" altLang="zh-CN" dirty="0"/>
              <a:t>Designer</a:t>
            </a:r>
            <a:r>
              <a:rPr lang="zh-CN" altLang="en-US" dirty="0"/>
              <a:t>很有关系，但是从技术角度来看，一个大，全的库是必须的，因为这会减少大量定制化的工作，而又不会让界面看起来很杂乱。</a:t>
            </a:r>
            <a:endParaRPr lang="en-US" altLang="zh-CN" dirty="0"/>
          </a:p>
          <a:p>
            <a:r>
              <a:rPr lang="zh-CN" altLang="en-US" dirty="0"/>
              <a:t>所以我们选择了</a:t>
            </a:r>
            <a:r>
              <a:rPr lang="en-US" altLang="zh-CN" dirty="0"/>
              <a:t>react </a:t>
            </a:r>
            <a:r>
              <a:rPr lang="zh-CN" altLang="en-US" dirty="0"/>
              <a:t>版本的</a:t>
            </a:r>
            <a:r>
              <a:rPr lang="en-US" altLang="zh-CN" dirty="0"/>
              <a:t>material design</a:t>
            </a:r>
            <a:r>
              <a:rPr lang="zh-CN" altLang="en-US" dirty="0"/>
              <a:t>（</a:t>
            </a:r>
            <a:r>
              <a:rPr lang="en-US" altLang="zh-CN" dirty="0"/>
              <a:t>material-</a:t>
            </a:r>
            <a:r>
              <a:rPr lang="en-US" altLang="zh-CN" dirty="0" err="1"/>
              <a:t>ui</a:t>
            </a:r>
            <a:r>
              <a:rPr lang="zh-CN" altLang="en-US" dirty="0"/>
              <a:t>），其对于基本的控件（</a:t>
            </a:r>
            <a:r>
              <a:rPr lang="en-US" altLang="zh-CN" dirty="0"/>
              <a:t>Button</a:t>
            </a:r>
            <a:r>
              <a:rPr lang="zh-CN" altLang="en-US" dirty="0"/>
              <a:t>，</a:t>
            </a:r>
            <a:r>
              <a:rPr lang="en-US" altLang="zh-CN" dirty="0"/>
              <a:t>Tab</a:t>
            </a:r>
            <a:r>
              <a:rPr lang="zh-CN" altLang="en-US" dirty="0"/>
              <a:t>，</a:t>
            </a:r>
            <a:r>
              <a:rPr lang="en-US" altLang="zh-CN" dirty="0"/>
              <a:t>Menu</a:t>
            </a:r>
            <a:r>
              <a:rPr lang="zh-CN" altLang="en-US" dirty="0"/>
              <a:t>）都支持，并且有强大的</a:t>
            </a:r>
            <a:r>
              <a:rPr lang="en-US" altLang="zh-CN" dirty="0"/>
              <a:t>Design</a:t>
            </a:r>
            <a:r>
              <a:rPr lang="zh-CN" altLang="en-US" dirty="0"/>
              <a:t>团队（</a:t>
            </a:r>
            <a:r>
              <a:rPr lang="en-US" altLang="zh-CN" dirty="0"/>
              <a:t>Google</a:t>
            </a:r>
            <a:r>
              <a:rPr lang="en-US" altLang="zh-CN" baseline="0" dirty="0"/>
              <a:t> material design</a:t>
            </a:r>
            <a:r>
              <a:rPr lang="zh-CN" altLang="en-US" baseline="0" dirty="0"/>
              <a:t>）</a:t>
            </a:r>
            <a:r>
              <a:rPr lang="en-US" altLang="zh-CN" baseline="0" dirty="0"/>
              <a:t>, </a:t>
            </a:r>
            <a:r>
              <a:rPr lang="zh-CN" altLang="en-US" baseline="0" dirty="0"/>
              <a:t>并且</a:t>
            </a:r>
            <a:r>
              <a:rPr lang="en-US" altLang="zh-CN" baseline="0" dirty="0"/>
              <a:t>responsive</a:t>
            </a:r>
            <a:r>
              <a:rPr lang="zh-CN" altLang="en-US" baseline="0" dirty="0"/>
              <a:t>支持也很好，目前的</a:t>
            </a:r>
            <a:r>
              <a:rPr lang="en-US" altLang="zh-CN" baseline="0" dirty="0"/>
              <a:t>react</a:t>
            </a:r>
            <a:r>
              <a:rPr lang="zh-CN" altLang="en-US" baseline="0" dirty="0"/>
              <a:t>版本虽然不是官方出的，但是社区活跃度很高，版本更新很快。</a:t>
            </a:r>
            <a:endParaRPr lang="en-US" altLang="zh-CN" baseline="0" dirty="0"/>
          </a:p>
          <a:p>
            <a:r>
              <a:rPr lang="zh-CN" altLang="en-US" dirty="0"/>
              <a:t>对于定制化，目前最</a:t>
            </a:r>
            <a:r>
              <a:rPr lang="en-US" altLang="zh-CN" dirty="0"/>
              <a:t>trending</a:t>
            </a:r>
            <a:r>
              <a:rPr lang="zh-CN" altLang="en-US" dirty="0"/>
              <a:t>的是</a:t>
            </a:r>
            <a:r>
              <a:rPr lang="en-US" altLang="zh-CN" dirty="0"/>
              <a:t>CSS in JS</a:t>
            </a:r>
            <a:r>
              <a:rPr lang="zh-CN" altLang="en-US" dirty="0"/>
              <a:t>，对于</a:t>
            </a:r>
            <a:r>
              <a:rPr lang="en-US" altLang="zh-CN" dirty="0"/>
              <a:t>JS</a:t>
            </a:r>
            <a:r>
              <a:rPr lang="zh-CN" altLang="en-US" dirty="0"/>
              <a:t>天然的函数效应，能解决缠绕了</a:t>
            </a:r>
            <a:r>
              <a:rPr lang="en-US" altLang="zh-CN" dirty="0" err="1"/>
              <a:t>css</a:t>
            </a:r>
            <a:r>
              <a:rPr lang="zh-CN" altLang="en-US" dirty="0"/>
              <a:t>多年的</a:t>
            </a:r>
            <a:r>
              <a:rPr lang="en-US" altLang="zh-CN" dirty="0" err="1"/>
              <a:t>mixin</a:t>
            </a:r>
            <a:r>
              <a:rPr lang="zh-CN" altLang="en-US" dirty="0"/>
              <a:t>，</a:t>
            </a:r>
            <a:r>
              <a:rPr lang="en-US" altLang="zh-CN" dirty="0"/>
              <a:t>object-hierarchy</a:t>
            </a:r>
            <a:r>
              <a:rPr lang="zh-CN" altLang="en-US" dirty="0"/>
              <a:t>，</a:t>
            </a:r>
            <a:r>
              <a:rPr lang="en-US" altLang="zh-CN" dirty="0"/>
              <a:t>theme</a:t>
            </a:r>
            <a:r>
              <a:rPr lang="zh-CN" altLang="en-US" dirty="0"/>
              <a:t>等等</a:t>
            </a:r>
            <a:endParaRPr lang="en-US" altLang="zh-CN" dirty="0"/>
          </a:p>
          <a:p>
            <a:r>
              <a:rPr lang="zh-CN" altLang="en-US" dirty="0"/>
              <a:t>简单以</a:t>
            </a:r>
            <a:r>
              <a:rPr lang="en-US" altLang="zh-CN" dirty="0"/>
              <a:t>Styled-component</a:t>
            </a:r>
            <a:r>
              <a:rPr lang="zh-CN" altLang="en-US" dirty="0"/>
              <a:t>举一个例子，当我们定制化一个</a:t>
            </a:r>
            <a:r>
              <a:rPr lang="en-US" altLang="zh-CN" dirty="0"/>
              <a:t>button</a:t>
            </a:r>
            <a:r>
              <a:rPr lang="zh-CN" altLang="en-US" dirty="0"/>
              <a:t>，可能需要。。。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5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首先碰到的问题是要</a:t>
            </a:r>
            <a:r>
              <a:rPr lang="en-US" altLang="zh-CN" dirty="0"/>
              <a:t>integrate </a:t>
            </a:r>
            <a:r>
              <a:rPr lang="zh-CN" altLang="en-US" dirty="0"/>
              <a:t>一个</a:t>
            </a:r>
            <a:r>
              <a:rPr lang="en-US" altLang="zh-CN" dirty="0"/>
              <a:t>twitter</a:t>
            </a:r>
            <a:r>
              <a:rPr lang="zh-CN" altLang="en-US" dirty="0"/>
              <a:t>的信息，那么我们可以自己写，包括</a:t>
            </a:r>
            <a:r>
              <a:rPr lang="en-US" altLang="zh-CN" dirty="0"/>
              <a:t>OAuth Client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步</a:t>
            </a:r>
            <a:r>
              <a:rPr lang="en-US" altLang="zh-CN" dirty="0"/>
              <a:t>&lt;</a:t>
            </a:r>
            <a:r>
              <a:rPr lang="zh-CN" altLang="en-US" dirty="0"/>
              <a:t>获取</a:t>
            </a:r>
            <a:r>
              <a:rPr lang="en-US" altLang="zh-CN" dirty="0" err="1"/>
              <a:t>accesstoken</a:t>
            </a:r>
            <a:r>
              <a:rPr lang="zh-CN" altLang="en-US" dirty="0"/>
              <a:t>，拿到</a:t>
            </a:r>
            <a:r>
              <a:rPr lang="en-US" altLang="zh-CN" dirty="0"/>
              <a:t>request token</a:t>
            </a:r>
            <a:r>
              <a:rPr lang="zh-CN" altLang="en-US" dirty="0"/>
              <a:t>，认证后再转为</a:t>
            </a:r>
            <a:r>
              <a:rPr lang="en-US" altLang="zh-CN" dirty="0"/>
              <a:t>access token</a:t>
            </a:r>
            <a:r>
              <a:rPr lang="zh-CN" altLang="en-US" dirty="0"/>
              <a:t>，</a:t>
            </a:r>
            <a:r>
              <a:rPr lang="en-US" altLang="zh-CN" dirty="0"/>
              <a:t>OAuth</a:t>
            </a:r>
            <a:r>
              <a:rPr lang="zh-CN" altLang="en-US" dirty="0"/>
              <a:t>加密算法需要集成，</a:t>
            </a:r>
            <a:r>
              <a:rPr lang="en-US" altLang="zh-CN" dirty="0"/>
              <a:t>http</a:t>
            </a:r>
            <a:r>
              <a:rPr lang="zh-CN" altLang="en-US" dirty="0"/>
              <a:t>头需要自己写</a:t>
            </a:r>
            <a:r>
              <a:rPr lang="en-US" altLang="zh-CN" dirty="0"/>
              <a:t>&gt;</a:t>
            </a:r>
            <a:r>
              <a:rPr lang="zh-CN" altLang="en-US" dirty="0"/>
              <a:t>）， 存储自己的</a:t>
            </a:r>
            <a:r>
              <a:rPr lang="en-US" altLang="zh-CN" dirty="0"/>
              <a:t>session</a:t>
            </a:r>
            <a:r>
              <a:rPr lang="zh-CN" altLang="en-US" dirty="0"/>
              <a:t>，功能代码（</a:t>
            </a:r>
            <a:r>
              <a:rPr lang="en-US" altLang="zh-CN" dirty="0"/>
              <a:t>get(“/me”)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那么如果我们要完成的不止一个社交平台，而是所有，我们是否需要自己写所有的</a:t>
            </a:r>
            <a:r>
              <a:rPr lang="en-US" altLang="zh-CN" dirty="0"/>
              <a:t>OAuth</a:t>
            </a:r>
            <a:r>
              <a:rPr lang="zh-CN" altLang="en-US" dirty="0"/>
              <a:t>，而且不同平台用的</a:t>
            </a:r>
            <a:r>
              <a:rPr lang="en-US" altLang="zh-CN" dirty="0" err="1"/>
              <a:t>Oauth</a:t>
            </a:r>
            <a:r>
              <a:rPr lang="zh-CN" altLang="en-US" dirty="0"/>
              <a:t>版本还不一样，手机</a:t>
            </a:r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en-US" altLang="zh-CN" dirty="0"/>
              <a:t>OAuth</a:t>
            </a:r>
            <a:r>
              <a:rPr lang="zh-CN" altLang="en-US" dirty="0"/>
              <a:t>也不一样，</a:t>
            </a:r>
            <a:endParaRPr lang="en-US" altLang="zh-CN" dirty="0"/>
          </a:p>
          <a:p>
            <a:r>
              <a:rPr lang="en-US" altLang="zh-CN" dirty="0"/>
              <a:t>Session</a:t>
            </a:r>
            <a:r>
              <a:rPr lang="zh-CN" altLang="en-US" dirty="0"/>
              <a:t>过期不一样，功能代码也不一样，我们可以在此之上做一些</a:t>
            </a:r>
            <a:r>
              <a:rPr lang="en-US" altLang="zh-CN" dirty="0"/>
              <a:t>OOP</a:t>
            </a:r>
            <a:r>
              <a:rPr lang="zh-CN" altLang="en-US" dirty="0"/>
              <a:t>的东西，包括</a:t>
            </a:r>
            <a:r>
              <a:rPr lang="en-US" altLang="zh-CN" dirty="0"/>
              <a:t>OAuth</a:t>
            </a:r>
            <a:r>
              <a:rPr lang="zh-CN" altLang="en-US" baseline="0" dirty="0"/>
              <a:t>和</a:t>
            </a:r>
            <a:r>
              <a:rPr lang="en-US" altLang="zh-CN" baseline="0" dirty="0"/>
              <a:t>Session</a:t>
            </a:r>
            <a:r>
              <a:rPr lang="zh-CN" altLang="en-US" baseline="0" dirty="0"/>
              <a:t>模块可以大幅度减少代码，包括</a:t>
            </a:r>
            <a:r>
              <a:rPr lang="en-US" altLang="zh-CN" baseline="0" dirty="0" err="1"/>
              <a:t>github</a:t>
            </a:r>
            <a:r>
              <a:rPr lang="zh-CN" altLang="en-US" baseline="0" dirty="0"/>
              <a:t>上面也有大量的开源库可以使用，一搜一大堆的</a:t>
            </a:r>
            <a:r>
              <a:rPr lang="en-US" altLang="zh-CN" baseline="0" dirty="0"/>
              <a:t>OAuth Client</a:t>
            </a:r>
            <a:r>
              <a:rPr lang="zh-CN" altLang="en-US" baseline="0" dirty="0"/>
              <a:t>还有</a:t>
            </a:r>
            <a:r>
              <a:rPr lang="en-US" altLang="zh-CN" baseline="0" dirty="0"/>
              <a:t>Session Middleware</a:t>
            </a:r>
            <a:r>
              <a:rPr lang="zh-CN" altLang="en-US" baseline="0" dirty="0"/>
              <a:t>的库，可是</a:t>
            </a:r>
            <a:r>
              <a:rPr lang="en-US" altLang="zh-CN" baseline="0" dirty="0"/>
              <a:t>Business Code</a:t>
            </a:r>
            <a:r>
              <a:rPr lang="zh-CN" altLang="en-US" baseline="0" dirty="0"/>
              <a:t>我依然要码一遍</a:t>
            </a:r>
            <a:r>
              <a:rPr lang="en-US" altLang="zh-CN" baseline="0" dirty="0"/>
              <a:t>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我们是不是所有的都要写一遍，答案是</a:t>
            </a:r>
            <a:r>
              <a:rPr lang="en-US" altLang="zh-CN" dirty="0"/>
              <a:t>HELL NO</a:t>
            </a:r>
            <a:r>
              <a:rPr lang="zh-CN" altLang="en-US" dirty="0"/>
              <a:t>！！！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36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我们是不是所有的都要写一遍，答案是</a:t>
            </a:r>
            <a:r>
              <a:rPr lang="en-US" altLang="zh-CN" dirty="0"/>
              <a:t>HELL NO</a:t>
            </a:r>
            <a:r>
              <a:rPr lang="zh-CN" altLang="en-US" dirty="0"/>
              <a:t>！！！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HelloJS</a:t>
            </a:r>
            <a:r>
              <a:rPr lang="zh-CN" altLang="en-US" dirty="0"/>
              <a:t>可以以社交媒体为单位，目前支持几乎所有的社交媒体，提供</a:t>
            </a:r>
            <a:r>
              <a:rPr lang="en-US" altLang="zh-CN" dirty="0"/>
              <a:t>OAuth1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两个版本的认证，免费的</a:t>
            </a:r>
            <a:r>
              <a:rPr lang="en-US" altLang="zh-CN" dirty="0"/>
              <a:t>session</a:t>
            </a:r>
            <a:r>
              <a:rPr lang="zh-CN" altLang="en-US" dirty="0"/>
              <a:t>保存服务器，当然也可以单独拿到</a:t>
            </a:r>
            <a:r>
              <a:rPr lang="en-US" altLang="zh-CN" dirty="0"/>
              <a:t>session</a:t>
            </a:r>
            <a:r>
              <a:rPr lang="zh-CN" altLang="en-US" dirty="0"/>
              <a:t>，自己服务器实现</a:t>
            </a:r>
            <a:r>
              <a:rPr lang="en-US" altLang="zh-CN" dirty="0"/>
              <a:t>session</a:t>
            </a:r>
            <a:r>
              <a:rPr lang="zh-CN" altLang="en-US" dirty="0"/>
              <a:t>中间件进行存储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7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5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9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5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7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7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4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74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4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838E-6973-43F9-B8AD-253119E4B01F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1481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Image result for open sourc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10000" b="-1"/>
          <a:stretch/>
        </p:blipFill>
        <p:spPr bwMode="auto">
          <a:xfrm>
            <a:off x="4086615" y="2267321"/>
            <a:ext cx="4018768" cy="2323357"/>
          </a:xfrm>
          <a:custGeom>
            <a:avLst/>
            <a:gdLst>
              <a:gd name="connsiteX0" fmla="*/ 0 w 11862435"/>
              <a:gd name="connsiteY0" fmla="*/ 0 h 6858000"/>
              <a:gd name="connsiteX1" fmla="*/ 2537458 w 11862435"/>
              <a:gd name="connsiteY1" fmla="*/ 0 h 6858000"/>
              <a:gd name="connsiteX2" fmla="*/ 3074669 w 11862435"/>
              <a:gd name="connsiteY2" fmla="*/ 0 h 6858000"/>
              <a:gd name="connsiteX3" fmla="*/ 3784383 w 11862435"/>
              <a:gd name="connsiteY3" fmla="*/ 0 h 6858000"/>
              <a:gd name="connsiteX4" fmla="*/ 8686282 w 11862435"/>
              <a:gd name="connsiteY4" fmla="*/ 0 h 6858000"/>
              <a:gd name="connsiteX5" fmla="*/ 11862435 w 11862435"/>
              <a:gd name="connsiteY5" fmla="*/ 6857999 h 6858000"/>
              <a:gd name="connsiteX6" fmla="*/ 5896483 w 11862435"/>
              <a:gd name="connsiteY6" fmla="*/ 6857999 h 6858000"/>
              <a:gd name="connsiteX7" fmla="*/ 5896483 w 11862435"/>
              <a:gd name="connsiteY7" fmla="*/ 6858000 h 6858000"/>
              <a:gd name="connsiteX8" fmla="*/ 3074669 w 11862435"/>
              <a:gd name="connsiteY8" fmla="*/ 6858000 h 6858000"/>
              <a:gd name="connsiteX9" fmla="*/ 2537458 w 11862435"/>
              <a:gd name="connsiteY9" fmla="*/ 6858000 h 6858000"/>
              <a:gd name="connsiteX10" fmla="*/ 0 w 1186243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2435" h="6858000">
                <a:moveTo>
                  <a:pt x="0" y="0"/>
                </a:moveTo>
                <a:lnTo>
                  <a:pt x="2537458" y="0"/>
                </a:lnTo>
                <a:lnTo>
                  <a:pt x="3074669" y="0"/>
                </a:lnTo>
                <a:lnTo>
                  <a:pt x="3784383" y="0"/>
                </a:lnTo>
                <a:lnTo>
                  <a:pt x="8686282" y="0"/>
                </a:lnTo>
                <a:lnTo>
                  <a:pt x="11862435" y="6857999"/>
                </a:lnTo>
                <a:lnTo>
                  <a:pt x="5896483" y="6857999"/>
                </a:lnTo>
                <a:lnTo>
                  <a:pt x="5896483" y="6858000"/>
                </a:lnTo>
                <a:lnTo>
                  <a:pt x="3074669" y="6858000"/>
                </a:lnTo>
                <a:lnTo>
                  <a:pt x="25374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092173" y="3983122"/>
            <a:ext cx="8035842" cy="781269"/>
          </a:xfr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using</a:t>
            </a:r>
            <a:r>
              <a:rPr lang="en-US" altLang="zh-CN" b="1" dirty="0">
                <a:solidFill>
                  <a:srgbClr val="40AA54"/>
                </a:solidFill>
                <a:latin typeface="Century Gothic" panose="020B0502020202020204" pitchFamily="34" charset="0"/>
              </a:rPr>
              <a:t>     </a:t>
            </a:r>
            <a:r>
              <a:rPr lang="en-US" altLang="zh-CN" sz="4400" dirty="0">
                <a:solidFill>
                  <a:srgbClr val="40AA54"/>
                </a:solidFill>
                <a:latin typeface="Century Gothic" panose="020B0502020202020204" pitchFamily="34" charset="0"/>
              </a:rPr>
              <a:t>pen </a:t>
            </a:r>
            <a:r>
              <a:rPr lang="en-US" altLang="zh-CN" b="1" dirty="0">
                <a:solidFill>
                  <a:srgbClr val="40AA54"/>
                </a:solidFill>
                <a:latin typeface="Century Gothic" panose="020B0502020202020204" pitchFamily="34" charset="0"/>
              </a:rPr>
              <a:t>S</a:t>
            </a:r>
            <a:r>
              <a:rPr lang="en-US" altLang="zh-CN" sz="4400" dirty="0">
                <a:solidFill>
                  <a:srgbClr val="40AA54"/>
                </a:solidFill>
                <a:latin typeface="Century Gothic" panose="020B0502020202020204" pitchFamily="34" charset="0"/>
              </a:rPr>
              <a:t>ources </a:t>
            </a:r>
            <a:endParaRPr lang="zh-CN" altLang="en-US" sz="4400" dirty="0">
              <a:solidFill>
                <a:srgbClr val="40AA54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736921" y="5250184"/>
            <a:ext cx="1936913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ZIKUN FAN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{ JSON’s Intern }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5467" y="3294405"/>
            <a:ext cx="4769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How Advocate Hub </a:t>
            </a:r>
            <a:endParaRPr lang="zh-CN" alt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05" y="5389160"/>
            <a:ext cx="457199" cy="457199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527109" y="5289541"/>
            <a:ext cx="319415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·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524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38000" y="38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49 0.1300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650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/>
      <p:bldP spid="10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450657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366153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646177" y="3920273"/>
            <a:ext cx="2790479" cy="1135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Gunicorn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/ 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uWSGI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02762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646177" y="2716774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Optimize WSGI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server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321770" y="3920273"/>
            <a:ext cx="2790479" cy="738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Using Coroutine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78355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21770" y="2716774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Speed up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the service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924295" y="3920274"/>
            <a:ext cx="2790479" cy="540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NIO model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980880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924295" y="2716774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Large amount of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Traffic</a:t>
            </a:r>
          </a:p>
        </p:txBody>
      </p:sp>
    </p:spTree>
    <p:extLst>
      <p:ext uri="{BB962C8B-B14F-4D97-AF65-F5344CB8AC3E}">
        <p14:creationId xmlns:p14="http://schemas.microsoft.com/office/powerpoint/2010/main" val="2280316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07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6.25E-7 -3.33333E-6 L -0.0918 -0.3800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-1900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58333E-6 3.7037E-7 L 0.02148 -0.5692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" y="-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50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7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  <p:bldP spid="14" grpId="0"/>
      <p:bldP spid="14" grpId="1"/>
      <p:bldP spid="15" grpId="0" animBg="1"/>
      <p:bldP spid="15" grpId="1" animBg="1"/>
      <p:bldP spid="16" grpId="0"/>
      <p:bldP spid="16" grpId="1"/>
      <p:bldP spid="19" grpId="0"/>
      <p:bldP spid="19" grpId="1"/>
      <p:bldP spid="21" grpId="0" animBg="1"/>
      <p:bldP spid="21" grpId="1" animBg="1"/>
      <p:bldP spid="22" grpId="0"/>
      <p:bldP spid="22" grpId="1"/>
      <p:bldP spid="27" grpId="0"/>
      <p:bldP spid="28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67702" y="303612"/>
            <a:ext cx="5620036" cy="822404"/>
            <a:chOff x="3452712" y="303612"/>
            <a:chExt cx="5620036" cy="822404"/>
          </a:xfrm>
        </p:grpSpPr>
        <p:pic>
          <p:nvPicPr>
            <p:cNvPr id="3078" name="Picture 6" descr="Image result for flask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712" y="303612"/>
              <a:ext cx="822404" cy="822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itle 1"/>
            <p:cNvSpPr txBox="1">
              <a:spLocks/>
            </p:cNvSpPr>
            <p:nvPr/>
          </p:nvSpPr>
          <p:spPr>
            <a:xfrm>
              <a:off x="4156363" y="377784"/>
              <a:ext cx="4916385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Backend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optimize WSGI</a:t>
              </a:r>
              <a:endParaRPr lang="zh-CN" altLang="en-US" sz="24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43199" y="1845532"/>
            <a:ext cx="7276351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app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Flask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(__name__)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@app.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route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'/advocator/&lt;advocatorId&gt;'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ea typeface="Fira Code"/>
              </a:rPr>
              <a:t>methods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'GET'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])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def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get_advocator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(advocatorId):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advocator = advocators.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find_one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({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"id"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advocatorId})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advocator: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response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(advocator)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else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response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({}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Fira Code"/>
              </a:rPr>
              <a:t>404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__name__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'__main__'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app.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run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ea typeface="Fira Code"/>
              </a:rPr>
              <a:t>host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"10.0.0.4"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ea typeface="Fira Code"/>
              </a:rPr>
              <a:t>port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Fira Code"/>
              </a:rPr>
              <a:t>13888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72805" y="2824972"/>
            <a:ext cx="1623696" cy="162369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latin typeface="Century Gothic" panose="020B0502020202020204" pitchFamily="34" charset="0"/>
              </a:rPr>
              <a:t>App</a:t>
            </a:r>
            <a:endParaRPr lang="zh-CN" altLang="en-US" sz="2400" i="1" dirty="0">
              <a:latin typeface="Century Gothic" panose="020B0502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248356" y="2824972"/>
            <a:ext cx="1623696" cy="162369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latin typeface="Century Gothic" panose="020B0502020202020204" pitchFamily="34" charset="0"/>
              </a:rPr>
              <a:t>Server</a:t>
            </a:r>
            <a:endParaRPr lang="zh-CN" altLang="en-US" sz="2400" i="1" dirty="0">
              <a:latin typeface="Century Gothic" panose="020B0502020202020204" pitchFamily="34" charset="0"/>
            </a:endParaRPr>
          </a:p>
        </p:txBody>
      </p:sp>
      <p:sp>
        <p:nvSpPr>
          <p:cNvPr id="7" name="Flowchart: Predefined Process 6"/>
          <p:cNvSpPr/>
          <p:nvPr/>
        </p:nvSpPr>
        <p:spPr>
          <a:xfrm>
            <a:off x="5895802" y="3451924"/>
            <a:ext cx="953253" cy="361557"/>
          </a:xfrm>
          <a:prstGeom prst="flowChartPredefinedProcess">
            <a:avLst/>
          </a:prstGeom>
          <a:noFill/>
          <a:ln w="2540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rgbClr val="F9DC3E"/>
                </a:solidFill>
                <a:latin typeface="Consolas" panose="020B0609020204030204" pitchFamily="49" charset="0"/>
              </a:rPr>
              <a:t>WSGI</a:t>
            </a:r>
            <a:endParaRPr lang="zh-CN" altLang="en-US" b="1" i="1" dirty="0">
              <a:solidFill>
                <a:srgbClr val="F9DC3E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rrow: Striped Right 8"/>
          <p:cNvSpPr/>
          <p:nvPr/>
        </p:nvSpPr>
        <p:spPr>
          <a:xfrm rot="10800000">
            <a:off x="3167702" y="3312068"/>
            <a:ext cx="1045029" cy="641268"/>
          </a:xfrm>
          <a:prstGeom prst="stripedRightArrow">
            <a:avLst>
              <a:gd name="adj1" fmla="val 50000"/>
              <a:gd name="adj2" fmla="val 72222"/>
            </a:avLst>
          </a:prstGeom>
          <a:solidFill>
            <a:srgbClr val="F9D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5226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95833E-6 -4.07407E-6 L 0.10026 -4.07407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9DC3E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DC3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32" grpId="0" animBg="1"/>
      <p:bldP spid="32" grpId="1" animBg="1"/>
      <p:bldP spid="32" grpId="2" animBg="1"/>
      <p:bldP spid="7" grpId="0" animBg="1"/>
      <p:bldP spid="7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450657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0868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08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-3.33333E-6 L -0.41601 -0.3782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7" y="-1891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3.7037E-7 L -0.28945 -0.56204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-2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3018492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366153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 txBox="1">
            <a:spLocks/>
          </p:cNvSpPr>
          <p:nvPr/>
        </p:nvSpPr>
        <p:spPr>
          <a:xfrm>
            <a:off x="327011" y="3832735"/>
            <a:ext cx="2790479" cy="943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Scaffold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Build own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3596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27011" y="2769962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Build React-based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Structure</a:t>
            </a:r>
          </a:p>
        </p:txBody>
      </p:sp>
      <p:sp>
        <p:nvSpPr>
          <p:cNvPr id="40" name="Oval 39"/>
          <p:cNvSpPr/>
          <p:nvPr/>
        </p:nvSpPr>
        <p:spPr>
          <a:xfrm>
            <a:off x="2932295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2850259" y="2794303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State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management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2850459" y="3832734"/>
            <a:ext cx="2996484" cy="771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Flux / Redux / 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Mobx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Middleware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663822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5629312" y="2794303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Routing</a:t>
            </a: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628100" y="3881580"/>
            <a:ext cx="1968782" cy="795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React-Router / Others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689998" y="3517397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7655488" y="2794302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Component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7654276" y="3846014"/>
            <a:ext cx="2311162" cy="831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{ …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tooMuch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}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Customize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909278" y="3517397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9874768" y="2794302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Testing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&amp; </a:t>
            </a:r>
            <a:r>
              <a:rPr lang="en-US" altLang="zh-CN" sz="2000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Utils</a:t>
            </a:r>
            <a:endParaRPr lang="en-US" altLang="zh-CN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9873556" y="3846013"/>
            <a:ext cx="2311162" cy="1146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ReactTestUtils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Jest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Enzyme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68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4.58333E-6 -0.3842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3" dur="1000" fill="hold"/>
                                        <p:tgtEl>
                                          <p:spTgt spid="307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-3.33333E-6 L 0.21693 -0.38009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-1900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3.7037E-7 L 0.3474 -0.56389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-2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86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07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3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6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0" grpId="0"/>
      <p:bldP spid="20" grpId="1"/>
      <p:bldP spid="23" grpId="0"/>
      <p:bldP spid="23" grpId="1"/>
      <p:bldP spid="35" grpId="0"/>
      <p:bldP spid="35" grpId="1"/>
      <p:bldP spid="29" grpId="0" animBg="1"/>
      <p:bldP spid="29" grpId="1" animBg="1"/>
      <p:bldP spid="39" grpId="0"/>
      <p:bldP spid="39" grpId="1"/>
      <p:bldP spid="40" grpId="0" animBg="1"/>
      <p:bldP spid="41" grpId="0"/>
      <p:bldP spid="41" grpId="1"/>
      <p:bldP spid="42" grpId="0"/>
      <p:bldP spid="42" grpId="1"/>
      <p:bldP spid="44" grpId="0" animBg="1"/>
      <p:bldP spid="45" grpId="0"/>
      <p:bldP spid="45" grpId="1"/>
      <p:bldP spid="46" grpId="0"/>
      <p:bldP spid="46" grpId="1"/>
      <p:bldP spid="47" grpId="0" animBg="1"/>
      <p:bldP spid="48" grpId="0"/>
      <p:bldP spid="48" grpId="1"/>
      <p:bldP spid="49" grpId="0"/>
      <p:bldP spid="49" grpId="1"/>
      <p:bldP spid="50" grpId="0" animBg="1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79318" y="424600"/>
            <a:ext cx="5614770" cy="667322"/>
            <a:chOff x="3097430" y="424600"/>
            <a:chExt cx="5614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661310" y="424600"/>
              <a:ext cx="50508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build structure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5126" name="Picture 6" descr="Image result for babel j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04" y="1926134"/>
            <a:ext cx="2558784" cy="116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2893" y="1647571"/>
            <a:ext cx="1188527" cy="136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097430" y="3183324"/>
            <a:ext cx="575193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//.babelrc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file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"presets"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"es201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6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"react"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]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...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442260" y="3221424"/>
            <a:ext cx="3062269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//webpack.config.js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module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exports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entry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"./app.js"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output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{</a:t>
            </a: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watch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true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module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{</a:t>
            </a: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...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122" name="Picture 2" descr="Image result for eslint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96" y="1647571"/>
            <a:ext cx="1354798" cy="1354798"/>
          </a:xfrm>
          <a:prstGeom prst="rect">
            <a:avLst/>
          </a:prstGeom>
          <a:noFill/>
        </p:spPr>
      </p:pic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4042310" y="3178948"/>
            <a:ext cx="3945894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/.eslintrc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 file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ea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"extends"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"airbnb"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Fira Code"/>
              </a:rPr>
              <a:t>...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3736339" y="2322935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Create-react-app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3747938" y="3093571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Official· No-config· Minimal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53" name="Group 2052"/>
          <p:cNvGrpSpPr/>
          <p:nvPr/>
        </p:nvGrpSpPr>
        <p:grpSpPr>
          <a:xfrm>
            <a:off x="5295996" y="3924689"/>
            <a:ext cx="1305428" cy="484321"/>
            <a:chOff x="5514473" y="5621810"/>
            <a:chExt cx="1305428" cy="484321"/>
          </a:xfrm>
        </p:grpSpPr>
        <p:pic>
          <p:nvPicPr>
            <p:cNvPr id="2051" name="Picture 205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61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33.9k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054" name="Rectangle 2053"/>
          <p:cNvSpPr/>
          <p:nvPr/>
        </p:nvSpPr>
        <p:spPr>
          <a:xfrm>
            <a:off x="6234283" y="2839999"/>
            <a:ext cx="44326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~ </a:t>
            </a:r>
            <a:r>
              <a:rPr lang="zh-CN" altLang="en-US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create-react-app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my-app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~ cd 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my-app/</a:t>
            </a:r>
          </a:p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~ yarn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start</a:t>
            </a:r>
            <a:endParaRPr lang="zh-CN" altLang="en-US" sz="2000" dirty="0">
              <a:solidFill>
                <a:srgbClr val="61DAFB"/>
              </a:solidFill>
              <a:latin typeface="Consolas" panose="020B0609020204030204" pitchFamily="49" charset="0"/>
              <a:ea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792771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30039 0.1641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26" y="81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0.32331 0.1794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9" y="895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00079 0.1796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98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-0.23489 1.48148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45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-0.21171 0.00092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86" y="4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32122 -0.00834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68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1" grpId="0"/>
      <p:bldP spid="21" grpId="1"/>
      <p:bldP spid="24" grpId="0"/>
      <p:bldP spid="24" grpId="1"/>
      <p:bldP spid="54" grpId="0"/>
      <p:bldP spid="54" grpId="1"/>
      <p:bldP spid="58" grpId="0"/>
      <p:bldP spid="58" grpId="1"/>
      <p:bldP spid="20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261209" y="2279296"/>
            <a:ext cx="3514191" cy="140601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latin typeface="Century Gothic" panose="020B0502020202020204" pitchFamily="34" charset="0"/>
              </a:rPr>
              <a:t>State / Props</a:t>
            </a:r>
            <a:endParaRPr lang="zh-CN" altLang="en-US" sz="2800" i="1" dirty="0"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1209" y="3685309"/>
            <a:ext cx="3514191" cy="140601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latin typeface="Century Gothic" panose="020B0502020202020204" pitchFamily="34" charset="0"/>
              </a:rPr>
              <a:t>Dom / Styles</a:t>
            </a:r>
            <a:endParaRPr lang="zh-CN" altLang="en-US" sz="2800" i="1" dirty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1209" y="1678318"/>
            <a:ext cx="3514191" cy="1406013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8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1209" y="4279626"/>
            <a:ext cx="3514191" cy="1406013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8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162418" y="1678318"/>
            <a:ext cx="2810009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How things </a:t>
            </a:r>
            <a:r>
              <a:rPr lang="en-US" altLang="zh-CN" sz="24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work</a:t>
            </a:r>
            <a:endParaRPr lang="zh-CN" altLang="en-US" sz="24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50543" y="4307936"/>
            <a:ext cx="2645084" cy="60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How things </a:t>
            </a:r>
            <a:r>
              <a:rPr lang="en-US" altLang="zh-CN" sz="24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look</a:t>
            </a:r>
            <a:endParaRPr lang="zh-CN" altLang="en-US" sz="24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6519" y="2438935"/>
            <a:ext cx="977788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stores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6598" y="2432273"/>
            <a:ext cx="1079424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actions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28313" y="2432273"/>
            <a:ext cx="1245876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network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6520" y="5038141"/>
            <a:ext cx="977788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styles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86599" y="5031479"/>
            <a:ext cx="1079424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dom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28313" y="5031479"/>
            <a:ext cx="1985311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pure function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83194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08297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33400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58503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83194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08297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33400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58503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230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0.00013 -0.0858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2.08333E-7 0.0868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19115 -2.22222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-0.19115 -3.7037E-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7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/>
      <p:bldP spid="10" grpId="1"/>
      <p:bldP spid="11" grpId="0"/>
      <p:bldP spid="11" grpId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2" name="Title 1"/>
          <p:cNvSpPr txBox="1">
            <a:spLocks/>
          </p:cNvSpPr>
          <p:nvPr/>
        </p:nvSpPr>
        <p:spPr>
          <a:xfrm>
            <a:off x="812284" y="2041383"/>
            <a:ext cx="2247273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Flow</a:t>
            </a:r>
            <a:endParaRPr lang="zh-CN" altLang="en-US" sz="2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12283" y="4490978"/>
            <a:ext cx="2247273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Components</a:t>
            </a:r>
            <a:endParaRPr lang="zh-CN" altLang="en-US" sz="2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73" name="Group 3072"/>
          <p:cNvGrpSpPr/>
          <p:nvPr/>
        </p:nvGrpSpPr>
        <p:grpSpPr>
          <a:xfrm>
            <a:off x="2483194" y="2031833"/>
            <a:ext cx="7324847" cy="619964"/>
            <a:chOff x="2483194" y="2031833"/>
            <a:chExt cx="7324847" cy="619964"/>
          </a:xfrm>
        </p:grpSpPr>
        <p:sp>
          <p:nvSpPr>
            <p:cNvPr id="34" name="Rectangle 33"/>
            <p:cNvSpPr/>
            <p:nvPr/>
          </p:nvSpPr>
          <p:spPr>
            <a:xfrm>
              <a:off x="2483194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08297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33400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58503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074" name="Group 3073"/>
          <p:cNvGrpSpPr/>
          <p:nvPr/>
        </p:nvGrpSpPr>
        <p:grpSpPr>
          <a:xfrm>
            <a:off x="2483194" y="4547423"/>
            <a:ext cx="7324847" cy="619964"/>
            <a:chOff x="2483194" y="4547423"/>
            <a:chExt cx="7324847" cy="619964"/>
          </a:xfrm>
        </p:grpSpPr>
        <p:sp>
          <p:nvSpPr>
            <p:cNvPr id="38" name="Rectangle 37"/>
            <p:cNvSpPr/>
            <p:nvPr/>
          </p:nvSpPr>
          <p:spPr>
            <a:xfrm>
              <a:off x="2483194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08297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33400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58503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4003391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61436" y="2799644"/>
            <a:ext cx="1580444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28146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114413" y="2799644"/>
            <a:ext cx="1768525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63117" y="2799644"/>
            <a:ext cx="3322052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830618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882938" y="2799644"/>
            <a:ext cx="1768525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260834" y="2687236"/>
            <a:ext cx="3474168" cy="1819532"/>
            <a:chOff x="3260834" y="2687236"/>
            <a:chExt cx="3474168" cy="1819532"/>
          </a:xfrm>
        </p:grpSpPr>
        <p:sp>
          <p:nvSpPr>
            <p:cNvPr id="54" name="Arrow: Right 53"/>
            <p:cNvSpPr/>
            <p:nvPr/>
          </p:nvSpPr>
          <p:spPr>
            <a:xfrm rot="16200000">
              <a:off x="4041426" y="2166578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zh-CN" sz="3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60834" y="2899024"/>
              <a:ext cx="34741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2400" b="1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this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.</a:t>
              </a:r>
              <a:endPara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endParaRPr>
            </a:p>
            <a:p>
              <a:pPr algn="ctr"/>
              <a:r>
                <a:rPr lang="zh-CN" altLang="zh-CN" sz="2400" dirty="0">
                  <a:solidFill>
                    <a:srgbClr val="FFC66D"/>
                  </a:solidFill>
                  <a:latin typeface="Consolas" panose="020B0609020204030204" pitchFamily="49" charset="0"/>
                  <a:ea typeface="Fira Code"/>
                </a:rPr>
                <a:t>setState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(</a:t>
              </a:r>
              <a:r>
                <a:rPr lang="en-US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)</a:t>
              </a:r>
              <a:endParaRPr lang="zh-CN" altLang="zh-CN" sz="4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7434313" y="2666355"/>
            <a:ext cx="2860848" cy="1819532"/>
            <a:chOff x="7434313" y="2666355"/>
            <a:chExt cx="2860848" cy="1819532"/>
          </a:xfrm>
        </p:grpSpPr>
        <p:sp>
          <p:nvSpPr>
            <p:cNvPr id="58" name="Arrow: Right 57"/>
            <p:cNvSpPr/>
            <p:nvPr/>
          </p:nvSpPr>
          <p:spPr>
            <a:xfrm rot="5400000">
              <a:off x="7954971" y="2145697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0084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46769" y="3499188"/>
              <a:ext cx="18838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400" b="1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this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.</a:t>
              </a:r>
              <a:r>
                <a:rPr lang="zh-CN" altLang="zh-CN" sz="2400" dirty="0">
                  <a:solidFill>
                    <a:srgbClr val="9876AA"/>
                  </a:solidFill>
                  <a:latin typeface="Consolas" panose="020B0609020204030204" pitchFamily="49" charset="0"/>
                  <a:ea typeface="Fira Code"/>
                </a:rPr>
                <a:t>props</a:t>
              </a:r>
              <a:endParaRPr lang="zh-CN" altLang="zh-CN" sz="4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33815" y="2713333"/>
            <a:ext cx="2860848" cy="1819532"/>
            <a:chOff x="7880192" y="341220"/>
            <a:chExt cx="2860848" cy="1819532"/>
          </a:xfrm>
        </p:grpSpPr>
        <p:sp>
          <p:nvSpPr>
            <p:cNvPr id="69" name="Arrow: Right 68"/>
            <p:cNvSpPr/>
            <p:nvPr/>
          </p:nvSpPr>
          <p:spPr>
            <a:xfrm rot="5400000">
              <a:off x="8400850" y="-179438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049166" y="774138"/>
              <a:ext cx="52290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?</a:t>
              </a:r>
              <a:endParaRPr lang="zh-CN" altLang="zh-CN" sz="4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3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0.06093 4.8148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0.06093 4.81481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2283" y="4490978"/>
            <a:ext cx="9734564" cy="676409"/>
            <a:chOff x="812283" y="4490978"/>
            <a:chExt cx="9734564" cy="676409"/>
          </a:xfrm>
        </p:grpSpPr>
        <p:sp>
          <p:nvSpPr>
            <p:cNvPr id="33" name="Title 1"/>
            <p:cNvSpPr txBox="1">
              <a:spLocks/>
            </p:cNvSpPr>
            <p:nvPr/>
          </p:nvSpPr>
          <p:spPr>
            <a:xfrm>
              <a:off x="812283" y="4490978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Components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074" name="Group 3073"/>
            <p:cNvGrpSpPr/>
            <p:nvPr/>
          </p:nvGrpSpPr>
          <p:grpSpPr>
            <a:xfrm>
              <a:off x="3222000" y="4547423"/>
              <a:ext cx="7324847" cy="619964"/>
              <a:chOff x="2483194" y="4547423"/>
              <a:chExt cx="7324847" cy="61996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483194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08297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33400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8258503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12284" y="2031084"/>
            <a:ext cx="9734563" cy="619964"/>
            <a:chOff x="812284" y="2031084"/>
            <a:chExt cx="9734563" cy="619964"/>
          </a:xfrm>
        </p:grpSpPr>
        <p:sp>
          <p:nvSpPr>
            <p:cNvPr id="32" name="Title 1"/>
            <p:cNvSpPr txBox="1">
              <a:spLocks/>
            </p:cNvSpPr>
            <p:nvPr/>
          </p:nvSpPr>
          <p:spPr>
            <a:xfrm>
              <a:off x="812284" y="2041383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Business Flow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222000" y="2031084"/>
              <a:ext cx="7324847" cy="619964"/>
              <a:chOff x="2483194" y="2031833"/>
              <a:chExt cx="7324847" cy="61996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483194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408297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333400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258503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433815" y="2713333"/>
            <a:ext cx="2860848" cy="1819532"/>
            <a:chOff x="5433815" y="2713333"/>
            <a:chExt cx="2860848" cy="1819532"/>
          </a:xfrm>
        </p:grpSpPr>
        <p:sp>
          <p:nvSpPr>
            <p:cNvPr id="53" name="Arrow: Right 52"/>
            <p:cNvSpPr/>
            <p:nvPr/>
          </p:nvSpPr>
          <p:spPr>
            <a:xfrm rot="5400000">
              <a:off x="5954473" y="2192675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602789" y="3146251"/>
              <a:ext cx="52290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?</a:t>
              </a:r>
              <a:endParaRPr lang="zh-CN" altLang="zh-CN" sz="4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12551" y="1784172"/>
            <a:ext cx="7411061" cy="827784"/>
            <a:chOff x="812551" y="1784172"/>
            <a:chExt cx="7411061" cy="827784"/>
          </a:xfrm>
        </p:grpSpPr>
        <p:sp>
          <p:nvSpPr>
            <p:cNvPr id="61" name="Rectangle 60"/>
            <p:cNvSpPr/>
            <p:nvPr/>
          </p:nvSpPr>
          <p:spPr>
            <a:xfrm>
              <a:off x="5546452" y="1784172"/>
              <a:ext cx="2677160" cy="827784"/>
            </a:xfrm>
            <a:prstGeom prst="rect">
              <a:avLst/>
            </a:prstGeom>
            <a:noFill/>
            <a:ln w="31750"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Redux Store</a:t>
              </a:r>
              <a:endParaRPr lang="zh-CN" altLang="en-US" sz="28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4" name="Title 1"/>
            <p:cNvSpPr txBox="1">
              <a:spLocks/>
            </p:cNvSpPr>
            <p:nvPr/>
          </p:nvSpPr>
          <p:spPr>
            <a:xfrm>
              <a:off x="812551" y="1893137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Store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65" name="Straight Connector 64"/>
          <p:cNvCxnSpPr>
            <a:stCxn id="53" idx="1"/>
          </p:cNvCxnSpPr>
          <p:nvPr/>
        </p:nvCxnSpPr>
        <p:spPr>
          <a:xfrm flipH="1">
            <a:off x="3981925" y="2713333"/>
            <a:ext cx="2882314" cy="629084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3" idx="1"/>
          </p:cNvCxnSpPr>
          <p:nvPr/>
        </p:nvCxnSpPr>
        <p:spPr>
          <a:xfrm flipH="1">
            <a:off x="5733626" y="2713333"/>
            <a:ext cx="1130613" cy="629084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3" idx="1"/>
          </p:cNvCxnSpPr>
          <p:nvPr/>
        </p:nvCxnSpPr>
        <p:spPr>
          <a:xfrm>
            <a:off x="6864239" y="2713333"/>
            <a:ext cx="1119226" cy="592132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3" idx="1"/>
          </p:cNvCxnSpPr>
          <p:nvPr/>
        </p:nvCxnSpPr>
        <p:spPr>
          <a:xfrm>
            <a:off x="6864239" y="2713333"/>
            <a:ext cx="3019990" cy="622756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96769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921872" y="4151085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846975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9774082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5" name="Group 3084"/>
          <p:cNvGrpSpPr/>
          <p:nvPr/>
        </p:nvGrpSpPr>
        <p:grpSpPr>
          <a:xfrm>
            <a:off x="5914455" y="2746735"/>
            <a:ext cx="1899573" cy="2449679"/>
            <a:chOff x="5914455" y="2746735"/>
            <a:chExt cx="1899573" cy="2449679"/>
          </a:xfrm>
        </p:grpSpPr>
        <p:sp>
          <p:nvSpPr>
            <p:cNvPr id="110" name="Arrow: Right 109"/>
            <p:cNvSpPr/>
            <p:nvPr/>
          </p:nvSpPr>
          <p:spPr>
            <a:xfrm rot="16200000">
              <a:off x="5639402" y="3021788"/>
              <a:ext cx="2449679" cy="1899573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</a:schemeClr>
            </a:solidFill>
            <a:ln w="31750">
              <a:solidFill>
                <a:srgbClr val="C393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180398" y="3300139"/>
              <a:ext cx="13676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solidFill>
                    <a:srgbClr val="C393DD"/>
                  </a:solidFill>
                  <a:latin typeface="Consolas" panose="020B0609020204030204" pitchFamily="49" charset="0"/>
                </a:rPr>
                <a:t>Action</a:t>
              </a:r>
              <a:endParaRPr lang="zh-CN" altLang="zh-CN" sz="2800" i="1" dirty="0">
                <a:solidFill>
                  <a:srgbClr val="C393DD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3" name="Title 1"/>
          <p:cNvSpPr txBox="1">
            <a:spLocks/>
          </p:cNvSpPr>
          <p:nvPr/>
        </p:nvSpPr>
        <p:spPr>
          <a:xfrm>
            <a:off x="3996769" y="2718229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Redux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556426" y="3624889"/>
            <a:ext cx="1305428" cy="484321"/>
            <a:chOff x="5514473" y="5621810"/>
            <a:chExt cx="1305428" cy="484321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117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33.9k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22" name="Title 1"/>
          <p:cNvSpPr txBox="1">
            <a:spLocks/>
          </p:cNvSpPr>
          <p:nvPr/>
        </p:nvSpPr>
        <p:spPr>
          <a:xfrm>
            <a:off x="5932203" y="2728382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Mobx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7651517" y="3621072"/>
            <a:ext cx="1305428" cy="484321"/>
            <a:chOff x="5514473" y="5621810"/>
            <a:chExt cx="1305428" cy="484321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125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11k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26" name="Straight Connector 125"/>
          <p:cNvCxnSpPr/>
          <p:nvPr/>
        </p:nvCxnSpPr>
        <p:spPr>
          <a:xfrm>
            <a:off x="6096000" y="2050142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4.58333E-6 0.2090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4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4.58333E-6 0.1094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6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-0.18633 2.59259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18489 -0.00301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-16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3" grpId="1"/>
      <p:bldP spid="1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356988" cy="667322"/>
            <a:chOff x="3097430" y="424600"/>
            <a:chExt cx="6356988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09" y="424600"/>
              <a:ext cx="5602609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component &amp; style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26" y="2066471"/>
            <a:ext cx="3937049" cy="2952787"/>
          </a:xfrm>
          <a:prstGeom prst="rect">
            <a:avLst/>
          </a:prstGeom>
        </p:spPr>
      </p:pic>
      <p:sp>
        <p:nvSpPr>
          <p:cNvPr id="51" name="Title 1"/>
          <p:cNvSpPr txBox="1">
            <a:spLocks/>
          </p:cNvSpPr>
          <p:nvPr/>
        </p:nvSpPr>
        <p:spPr>
          <a:xfrm>
            <a:off x="6580158" y="2876802"/>
            <a:ext cx="2340939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Material-ui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08089" y="3672338"/>
            <a:ext cx="1303798" cy="484321"/>
            <a:chOff x="7651517" y="3621072"/>
            <a:chExt cx="1303798" cy="48432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55" name="Title 1"/>
            <p:cNvSpPr txBox="1">
              <a:spLocks/>
            </p:cNvSpPr>
            <p:nvPr/>
          </p:nvSpPr>
          <p:spPr>
            <a:xfrm>
              <a:off x="8104545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28.6k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6" name="Title 1"/>
          <p:cNvSpPr txBox="1">
            <a:spLocks/>
          </p:cNvSpPr>
          <p:nvPr/>
        </p:nvSpPr>
        <p:spPr>
          <a:xfrm>
            <a:off x="3573416" y="3209832"/>
            <a:ext cx="545146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Customize</a:t>
            </a:r>
            <a:r>
              <a:rPr lang="en-US" altLang="zh-CN" sz="31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·</a:t>
            </a:r>
            <a:r>
              <a:rPr lang="en-US" altLang="zh-CN" sz="3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CSS in JS</a:t>
            </a:r>
            <a:endParaRPr lang="zh-CN" altLang="en-US" sz="3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1582058" y="2876800"/>
            <a:ext cx="4153224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Styled-component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645224" y="3672338"/>
            <a:ext cx="1303798" cy="484321"/>
            <a:chOff x="7651517" y="3621072"/>
            <a:chExt cx="1303798" cy="48432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62" name="Title 1"/>
            <p:cNvSpPr txBox="1">
              <a:spLocks/>
            </p:cNvSpPr>
            <p:nvPr/>
          </p:nvSpPr>
          <p:spPr>
            <a:xfrm>
              <a:off x="8104545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9.9k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3" name="Title 1"/>
          <p:cNvSpPr txBox="1">
            <a:spLocks/>
          </p:cNvSpPr>
          <p:nvPr/>
        </p:nvSpPr>
        <p:spPr>
          <a:xfrm>
            <a:off x="7906307" y="2876800"/>
            <a:ext cx="2340939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Aphrodite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846085" y="3659134"/>
            <a:ext cx="1309691" cy="484321"/>
            <a:chOff x="6800747" y="3621072"/>
            <a:chExt cx="1309691" cy="484321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71" name="Title 1"/>
            <p:cNvSpPr txBox="1">
              <a:spLocks/>
            </p:cNvSpPr>
            <p:nvPr/>
          </p:nvSpPr>
          <p:spPr>
            <a:xfrm>
              <a:off x="6800747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3.5k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6623" y="1306836"/>
            <a:ext cx="4568550" cy="5109090"/>
            <a:chOff x="1137607" y="1479828"/>
            <a:chExt cx="4568550" cy="5109090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1137607" y="1479828"/>
              <a:ext cx="4568550" cy="353943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import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React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from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'react'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export default 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Button(props)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const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customizeStyle =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backgroundColor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props.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bgColor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,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props.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fontColor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return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(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&lt;button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className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="defaultButtonTheme"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style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=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{customizeStyle}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/&gt;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)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endPara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138353" y="5019258"/>
              <a:ext cx="4567804" cy="156966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defaultButtonTheme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background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black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lang="en-US" altLang="zh-CN" sz="1600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white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cursor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pointer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font-size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Fira Code"/>
                </a:rPr>
                <a:t>16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px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endPara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565971" y="1306836"/>
            <a:ext cx="6356227" cy="3539430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const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 = styled.button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`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background: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color: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fontColor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cursor: pointer;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font-size: 16px;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&amp;:hover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  background: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darken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Fira Code"/>
              </a:rPr>
              <a:t>0.1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`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defaultProps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lang="zh-CN" altLang="zh-CN" sz="1600" dirty="0">
                <a:solidFill>
                  <a:srgbClr val="6A8759"/>
                </a:solidFill>
                <a:latin typeface="Consolas" panose="020B0609020204030204" pitchFamily="49" charset="0"/>
                <a:ea typeface="Fira Code"/>
              </a:rPr>
              <a:t>'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black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fontColor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'white'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export default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4551681" y="2484005"/>
            <a:ext cx="1404656" cy="989063"/>
          </a:xfrm>
          <a:prstGeom prst="rightArrow">
            <a:avLst/>
          </a:prstGeom>
          <a:solidFill>
            <a:schemeClr val="tx1">
              <a:lumMod val="85000"/>
              <a:lumOff val="15000"/>
              <a:alpha val="73000"/>
            </a:schemeClr>
          </a:solidFill>
          <a:ln w="34925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F9DC3E"/>
                </a:solidFill>
                <a:latin typeface="Century Gothic" panose="020B0502020202020204" pitchFamily="34" charset="0"/>
              </a:rPr>
              <a:t>CSS in JS</a:t>
            </a:r>
            <a:endParaRPr lang="zh-CN" altLang="en-US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646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4688 3.33333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2152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6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6" grpId="0"/>
      <p:bldP spid="56" grpId="1"/>
      <p:bldP spid="56" grpId="2"/>
      <p:bldP spid="58" grpId="0"/>
      <p:bldP spid="58" grpId="1"/>
      <p:bldP spid="63" grpId="0"/>
      <p:bldP spid="63" grpId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356988" cy="667322"/>
            <a:chOff x="3097430" y="424600"/>
            <a:chExt cx="6356988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09" y="424600"/>
              <a:ext cx="5602609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social media integrate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026" name="Picture 2" descr="Twitt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94" y="2757629"/>
            <a:ext cx="1296037" cy="129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688348" y="2995715"/>
            <a:ext cx="2032307" cy="81986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1.</a:t>
            </a:r>
            <a:r>
              <a:rPr lang="en-US" altLang="zh-CN" i="1" dirty="0">
                <a:latin typeface="Century Gothic" panose="020B0502020202020204" pitchFamily="34" charset="0"/>
              </a:rPr>
              <a:t>OAuth Client </a:t>
            </a:r>
            <a:endParaRPr lang="zh-CN" altLang="en-US" i="1" dirty="0">
              <a:latin typeface="Century Gothic" panose="020B0502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02388" y="2995715"/>
            <a:ext cx="2017081" cy="81986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2.</a:t>
            </a:r>
            <a:r>
              <a:rPr lang="en-US" altLang="zh-CN" i="1" dirty="0">
                <a:latin typeface="Century Gothic" panose="020B0502020202020204" pitchFamily="34" charset="0"/>
              </a:rPr>
              <a:t>Store Session </a:t>
            </a:r>
            <a:endParaRPr lang="zh-CN" altLang="en-US" i="1" dirty="0">
              <a:latin typeface="Century Gothic" panose="020B0502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01202" y="2995715"/>
            <a:ext cx="2230329" cy="81986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3.</a:t>
            </a:r>
            <a:r>
              <a:rPr lang="en-US" altLang="zh-CN" i="1" dirty="0">
                <a:latin typeface="Century Gothic" panose="020B0502020202020204" pitchFamily="34" charset="0"/>
              </a:rPr>
              <a:t>Business Code </a:t>
            </a:r>
            <a:endParaRPr lang="zh-CN" altLang="en-US" i="1" dirty="0"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1938" y="1456315"/>
            <a:ext cx="7588332" cy="1090852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2291938" y="2724729"/>
            <a:ext cx="7588332" cy="1090852"/>
            <a:chOff x="2291938" y="2724729"/>
            <a:chExt cx="7588332" cy="1090852"/>
          </a:xfrm>
        </p:grpSpPr>
        <p:pic>
          <p:nvPicPr>
            <p:cNvPr id="1028" name="Picture 4" descr="Image result for facebook log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520" y="3029308"/>
              <a:ext cx="569383" cy="56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3923507" y="3026445"/>
              <a:ext cx="5690356" cy="575111"/>
              <a:chOff x="3846062" y="4325511"/>
              <a:chExt cx="5690356" cy="575111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3846062" y="4325511"/>
                <a:ext cx="142560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1.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OAuth Client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5910661" y="4325511"/>
                <a:ext cx="141492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2.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Store Session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7971909" y="4325511"/>
                <a:ext cx="1564509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3.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Business Code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2291938" y="2724729"/>
              <a:ext cx="7588332" cy="1090852"/>
            </a:xfrm>
            <a:prstGeom prst="rect">
              <a:avLst/>
            </a:pr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91938" y="3998052"/>
            <a:ext cx="7588332" cy="1090852"/>
            <a:chOff x="2291938" y="2724729"/>
            <a:chExt cx="7588332" cy="1090852"/>
          </a:xfrm>
        </p:grpSpPr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35520" y="3029308"/>
              <a:ext cx="569383" cy="56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2" name="Group 51"/>
            <p:cNvGrpSpPr/>
            <p:nvPr/>
          </p:nvGrpSpPr>
          <p:grpSpPr>
            <a:xfrm>
              <a:off x="3923507" y="3026445"/>
              <a:ext cx="5690356" cy="575111"/>
              <a:chOff x="3846062" y="4325511"/>
              <a:chExt cx="5690356" cy="575111"/>
            </a:xfrm>
          </p:grpSpPr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>
                <a:off x="3846062" y="4325511"/>
                <a:ext cx="142560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1.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OAuth Client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5910661" y="4325511"/>
                <a:ext cx="141492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2.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Store Session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7971909" y="4325511"/>
                <a:ext cx="1564509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3.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Business Code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2291938" y="2724729"/>
              <a:ext cx="7588332" cy="1090852"/>
            </a:xfrm>
            <a:prstGeom prst="rect">
              <a:avLst/>
            </a:pr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291938" y="5271375"/>
            <a:ext cx="7588332" cy="1090852"/>
            <a:chOff x="2291938" y="2724729"/>
            <a:chExt cx="7588332" cy="1090852"/>
          </a:xfrm>
        </p:grpSpPr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35520" y="3029308"/>
              <a:ext cx="569383" cy="56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7" name="Group 66"/>
            <p:cNvGrpSpPr/>
            <p:nvPr/>
          </p:nvGrpSpPr>
          <p:grpSpPr>
            <a:xfrm>
              <a:off x="3923507" y="3026445"/>
              <a:ext cx="5690356" cy="575111"/>
              <a:chOff x="3846062" y="4325511"/>
              <a:chExt cx="5690356" cy="575111"/>
            </a:xfrm>
          </p:grpSpPr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3846062" y="4325511"/>
                <a:ext cx="142560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1.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OAuth Client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>
              <a:xfrm>
                <a:off x="5910661" y="4325511"/>
                <a:ext cx="141492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2.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Store Session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7971909" y="4325511"/>
                <a:ext cx="1564509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3.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Business Code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2291938" y="2724729"/>
              <a:ext cx="7588332" cy="1090852"/>
            </a:xfrm>
            <a:prstGeom prst="rect">
              <a:avLst/>
            </a:pr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890161" y="1235034"/>
            <a:ext cx="1662545" cy="5367647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Central Session</a:t>
            </a:r>
          </a:p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Middleware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05035" y="1235033"/>
            <a:ext cx="1662545" cy="5367647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OAuth</a:t>
            </a:r>
          </a:p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Client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743468" y="3072765"/>
            <a:ext cx="7105361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Write these code </a:t>
            </a:r>
            <a:r>
              <a:rPr lang="en-US" altLang="zh-CN" sz="44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N</a:t>
            </a:r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times </a:t>
            </a:r>
            <a:r>
              <a:rPr lang="en-US" altLang="zh-CN" sz="32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068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2.22222E-6 L -0.27643 2.2222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91 2.22222E-6 L -0.24779 -0.2055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102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2.22222E-6 L -0.00547 -0.2039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102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2.22222E-6 L -0.03528 -0.2039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-1020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2.22222E-6 L -0.06575 -0.2039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0" y="-1020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5" grpId="0" animBg="1"/>
      <p:bldP spid="5" grpId="1" animBg="1"/>
      <p:bldP spid="12" grpId="0" animBg="1"/>
      <p:bldP spid="12" grpId="1" animBg="1"/>
      <p:bldP spid="75" grpId="0" animBg="1"/>
      <p:bldP spid="75" grpId="1" animBg="1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356988" cy="667322"/>
            <a:chOff x="3097430" y="424600"/>
            <a:chExt cx="6356988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09" y="424600"/>
              <a:ext cx="5602609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social media integrate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2743468" y="3072765"/>
            <a:ext cx="7105361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Write these code </a:t>
            </a:r>
            <a:r>
              <a:rPr lang="en-US" altLang="zh-CN" sz="44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N</a:t>
            </a:r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times </a:t>
            </a:r>
            <a:r>
              <a:rPr lang="en-US" altLang="zh-CN" sz="32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887688" y="3479471"/>
            <a:ext cx="1816925" cy="0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6887688" y="2405443"/>
            <a:ext cx="1676131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1</a:t>
            </a:r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time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5283103" y="2738474"/>
            <a:ext cx="176546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Hello.js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406429" y="3516288"/>
            <a:ext cx="1305428" cy="484321"/>
            <a:chOff x="5514473" y="5621810"/>
            <a:chExt cx="1305428" cy="48432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40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4.1k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35707" y="2250375"/>
            <a:ext cx="4743606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hello.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init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twitter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twitter_consumer_key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9876AA"/>
                </a:solidFill>
                <a:latin typeface="Consolas" panose="020B0609020204030204" pitchFamily="49" charset="0"/>
                <a:ea typeface="Fira Code"/>
              </a:rPr>
              <a:t>    </a:t>
            </a:r>
            <a:r>
              <a:rPr lang="en-US" altLang="zh-CN" dirty="0" err="1">
                <a:solidFill>
                  <a:srgbClr val="9876AA"/>
                </a:solidFill>
                <a:latin typeface="Consolas" panose="020B0609020204030204" pitchFamily="49" charset="0"/>
                <a:ea typeface="Fira Code"/>
              </a:rPr>
              <a:t>linkedin</a:t>
            </a:r>
            <a:r>
              <a:rPr lang="zh-CN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: </a:t>
            </a:r>
            <a:r>
              <a:rPr lang="en-US" altLang="zh-CN" dirty="0" err="1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linkedin</a:t>
            </a:r>
            <a:r>
              <a:rPr lang="zh-CN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_consumer_key</a:t>
            </a:r>
            <a:r>
              <a:rPr lang="en-US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lang="en-US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  </a:t>
            </a:r>
            <a:r>
              <a:rPr lang="en-US" altLang="zh-CN" dirty="0" err="1">
                <a:solidFill>
                  <a:srgbClr val="9876AA"/>
                </a:solidFill>
                <a:latin typeface="Consolas" panose="020B0609020204030204" pitchFamily="49" charset="0"/>
                <a:ea typeface="Fira Code"/>
              </a:rPr>
              <a:t>facebook</a:t>
            </a:r>
            <a:r>
              <a:rPr lang="zh-CN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: </a:t>
            </a:r>
            <a:r>
              <a:rPr lang="en-US" altLang="zh-CN" dirty="0" err="1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facebook</a:t>
            </a:r>
            <a:r>
              <a:rPr lang="zh-CN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_consumer_key</a:t>
            </a:r>
            <a:r>
              <a:rPr lang="en-US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redirect_uri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'/admin/callback'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35707" y="2388072"/>
            <a:ext cx="4743606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const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twitter = hello(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'twitter'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twitter.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login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().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then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(res =&gt;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 Get Profile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twitter.api(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'me'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failedCallback).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then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(res =&gt;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 </a:t>
            </a:r>
            <a:r>
              <a:rPr kumimoji="0" lang="en-US" altLang="zh-CN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successCallback(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es)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failedCallback)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685048" y="2600696"/>
            <a:ext cx="11519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35482" y="2081475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A8759"/>
                </a:solidFill>
                <a:latin typeface="Consolas" panose="020B0609020204030204" pitchFamily="49" charset="0"/>
                <a:ea typeface="Fira Code"/>
              </a:rPr>
              <a:t>'</a:t>
            </a:r>
            <a:r>
              <a:rPr lang="en-US" altLang="zh-CN" dirty="0" err="1">
                <a:solidFill>
                  <a:srgbClr val="6A8759"/>
                </a:solidFill>
                <a:latin typeface="Consolas" panose="020B0609020204030204" pitchFamily="49" charset="0"/>
                <a:ea typeface="Fira Code"/>
              </a:rPr>
              <a:t>facebook</a:t>
            </a:r>
            <a:r>
              <a:rPr lang="zh-CN" altLang="zh-CN" dirty="0">
                <a:solidFill>
                  <a:srgbClr val="6A8759"/>
                </a:solidFill>
                <a:latin typeface="Consolas" panose="020B0609020204030204" pitchFamily="49" charset="0"/>
                <a:ea typeface="Fira Code"/>
              </a:rPr>
              <a:t>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3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-0.21888 3.33333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5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-0.21941 3.33333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36" grpId="1"/>
      <p:bldP spid="37" grpId="0"/>
      <p:bldP spid="37" grpId="1"/>
      <p:bldP spid="6" grpId="0"/>
      <p:bldP spid="6" grpId="1"/>
      <p:bldP spid="7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3868</TotalTime>
  <Words>2596</Words>
  <Application>Microsoft Office PowerPoint</Application>
  <PresentationFormat>Widescreen</PresentationFormat>
  <Paragraphs>211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Fira Code</vt:lpstr>
      <vt:lpstr>等线</vt:lpstr>
      <vt:lpstr>等线 Light</vt:lpstr>
      <vt:lpstr>Arial</vt:lpstr>
      <vt:lpstr>Century Gothic</vt:lpstr>
      <vt:lpstr>Consolas</vt:lpstr>
      <vt:lpstr>Office Theme</vt:lpstr>
      <vt:lpstr>using     pen Sources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Zikun Fan</dc:creator>
  <cp:lastModifiedBy>Zikun Fan</cp:lastModifiedBy>
  <cp:revision>467</cp:revision>
  <dcterms:created xsi:type="dcterms:W3CDTF">2017-09-05T01:43:20Z</dcterms:created>
  <dcterms:modified xsi:type="dcterms:W3CDTF">2017-09-12T09:40:55Z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867195-f2b8-4ac2-b0b6-6bb73cb33afc_Enabled">
    <vt:lpwstr>True</vt:lpwstr>
  </property>
  <property fmtid="{D5CDD505-2E9C-101B-9397-08002B2CF9AE}" pid="3" name="MSIP_Label_87867195-f2b8-4ac2-b0b6-6bb73cb33afc_SiteId">
    <vt:lpwstr>72f988bf-86f1-41af-91ab-2d7cd011db47</vt:lpwstr>
  </property>
  <property fmtid="{D5CDD505-2E9C-101B-9397-08002B2CF9AE}" pid="4" name="MSIP_Label_87867195-f2b8-4ac2-b0b6-6bb73cb33afc_Ref">
    <vt:lpwstr>https://api.informationprotection.azure.com/api/72f988bf-86f1-41af-91ab-2d7cd011db47</vt:lpwstr>
  </property>
  <property fmtid="{D5CDD505-2E9C-101B-9397-08002B2CF9AE}" pid="5" name="MSIP_Label_87867195-f2b8-4ac2-b0b6-6bb73cb33afc_Owner">
    <vt:lpwstr>t-zikfan@microsoft.com</vt:lpwstr>
  </property>
  <property fmtid="{D5CDD505-2E9C-101B-9397-08002B2CF9AE}" pid="6" name="MSIP_Label_87867195-f2b8-4ac2-b0b6-6bb73cb33afc_SetDate">
    <vt:lpwstr>2017-09-06T15:01:57.8499465+08:00</vt:lpwstr>
  </property>
  <property fmtid="{D5CDD505-2E9C-101B-9397-08002B2CF9AE}" pid="7" name="MSIP_Label_87867195-f2b8-4ac2-b0b6-6bb73cb33afc_Name">
    <vt:lpwstr>Public</vt:lpwstr>
  </property>
  <property fmtid="{D5CDD505-2E9C-101B-9397-08002B2CF9AE}" pid="8" name="MSIP_Label_87867195-f2b8-4ac2-b0b6-6bb73cb33afc_Application">
    <vt:lpwstr>Microsoft Azure Information Protection</vt:lpwstr>
  </property>
  <property fmtid="{D5CDD505-2E9C-101B-9397-08002B2CF9AE}" pid="9" name="MSIP_Label_87867195-f2b8-4ac2-b0b6-6bb73cb33afc_Extended_MSFT_Method">
    <vt:lpwstr>Manual</vt:lpwstr>
  </property>
  <property fmtid="{D5CDD505-2E9C-101B-9397-08002B2CF9AE}" pid="10" name="Sensitivity">
    <vt:lpwstr>Public</vt:lpwstr>
  </property>
</Properties>
</file>