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00D8FF"/>
    <a:srgbClr val="A9B7C6"/>
    <a:srgbClr val="40AA54"/>
    <a:srgbClr val="61DAFB"/>
    <a:srgbClr val="C393DD"/>
    <a:srgbClr val="008489"/>
    <a:srgbClr val="FF6699"/>
    <a:srgbClr val="FFCC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71545" autoAdjust="0"/>
  </p:normalViewPr>
  <p:slideViewPr>
    <p:cSldViewPr snapToGrid="0">
      <p:cViewPr>
        <p:scale>
          <a:sx n="99" d="100"/>
          <a:sy n="99" d="100"/>
        </p:scale>
        <p:origin x="-368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在考虑</a:t>
            </a:r>
            <a:r>
              <a:rPr lang="en-US" altLang="zh-CN" dirty="0"/>
              <a:t>python</a:t>
            </a:r>
            <a:r>
              <a:rPr lang="zh-CN" altLang="en-US" dirty="0"/>
              <a:t>作为</a:t>
            </a:r>
            <a:r>
              <a:rPr lang="en-US" altLang="zh-CN" dirty="0"/>
              <a:t>Web Service</a:t>
            </a:r>
            <a:r>
              <a:rPr lang="zh-CN" altLang="en-US" dirty="0"/>
              <a:t>应用发布时，逃不掉的都会考虑几个很重要的问题，一个是对所有框架包括</a:t>
            </a:r>
            <a:r>
              <a:rPr lang="en-US" altLang="zh-CN" dirty="0"/>
              <a:t>flask</a:t>
            </a:r>
            <a:r>
              <a:rPr lang="zh-CN" altLang="en-US" dirty="0"/>
              <a:t>，</a:t>
            </a:r>
            <a:r>
              <a:rPr lang="en-US" altLang="zh-CN" dirty="0" err="1"/>
              <a:t>webpy</a:t>
            </a:r>
            <a:r>
              <a:rPr lang="zh-CN" altLang="en-US" dirty="0"/>
              <a:t>，</a:t>
            </a:r>
            <a:r>
              <a:rPr lang="en-US" altLang="zh-CN" dirty="0" err="1"/>
              <a:t>django</a:t>
            </a:r>
            <a:r>
              <a:rPr lang="zh-CN" altLang="en-US" dirty="0"/>
              <a:t>自带的</a:t>
            </a:r>
            <a:r>
              <a:rPr lang="en-US" altLang="zh-CN" dirty="0"/>
              <a:t>WSGI server</a:t>
            </a:r>
            <a:r>
              <a:rPr lang="zh-CN" altLang="en-US" dirty="0"/>
              <a:t>进行优化，这个目前的优化有两个，他们都是实现了</a:t>
            </a:r>
            <a:r>
              <a:rPr lang="en-US" altLang="zh-CN" dirty="0"/>
              <a:t>WSGI</a:t>
            </a:r>
            <a:r>
              <a:rPr lang="zh-CN" altLang="en-US" dirty="0"/>
              <a:t>协议的</a:t>
            </a:r>
            <a:r>
              <a:rPr lang="en-US" altLang="zh-CN" dirty="0"/>
              <a:t>server</a:t>
            </a:r>
            <a:r>
              <a:rPr lang="zh-CN" altLang="en-US" dirty="0"/>
              <a:t>，一个是</a:t>
            </a:r>
            <a:r>
              <a:rPr lang="en-US" altLang="zh-CN" dirty="0" err="1"/>
              <a:t>gunicorn</a:t>
            </a:r>
            <a:r>
              <a:rPr lang="zh-CN" altLang="en-US" dirty="0"/>
              <a:t>另外一个是</a:t>
            </a:r>
            <a:r>
              <a:rPr lang="en-US" altLang="zh-CN" dirty="0" err="1"/>
              <a:t>uWSGI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第二个，如果我们要对</a:t>
            </a:r>
            <a:r>
              <a:rPr lang="en-US" altLang="zh-CN" dirty="0"/>
              <a:t>service</a:t>
            </a:r>
            <a:r>
              <a:rPr lang="zh-CN" altLang="en-US" dirty="0"/>
              <a:t>本身的速度进行提升，那么我们一个是增大本身进程的资源，另一个就是用</a:t>
            </a:r>
            <a:r>
              <a:rPr lang="en-US" altLang="zh-CN" dirty="0"/>
              <a:t>python</a:t>
            </a:r>
            <a:r>
              <a:rPr lang="zh-CN" altLang="en-US" dirty="0"/>
              <a:t>里面非常火的协程，</a:t>
            </a:r>
            <a:r>
              <a:rPr lang="en-US" altLang="zh-CN" dirty="0"/>
              <a:t>python</a:t>
            </a:r>
            <a:r>
              <a:rPr lang="zh-CN" altLang="en-US" dirty="0"/>
              <a:t>里面的协程的概念玩的比较高级了，协程在执行的结果上跟多线程相同，但是由于是程序本身控制也就是一个线程，所以没有线程切换的开销，不需要资源锁等等吧，那其实也是因为</a:t>
            </a:r>
            <a:r>
              <a:rPr lang="en-US" altLang="zh-CN" dirty="0"/>
              <a:t>python</a:t>
            </a:r>
            <a:r>
              <a:rPr lang="zh-CN" altLang="en-US" dirty="0"/>
              <a:t>本身没有多线程的概念，所以就玩它了，协程目前在</a:t>
            </a:r>
            <a:r>
              <a:rPr lang="en-US" altLang="zh-CN" dirty="0"/>
              <a:t>python</a:t>
            </a:r>
            <a:r>
              <a:rPr lang="zh-CN" altLang="en-US" dirty="0"/>
              <a:t>里面是非常火的，所以用它毫无疑问能够让你</a:t>
            </a:r>
            <a:r>
              <a:rPr lang="en-US" altLang="zh-CN" dirty="0"/>
              <a:t>service</a:t>
            </a:r>
            <a:r>
              <a:rPr lang="zh-CN" altLang="en-US" dirty="0"/>
              <a:t>程序变快不少；</a:t>
            </a:r>
            <a:endParaRPr lang="en-US" altLang="zh-CN" dirty="0"/>
          </a:p>
          <a:p>
            <a:r>
              <a:rPr lang="zh-CN" altLang="en-US" dirty="0"/>
              <a:t>最后一个，是对流量的考量，其实在这之上已经解决了服务的两个要求：并发度和稳定性，但是如果在流量真的很大的基础上，</a:t>
            </a:r>
            <a:r>
              <a:rPr lang="en-US" altLang="zh-CN" dirty="0"/>
              <a:t>python</a:t>
            </a:r>
            <a:r>
              <a:rPr lang="zh-CN" altLang="en-US" dirty="0"/>
              <a:t>作为一个对比</a:t>
            </a:r>
            <a:r>
              <a:rPr lang="en-US" altLang="zh-CN" dirty="0"/>
              <a:t>Java</a:t>
            </a:r>
            <a:r>
              <a:rPr lang="zh-CN" altLang="en-US" dirty="0"/>
              <a:t>不是很稳定的语言，现如今有没有好的解决方案呢？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作为一个非常小巧插拔式的</a:t>
            </a:r>
            <a:r>
              <a:rPr lang="en-US" altLang="zh-CN" dirty="0"/>
              <a:t>web</a:t>
            </a:r>
            <a:r>
              <a:rPr lang="zh-CN" altLang="en-US" dirty="0"/>
              <a:t>框架，社区活跃度一直非常高，他这种插拔式的思想一直被很多人看好，同样的插拔式做到了</a:t>
            </a:r>
            <a:r>
              <a:rPr lang="en-US" altLang="zh-CN" dirty="0"/>
              <a:t>React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一段</a:t>
            </a:r>
            <a:r>
              <a:rPr lang="en-US" altLang="zh-CN" dirty="0"/>
              <a:t>RESTful</a:t>
            </a:r>
            <a:r>
              <a:rPr lang="zh-CN" altLang="en-US" dirty="0"/>
              <a:t>的代码，这段代码直接可以运行，这就部署了一个</a:t>
            </a:r>
            <a:r>
              <a:rPr lang="en-US" altLang="zh-CN" dirty="0"/>
              <a:t>RESTful</a:t>
            </a:r>
            <a:r>
              <a:rPr lang="zh-CN" altLang="en-US" dirty="0"/>
              <a:t>的服务，这个代码其实是真正被我们用到了我们最后的代码中，可以看出来是很简单的，基本上已经完完全全是业务代码，不需要考虑前端那么多脚手架的事情。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这是遵守</a:t>
            </a:r>
            <a:r>
              <a:rPr lang="en-US" altLang="zh-CN" dirty="0"/>
              <a:t>WSGI</a:t>
            </a:r>
            <a:r>
              <a:rPr lang="zh-CN" altLang="en-US" dirty="0"/>
              <a:t>服务的大体结构，其中</a:t>
            </a:r>
            <a:r>
              <a:rPr lang="en-US" altLang="zh-CN" dirty="0"/>
              <a:t>App</a:t>
            </a:r>
            <a:r>
              <a:rPr lang="zh-CN" altLang="en-US" dirty="0"/>
              <a:t>这方就是刚才展示的代码，但是在对</a:t>
            </a:r>
            <a:r>
              <a:rPr lang="en-US" altLang="zh-CN" dirty="0"/>
              <a:t>WSGI server</a:t>
            </a:r>
            <a:r>
              <a:rPr lang="zh-CN" altLang="en-US" dirty="0"/>
              <a:t>的实现部分，</a:t>
            </a:r>
            <a:r>
              <a:rPr lang="en-US" altLang="zh-CN" dirty="0"/>
              <a:t>flask</a:t>
            </a:r>
            <a:r>
              <a:rPr lang="zh-CN" altLang="en-US" dirty="0"/>
              <a:t>做的不是很好，从而导致直接用</a:t>
            </a:r>
            <a:r>
              <a:rPr lang="en-US" altLang="zh-CN" dirty="0"/>
              <a:t>flask</a:t>
            </a:r>
            <a:r>
              <a:rPr lang="zh-CN" altLang="en-US" dirty="0"/>
              <a:t>本身是不谈性能的，但是我也使用了一个开源工具</a:t>
            </a:r>
            <a:r>
              <a:rPr lang="en-US" altLang="zh-CN" dirty="0"/>
              <a:t>Boom</a:t>
            </a:r>
            <a:r>
              <a:rPr lang="zh-CN" altLang="en-US" dirty="0"/>
              <a:t>，对其性能做了一个简单的测试以作为对比（</a:t>
            </a:r>
            <a:r>
              <a:rPr lang="en-US" altLang="zh-CN" dirty="0"/>
              <a:t>20</a:t>
            </a:r>
            <a:r>
              <a:rPr lang="zh-CN" altLang="en-US" dirty="0"/>
              <a:t>个用户连接，</a:t>
            </a:r>
            <a:r>
              <a:rPr lang="en-US" altLang="zh-CN" dirty="0"/>
              <a:t>100</a:t>
            </a:r>
            <a:r>
              <a:rPr lang="zh-CN" altLang="en-US" dirty="0"/>
              <a:t>并发），测试的标准就是每秒能处理的请求数，直接用</a:t>
            </a:r>
            <a:r>
              <a:rPr lang="en-US" altLang="zh-CN" dirty="0"/>
              <a:t>FLASK</a:t>
            </a:r>
            <a:r>
              <a:rPr lang="zh-CN" altLang="en-US" dirty="0"/>
              <a:t>本身测试，每秒请求数只有区区</a:t>
            </a:r>
            <a:r>
              <a:rPr lang="en-US" altLang="zh-CN" dirty="0"/>
              <a:t>4</a:t>
            </a:r>
            <a:r>
              <a:rPr lang="zh-CN" altLang="en-US" dirty="0"/>
              <a:t>而已。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这个其实是对</a:t>
            </a:r>
            <a:r>
              <a:rPr lang="en-US" altLang="zh-CN" dirty="0"/>
              <a:t>python</a:t>
            </a:r>
            <a:r>
              <a:rPr lang="zh-CN" altLang="en-US" dirty="0"/>
              <a:t>本体语言为考虑，一个是因为</a:t>
            </a:r>
            <a:r>
              <a:rPr lang="en-US" altLang="zh-CN" dirty="0"/>
              <a:t>python</a:t>
            </a:r>
            <a:r>
              <a:rPr lang="zh-CN" altLang="en-US" dirty="0"/>
              <a:t>这种解释性语言在被发明的同时有一个很重要的资源锁叫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（全局资源锁），其实就是在任何时刻只允许一个线程在解释器中运行，所以这就造成了谈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，就不用谈多线程了。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这个时候就要引入一个插件了，就是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，这方面做的好的有不少，但是最具有突出性能的是从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项目移植过来的叫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，另外一个是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uWSGI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，这两个性能上不相上下，最后还是选择了星多的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，社区活跃度也不错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十分简单，甚至比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还要少一句话，当然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还有很多配置，除了增加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也就是进程数以外还可以开启多线程模式，多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的情况，但是在基本的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设置了的情况下，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的性能可以达到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在使用了</a:t>
            </a:r>
            <a:r>
              <a:rPr lang="en-US" altLang="zh-CN" dirty="0" err="1"/>
              <a:t>Gunicorn</a:t>
            </a:r>
            <a:r>
              <a:rPr lang="zh-CN" altLang="en-US" dirty="0"/>
              <a:t>的基础上，</a:t>
            </a:r>
            <a:r>
              <a:rPr lang="en-US" altLang="zh-CN" dirty="0"/>
              <a:t>IO</a:t>
            </a:r>
            <a:r>
              <a:rPr lang="zh-CN" altLang="en-US" dirty="0"/>
              <a:t>密集型任务包括数据库，文件读写等等都可以通过假多线程大幅度提高性能，但是我们觉得这还不够，因为毕竟</a:t>
            </a:r>
            <a:r>
              <a:rPr lang="en-US" altLang="zh-CN" dirty="0"/>
              <a:t>IO</a:t>
            </a:r>
            <a:r>
              <a:rPr lang="zh-CN" altLang="en-US" dirty="0"/>
              <a:t>的读写在</a:t>
            </a:r>
            <a:r>
              <a:rPr lang="en-US" altLang="zh-CN" dirty="0" err="1"/>
              <a:t>gunicorn</a:t>
            </a:r>
            <a:r>
              <a:rPr lang="zh-CN" altLang="en-US" dirty="0"/>
              <a:t>默认情况下还是阻塞式的，这显然不行。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但是在</a:t>
            </a:r>
            <a:r>
              <a:rPr lang="en-US" altLang="zh-CN" dirty="0"/>
              <a:t>python 3.4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中，提出了协程（类似</a:t>
            </a:r>
            <a:r>
              <a:rPr lang="en-US" altLang="zh-CN" dirty="0"/>
              <a:t>Java1.2</a:t>
            </a:r>
            <a:r>
              <a:rPr lang="zh-CN" altLang="en-US" dirty="0"/>
              <a:t>中的</a:t>
            </a:r>
            <a:r>
              <a:rPr lang="en-US" altLang="zh-CN" dirty="0"/>
              <a:t>go to</a:t>
            </a:r>
            <a:r>
              <a:rPr lang="zh-CN" altLang="en-US" dirty="0"/>
              <a:t>语句），这种微型线程在跑实际应用中会对程序有比较大程度的提升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在基于协程模型基础上有好多关于协程的小框架出现了，</a:t>
            </a:r>
            <a:r>
              <a:rPr lang="en-US" altLang="zh-CN" dirty="0"/>
              <a:t>google</a:t>
            </a:r>
            <a:r>
              <a:rPr lang="zh-CN" altLang="en-US" dirty="0"/>
              <a:t>曾经在</a:t>
            </a:r>
            <a:r>
              <a:rPr lang="en-US" altLang="zh-CN" dirty="0"/>
              <a:t>python</a:t>
            </a:r>
            <a:r>
              <a:rPr lang="zh-CN" altLang="en-US" dirty="0"/>
              <a:t>刚出来提出一个微型的协程框架，只要外面嵌套一层，就会有</a:t>
            </a:r>
            <a:r>
              <a:rPr lang="en-US" altLang="zh-CN" dirty="0"/>
              <a:t>10%</a:t>
            </a:r>
            <a:r>
              <a:rPr lang="zh-CN" altLang="en-US" dirty="0"/>
              <a:t>的效果提升。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在这上面，我们使用了一套开源的协程框架叫</a:t>
            </a:r>
            <a:r>
              <a:rPr lang="en-US" altLang="zh-CN" dirty="0" err="1"/>
              <a:t>Gevent</a:t>
            </a:r>
            <a:r>
              <a:rPr lang="zh-CN" altLang="en-US" dirty="0"/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虽然不是异步框架里面性能最好的，但是绝对是最完善的，社区活跃度也非常高，使得大多数应用不用改代码就能方便地平移过来。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后，在绝大多数情况下已经可以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了，但是存不存在一个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 version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呢，也就是说在真正超高并发的产线环境，有没有真正用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部署的后台应用呢，答案是肯定的。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FriendFeed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，现在已经关闭了，留下了一个真正的遗产就是完全应用在他们产线，可以做到上万长连接和超高并发的框架叫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基础上做到了一个从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全栈式的完美选择，并且真正做到了非阻塞式异步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用协程做的并不是真正意义上的异步。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我还没有太多研究过，但是可以看一个简单无比的例子，就是之前。。。。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修改之前的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然后再用之前的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，性能可以达到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，并且在这个数字基础上，增大连接数和并发度，会让他们的差距变得更大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作者自己建议没有想清楚要不要用的时候就不要用。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Supervisor</a:t>
            </a:r>
            <a:r>
              <a:rPr lang="en-US" altLang="zh-CN" baseline="0" dirty="0" smtClean="0"/>
              <a:t> / forever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其实对于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集群而言，简单来讲就是</a:t>
            </a:r>
            <a:r>
              <a:rPr lang="en-US" altLang="zh-CN" dirty="0" smtClean="0"/>
              <a:t>pre-fork</a:t>
            </a:r>
            <a:r>
              <a:rPr lang="zh-CN" altLang="en-US" dirty="0" smtClean="0"/>
              <a:t>的模式，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，保持长链接。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但是问题就是分布式的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你自己需要考虑的问题太多了，比如动态模块加载（更新的时候），再比如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一致性，好的动态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算法才能保证负载均衡，这些都是你需要考虑的问题。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替代方案之一当然就是</a:t>
            </a:r>
            <a:r>
              <a:rPr lang="en-US" altLang="zh-CN" dirty="0" smtClean="0"/>
              <a:t>Azure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，便捷的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可以是首选方案，但是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为了兼容市面上所有的框架结构，服务标准，所以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是直接复制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镜像，对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做一个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操作，这样的开销其实是很大的，并且对于要保证长链接并且不宕机热替换等等，外面包的这一层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是没有办法做到的。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但是目前基于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做的最为成功，乃至于去年的热度和社区活跃度已经超过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了的就是阿里自己用在</a:t>
            </a:r>
            <a:r>
              <a:rPr lang="en-US" altLang="zh-CN" dirty="0" err="1" smtClean="0"/>
              <a:t>taobao.com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dirty="0" err="1" smtClean="0"/>
              <a:t>tmal.com</a:t>
            </a:r>
            <a:r>
              <a:rPr lang="zh-CN" altLang="en-US" dirty="0" smtClean="0"/>
              <a:t>的分布式</a:t>
            </a:r>
            <a:r>
              <a:rPr lang="en-US" altLang="zh-CN" dirty="0" err="1" smtClean="0"/>
              <a:t>Nignx</a:t>
            </a:r>
            <a:r>
              <a:rPr lang="zh-CN" altLang="en-US" dirty="0" smtClean="0"/>
              <a:t>工具叫</a:t>
            </a:r>
            <a:r>
              <a:rPr lang="en-US" altLang="zh-CN" dirty="0" err="1" smtClean="0"/>
              <a:t>Tengine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nignx</a:t>
            </a:r>
            <a:r>
              <a:rPr lang="zh-CN" altLang="en-US" dirty="0" smtClean="0"/>
              <a:t>才</a:t>
            </a:r>
            <a:r>
              <a:rPr lang="en-US" altLang="zh-CN" dirty="0" smtClean="0"/>
              <a:t>4.2k</a:t>
            </a:r>
            <a:r>
              <a:rPr lang="zh-CN" altLang="en-US" dirty="0" smtClean="0"/>
              <a:t>热度）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上面，管理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集群，并且启动监测服务，查看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，是作为整个工程必不可少的一部分。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一个良好的集群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工具必须要具备对服务监控，系统资源监控，日志管理，故障管理（开机重启，服务宕机重启等等），热替换（虽然很多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工具已经做掉了）等等。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我们在这个上面选择了一个非常火爆的工具叫</a:t>
            </a:r>
            <a:r>
              <a:rPr lang="en-US" altLang="zh-CN" dirty="0" smtClean="0"/>
              <a:t>PM2</a:t>
            </a:r>
            <a:r>
              <a:rPr lang="zh-CN" altLang="en-US" dirty="0" smtClean="0"/>
              <a:t>，他是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上面的一个监控工具，但是随着它社区的发展，已经非常强大了，目前也支持对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集群的管理，非常好用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最后一个就是关于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的问题了，普通的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普遍的分布式操作有两个，一个就是分库分表，将流量压力大的库和表拆掉，到不同的机器上，不管是物理的还是虚拟的还是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；另外一个就是如果在某台机器上就算做了分库分表，依然流量很大的话，还可以做一个读写分离，对某台机器建立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节点，读通过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，写用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，这样的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已经算是做到极致了；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那么这里面如果要自己做，有太多需要自己考虑的东西了。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于是我们用了</a:t>
            </a:r>
            <a:r>
              <a:rPr lang="en-US" altLang="zh-CN" dirty="0" smtClean="0"/>
              <a:t>Azure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Cosmo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可以很好的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分库分表，并且会自动为你做读写分离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6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首先碰到的问题是要</a:t>
            </a:r>
            <a:r>
              <a:rPr lang="en-US" altLang="zh-CN" dirty="0"/>
              <a:t>integrate </a:t>
            </a:r>
            <a:r>
              <a:rPr lang="zh-CN" altLang="en-US" dirty="0"/>
              <a:t>一个</a:t>
            </a:r>
            <a:r>
              <a:rPr lang="en-US" altLang="zh-CN" dirty="0"/>
              <a:t>twitter</a:t>
            </a:r>
            <a:r>
              <a:rPr lang="zh-CN" altLang="en-US" dirty="0"/>
              <a:t>的信息，那么我们可以自己写，包括</a:t>
            </a:r>
            <a:r>
              <a:rPr lang="en-US" altLang="zh-CN" dirty="0"/>
              <a:t>OAuth Client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&lt;</a:t>
            </a:r>
            <a:r>
              <a:rPr lang="zh-CN" altLang="en-US" dirty="0"/>
              <a:t>获取</a:t>
            </a:r>
            <a:r>
              <a:rPr lang="en-US" altLang="zh-CN" dirty="0" err="1"/>
              <a:t>accesstoken</a:t>
            </a:r>
            <a:r>
              <a:rPr lang="zh-CN" altLang="en-US" dirty="0"/>
              <a:t>，拿到</a:t>
            </a:r>
            <a:r>
              <a:rPr lang="en-US" altLang="zh-CN" dirty="0"/>
              <a:t>request token</a:t>
            </a:r>
            <a:r>
              <a:rPr lang="zh-CN" altLang="en-US" dirty="0"/>
              <a:t>，认证后再转为</a:t>
            </a:r>
            <a:r>
              <a:rPr lang="en-US" altLang="zh-CN" dirty="0"/>
              <a:t>access token</a:t>
            </a:r>
            <a:r>
              <a:rPr lang="zh-CN" altLang="en-US" dirty="0"/>
              <a:t>，</a:t>
            </a:r>
            <a:r>
              <a:rPr lang="en-US" altLang="zh-CN" dirty="0"/>
              <a:t>OAuth</a:t>
            </a:r>
            <a:r>
              <a:rPr lang="zh-CN" altLang="en-US" dirty="0"/>
              <a:t>加密算法需要集成，</a:t>
            </a:r>
            <a:r>
              <a:rPr lang="en-US" altLang="zh-CN" dirty="0"/>
              <a:t>http</a:t>
            </a:r>
            <a:r>
              <a:rPr lang="zh-CN" altLang="en-US" dirty="0"/>
              <a:t>头需要自己写</a:t>
            </a:r>
            <a:r>
              <a:rPr lang="en-US" altLang="zh-CN" dirty="0"/>
              <a:t>&gt;</a:t>
            </a:r>
            <a:r>
              <a:rPr lang="zh-CN" altLang="en-US" dirty="0"/>
              <a:t>）， 存储自己的</a:t>
            </a:r>
            <a:r>
              <a:rPr lang="en-US" altLang="zh-CN" dirty="0"/>
              <a:t>session</a:t>
            </a:r>
            <a:r>
              <a:rPr lang="zh-CN" altLang="en-US" dirty="0"/>
              <a:t>，功能代码（</a:t>
            </a:r>
            <a:r>
              <a:rPr lang="en-US" altLang="zh-CN" dirty="0"/>
              <a:t>get(“/me”)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那么如果我们要完成的不止一个社交平台，而是所有，我们是否需要自己写所有的</a:t>
            </a:r>
            <a:r>
              <a:rPr lang="en-US" altLang="zh-CN" dirty="0"/>
              <a:t>OAuth</a:t>
            </a:r>
            <a:r>
              <a:rPr lang="zh-CN" altLang="en-US" dirty="0"/>
              <a:t>，而且不同平台用的</a:t>
            </a:r>
            <a:r>
              <a:rPr lang="en-US" altLang="zh-CN" dirty="0" err="1"/>
              <a:t>Oauth</a:t>
            </a:r>
            <a:r>
              <a:rPr lang="zh-CN" altLang="en-US" dirty="0"/>
              <a:t>版本还不一样，手机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OAuth</a:t>
            </a:r>
            <a:r>
              <a:rPr lang="zh-CN" altLang="en-US" dirty="0"/>
              <a:t>也不一样，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过期不一样，功能代码也不一样，我们可以在此之上做一些</a:t>
            </a:r>
            <a:r>
              <a:rPr lang="en-US" altLang="zh-CN" dirty="0"/>
              <a:t>OOP</a:t>
            </a:r>
            <a:r>
              <a:rPr lang="zh-CN" altLang="en-US" dirty="0"/>
              <a:t>的东西，包括</a:t>
            </a:r>
            <a:r>
              <a:rPr lang="en-US" altLang="zh-CN" dirty="0"/>
              <a:t>OAuth</a:t>
            </a:r>
            <a:r>
              <a:rPr lang="zh-CN" altLang="en-US" baseline="0" dirty="0"/>
              <a:t>和</a:t>
            </a:r>
            <a:r>
              <a:rPr lang="en-US" altLang="zh-CN" baseline="0" dirty="0"/>
              <a:t>Session</a:t>
            </a:r>
            <a:r>
              <a:rPr lang="zh-CN" altLang="en-US" baseline="0" dirty="0"/>
              <a:t>模块可以大幅度减少代码，包括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上面也有大量的开源库可以使用，一搜一大堆的</a:t>
            </a:r>
            <a:r>
              <a:rPr lang="en-US" altLang="zh-CN" baseline="0" dirty="0"/>
              <a:t>OAuth Client</a:t>
            </a:r>
            <a:r>
              <a:rPr lang="zh-CN" altLang="en-US" baseline="0" dirty="0"/>
              <a:t>还有</a:t>
            </a:r>
            <a:r>
              <a:rPr lang="en-US" altLang="zh-CN" baseline="0" dirty="0"/>
              <a:t>Session Middleware</a:t>
            </a:r>
            <a:r>
              <a:rPr lang="zh-CN" altLang="en-US" baseline="0" dirty="0"/>
              <a:t>的库，可是</a:t>
            </a:r>
            <a:r>
              <a:rPr lang="en-US" altLang="zh-CN" baseline="0" dirty="0"/>
              <a:t>Business Code</a:t>
            </a:r>
            <a:r>
              <a:rPr lang="zh-CN" altLang="en-US" baseline="0" dirty="0"/>
              <a:t>我依然要码一遍</a:t>
            </a:r>
            <a:r>
              <a:rPr lang="en-US" altLang="zh-CN" baseline="0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3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HelloJS</a:t>
            </a:r>
            <a:r>
              <a:rPr lang="zh-CN" altLang="en-US" dirty="0"/>
              <a:t>可以以社交媒体为单位，目前支持几乎所有的社交媒体，提供</a:t>
            </a:r>
            <a:r>
              <a:rPr lang="en-US" altLang="zh-CN" dirty="0"/>
              <a:t>OAuth1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两个版本的认证，免费的</a:t>
            </a:r>
            <a:r>
              <a:rPr lang="en-US" altLang="zh-CN" dirty="0"/>
              <a:t>session</a:t>
            </a:r>
            <a:r>
              <a:rPr lang="zh-CN" altLang="en-US" dirty="0"/>
              <a:t>保存服务器，当然也可以单独拿到</a:t>
            </a:r>
            <a:r>
              <a:rPr lang="en-US" altLang="zh-CN" dirty="0"/>
              <a:t>session</a:t>
            </a:r>
            <a:r>
              <a:rPr lang="zh-CN" altLang="en-US" dirty="0"/>
              <a:t>，自己服务器实现</a:t>
            </a:r>
            <a:r>
              <a:rPr lang="en-US" altLang="zh-CN" dirty="0"/>
              <a:t>session</a:t>
            </a:r>
            <a:r>
              <a:rPr lang="zh-CN" altLang="en-US" dirty="0"/>
              <a:t>中间件进行存储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gi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646177" y="3920273"/>
            <a:ext cx="2790479" cy="113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Gunicorn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uWSGI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0276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46177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Optimize WSGI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server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321770" y="3920273"/>
            <a:ext cx="2790479" cy="73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Using Coroutine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835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21770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Scale Up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924295" y="3920274"/>
            <a:ext cx="2790479" cy="54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NIO model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80880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924295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Large amount of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4" grpId="0"/>
      <p:bldP spid="14" grpId="1"/>
      <p:bldP spid="15" grpId="0" animBg="1"/>
      <p:bldP spid="15" grpId="1" animBg="1"/>
      <p:bldP spid="16" grpId="0"/>
      <p:bldP spid="16" grpId="1"/>
      <p:bldP spid="19" grpId="0"/>
      <p:bldP spid="19" grpId="1"/>
      <p:bldP spid="21" grpId="0" animBg="1"/>
      <p:bldP spid="21" grpId="1" animBg="1"/>
      <p:bldP spid="22" grpId="0"/>
      <p:bldP spid="22" grpId="1"/>
      <p:bldP spid="2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67702" y="303612"/>
            <a:ext cx="5620036" cy="822404"/>
            <a:chOff x="3452712" y="303612"/>
            <a:chExt cx="5620036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4916385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optimize WSGI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199" y="1845532"/>
            <a:ext cx="7276351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Flask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(__name__)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@app.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route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'/advocator/&lt;advocatorId&gt;'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methods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'GET'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get_advocator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(advocatorId):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advocator = advocators.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find_one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advocatorId})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404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host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"10.0.0.4"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13888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72805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App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48356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Server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5895802" y="3451924"/>
            <a:ext cx="953253" cy="361557"/>
          </a:xfrm>
          <a:prstGeom prst="flowChartPredefinedProcess">
            <a:avLst/>
          </a:prstGeom>
          <a:noFill/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9DC3E"/>
                </a:solidFill>
                <a:latin typeface="Consolas" panose="020B0609020204030204" pitchFamily="49" charset="0"/>
              </a:rPr>
              <a:t>WSGI</a:t>
            </a:r>
            <a:endParaRPr lang="zh-CN" altLang="en-US" b="1" i="1" dirty="0">
              <a:solidFill>
                <a:srgbClr val="F9DC3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Striped Right 8"/>
          <p:cNvSpPr/>
          <p:nvPr/>
        </p:nvSpPr>
        <p:spPr>
          <a:xfrm rot="10800000">
            <a:off x="3167702" y="3312068"/>
            <a:ext cx="1045029" cy="641268"/>
          </a:xfrm>
          <a:prstGeom prst="stripedRightArrow">
            <a:avLst>
              <a:gd name="adj1" fmla="val 50000"/>
              <a:gd name="adj2" fmla="val 72222"/>
            </a:avLst>
          </a:prstGeom>
          <a:solidFill>
            <a:srgbClr val="F9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672732" y="3217203"/>
            <a:ext cx="49103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export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FLASK_APP=app.py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flask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run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482" y="1299228"/>
            <a:ext cx="292481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732" y="3401868"/>
            <a:ext cx="558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–w 4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4698" y="1299227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63022" y="2579365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Gunicorn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86349" y="3357179"/>
            <a:ext cx="1305428" cy="484321"/>
            <a:chOff x="5514473" y="5621810"/>
            <a:chExt cx="1305428" cy="4843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6593021" y="2587063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uWSGI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60363" y="3364639"/>
            <a:ext cx="1077481" cy="510195"/>
            <a:chOff x="5967501" y="5595936"/>
            <a:chExt cx="1077481" cy="51019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061" y="5595936"/>
              <a:ext cx="458921" cy="458921"/>
            </a:xfrm>
            <a:prstGeom prst="rect">
              <a:avLst/>
            </a:prstGeom>
          </p:spPr>
        </p:pic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2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4.07407E-6 L -0.09739 -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32" grpId="0" animBg="1"/>
      <p:bldP spid="32" grpId="1" animBg="1"/>
      <p:bldP spid="32" grpId="2" animBg="1"/>
      <p:bldP spid="32" grpId="3" animBg="1"/>
      <p:bldP spid="7" grpId="0" animBg="1"/>
      <p:bldP spid="7" grpId="1" animBg="1"/>
      <p:bldP spid="9" grpId="0" animBg="1"/>
      <p:bldP spid="9" grpId="1" animBg="1"/>
      <p:bldP spid="2" grpId="0"/>
      <p:bldP spid="2" grpId="1"/>
      <p:bldP spid="6" grpId="0"/>
      <p:bldP spid="6" grpId="1"/>
      <p:bldP spid="13" grpId="0"/>
      <p:bldP spid="13" grpId="1"/>
      <p:bldP spid="14" grpId="0"/>
      <p:bldP spid="14" grpId="1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92085" y="317466"/>
            <a:ext cx="3804597" cy="822404"/>
            <a:chOff x="3452712" y="303612"/>
            <a:chExt cx="380459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10094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IO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5406559" y="2997207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Blocking IO</a:t>
            </a:r>
            <a:endParaRPr lang="zh-CN" altLang="en-US" sz="3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80123" y="2997206"/>
            <a:ext cx="106351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i="1" dirty="0">
                <a:solidFill>
                  <a:srgbClr val="F9DC3E"/>
                </a:solidFill>
                <a:latin typeface="Century Gothic" panose="020B0502020202020204" pitchFamily="34" charset="0"/>
              </a:rPr>
              <a:t>non</a:t>
            </a:r>
            <a:endParaRPr lang="zh-CN" altLang="en-US" sz="3600" b="1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2" descr="Image result for gevent logo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74" y="2805410"/>
            <a:ext cx="3774581" cy="17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13578" y="3163509"/>
            <a:ext cx="7119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-w 4 -k </a:t>
            </a:r>
            <a:r>
              <a:rPr lang="en-US" altLang="zh-CN" sz="2400" dirty="0" err="1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gevent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8723" y="1139870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36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114489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Gevent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0696" y="1557801"/>
            <a:ext cx="54294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Consumer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number)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for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.get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altLang="zh-CN" sz="1600" i="1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"Consumer #"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 got: 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value)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1687" y="1557801"/>
            <a:ext cx="6058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Producer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Producer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number) 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.put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altLang="zh-CN" sz="1600" i="1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"Producer #"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 put: 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try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altLang="zh-C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altLang="zh-C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*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catch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InterruptedException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e) {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5588" y="2237630"/>
            <a:ext cx="53057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2400" b="1" dirty="0" err="1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mr-IN" altLang="zh-CN" sz="2400" b="1" dirty="0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Consuming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...'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'200 OK’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6189" y="2279860"/>
            <a:ext cx="6479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produce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c.send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'[PRODUCER]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Producing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...'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c.send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'[PRODUCER]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: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c.close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65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0.140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1402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9" grpId="0"/>
      <p:bldP spid="19" grpId="1"/>
      <p:bldP spid="20" grpId="0"/>
      <p:bldP spid="20" grpId="1"/>
      <p:bldP spid="21" grpId="0"/>
      <p:bldP spid="9" grpId="0"/>
      <p:bldP spid="9" grpId="1"/>
      <p:bldP spid="11" grpId="0"/>
      <p:bldP spid="11" grpId="1"/>
      <p:bldP spid="13" grpId="1"/>
      <p:bldP spid="13" grpId="2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831623" y="1808815"/>
            <a:ext cx="7478329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(tornado.web.RequestHandler):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advocator = advocators.find_one({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.advocatorId})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response(advocator)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Application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(tornado.web.Application):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handlers = [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   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r"/advocator/&lt;advocatorId&gt;"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tornado.web.Application.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handlers)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app = Application()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app.listen(</a:t>
            </a:r>
            <a:r>
              <a:rPr lang="zh-CN" altLang="zh-CN" sz="1600" dirty="0">
                <a:solidFill>
                  <a:srgbClr val="6897BB"/>
                </a:solidFill>
                <a:latin typeface="Consolas" panose="020B0609020204030204" pitchFamily="49" charset="0"/>
                <a:ea typeface="Fira Code"/>
              </a:rPr>
              <a:t>13888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IOLoop.instance().start()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0460" y="317466"/>
            <a:ext cx="4657007" cy="822404"/>
            <a:chOff x="3452712" y="303612"/>
            <a:chExt cx="465700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95335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traffic*100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083951" y="1131873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49000"/>
                  </a:srgbClr>
                </a:solidFill>
                <a:latin typeface="Consolas" panose="020B0609020204030204" pitchFamily="49" charset="0"/>
              </a:rPr>
              <a:t>69</a:t>
            </a:r>
            <a:r>
              <a:rPr lang="en-US" altLang="zh-CN" sz="2800" b="1" dirty="0">
                <a:solidFill>
                  <a:schemeClr val="bg1">
                    <a:alpha val="49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49000"/>
                </a:schemeClr>
              </a:solidFill>
            </a:endParaRPr>
          </a:p>
        </p:txBody>
      </p:sp>
      <p:pic>
        <p:nvPicPr>
          <p:cNvPr id="3074" name="Picture 2" descr="Image result for friendfeed logo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03" y="2416515"/>
            <a:ext cx="1938211" cy="1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161787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Tornado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3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14.2k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9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20" grpId="0"/>
      <p:bldP spid="20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447506" y="3304687"/>
            <a:ext cx="573613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scale up </a:t>
            </a:r>
            <a:r>
              <a:rPr lang="en-US" altLang="zh-CN" sz="3200" b="1" i="1" dirty="0" smtClean="0">
                <a:solidFill>
                  <a:srgbClr val="F9DC3E"/>
                </a:solidFill>
                <a:latin typeface="Century Gothic" panose="020B0502020202020204" pitchFamily="34" charset="0"/>
              </a:rPr>
              <a:t>NGINX</a:t>
            </a:r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59957" y="3314364"/>
            <a:ext cx="8282040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monitor the </a:t>
            </a:r>
            <a:r>
              <a:rPr lang="en-US" altLang="zh-CN" sz="3200" b="1" i="1" dirty="0" err="1" smtClean="0">
                <a:solidFill>
                  <a:srgbClr val="F9DC3E"/>
                </a:solidFill>
                <a:latin typeface="Century Gothic" panose="020B0502020202020204" pitchFamily="34" charset="0"/>
              </a:rPr>
              <a:t>Docker</a:t>
            </a:r>
            <a:r>
              <a:rPr lang="en-US" altLang="zh-CN" sz="3200" b="1" i="1" dirty="0" smtClean="0">
                <a:solidFill>
                  <a:srgbClr val="F9DC3E"/>
                </a:solidFill>
                <a:latin typeface="Century Gothic" panose="020B0502020202020204" pitchFamily="34" charset="0"/>
              </a:rPr>
              <a:t> Service</a:t>
            </a:r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72933" y="3295672"/>
            <a:ext cx="8282040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add throughout of </a:t>
            </a:r>
            <a:r>
              <a:rPr lang="en-US" altLang="zh-CN" sz="3200" b="1" i="1" dirty="0" err="1" smtClean="0">
                <a:solidFill>
                  <a:srgbClr val="F9DC3E"/>
                </a:solidFill>
                <a:latin typeface="Century Gothic" panose="020B0502020202020204" pitchFamily="34" charset="0"/>
              </a:rPr>
              <a:t>MongoDB</a:t>
            </a:r>
            <a:r>
              <a:rPr lang="en-US" altLang="zh-CN" sz="3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27" grpId="0"/>
      <p:bldP spid="27" grpId="1"/>
      <p:bldP spid="29" grpId="0"/>
      <p:bldP spid="29" grpId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71882" y="494019"/>
            <a:ext cx="5188337" cy="684530"/>
            <a:chOff x="4397097" y="557083"/>
            <a:chExt cx="518833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Stack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err="1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Nginx</a:t>
              </a:r>
              <a:r>
                <a:rPr lang="zh-CN" altLang="en-US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scale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9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立方体 2"/>
          <p:cNvSpPr/>
          <p:nvPr/>
        </p:nvSpPr>
        <p:spPr>
          <a:xfrm>
            <a:off x="5750821" y="441170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rgbClr val="F9DC3E"/>
                </a:solidFill>
                <a:latin typeface="Century Gothic" charset="0"/>
                <a:ea typeface="Century Gothic" charset="0"/>
                <a:cs typeface="Century Gothic" charset="0"/>
              </a:rPr>
              <a:t>Master</a:t>
            </a:r>
            <a:endParaRPr kumimoji="1" lang="zh-CN" altLang="en-US" sz="2000" i="1" dirty="0">
              <a:solidFill>
                <a:srgbClr val="F9DC3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2531065" y="2485699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4140943" y="2485698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5750821" y="248569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Slave3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7360699" y="2485696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Slave4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8970577" y="2485695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Slave5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5963131" y="16638"/>
            <a:ext cx="772508" cy="7636640"/>
          </a:xfrm>
          <a:prstGeom prst="leftBrace">
            <a:avLst>
              <a:gd name="adj1" fmla="val 43671"/>
              <a:gd name="adj2" fmla="val 50000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444721" y="4263854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Hash·</a:t>
            </a:r>
            <a:r>
              <a:rPr lang="zh-CN" altLang="en-US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load-balancing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444721" y="4647789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smtClean="0">
                <a:solidFill>
                  <a:schemeClr val="bg1"/>
                </a:solidFill>
                <a:latin typeface="Century Gothic" panose="020B0502020202020204" pitchFamily="34" charset="0"/>
              </a:rPr>
              <a:t>DSO</a:t>
            </a:r>
            <a:endParaRPr lang="en-US" altLang="zh-CN" sz="2000" i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444720" y="5053396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Connection-keeping</a:t>
            </a:r>
            <a:endParaRPr lang="en-US" altLang="zh-CN" sz="2000" i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165982" y="2672451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 smtClean="0">
                <a:solidFill>
                  <a:srgbClr val="61DAFB"/>
                </a:solidFill>
                <a:latin typeface="Century Gothic" panose="020B0502020202020204" pitchFamily="34" charset="0"/>
              </a:rPr>
              <a:t>Tengine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oup 20"/>
          <p:cNvGrpSpPr/>
          <p:nvPr/>
        </p:nvGrpSpPr>
        <p:grpSpPr>
          <a:xfrm>
            <a:off x="5743443" y="3450265"/>
            <a:ext cx="1305428" cy="484321"/>
            <a:chOff x="5514473" y="5621810"/>
            <a:chExt cx="1305428" cy="484321"/>
          </a:xfrm>
        </p:grpSpPr>
        <p:pic>
          <p:nvPicPr>
            <p:cNvPr id="36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3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5.9</a:t>
              </a:r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75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8294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" grpId="0" animBg="1"/>
      <p:bldP spid="4" grpId="1" animBg="1"/>
      <p:bldP spid="28" grpId="0"/>
      <p:bldP spid="28" grpId="1"/>
      <p:bldP spid="32" grpId="0"/>
      <p:bldP spid="32" grpId="1"/>
      <p:bldP spid="33" grpId="0"/>
      <p:bldP spid="33" grpId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71882" y="494019"/>
            <a:ext cx="5188337" cy="684530"/>
            <a:chOff x="4397097" y="557083"/>
            <a:chExt cx="518833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Stack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monitoring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9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150217" y="2688216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rgbClr val="61DAFB"/>
                </a:solidFill>
                <a:latin typeface="Century Gothic" panose="020B0502020202020204" pitchFamily="34" charset="0"/>
              </a:rPr>
              <a:t>pm2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5743444" y="3466030"/>
            <a:ext cx="1305428" cy="484321"/>
            <a:chOff x="5514473" y="5621810"/>
            <a:chExt cx="1305428" cy="484321"/>
          </a:xfrm>
        </p:grpSpPr>
        <p:pic>
          <p:nvPicPr>
            <p:cNvPr id="27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9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21</a:t>
              </a:r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96304" y="2688216"/>
            <a:ext cx="9902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F424"/>
                </a:solidFill>
                <a:latin typeface="Consolas" charset="0"/>
                <a:ea typeface="Consolas" charset="0"/>
                <a:cs typeface="Consolas" charset="0"/>
              </a:rPr>
              <a:t>➜ 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advocateHub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-mobile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altLang="zh-CN" dirty="0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:(</a:t>
            </a:r>
            <a:r>
              <a:rPr lang="en-US" altLang="zh-CN" dirty="0">
                <a:solidFill>
                  <a:srgbClr val="FC3C26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altLang="zh-CN" dirty="0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40C82C"/>
                </a:solidFill>
                <a:latin typeface="Consolas" charset="0"/>
                <a:ea typeface="Consolas" charset="0"/>
                <a:cs typeface="Consolas" charset="0"/>
              </a:rPr>
              <a:t>pm2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list</a:t>
            </a:r>
          </a:p>
          <a:p>
            <a:r>
              <a:rPr lang="en-US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┌──────────┬────┬──────┬──────┬────────┬─────────┬────────┬─────┬───────────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┐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App name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id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mode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status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restart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uptime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mem       </a:t>
            </a:r>
            <a:r>
              <a:rPr lang="en-US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├──────────┼────┼──────┼──────┼────────┼─────────┼────────┼─────┼───────────┤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AHClient</a:t>
            </a:r>
            <a:r>
              <a:rPr lang="mr-IN" altLang="zh-CN" dirty="0" smtClean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zh-CN" altLang="en-US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mr-IN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mr-IN" altLang="zh-C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5861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3CF424"/>
                </a:solidFill>
                <a:latin typeface="Consolas" charset="0"/>
                <a:ea typeface="Consolas" charset="0"/>
                <a:cs typeface="Consolas" charset="0"/>
              </a:rPr>
              <a:t>online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22   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0s  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81%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72.5 MB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└──────────┴────┴──────┴──────┴────────┴─────────┴────────┴─────┴───────────┘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94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04128 -0.15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5352 -0.25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93052" y="494019"/>
            <a:ext cx="5267167" cy="684530"/>
            <a:chOff x="4318267" y="557083"/>
            <a:chExt cx="526716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Stack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err="1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mongoDB</a:t>
              </a:r>
              <a:r>
                <a:rPr lang="zh-CN" altLang="en-US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Scale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26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多文档 2"/>
          <p:cNvSpPr/>
          <p:nvPr/>
        </p:nvSpPr>
        <p:spPr>
          <a:xfrm>
            <a:off x="5375298" y="3029604"/>
            <a:ext cx="1859279" cy="1087821"/>
          </a:xfrm>
          <a:prstGeom prst="flowChartMultidocumen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Advocators</a:t>
            </a:r>
            <a:endParaRPr kumimoji="1" lang="zh-CN" altLang="en-US" sz="2000" dirty="0">
              <a:solidFill>
                <a:srgbClr val="F9DC3E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486618" y="2643354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96496" y="2643353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5706374" y="2643352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Slave3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7316252" y="2643351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Slave4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8926130" y="2643350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Slave5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3593052" y="5006078"/>
            <a:ext cx="503444" cy="503444"/>
            <a:chOff x="2743200" y="5044966"/>
            <a:chExt cx="1087821" cy="1087821"/>
          </a:xfrm>
        </p:grpSpPr>
        <p:sp>
          <p:nvSpPr>
            <p:cNvPr id="4" name="同心圆 3"/>
            <p:cNvSpPr/>
            <p:nvPr/>
          </p:nvSpPr>
          <p:spPr>
            <a:xfrm>
              <a:off x="2743200" y="5044966"/>
              <a:ext cx="1087821" cy="1087821"/>
            </a:xfrm>
            <a:prstGeom prst="donut">
              <a:avLst>
                <a:gd name="adj" fmla="val 13377"/>
              </a:avLst>
            </a:prstGeom>
            <a:solidFill>
              <a:srgbClr val="00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013380" y="5315146"/>
              <a:ext cx="547459" cy="547459"/>
            </a:xfrm>
            <a:prstGeom prst="ellipse">
              <a:avLst/>
            </a:prstGeom>
            <a:solidFill>
              <a:srgbClr val="00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H="1">
            <a:off x="4227264" y="5257799"/>
            <a:ext cx="880764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0"/>
          </p:cNvCxnSpPr>
          <p:nvPr/>
        </p:nvCxnSpPr>
        <p:spPr>
          <a:xfrm flipH="1" flipV="1">
            <a:off x="3085183" y="3573514"/>
            <a:ext cx="759591" cy="14325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0"/>
          </p:cNvCxnSpPr>
          <p:nvPr/>
        </p:nvCxnSpPr>
        <p:spPr>
          <a:xfrm flipV="1">
            <a:off x="3844774" y="3540903"/>
            <a:ext cx="749047" cy="1465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0"/>
          </p:cNvCxnSpPr>
          <p:nvPr/>
        </p:nvCxnSpPr>
        <p:spPr>
          <a:xfrm flipV="1">
            <a:off x="3844774" y="3540903"/>
            <a:ext cx="2343885" cy="1465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4" idx="0"/>
          </p:cNvCxnSpPr>
          <p:nvPr/>
        </p:nvCxnSpPr>
        <p:spPr>
          <a:xfrm flipV="1">
            <a:off x="3844774" y="3555047"/>
            <a:ext cx="3997120" cy="145103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" idx="0"/>
          </p:cNvCxnSpPr>
          <p:nvPr/>
        </p:nvCxnSpPr>
        <p:spPr>
          <a:xfrm flipV="1">
            <a:off x="3844774" y="3593971"/>
            <a:ext cx="5621095" cy="14121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4096484" y="2640559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7647327" y="2637774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5706374" y="463396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rgbClr val="F9DC3E"/>
                </a:solidFill>
                <a:latin typeface="Century Gothic" charset="0"/>
                <a:ea typeface="Century Gothic" charset="0"/>
                <a:cs typeface="Century Gothic" charset="0"/>
              </a:rPr>
              <a:t>Master</a:t>
            </a:r>
            <a:endParaRPr kumimoji="1" lang="zh-CN" altLang="en-US" sz="2000" i="1" dirty="0">
              <a:solidFill>
                <a:srgbClr val="F9DC3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0" name="直线箭头连接符 39"/>
          <p:cNvCxnSpPr>
            <a:stCxn id="39" idx="0"/>
            <a:endCxn id="37" idx="3"/>
          </p:cNvCxnSpPr>
          <p:nvPr/>
        </p:nvCxnSpPr>
        <p:spPr>
          <a:xfrm flipH="1" flipV="1">
            <a:off x="4609871" y="3413068"/>
            <a:ext cx="1780244" cy="122089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9" idx="0"/>
            <a:endCxn id="38" idx="3"/>
          </p:cNvCxnSpPr>
          <p:nvPr/>
        </p:nvCxnSpPr>
        <p:spPr>
          <a:xfrm flipV="1">
            <a:off x="6390115" y="3410283"/>
            <a:ext cx="1770599" cy="122368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5" name="图片 30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96" y="2677750"/>
            <a:ext cx="3201069" cy="16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11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227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2881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3769245" y="2083841"/>
            <a:ext cx="4653510" cy="2690318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6970" y="2875002"/>
            <a:ext cx="1624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rgbClr val="40AA54"/>
                </a:solidFill>
                <a:latin typeface="Century Gothic" panose="020B0502020202020204" pitchFamily="34" charset="0"/>
              </a:rPr>
              <a:t>&amp;</a:t>
            </a:r>
            <a:r>
              <a:rPr lang="zh-CN" altLang="en-US" sz="6600" b="1" dirty="0" smtClean="0">
                <a:solidFill>
                  <a:srgbClr val="40AA5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6600" b="1" dirty="0" smtClean="0">
                <a:solidFill>
                  <a:srgbClr val="40AA54"/>
                </a:solidFill>
                <a:latin typeface="Century Gothic" panose="020B0502020202020204" pitchFamily="34" charset="0"/>
              </a:rPr>
              <a:t>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11493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68643" y="2815880"/>
            <a:ext cx="49103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/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26" name="Picture 2" descr="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4" y="2757629"/>
            <a:ext cx="1296037" cy="1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688348" y="2995715"/>
            <a:ext cx="2032307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1.</a:t>
            </a:r>
            <a:r>
              <a:rPr lang="en-US" altLang="zh-CN" i="1" dirty="0">
                <a:latin typeface="Century Gothic" panose="020B0502020202020204" pitchFamily="34" charset="0"/>
              </a:rPr>
              <a:t>OAuth Client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2388" y="2995715"/>
            <a:ext cx="2017081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2.</a:t>
            </a:r>
            <a:r>
              <a:rPr lang="en-US" altLang="zh-CN" i="1" dirty="0">
                <a:latin typeface="Century Gothic" panose="020B0502020202020204" pitchFamily="34" charset="0"/>
              </a:rPr>
              <a:t>Store Session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1202" y="2995715"/>
            <a:ext cx="2230329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3.</a:t>
            </a:r>
            <a:r>
              <a:rPr lang="en-US" altLang="zh-CN" i="1" dirty="0">
                <a:latin typeface="Century Gothic" panose="020B0502020202020204" pitchFamily="34" charset="0"/>
              </a:rPr>
              <a:t>Business Code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938" y="1456315"/>
            <a:ext cx="7588332" cy="109085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291938" y="2724729"/>
            <a:ext cx="7588332" cy="1090852"/>
            <a:chOff x="2291938" y="2724729"/>
            <a:chExt cx="7588332" cy="1090852"/>
          </a:xfrm>
        </p:grpSpPr>
        <p:pic>
          <p:nvPicPr>
            <p:cNvPr id="1028" name="Picture 4" descr="Image result for facebook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1938" y="3998052"/>
            <a:ext cx="7588332" cy="1090852"/>
            <a:chOff x="2291938" y="2724729"/>
            <a:chExt cx="7588332" cy="1090852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91938" y="5271375"/>
            <a:ext cx="7588332" cy="1090852"/>
            <a:chOff x="2291938" y="2724729"/>
            <a:chExt cx="7588332" cy="1090852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90161" y="1235034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Central Session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Middleware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05035" y="1235033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OAuth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Client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06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2.22222E-6 L -0.2764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91 2.22222E-6 L -0.24779 -0.2055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0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0547 -0.2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0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3528 -0.203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0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6575 -0.203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-10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" grpId="0" animBg="1"/>
      <p:bldP spid="5" grpId="1" animBg="1"/>
      <p:bldP spid="12" grpId="0" animBg="1"/>
      <p:bldP spid="12" grpId="1" animBg="1"/>
      <p:bldP spid="75" grpId="0" animBg="1"/>
      <p:bldP spid="75" grpId="1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87688" y="3479471"/>
            <a:ext cx="181692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887688" y="2405443"/>
            <a:ext cx="167613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283103" y="2738474"/>
            <a:ext cx="176546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Hello.js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06429" y="3516288"/>
            <a:ext cx="1305428" cy="484321"/>
            <a:chOff x="5514473" y="5621810"/>
            <a:chExt cx="1305428" cy="48432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40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5707" y="2250375"/>
            <a:ext cx="4743606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hello.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twitter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twitter_consumer_key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redirect_uri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'/admin/callback'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5707" y="2388072"/>
            <a:ext cx="474360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 = hello(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'twitter'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login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 Get Profile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twitter.api(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'me'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successCallback(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es)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85048" y="2600696"/>
            <a:ext cx="11519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5482" y="20814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lang="en-US" altLang="zh-CN" dirty="0" err="1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1888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1941 3.33333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6" grpId="1"/>
      <p:bldP spid="37" grpId="0"/>
      <p:bldP spid="37" grpId="1"/>
      <p:bldP spid="6" grpId="0"/>
      <p:bldP spid="6" grpId="1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3072</Words>
  <Application>Microsoft Macintosh PowerPoint</Application>
  <PresentationFormat>宽屏</PresentationFormat>
  <Paragraphs>315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Century Gothic</vt:lpstr>
      <vt:lpstr>Consolas</vt:lpstr>
      <vt:lpstr>Fira Code</vt:lpstr>
      <vt:lpstr>等线</vt:lpstr>
      <vt:lpstr>等线 Light</vt:lpstr>
      <vt:lpstr>Arial</vt:lpstr>
      <vt:lpstr>Office Theme</vt:lpstr>
      <vt:lpstr>using     pen Sources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Microsoft Office 用户</cp:lastModifiedBy>
  <cp:revision>674</cp:revision>
  <dcterms:created xsi:type="dcterms:W3CDTF">2017-09-05T01:43:20Z</dcterms:created>
  <dcterms:modified xsi:type="dcterms:W3CDTF">2017-09-13T18:19:05Z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