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DA"/>
    <a:srgbClr val="D434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5813"/>
  </p:normalViewPr>
  <p:slideViewPr>
    <p:cSldViewPr snapToGrid="0" snapToObjects="1">
      <p:cViewPr>
        <p:scale>
          <a:sx n="87" d="100"/>
          <a:sy n="87" d="100"/>
        </p:scale>
        <p:origin x="52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11428-CEAD-4548-B0BB-2CA3286B10BC}" type="datetimeFigureOut">
              <a:rPr kumimoji="1" lang="zh-CN" altLang="en-US" smtClean="0"/>
              <a:t>2017/9/10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A4F90-AA5F-6149-B938-3D6B58F15966}" type="slidenum">
              <a:rPr kumimoji="1" lang="zh-CN" altLang="en-US" smtClean="0"/>
              <a:t>‹#›</a:t>
            </a:fld>
            <a:endParaRPr kumimoji="1" lang="zh-CN" altLang="en-US"/>
          </a:p>
        </p:txBody>
      </p:sp>
    </p:spTree>
    <p:extLst>
      <p:ext uri="{BB962C8B-B14F-4D97-AF65-F5344CB8AC3E}">
        <p14:creationId xmlns:p14="http://schemas.microsoft.com/office/powerpoint/2010/main" val="60508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After</a:t>
            </a:r>
            <a:r>
              <a:rPr kumimoji="1" lang="en-US" altLang="zh-CN" baseline="0" dirty="0" smtClean="0"/>
              <a:t> the first MAH innovation talk, we discuss more about daily work-flow of advocates and we want to know more about developer’s needs.</a:t>
            </a:r>
          </a:p>
          <a:p>
            <a:endParaRPr kumimoji="1" lang="zh-CN" altLang="en-US" dirty="0" smtClean="0"/>
          </a:p>
          <a:p>
            <a:r>
              <a:rPr kumimoji="1" lang="en-US" altLang="zh-CN" dirty="0" smtClean="0"/>
              <a:t>We</a:t>
            </a:r>
            <a:r>
              <a:rPr kumimoji="1" lang="en-US" altLang="zh-CN" baseline="0" dirty="0" smtClean="0"/>
              <a:t> </a:t>
            </a:r>
            <a:r>
              <a:rPr kumimoji="1" lang="en-US" altLang="zh-CN" baseline="0" dirty="0" smtClean="0"/>
              <a:t>attend some tech conferences and talked with community guys including Open Source Community guys, Google Community Promoter in China, we know that developers embrace social medias, not just docs, they want to learn a new tech from conference and join online study or </a:t>
            </a:r>
            <a:r>
              <a:rPr kumimoji="1" lang="en-US" altLang="zh-CN" baseline="0" dirty="0" err="1" smtClean="0"/>
              <a:t>sth</a:t>
            </a:r>
            <a:r>
              <a:rPr kumimoji="1" lang="en-US" altLang="zh-CN" baseline="0" dirty="0" smtClean="0"/>
              <a:t>. </a:t>
            </a:r>
          </a:p>
          <a:p>
            <a:endParaRPr kumimoji="1" lang="zh-CN" altLang="en-US" baseline="0" dirty="0" smtClean="0"/>
          </a:p>
          <a:p>
            <a:r>
              <a:rPr kumimoji="1" lang="en-US" altLang="zh-CN" baseline="0" dirty="0" smtClean="0"/>
              <a:t>That </a:t>
            </a:r>
            <a:r>
              <a:rPr kumimoji="1" lang="en-US" altLang="zh-CN" baseline="0" dirty="0" smtClean="0"/>
              <a:t>also </a:t>
            </a:r>
            <a:r>
              <a:rPr kumimoji="1" lang="en-US" altLang="zh-CN" baseline="0" dirty="0" err="1" smtClean="0"/>
              <a:t>jeff</a:t>
            </a:r>
            <a:r>
              <a:rPr kumimoji="1" lang="en-US" altLang="zh-CN" baseline="0" dirty="0" smtClean="0"/>
              <a:t> told us we need to join social media, online webinar</a:t>
            </a:r>
            <a:r>
              <a:rPr kumimoji="1" lang="zh-CN" altLang="en-US" baseline="0" dirty="0" smtClean="0"/>
              <a:t> </a:t>
            </a:r>
            <a:r>
              <a:rPr kumimoji="1" lang="en-US" altLang="zh-CN" baseline="0" dirty="0" smtClean="0"/>
              <a:t>or maybe live-study into our product. </a:t>
            </a:r>
            <a:endParaRPr kumimoji="1" lang="zh-CN" altLang="en-US" baseline="0" dirty="0" smtClean="0"/>
          </a:p>
          <a:p>
            <a:endParaRPr kumimoji="1"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6F9A4F90-AA5F-6149-B938-3D6B58F15966}" type="slidenum">
              <a:rPr kumimoji="1" lang="zh-CN" altLang="en-US" smtClean="0"/>
              <a:t>2</a:t>
            </a:fld>
            <a:endParaRPr kumimoji="1" lang="zh-CN" altLang="en-US"/>
          </a:p>
        </p:txBody>
      </p:sp>
    </p:spTree>
    <p:extLst>
      <p:ext uri="{BB962C8B-B14F-4D97-AF65-F5344CB8AC3E}">
        <p14:creationId xmlns:p14="http://schemas.microsoft.com/office/powerpoint/2010/main" val="134042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82375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111871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99843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95919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11020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113690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174819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214466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202386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107743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FBE7E61-7ADC-8E40-B84F-DCBE86CA3E63}" type="datetimeFigureOut">
              <a:rPr kumimoji="1" lang="zh-CN" altLang="en-US" smtClean="0"/>
              <a:t>2017/9/10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872118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E7E61-7ADC-8E40-B84F-DCBE86CA3E63}" type="datetimeFigureOut">
              <a:rPr kumimoji="1" lang="zh-CN" altLang="en-US" smtClean="0"/>
              <a:t>2017/9/10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545384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p:nvPr>
        </p:nvSpPr>
        <p:spPr>
          <a:xfrm>
            <a:off x="903890" y="2732689"/>
            <a:ext cx="9144000" cy="892887"/>
          </a:xfrm>
        </p:spPr>
        <p:txBody>
          <a:bodyPr anchor="ctr">
            <a:normAutofit fontScale="90000"/>
          </a:bodyPr>
          <a:lstStyle/>
          <a:p>
            <a:pPr algn="l"/>
            <a:r>
              <a:rPr kumimoji="1" lang="en-US" altLang="zh-CN" sz="5400" dirty="0" smtClean="0">
                <a:solidFill>
                  <a:schemeClr val="tx1">
                    <a:lumMod val="75000"/>
                    <a:lumOff val="25000"/>
                  </a:schemeClr>
                </a:solidFill>
                <a:latin typeface="Century Gothic" charset="0"/>
                <a:ea typeface="Century Gothic" charset="0"/>
                <a:cs typeface="Century Gothic" charset="0"/>
              </a:rPr>
              <a:t>Microsoft</a:t>
            </a:r>
            <a:r>
              <a:rPr kumimoji="1" lang="zh-CN" altLang="en-US" sz="5400" dirty="0" smtClean="0">
                <a:solidFill>
                  <a:schemeClr val="tx1">
                    <a:lumMod val="75000"/>
                    <a:lumOff val="25000"/>
                  </a:schemeClr>
                </a:solidFill>
                <a:latin typeface="Century Gothic" charset="0"/>
                <a:ea typeface="Century Gothic" charset="0"/>
                <a:cs typeface="Century Gothic" charset="0"/>
              </a:rPr>
              <a:t> </a:t>
            </a:r>
            <a:r>
              <a:rPr kumimoji="1" lang="en-US" altLang="zh-CN" sz="6700" dirty="0">
                <a:solidFill>
                  <a:schemeClr val="tx1">
                    <a:lumMod val="75000"/>
                    <a:lumOff val="25000"/>
                  </a:schemeClr>
                </a:solidFill>
                <a:latin typeface="Century Gothic" charset="0"/>
                <a:ea typeface="Century Gothic" charset="0"/>
                <a:cs typeface="Century Gothic" charset="0"/>
              </a:rPr>
              <a:t> </a:t>
            </a:r>
            <a:r>
              <a:rPr kumimoji="1" lang="en-US" altLang="zh-CN" sz="6700" dirty="0" smtClean="0">
                <a:solidFill>
                  <a:schemeClr val="tx1">
                    <a:lumMod val="75000"/>
                    <a:lumOff val="25000"/>
                  </a:schemeClr>
                </a:solidFill>
                <a:latin typeface="Century Gothic" charset="0"/>
                <a:ea typeface="Century Gothic" charset="0"/>
                <a:cs typeface="Century Gothic" charset="0"/>
              </a:rPr>
              <a:t>  </a:t>
            </a:r>
            <a:r>
              <a:rPr kumimoji="1" lang="en-US" altLang="zh-CN" sz="5400" dirty="0" err="1" smtClean="0">
                <a:solidFill>
                  <a:schemeClr val="tx1">
                    <a:lumMod val="75000"/>
                    <a:lumOff val="25000"/>
                  </a:schemeClr>
                </a:solidFill>
                <a:latin typeface="Century Gothic" charset="0"/>
                <a:ea typeface="Century Gothic" charset="0"/>
                <a:cs typeface="Century Gothic" charset="0"/>
              </a:rPr>
              <a:t>dvocate</a:t>
            </a:r>
            <a:r>
              <a:rPr kumimoji="1" lang="zh-CN" altLang="en-US" sz="5400" dirty="0" smtClean="0">
                <a:solidFill>
                  <a:schemeClr val="tx1">
                    <a:lumMod val="75000"/>
                    <a:lumOff val="25000"/>
                  </a:schemeClr>
                </a:solidFill>
                <a:latin typeface="Century Gothic" charset="0"/>
                <a:ea typeface="Century Gothic" charset="0"/>
                <a:cs typeface="Century Gothic" charset="0"/>
              </a:rPr>
              <a:t> </a:t>
            </a:r>
            <a:r>
              <a:rPr kumimoji="1" lang="en-US" altLang="zh-CN" sz="6700" dirty="0">
                <a:solidFill>
                  <a:schemeClr val="tx1">
                    <a:lumMod val="75000"/>
                    <a:lumOff val="25000"/>
                  </a:schemeClr>
                </a:solidFill>
                <a:latin typeface="Century Gothic" charset="0"/>
                <a:ea typeface="Century Gothic" charset="0"/>
                <a:cs typeface="Century Gothic" charset="0"/>
              </a:rPr>
              <a:t> </a:t>
            </a:r>
            <a:r>
              <a:rPr kumimoji="1" lang="en-US" altLang="zh-CN" sz="6700" dirty="0" smtClean="0">
                <a:solidFill>
                  <a:schemeClr val="tx1">
                    <a:lumMod val="75000"/>
                    <a:lumOff val="25000"/>
                  </a:schemeClr>
                </a:solidFill>
                <a:latin typeface="Century Gothic" charset="0"/>
                <a:ea typeface="Century Gothic" charset="0"/>
                <a:cs typeface="Century Gothic" charset="0"/>
              </a:rPr>
              <a:t>  </a:t>
            </a:r>
            <a:r>
              <a:rPr kumimoji="1" lang="en-US" altLang="zh-CN" sz="5400" dirty="0" err="1" smtClean="0">
                <a:solidFill>
                  <a:schemeClr val="tx1">
                    <a:lumMod val="75000"/>
                    <a:lumOff val="25000"/>
                  </a:schemeClr>
                </a:solidFill>
                <a:latin typeface="Century Gothic" charset="0"/>
                <a:ea typeface="Century Gothic" charset="0"/>
                <a:cs typeface="Century Gothic" charset="0"/>
              </a:rPr>
              <a:t>ub</a:t>
            </a:r>
            <a:endParaRPr kumimoji="1" lang="zh-CN" altLang="en-US" sz="5400" dirty="0">
              <a:solidFill>
                <a:schemeClr val="tx1">
                  <a:lumMod val="75000"/>
                  <a:lumOff val="25000"/>
                </a:schemeClr>
              </a:solidFill>
              <a:latin typeface="Century Gothic" charset="0"/>
              <a:ea typeface="Century Gothic" charset="0"/>
              <a:cs typeface="Century Gothic" charset="0"/>
            </a:endParaRPr>
          </a:p>
        </p:txBody>
      </p:sp>
      <p:sp>
        <p:nvSpPr>
          <p:cNvPr id="4" name="标题 1"/>
          <p:cNvSpPr txBox="1">
            <a:spLocks/>
          </p:cNvSpPr>
          <p:nvPr/>
        </p:nvSpPr>
        <p:spPr>
          <a:xfrm>
            <a:off x="1606353" y="3686963"/>
            <a:ext cx="2076629" cy="7437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1" lang="en-US" altLang="zh-CN" sz="1800" i="1" dirty="0" smtClean="0">
                <a:solidFill>
                  <a:schemeClr val="bg1"/>
                </a:solidFill>
                <a:latin typeface="Century Gothic" charset="0"/>
                <a:ea typeface="Century Gothic" charset="0"/>
                <a:cs typeface="Century Gothic" charset="0"/>
              </a:rPr>
              <a:t>Digging deeper</a:t>
            </a:r>
          </a:p>
          <a:p>
            <a:pPr algn="l"/>
            <a:r>
              <a:rPr kumimoji="1" lang="en-US" altLang="zh-CN" sz="1800" i="1" dirty="0" smtClean="0">
                <a:solidFill>
                  <a:schemeClr val="bg1"/>
                </a:solidFill>
                <a:latin typeface="Century Gothic" charset="0"/>
                <a:ea typeface="Century Gothic" charset="0"/>
                <a:cs typeface="Century Gothic" charset="0"/>
              </a:rPr>
              <a:t>From last time</a:t>
            </a:r>
            <a:endParaRPr kumimoji="1" lang="zh-CN" altLang="en-US" sz="1800" i="1" dirty="0">
              <a:solidFill>
                <a:schemeClr val="bg1"/>
              </a:solidFill>
              <a:latin typeface="Century Gothic" charset="0"/>
              <a:ea typeface="Century Gothic" charset="0"/>
              <a:cs typeface="Century Gothic" charset="0"/>
            </a:endParaRPr>
          </a:p>
        </p:txBody>
      </p:sp>
      <p:sp>
        <p:nvSpPr>
          <p:cNvPr id="5" name="矩形 4"/>
          <p:cNvSpPr/>
          <p:nvPr/>
        </p:nvSpPr>
        <p:spPr>
          <a:xfrm>
            <a:off x="3889409" y="2671300"/>
            <a:ext cx="753732" cy="1015663"/>
          </a:xfrm>
          <a:prstGeom prst="rect">
            <a:avLst/>
          </a:prstGeom>
        </p:spPr>
        <p:txBody>
          <a:bodyPr wrap="square">
            <a:spAutoFit/>
          </a:bodyPr>
          <a:lstStyle/>
          <a:p>
            <a:r>
              <a:rPr kumimoji="1" lang="en-US" altLang="zh-CN" sz="6000" b="1" dirty="0" smtClean="0">
                <a:solidFill>
                  <a:schemeClr val="tx1">
                    <a:lumMod val="75000"/>
                    <a:lumOff val="25000"/>
                  </a:schemeClr>
                </a:solidFill>
                <a:latin typeface="Century Gothic" charset="0"/>
                <a:ea typeface="Century Gothic" charset="0"/>
                <a:cs typeface="Century Gothic" charset="0"/>
              </a:rPr>
              <a:t>A</a:t>
            </a:r>
            <a:endParaRPr lang="zh-CN" altLang="en-US" sz="6000" b="1" dirty="0">
              <a:solidFill>
                <a:schemeClr val="tx1">
                  <a:lumMod val="75000"/>
                  <a:lumOff val="25000"/>
                </a:schemeClr>
              </a:solidFill>
            </a:endParaRPr>
          </a:p>
        </p:txBody>
      </p:sp>
      <p:sp>
        <p:nvSpPr>
          <p:cNvPr id="6" name="矩形 5"/>
          <p:cNvSpPr/>
          <p:nvPr/>
        </p:nvSpPr>
        <p:spPr>
          <a:xfrm>
            <a:off x="7378262" y="2671300"/>
            <a:ext cx="710451" cy="1015663"/>
          </a:xfrm>
          <a:prstGeom prst="rect">
            <a:avLst/>
          </a:prstGeom>
        </p:spPr>
        <p:txBody>
          <a:bodyPr wrap="square">
            <a:spAutoFit/>
          </a:bodyPr>
          <a:lstStyle/>
          <a:p>
            <a:r>
              <a:rPr kumimoji="1" lang="en-US" altLang="zh-CN" sz="6000" b="1" dirty="0" smtClean="0">
                <a:solidFill>
                  <a:schemeClr val="tx1">
                    <a:lumMod val="75000"/>
                    <a:lumOff val="25000"/>
                  </a:schemeClr>
                </a:solidFill>
                <a:latin typeface="Century Gothic" charset="0"/>
                <a:ea typeface="Century Gothic" charset="0"/>
                <a:cs typeface="Century Gothic" charset="0"/>
              </a:rPr>
              <a:t>H</a:t>
            </a:r>
            <a:endParaRPr lang="zh-CN" altLang="en-US" sz="6000" b="1" dirty="0">
              <a:solidFill>
                <a:schemeClr val="tx1">
                  <a:lumMod val="75000"/>
                  <a:lumOff val="25000"/>
                </a:schemeClr>
              </a:solidFill>
            </a:endParaRPr>
          </a:p>
        </p:txBody>
      </p:sp>
      <p:pic>
        <p:nvPicPr>
          <p:cNvPr id="11" name="Picture 2" descr="Image result for microsof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817" y="181164"/>
            <a:ext cx="668099" cy="66809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5811254" y="296510"/>
            <a:ext cx="1270978" cy="43740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b="1" dirty="0">
                <a:solidFill>
                  <a:schemeClr val="bg1"/>
                </a:solidFill>
                <a:latin typeface="Century Gothic" panose="020B0502020202020204" pitchFamily="34" charset="0"/>
              </a:rPr>
              <a:t>{ </a:t>
            </a:r>
            <a:r>
              <a:rPr lang="zh-CN" altLang="en-US" sz="2800" b="1" dirty="0" smtClean="0">
                <a:solidFill>
                  <a:schemeClr val="bg1"/>
                </a:solidFill>
                <a:latin typeface="Century Gothic" panose="020B0502020202020204" pitchFamily="34" charset="0"/>
              </a:rPr>
              <a:t>    </a:t>
            </a:r>
            <a:r>
              <a:rPr lang="en-US" altLang="zh-CN" sz="2800" b="1" dirty="0" smtClean="0">
                <a:solidFill>
                  <a:schemeClr val="bg1"/>
                </a:solidFill>
                <a:latin typeface="Century Gothic" panose="020B0502020202020204" pitchFamily="34" charset="0"/>
              </a:rPr>
              <a:t> </a:t>
            </a:r>
            <a:r>
              <a:rPr lang="zh-CN" altLang="en-US" sz="2800" b="1" dirty="0" smtClean="0">
                <a:solidFill>
                  <a:schemeClr val="bg1"/>
                </a:solidFill>
                <a:latin typeface="Century Gothic" panose="020B0502020202020204" pitchFamily="34" charset="0"/>
              </a:rPr>
              <a:t> </a:t>
            </a:r>
            <a:r>
              <a:rPr lang="en-US" altLang="zh-CN" sz="2800" b="1" dirty="0" smtClean="0">
                <a:solidFill>
                  <a:schemeClr val="bg1"/>
                </a:solidFill>
                <a:latin typeface="Century Gothic" panose="020B0502020202020204" pitchFamily="34" charset="0"/>
              </a:rPr>
              <a:t>}</a:t>
            </a:r>
            <a:endParaRPr lang="zh-CN" altLang="en-US" sz="2800" b="1" i="1" dirty="0">
              <a:solidFill>
                <a:schemeClr val="bg1"/>
              </a:solidFill>
              <a:latin typeface="Century Gothic" panose="020B0502020202020204" pitchFamily="34" charset="0"/>
            </a:endParaRPr>
          </a:p>
        </p:txBody>
      </p:sp>
      <p:cxnSp>
        <p:nvCxnSpPr>
          <p:cNvPr id="14" name="直线连接符 13"/>
          <p:cNvCxnSpPr/>
          <p:nvPr/>
        </p:nvCxnSpPr>
        <p:spPr>
          <a:xfrm>
            <a:off x="0" y="3491345"/>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2223108" y="5152617"/>
            <a:ext cx="2790479" cy="94347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altLang="zh-CN" sz="2000" dirty="0">
              <a:solidFill>
                <a:schemeClr val="tx1">
                  <a:lumMod val="75000"/>
                  <a:lumOff val="25000"/>
                </a:schemeClr>
              </a:solidFill>
              <a:latin typeface="Century Gothic" panose="020B0502020202020204" pitchFamily="34" charset="0"/>
            </a:endParaRPr>
          </a:p>
        </p:txBody>
      </p:sp>
      <p:sp>
        <p:nvSpPr>
          <p:cNvPr id="17" name="Oval 28"/>
          <p:cNvSpPr/>
          <p:nvPr/>
        </p:nvSpPr>
        <p:spPr>
          <a:xfrm>
            <a:off x="1606353" y="3351143"/>
            <a:ext cx="277892" cy="277892"/>
          </a:xfrm>
          <a:prstGeom prst="ellipse">
            <a:avLst/>
          </a:prstGeom>
          <a:solidFill>
            <a:schemeClr val="bg1"/>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3" name="Oval 28"/>
          <p:cNvSpPr/>
          <p:nvPr/>
        </p:nvSpPr>
        <p:spPr>
          <a:xfrm>
            <a:off x="5398920" y="3347685"/>
            <a:ext cx="277892" cy="277892"/>
          </a:xfrm>
          <a:prstGeom prst="ellipse">
            <a:avLst/>
          </a:prstGeom>
          <a:solidFill>
            <a:schemeClr val="bg1"/>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4" name="Oval 28"/>
          <p:cNvSpPr/>
          <p:nvPr/>
        </p:nvSpPr>
        <p:spPr>
          <a:xfrm>
            <a:off x="9224418" y="3346050"/>
            <a:ext cx="277892" cy="277892"/>
          </a:xfrm>
          <a:prstGeom prst="ellipse">
            <a:avLst/>
          </a:prstGeom>
          <a:solidFill>
            <a:schemeClr val="bg1"/>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5" name="标题 1"/>
          <p:cNvSpPr txBox="1">
            <a:spLocks/>
          </p:cNvSpPr>
          <p:nvPr/>
        </p:nvSpPr>
        <p:spPr>
          <a:xfrm>
            <a:off x="1056290" y="3777977"/>
            <a:ext cx="9144000" cy="5680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1" lang="en-US" altLang="zh-CN" sz="2800" i="1" dirty="0" smtClean="0">
                <a:solidFill>
                  <a:schemeClr val="tx1">
                    <a:lumMod val="75000"/>
                    <a:lumOff val="25000"/>
                  </a:schemeClr>
                </a:solidFill>
                <a:latin typeface="Century Gothic" charset="0"/>
                <a:ea typeface="Century Gothic" charset="0"/>
                <a:cs typeface="Century Gothic" charset="0"/>
              </a:rPr>
              <a:t>APEX</a:t>
            </a:r>
            <a:r>
              <a:rPr kumimoji="1" lang="zh-CN" altLang="en-US" sz="2800" i="1" dirty="0" smtClean="0">
                <a:solidFill>
                  <a:schemeClr val="tx1">
                    <a:lumMod val="75000"/>
                    <a:lumOff val="25000"/>
                  </a:schemeClr>
                </a:solidFill>
                <a:latin typeface="Century Gothic" charset="0"/>
                <a:ea typeface="Century Gothic" charset="0"/>
                <a:cs typeface="Century Gothic" charset="0"/>
              </a:rPr>
              <a:t> </a:t>
            </a:r>
            <a:r>
              <a:rPr kumimoji="1" lang="en-US" altLang="zh-CN" sz="2800" i="1" dirty="0" smtClean="0">
                <a:solidFill>
                  <a:schemeClr val="tx1">
                    <a:lumMod val="75000"/>
                    <a:lumOff val="25000"/>
                  </a:schemeClr>
                </a:solidFill>
                <a:latin typeface="Century Gothic" charset="0"/>
                <a:ea typeface="Century Gothic" charset="0"/>
                <a:cs typeface="Century Gothic" charset="0"/>
              </a:rPr>
              <a:t>Innovation</a:t>
            </a:r>
            <a:r>
              <a:rPr kumimoji="1" lang="zh-CN" altLang="en-US" sz="2800" i="1" dirty="0">
                <a:solidFill>
                  <a:schemeClr val="tx1">
                    <a:lumMod val="75000"/>
                    <a:lumOff val="25000"/>
                  </a:schemeClr>
                </a:solidFill>
                <a:latin typeface="Century Gothic" charset="0"/>
                <a:ea typeface="Century Gothic" charset="0"/>
                <a:cs typeface="Century Gothic" charset="0"/>
              </a:rPr>
              <a:t> </a:t>
            </a:r>
            <a:r>
              <a:rPr kumimoji="1" lang="en-US" altLang="zh-CN" sz="2800" i="1" dirty="0" smtClean="0">
                <a:solidFill>
                  <a:schemeClr val="tx1">
                    <a:lumMod val="75000"/>
                    <a:lumOff val="25000"/>
                  </a:schemeClr>
                </a:solidFill>
                <a:latin typeface="Century Gothic" charset="0"/>
                <a:ea typeface="Century Gothic" charset="0"/>
                <a:cs typeface="Century Gothic" charset="0"/>
              </a:rPr>
              <a:t>talk</a:t>
            </a:r>
            <a:endParaRPr kumimoji="1" lang="zh-CN" altLang="en-US" sz="2800" i="1" dirty="0">
              <a:solidFill>
                <a:schemeClr val="tx1">
                  <a:lumMod val="75000"/>
                  <a:lumOff val="25000"/>
                </a:schemeClr>
              </a:solidFill>
              <a:latin typeface="Century Gothic" charset="0"/>
              <a:ea typeface="Century Gothic" charset="0"/>
              <a:cs typeface="Century Gothic" charset="0"/>
            </a:endParaRPr>
          </a:p>
        </p:txBody>
      </p:sp>
      <p:sp>
        <p:nvSpPr>
          <p:cNvPr id="26" name="标题 1"/>
          <p:cNvSpPr txBox="1">
            <a:spLocks/>
          </p:cNvSpPr>
          <p:nvPr/>
        </p:nvSpPr>
        <p:spPr>
          <a:xfrm>
            <a:off x="5398920" y="3686963"/>
            <a:ext cx="1772915" cy="7437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1" lang="en-US" altLang="zh-CN" sz="1800" i="1" dirty="0" smtClean="0">
                <a:solidFill>
                  <a:schemeClr val="bg1"/>
                </a:solidFill>
                <a:latin typeface="Century Gothic" charset="0"/>
                <a:ea typeface="Century Gothic" charset="0"/>
                <a:cs typeface="Century Gothic" charset="0"/>
              </a:rPr>
              <a:t>Current</a:t>
            </a:r>
          </a:p>
          <a:p>
            <a:pPr algn="l"/>
            <a:r>
              <a:rPr kumimoji="1" lang="en-US" altLang="zh-CN" sz="1800" i="1" dirty="0" smtClean="0">
                <a:solidFill>
                  <a:schemeClr val="bg1"/>
                </a:solidFill>
                <a:latin typeface="Century Gothic" charset="0"/>
                <a:ea typeface="Century Gothic" charset="0"/>
                <a:cs typeface="Century Gothic" charset="0"/>
              </a:rPr>
              <a:t>Features</a:t>
            </a:r>
          </a:p>
        </p:txBody>
      </p:sp>
      <p:sp>
        <p:nvSpPr>
          <p:cNvPr id="27" name="标题 1"/>
          <p:cNvSpPr txBox="1">
            <a:spLocks/>
          </p:cNvSpPr>
          <p:nvPr/>
        </p:nvSpPr>
        <p:spPr>
          <a:xfrm>
            <a:off x="9224418" y="3684677"/>
            <a:ext cx="1772915" cy="7437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1" lang="en-US" altLang="zh-CN" sz="1800" i="1" dirty="0" smtClean="0">
                <a:solidFill>
                  <a:schemeClr val="bg1"/>
                </a:solidFill>
                <a:latin typeface="Century Gothic" charset="0"/>
                <a:ea typeface="Century Gothic" charset="0"/>
                <a:cs typeface="Century Gothic" charset="0"/>
              </a:rPr>
              <a:t>Online </a:t>
            </a:r>
          </a:p>
          <a:p>
            <a:pPr algn="l"/>
            <a:r>
              <a:rPr kumimoji="1" lang="en-US" altLang="zh-CN" sz="1800" i="1" dirty="0" smtClean="0">
                <a:solidFill>
                  <a:schemeClr val="bg1"/>
                </a:solidFill>
                <a:latin typeface="Century Gothic" charset="0"/>
                <a:ea typeface="Century Gothic" charset="0"/>
                <a:cs typeface="Century Gothic" charset="0"/>
              </a:rPr>
              <a:t>Demo</a:t>
            </a: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859" y="2485651"/>
            <a:ext cx="574540" cy="574540"/>
          </a:xfrm>
          <a:prstGeom prst="rect">
            <a:avLst/>
          </a:prstGeom>
        </p:spPr>
      </p:pic>
      <p:pic>
        <p:nvPicPr>
          <p:cNvPr id="29" name="图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6561" y="2485651"/>
            <a:ext cx="574540" cy="574540"/>
          </a:xfrm>
          <a:prstGeom prst="rect">
            <a:avLst/>
          </a:prstGeom>
        </p:spPr>
      </p:pic>
      <p:pic>
        <p:nvPicPr>
          <p:cNvPr id="30" name="图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4418" y="2481732"/>
            <a:ext cx="578459" cy="578459"/>
          </a:xfrm>
          <a:prstGeom prst="rect">
            <a:avLst/>
          </a:prstGeom>
        </p:spPr>
      </p:pic>
    </p:spTree>
    <p:extLst>
      <p:ext uri="{BB962C8B-B14F-4D97-AF65-F5344CB8AC3E}">
        <p14:creationId xmlns:p14="http://schemas.microsoft.com/office/powerpoint/2010/main" val="81751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par>
                                <p:cTn id="8" presetID="10" presetClass="exit" presetSubtype="0" fill="hold" grpId="0" nodeType="withEffect">
                                  <p:stCondLst>
                                    <p:cond delay="0"/>
                                  </p:stCondLst>
                                  <p:childTnLst>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000"/>
                                        <p:tgtEl>
                                          <p:spTgt spid="25"/>
                                        </p:tgtEl>
                                      </p:cBhvr>
                                    </p:animEffect>
                                    <p:set>
                                      <p:cBhvr>
                                        <p:cTn id="13" dur="1" fill="hold">
                                          <p:stCondLst>
                                            <p:cond delay="999"/>
                                          </p:stCondLst>
                                        </p:cTn>
                                        <p:tgtEl>
                                          <p:spTgt spid="25"/>
                                        </p:tgtEl>
                                        <p:attrNameLst>
                                          <p:attrName>style.visibility</p:attrName>
                                        </p:attrNameLst>
                                      </p:cBhvr>
                                      <p:to>
                                        <p:strVal val="hidden"/>
                                      </p:to>
                                    </p:set>
                                  </p:childTnLst>
                                </p:cTn>
                              </p:par>
                              <p:par>
                                <p:cTn id="14" presetID="0" presetClass="path" presetSubtype="0" accel="50000" decel="50000" fill="hold" grpId="2" nodeType="withEffect">
                                  <p:stCondLst>
                                    <p:cond delay="300"/>
                                  </p:stCondLst>
                                  <p:childTnLst>
                                    <p:animMotion origin="layout" path="M -0.00664 -0.00092 L 0.16341 -0.39143 " pathEditMode="relative" rAng="0" ptsTypes="AA">
                                      <p:cBhvr>
                                        <p:cTn id="15" dur="1000" fill="hold"/>
                                        <p:tgtEl>
                                          <p:spTgt spid="5">
                                            <p:txEl>
                                              <p:pRg st="0" end="0"/>
                                            </p:txEl>
                                          </p:spTgt>
                                        </p:tgtEl>
                                        <p:attrNameLst>
                                          <p:attrName>ppt_x</p:attrName>
                                          <p:attrName>ppt_y</p:attrName>
                                        </p:attrNameLst>
                                      </p:cBhvr>
                                      <p:rCtr x="8503" y="-19537"/>
                                    </p:animMotion>
                                  </p:childTnLst>
                                </p:cTn>
                              </p:par>
                              <p:par>
                                <p:cTn id="16" presetID="3" presetClass="emph" presetSubtype="2" fill="hold" nodeType="withEffect">
                                  <p:stCondLst>
                                    <p:cond delay="300"/>
                                  </p:stCondLst>
                                  <p:childTnLst>
                                    <p:animClr clrSpc="rgb" dir="cw">
                                      <p:cBhvr override="childStyle">
                                        <p:cTn id="17" dur="1000" fill="hold"/>
                                        <p:tgtEl>
                                          <p:spTgt spid="5">
                                            <p:txEl>
                                              <p:pRg st="0" end="0"/>
                                            </p:txEl>
                                          </p:spTgt>
                                        </p:tgtEl>
                                        <p:attrNameLst>
                                          <p:attrName>style.color</p:attrName>
                                        </p:attrNameLst>
                                      </p:cBhvr>
                                      <p:to>
                                        <a:schemeClr val="bg1"/>
                                      </p:to>
                                    </p:animClr>
                                  </p:childTnLst>
                                </p:cTn>
                              </p:par>
                              <p:par>
                                <p:cTn id="18" presetID="6" presetClass="emph" presetSubtype="0" fill="hold" grpId="3" nodeType="withEffect">
                                  <p:stCondLst>
                                    <p:cond delay="300"/>
                                  </p:stCondLst>
                                  <p:childTnLst>
                                    <p:animScale>
                                      <p:cBhvr>
                                        <p:cTn id="19" dur="1000" fill="hold"/>
                                        <p:tgtEl>
                                          <p:spTgt spid="5">
                                            <p:txEl>
                                              <p:pRg st="0" end="0"/>
                                            </p:txEl>
                                          </p:spTgt>
                                        </p:tgtEl>
                                      </p:cBhvr>
                                      <p:by x="50000" y="50000"/>
                                    </p:animScale>
                                  </p:childTnLst>
                                </p:cTn>
                              </p:par>
                              <p:par>
                                <p:cTn id="20" presetID="3" presetClass="emph" presetSubtype="2" fill="hold" grpId="2" nodeType="withEffect">
                                  <p:stCondLst>
                                    <p:cond delay="300"/>
                                  </p:stCondLst>
                                  <p:childTnLst>
                                    <p:animClr clrSpc="rgb" dir="cw">
                                      <p:cBhvr override="childStyle">
                                        <p:cTn id="21" dur="1000" fill="hold"/>
                                        <p:tgtEl>
                                          <p:spTgt spid="6"/>
                                        </p:tgtEl>
                                        <p:attrNameLst>
                                          <p:attrName>style.color</p:attrName>
                                        </p:attrNameLst>
                                      </p:cBhvr>
                                      <p:to>
                                        <a:schemeClr val="bg1"/>
                                      </p:to>
                                    </p:animClr>
                                  </p:childTnLst>
                                </p:cTn>
                              </p:par>
                              <p:par>
                                <p:cTn id="22" presetID="6" presetClass="emph" presetSubtype="0" fill="hold" grpId="0" nodeType="withEffect">
                                  <p:stCondLst>
                                    <p:cond delay="300"/>
                                  </p:stCondLst>
                                  <p:childTnLst>
                                    <p:animScale>
                                      <p:cBhvr>
                                        <p:cTn id="23" dur="1000" fill="hold"/>
                                        <p:tgtEl>
                                          <p:spTgt spid="6"/>
                                        </p:tgtEl>
                                      </p:cBhvr>
                                      <p:by x="50000" y="50000"/>
                                    </p:animScale>
                                  </p:childTnLst>
                                </p:cTn>
                              </p:par>
                              <p:par>
                                <p:cTn id="24" presetID="42" presetClass="path" presetSubtype="0" accel="50000" decel="50000" fill="hold" grpId="1" nodeType="withEffect">
                                  <p:stCondLst>
                                    <p:cond delay="300"/>
                                  </p:stCondLst>
                                  <p:childTnLst>
                                    <p:animMotion origin="layout" path="M 0.00053 4.07407E-6 L -0.09778 -0.39237 " pathEditMode="relative" rAng="0" ptsTypes="AA">
                                      <p:cBhvr>
                                        <p:cTn id="25" dur="1000" fill="hold"/>
                                        <p:tgtEl>
                                          <p:spTgt spid="6"/>
                                        </p:tgtEl>
                                        <p:attrNameLst>
                                          <p:attrName>ppt_x</p:attrName>
                                          <p:attrName>ppt_y</p:attrName>
                                        </p:attrNameLst>
                                      </p:cBhvr>
                                      <p:rCtr x="-4922" y="-19630"/>
                                    </p:animMotion>
                                  </p:childTnLst>
                                </p:cTn>
                              </p:par>
                              <p:par>
                                <p:cTn id="26" presetID="10" presetClass="entr" presetSubtype="0" fill="hold"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6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9" presetClass="entr" presetSubtype="1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fmla="#ppt_w*sin(2.5*pi*$)">
                                          <p:val>
                                            <p:fltVal val="0"/>
                                          </p:val>
                                        </p:tav>
                                        <p:tav tm="100000">
                                          <p:val>
                                            <p:fltVal val="1"/>
                                          </p:val>
                                        </p:tav>
                                      </p:tavLst>
                                    </p:anim>
                                    <p:anim calcmode="lin" valueType="num">
                                      <p:cBhvr>
                                        <p:cTn id="41" dur="500" fill="hold"/>
                                        <p:tgtEl>
                                          <p:spTgt spid="28"/>
                                        </p:tgtEl>
                                        <p:attrNameLst>
                                          <p:attrName>ppt_h</p:attrName>
                                        </p:attrNameLst>
                                      </p:cBhvr>
                                      <p:tavLst>
                                        <p:tav tm="0">
                                          <p:val>
                                            <p:strVal val="#ppt_h"/>
                                          </p:val>
                                        </p:tav>
                                        <p:tav tm="100000">
                                          <p:val>
                                            <p:strVal val="#ppt_h"/>
                                          </p:val>
                                        </p:tav>
                                      </p:tavLst>
                                    </p:anim>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par>
                                <p:cTn id="44" presetID="10" presetClass="entr" presetSubtype="0" fill="hold" grpId="1"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19" presetClass="entr" presetSubtype="1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fmla="#ppt_w*sin(2.5*pi*$)">
                                          <p:val>
                                            <p:fltVal val="0"/>
                                          </p:val>
                                        </p:tav>
                                        <p:tav tm="100000">
                                          <p:val>
                                            <p:fltVal val="1"/>
                                          </p:val>
                                        </p:tav>
                                      </p:tavLst>
                                    </p:anim>
                                    <p:anim calcmode="lin" valueType="num">
                                      <p:cBhvr>
                                        <p:cTn id="52" dur="500" fill="hold"/>
                                        <p:tgtEl>
                                          <p:spTgt spid="29"/>
                                        </p:tgtEl>
                                        <p:attrNameLst>
                                          <p:attrName>ppt_h</p:attrName>
                                        </p:attrNameLst>
                                      </p:cBhvr>
                                      <p:tavLst>
                                        <p:tav tm="0">
                                          <p:val>
                                            <p:strVal val="#ppt_h"/>
                                          </p:val>
                                        </p:tav>
                                        <p:tav tm="100000">
                                          <p:val>
                                            <p:strVal val="#ppt_h"/>
                                          </p:val>
                                        </p:tav>
                                      </p:tavLst>
                                    </p:anim>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0" presetClass="entr" presetSubtype="0" fill="hold" grpId="1"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9" presetClass="entr" presetSubtype="10"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fmla="#ppt_w*sin(2.5*pi*$)">
                                          <p:val>
                                            <p:fltVal val="0"/>
                                          </p:val>
                                        </p:tav>
                                        <p:tav tm="100000">
                                          <p:val>
                                            <p:fltVal val="1"/>
                                          </p:val>
                                        </p:tav>
                                      </p:tavLst>
                                    </p:anim>
                                    <p:anim calcmode="lin" valueType="num">
                                      <p:cBhvr>
                                        <p:cTn id="63" dur="500" fill="hold"/>
                                        <p:tgtEl>
                                          <p:spTgt spid="30"/>
                                        </p:tgtEl>
                                        <p:attrNameLst>
                                          <p:attrName>ppt_h</p:attrName>
                                        </p:attrNameLst>
                                      </p:cBhvr>
                                      <p:tavLst>
                                        <p:tav tm="0">
                                          <p:val>
                                            <p:strVal val="#ppt_h"/>
                                          </p:val>
                                        </p:tav>
                                        <p:tav tm="100000">
                                          <p:val>
                                            <p:strVal val="#ppt_h"/>
                                          </p:val>
                                        </p:tav>
                                      </p:tavLst>
                                    </p:anim>
                                  </p:childTnLst>
                                </p:cTn>
                              </p:par>
                              <p:par>
                                <p:cTn id="64" presetID="1"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par>
                                <p:cTn id="66" presetID="10" presetClass="entr" presetSubtype="0" fill="hold" grpId="1"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P spid="4" grpId="1"/>
      <p:bldP spid="5" grpId="2" build="allAtOnce"/>
      <p:bldP spid="5" grpId="3" build="allAtOnce"/>
      <p:bldP spid="6" grpId="0"/>
      <p:bldP spid="6" grpId="1"/>
      <p:bldP spid="6" grpId="2"/>
      <p:bldP spid="12" grpId="0"/>
      <p:bldP spid="17" grpId="0" animBg="1"/>
      <p:bldP spid="23" grpId="0" animBg="1"/>
      <p:bldP spid="24" grpId="0" animBg="1"/>
      <p:bldP spid="25" grpId="0"/>
      <p:bldP spid="26" grpId="1"/>
      <p:bldP spid="2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txBox="1">
            <a:spLocks/>
          </p:cNvSpPr>
          <p:nvPr/>
        </p:nvSpPr>
        <p:spPr>
          <a:xfrm>
            <a:off x="1162373" y="2389983"/>
            <a:ext cx="3921070" cy="268270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Arial" charset="0"/>
              <a:buChar char="•"/>
            </a:pPr>
            <a:r>
              <a:rPr kumimoji="1" lang="en-US" altLang="zh-CN" sz="2400" i="1" dirty="0" smtClean="0">
                <a:solidFill>
                  <a:schemeClr val="bg1"/>
                </a:solidFill>
                <a:latin typeface="Century Gothic" charset="0"/>
                <a:ea typeface="Century Gothic" charset="0"/>
                <a:cs typeface="Century Gothic" charset="0"/>
              </a:rPr>
              <a:t>Lack of </a:t>
            </a:r>
            <a:r>
              <a:rPr kumimoji="1" lang="en-US" altLang="zh-CN" sz="2400" b="1" i="1" dirty="0" smtClean="0">
                <a:solidFill>
                  <a:srgbClr val="FFFF00"/>
                </a:solidFill>
                <a:latin typeface="Century Gothic" charset="0"/>
                <a:ea typeface="Century Gothic" charset="0"/>
                <a:cs typeface="Century Gothic" charset="0"/>
              </a:rPr>
              <a:t>communication</a:t>
            </a:r>
            <a:endParaRPr kumimoji="1" lang="zh-CN" altLang="en-US" sz="2400" b="1" i="1" dirty="0" smtClean="0">
              <a:solidFill>
                <a:srgbClr val="FFFF00"/>
              </a:solidFill>
              <a:latin typeface="Century Gothic" charset="0"/>
              <a:ea typeface="Century Gothic" charset="0"/>
              <a:cs typeface="Century Gothic" charset="0"/>
            </a:endParaRPr>
          </a:p>
          <a:p>
            <a:pPr marL="342900" indent="-342900" algn="l">
              <a:lnSpc>
                <a:spcPct val="100000"/>
              </a:lnSpc>
              <a:buFont typeface="Arial" charset="0"/>
              <a:buChar char="•"/>
            </a:pPr>
            <a:r>
              <a:rPr kumimoji="1" lang="en-US" altLang="zh-CN" sz="2400" i="1" dirty="0" smtClean="0">
                <a:solidFill>
                  <a:schemeClr val="bg1"/>
                </a:solidFill>
                <a:latin typeface="Century Gothic" charset="0"/>
                <a:ea typeface="Century Gothic" charset="0"/>
                <a:cs typeface="Century Gothic" charset="0"/>
              </a:rPr>
              <a:t>Need to be </a:t>
            </a:r>
            <a:r>
              <a:rPr kumimoji="1" lang="en-US" altLang="zh-CN" sz="2400" b="1" i="1" dirty="0" smtClean="0">
                <a:solidFill>
                  <a:srgbClr val="FFFF00"/>
                </a:solidFill>
                <a:latin typeface="Century Gothic" charset="0"/>
                <a:ea typeface="Century Gothic" charset="0"/>
                <a:cs typeface="Century Gothic" charset="0"/>
              </a:rPr>
              <a:t>accurate and formal</a:t>
            </a:r>
          </a:p>
          <a:p>
            <a:pPr marL="342900" indent="-342900" algn="l">
              <a:lnSpc>
                <a:spcPct val="100000"/>
              </a:lnSpc>
              <a:buFont typeface="Arial" charset="0"/>
              <a:buChar char="•"/>
            </a:pPr>
            <a:r>
              <a:rPr kumimoji="1" lang="en-US" altLang="zh-CN" sz="2400" i="1" dirty="0" smtClean="0">
                <a:solidFill>
                  <a:schemeClr val="bg1"/>
                </a:solidFill>
                <a:latin typeface="Century Gothic" charset="0"/>
                <a:ea typeface="Century Gothic" charset="0"/>
                <a:cs typeface="Century Gothic" charset="0"/>
              </a:rPr>
              <a:t>Hard to find </a:t>
            </a:r>
            <a:r>
              <a:rPr kumimoji="1" lang="en-US" altLang="zh-CN" sz="2400" b="1" i="1" dirty="0" smtClean="0">
                <a:solidFill>
                  <a:srgbClr val="FFFF00"/>
                </a:solidFill>
                <a:latin typeface="Century Gothic" charset="0"/>
                <a:ea typeface="Century Gothic" charset="0"/>
                <a:cs typeface="Century Gothic" charset="0"/>
              </a:rPr>
              <a:t>interests techs</a:t>
            </a:r>
          </a:p>
          <a:p>
            <a:pPr marL="342900" indent="-342900" algn="l">
              <a:lnSpc>
                <a:spcPct val="100000"/>
              </a:lnSpc>
              <a:buFont typeface="Arial" charset="0"/>
              <a:buChar char="•"/>
            </a:pPr>
            <a:r>
              <a:rPr kumimoji="1" lang="en-US" altLang="zh-CN" sz="2400" i="1" dirty="0" smtClean="0">
                <a:solidFill>
                  <a:schemeClr val="bg1"/>
                </a:solidFill>
                <a:latin typeface="Century Gothic" charset="0"/>
                <a:ea typeface="Century Gothic" charset="0"/>
                <a:cs typeface="Century Gothic" charset="0"/>
              </a:rPr>
              <a:t>Hard to follow </a:t>
            </a:r>
            <a:r>
              <a:rPr kumimoji="1" lang="en-US" altLang="zh-CN" sz="2400" b="1" i="1" dirty="0" smtClean="0">
                <a:solidFill>
                  <a:srgbClr val="FFFF00"/>
                </a:solidFill>
                <a:latin typeface="Century Gothic" charset="0"/>
                <a:ea typeface="Century Gothic" charset="0"/>
                <a:cs typeface="Century Gothic" charset="0"/>
              </a:rPr>
              <a:t>tech updates</a:t>
            </a:r>
          </a:p>
          <a:p>
            <a:pPr marL="457200" indent="-457200" algn="l">
              <a:lnSpc>
                <a:spcPct val="100000"/>
              </a:lnSpc>
              <a:buFont typeface="Arial" charset="0"/>
              <a:buChar char="•"/>
            </a:pPr>
            <a:endParaRPr kumimoji="1" lang="en-US" altLang="zh-CN" sz="2400" i="1" dirty="0" smtClean="0">
              <a:solidFill>
                <a:schemeClr val="bg1"/>
              </a:solidFill>
              <a:latin typeface="Century Gothic" charset="0"/>
              <a:ea typeface="Century Gothic" charset="0"/>
              <a:cs typeface="Century Gothic" charset="0"/>
            </a:endParaRPr>
          </a:p>
        </p:txBody>
      </p:sp>
      <p:grpSp>
        <p:nvGrpSpPr>
          <p:cNvPr id="8" name="组 7"/>
          <p:cNvGrpSpPr/>
          <p:nvPr/>
        </p:nvGrpSpPr>
        <p:grpSpPr>
          <a:xfrm>
            <a:off x="4204464" y="285332"/>
            <a:ext cx="4164624" cy="552750"/>
            <a:chOff x="4018483" y="238837"/>
            <a:chExt cx="4164624" cy="552750"/>
          </a:xfrm>
        </p:grpSpPr>
        <p:sp>
          <p:nvSpPr>
            <p:cNvPr id="12" name="Title 1"/>
            <p:cNvSpPr txBox="1">
              <a:spLocks/>
            </p:cNvSpPr>
            <p:nvPr/>
          </p:nvSpPr>
          <p:spPr>
            <a:xfrm>
              <a:off x="4461571" y="238837"/>
              <a:ext cx="3721536" cy="5527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a:solidFill>
                    <a:schemeClr val="bg1"/>
                  </a:solidFill>
                  <a:latin typeface="Century Gothic" charset="0"/>
                  <a:ea typeface="Century Gothic" charset="0"/>
                  <a:cs typeface="Century Gothic" charset="0"/>
                </a:rPr>
                <a:t>{ </a:t>
              </a:r>
              <a:r>
                <a:rPr lang="en-US" altLang="zh-CN" sz="3200" dirty="0" smtClean="0">
                  <a:solidFill>
                    <a:schemeClr val="bg1"/>
                  </a:solidFill>
                  <a:latin typeface="Century Gothic" charset="0"/>
                  <a:ea typeface="Century Gothic" charset="0"/>
                  <a:cs typeface="Century Gothic" charset="0"/>
                </a:rPr>
                <a:t>AH</a:t>
              </a:r>
              <a:r>
                <a:rPr lang="zh-CN" altLang="en-US" sz="2800" dirty="0" smtClean="0">
                  <a:solidFill>
                    <a:schemeClr val="bg1"/>
                  </a:solidFill>
                  <a:latin typeface="Century Gothic" charset="0"/>
                  <a:ea typeface="Century Gothic" charset="0"/>
                  <a:cs typeface="Century Gothic" charset="0"/>
                </a:rPr>
                <a:t> </a:t>
              </a:r>
              <a:r>
                <a:rPr lang="en-US" altLang="zh-CN" sz="2800" dirty="0" smtClean="0">
                  <a:solidFill>
                    <a:schemeClr val="bg1"/>
                  </a:solidFill>
                  <a:latin typeface="Century Gothic" charset="0"/>
                  <a:ea typeface="Century Gothic" charset="0"/>
                  <a:cs typeface="Century Gothic" charset="0"/>
                </a:rPr>
                <a:t>} ·</a:t>
              </a:r>
              <a:r>
                <a:rPr lang="zh-CN" altLang="en-US" sz="2800" dirty="0" smtClean="0">
                  <a:solidFill>
                    <a:schemeClr val="bg1"/>
                  </a:solidFill>
                  <a:latin typeface="Century Gothic" charset="0"/>
                  <a:ea typeface="Century Gothic" charset="0"/>
                  <a:cs typeface="Century Gothic" charset="0"/>
                </a:rPr>
                <a:t> </a:t>
              </a:r>
              <a:r>
                <a:rPr lang="en-US" altLang="zh-CN" sz="2800" dirty="0" smtClean="0">
                  <a:solidFill>
                    <a:schemeClr val="bg1"/>
                  </a:solidFill>
                  <a:latin typeface="Century Gothic" charset="0"/>
                  <a:ea typeface="Century Gothic" charset="0"/>
                  <a:cs typeface="Century Gothic" charset="0"/>
                </a:rPr>
                <a:t>Background</a:t>
              </a:r>
              <a:endParaRPr lang="zh-CN" altLang="en-US" sz="2800" dirty="0">
                <a:solidFill>
                  <a:schemeClr val="bg1"/>
                </a:solidFill>
                <a:latin typeface="Century Gothic" charset="0"/>
                <a:ea typeface="Century Gothic" charset="0"/>
                <a:cs typeface="Century Gothic"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483" y="348499"/>
              <a:ext cx="443088" cy="443088"/>
            </a:xfrm>
            <a:prstGeom prst="rect">
              <a:avLst/>
            </a:prstGeom>
          </p:spPr>
        </p:pic>
      </p:grpSp>
      <p:sp>
        <p:nvSpPr>
          <p:cNvPr id="10" name="立方体 9"/>
          <p:cNvSpPr/>
          <p:nvPr/>
        </p:nvSpPr>
        <p:spPr>
          <a:xfrm>
            <a:off x="5319793" y="2743200"/>
            <a:ext cx="1410346" cy="1193369"/>
          </a:xfrm>
          <a:prstGeom prst="cube">
            <a:avLst>
              <a:gd name="adj" fmla="val 16765"/>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i="1" dirty="0" smtClean="0">
                <a:solidFill>
                  <a:schemeClr val="accent1">
                    <a:lumMod val="75000"/>
                  </a:schemeClr>
                </a:solidFill>
                <a:latin typeface="Century Gothic" charset="0"/>
                <a:ea typeface="Century Gothic" charset="0"/>
                <a:cs typeface="Century Gothic" charset="0"/>
              </a:rPr>
              <a:t>Docs</a:t>
            </a:r>
            <a:endParaRPr kumimoji="1" lang="zh-CN" altLang="en-US" sz="2400" i="1" dirty="0">
              <a:solidFill>
                <a:schemeClr val="accent1">
                  <a:lumMod val="75000"/>
                </a:schemeClr>
              </a:solidFill>
              <a:latin typeface="Century Gothic" charset="0"/>
              <a:ea typeface="Century Gothic" charset="0"/>
              <a:cs typeface="Century Gothic" charset="0"/>
            </a:endParaRPr>
          </a:p>
        </p:txBody>
      </p:sp>
      <p:sp>
        <p:nvSpPr>
          <p:cNvPr id="13" name="文档 12"/>
          <p:cNvSpPr/>
          <p:nvPr/>
        </p:nvSpPr>
        <p:spPr>
          <a:xfrm>
            <a:off x="2448732" y="1968284"/>
            <a:ext cx="1208867" cy="1022888"/>
          </a:xfrm>
          <a:prstGeom prst="flowChart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solidFill>
                  <a:schemeClr val="accent1">
                    <a:lumMod val="75000"/>
                  </a:schemeClr>
                </a:solidFill>
                <a:latin typeface="Century Gothic" charset="0"/>
                <a:ea typeface="Century Gothic" charset="0"/>
                <a:cs typeface="Century Gothic" charset="0"/>
              </a:rPr>
              <a:t>Social</a:t>
            </a:r>
            <a:r>
              <a:rPr kumimoji="1" lang="zh-CN" altLang="en-US" sz="2000" dirty="0" smtClean="0">
                <a:solidFill>
                  <a:schemeClr val="accent1">
                    <a:lumMod val="75000"/>
                  </a:schemeClr>
                </a:solidFill>
                <a:latin typeface="Century Gothic" charset="0"/>
                <a:ea typeface="Century Gothic" charset="0"/>
                <a:cs typeface="Century Gothic" charset="0"/>
              </a:rPr>
              <a:t> </a:t>
            </a:r>
            <a:r>
              <a:rPr kumimoji="1" lang="en-US" altLang="zh-CN" sz="2000" dirty="0" smtClean="0">
                <a:solidFill>
                  <a:schemeClr val="accent1">
                    <a:lumMod val="75000"/>
                  </a:schemeClr>
                </a:solidFill>
                <a:latin typeface="Century Gothic" charset="0"/>
                <a:ea typeface="Century Gothic" charset="0"/>
                <a:cs typeface="Century Gothic" charset="0"/>
              </a:rPr>
              <a:t>Media</a:t>
            </a:r>
            <a:endParaRPr kumimoji="1" lang="zh-CN" altLang="en-US" sz="2000" dirty="0">
              <a:solidFill>
                <a:schemeClr val="accent1">
                  <a:lumMod val="75000"/>
                </a:schemeClr>
              </a:solidFill>
              <a:latin typeface="Century Gothic" charset="0"/>
              <a:ea typeface="Century Gothic" charset="0"/>
              <a:cs typeface="Century Gothic" charset="0"/>
            </a:endParaRPr>
          </a:p>
        </p:txBody>
      </p:sp>
      <p:sp>
        <p:nvSpPr>
          <p:cNvPr id="14" name="文档 13"/>
          <p:cNvSpPr/>
          <p:nvPr/>
        </p:nvSpPr>
        <p:spPr>
          <a:xfrm>
            <a:off x="2448731" y="4150962"/>
            <a:ext cx="1348354" cy="823994"/>
          </a:xfrm>
          <a:prstGeom prst="flowChart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solidFill>
                  <a:schemeClr val="accent1">
                    <a:lumMod val="75000"/>
                  </a:schemeClr>
                </a:solidFill>
                <a:latin typeface="Century Gothic" charset="0"/>
                <a:ea typeface="Century Gothic" charset="0"/>
                <a:cs typeface="Century Gothic" charset="0"/>
              </a:rPr>
              <a:t>Webinar</a:t>
            </a:r>
            <a:endParaRPr kumimoji="1" lang="zh-CN" altLang="en-US" sz="2000" dirty="0">
              <a:solidFill>
                <a:schemeClr val="accent1">
                  <a:lumMod val="75000"/>
                </a:schemeClr>
              </a:solidFill>
              <a:latin typeface="Century Gothic" charset="0"/>
              <a:ea typeface="Century Gothic" charset="0"/>
              <a:cs typeface="Century Gothic" charset="0"/>
            </a:endParaRPr>
          </a:p>
        </p:txBody>
      </p:sp>
      <p:sp>
        <p:nvSpPr>
          <p:cNvPr id="15" name="文档 14"/>
          <p:cNvSpPr/>
          <p:nvPr/>
        </p:nvSpPr>
        <p:spPr>
          <a:xfrm>
            <a:off x="8326464" y="1974036"/>
            <a:ext cx="1301854" cy="823994"/>
          </a:xfrm>
          <a:prstGeom prst="flowChart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smtClean="0">
                <a:solidFill>
                  <a:schemeClr val="accent1">
                    <a:lumMod val="75000"/>
                  </a:schemeClr>
                </a:solidFill>
                <a:latin typeface="Century Gothic" charset="0"/>
                <a:ea typeface="Century Gothic" charset="0"/>
                <a:cs typeface="Century Gothic" charset="0"/>
              </a:rPr>
              <a:t>Webcast</a:t>
            </a:r>
            <a:endParaRPr kumimoji="1" lang="zh-CN" altLang="en-US" sz="2000" dirty="0">
              <a:solidFill>
                <a:schemeClr val="accent1">
                  <a:lumMod val="75000"/>
                </a:schemeClr>
              </a:solidFill>
              <a:latin typeface="Century Gothic" charset="0"/>
              <a:ea typeface="Century Gothic" charset="0"/>
              <a:cs typeface="Century Gothic" charset="0"/>
            </a:endParaRPr>
          </a:p>
        </p:txBody>
      </p:sp>
      <p:sp>
        <p:nvSpPr>
          <p:cNvPr id="16" name="文档 15"/>
          <p:cNvSpPr/>
          <p:nvPr/>
        </p:nvSpPr>
        <p:spPr>
          <a:xfrm>
            <a:off x="8369088" y="4150962"/>
            <a:ext cx="1689313" cy="823994"/>
          </a:xfrm>
          <a:prstGeom prst="flowChart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solidFill>
                  <a:schemeClr val="accent1">
                    <a:lumMod val="75000"/>
                  </a:schemeClr>
                </a:solidFill>
                <a:latin typeface="Century Gothic" charset="0"/>
                <a:ea typeface="Century Gothic" charset="0"/>
                <a:cs typeface="Century Gothic" charset="0"/>
              </a:rPr>
              <a:t>3</a:t>
            </a:r>
            <a:r>
              <a:rPr kumimoji="1" lang="en-US" altLang="zh-CN" sz="2000" baseline="30000" dirty="0" smtClean="0">
                <a:solidFill>
                  <a:schemeClr val="accent1">
                    <a:lumMod val="75000"/>
                  </a:schemeClr>
                </a:solidFill>
                <a:latin typeface="Century Gothic" charset="0"/>
                <a:ea typeface="Century Gothic" charset="0"/>
                <a:cs typeface="Century Gothic" charset="0"/>
              </a:rPr>
              <a:t>rd</a:t>
            </a:r>
            <a:r>
              <a:rPr kumimoji="1" lang="zh-CN" altLang="en-US" sz="2000" dirty="0" smtClean="0">
                <a:solidFill>
                  <a:schemeClr val="accent1">
                    <a:lumMod val="75000"/>
                  </a:schemeClr>
                </a:solidFill>
                <a:latin typeface="Century Gothic" charset="0"/>
                <a:ea typeface="Century Gothic" charset="0"/>
                <a:cs typeface="Century Gothic" charset="0"/>
              </a:rPr>
              <a:t> </a:t>
            </a:r>
          </a:p>
          <a:p>
            <a:pPr algn="ctr"/>
            <a:r>
              <a:rPr kumimoji="1" lang="en-US" altLang="zh-CN" sz="2000" dirty="0" smtClean="0">
                <a:solidFill>
                  <a:schemeClr val="accent1">
                    <a:lumMod val="75000"/>
                  </a:schemeClr>
                </a:solidFill>
                <a:latin typeface="Century Gothic" charset="0"/>
                <a:ea typeface="Century Gothic" charset="0"/>
                <a:cs typeface="Century Gothic" charset="0"/>
              </a:rPr>
              <a:t>Docs</a:t>
            </a:r>
            <a:r>
              <a:rPr kumimoji="1" lang="zh-CN" altLang="en-US" sz="2000" dirty="0" smtClean="0">
                <a:solidFill>
                  <a:schemeClr val="accent1">
                    <a:lumMod val="75000"/>
                  </a:schemeClr>
                </a:solidFill>
                <a:latin typeface="Century Gothic" charset="0"/>
                <a:ea typeface="Century Gothic" charset="0"/>
                <a:cs typeface="Century Gothic" charset="0"/>
              </a:rPr>
              <a:t> </a:t>
            </a:r>
            <a:r>
              <a:rPr kumimoji="1" lang="en-US" altLang="zh-CN" sz="2000" dirty="0" smtClean="0">
                <a:solidFill>
                  <a:schemeClr val="accent1">
                    <a:lumMod val="75000"/>
                  </a:schemeClr>
                </a:solidFill>
                <a:latin typeface="Century Gothic" charset="0"/>
                <a:ea typeface="Century Gothic" charset="0"/>
                <a:cs typeface="Century Gothic" charset="0"/>
              </a:rPr>
              <a:t>Site</a:t>
            </a:r>
            <a:endParaRPr kumimoji="1" lang="zh-CN" altLang="en-US" sz="2000" dirty="0">
              <a:solidFill>
                <a:schemeClr val="accent1">
                  <a:lumMod val="75000"/>
                </a:schemeClr>
              </a:solidFill>
              <a:latin typeface="Century Gothic" charset="0"/>
              <a:ea typeface="Century Gothic" charset="0"/>
              <a:cs typeface="Century Gothic" charset="0"/>
            </a:endParaRPr>
          </a:p>
        </p:txBody>
      </p:sp>
      <p:cxnSp>
        <p:nvCxnSpPr>
          <p:cNvPr id="18" name="曲线连接符 17"/>
          <p:cNvCxnSpPr/>
          <p:nvPr/>
        </p:nvCxnSpPr>
        <p:spPr>
          <a:xfrm>
            <a:off x="3797085" y="2495227"/>
            <a:ext cx="1317356" cy="883404"/>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10800000">
            <a:off x="6935493" y="3679555"/>
            <a:ext cx="1317356" cy="883404"/>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曲线连接符 22"/>
          <p:cNvCxnSpPr/>
          <p:nvPr/>
        </p:nvCxnSpPr>
        <p:spPr>
          <a:xfrm flipV="1">
            <a:off x="3928819" y="3533614"/>
            <a:ext cx="1185621" cy="1029347"/>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p:nvPr/>
        </p:nvCxnSpPr>
        <p:spPr>
          <a:xfrm rot="10800000" flipV="1">
            <a:off x="6935492" y="2495226"/>
            <a:ext cx="1201118" cy="956375"/>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76392" y="1115878"/>
            <a:ext cx="3921071" cy="475798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7326823" y="1115877"/>
            <a:ext cx="4141923" cy="475798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标题 1"/>
          <p:cNvSpPr txBox="1">
            <a:spLocks/>
          </p:cNvSpPr>
          <p:nvPr/>
        </p:nvSpPr>
        <p:spPr>
          <a:xfrm>
            <a:off x="2050469" y="1119911"/>
            <a:ext cx="1772915" cy="556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2400" i="1" dirty="0" smtClean="0">
                <a:solidFill>
                  <a:schemeClr val="bg1"/>
                </a:solidFill>
                <a:latin typeface="Century Gothic" charset="0"/>
                <a:ea typeface="Century Gothic" charset="0"/>
                <a:cs typeface="Century Gothic" charset="0"/>
              </a:rPr>
              <a:t>Official</a:t>
            </a:r>
            <a:endParaRPr kumimoji="1" lang="en-US" altLang="zh-CN" sz="2400" i="1" dirty="0" smtClean="0">
              <a:solidFill>
                <a:schemeClr val="bg1"/>
              </a:solidFill>
              <a:latin typeface="Century Gothic" charset="0"/>
              <a:ea typeface="Century Gothic" charset="0"/>
              <a:cs typeface="Century Gothic" charset="0"/>
            </a:endParaRPr>
          </a:p>
        </p:txBody>
      </p:sp>
      <p:sp>
        <p:nvSpPr>
          <p:cNvPr id="20" name="标题 1"/>
          <p:cNvSpPr txBox="1">
            <a:spLocks/>
          </p:cNvSpPr>
          <p:nvPr/>
        </p:nvSpPr>
        <p:spPr>
          <a:xfrm>
            <a:off x="8511326" y="1115876"/>
            <a:ext cx="1772915" cy="556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2400" i="1" smtClean="0">
                <a:solidFill>
                  <a:schemeClr val="bg1"/>
                </a:solidFill>
                <a:latin typeface="Century Gothic" charset="0"/>
                <a:ea typeface="Century Gothic" charset="0"/>
                <a:cs typeface="Century Gothic" charset="0"/>
              </a:rPr>
              <a:t>Uno</a:t>
            </a:r>
            <a:r>
              <a:rPr kumimoji="1" lang="en-US" altLang="zh-CN" sz="2400" i="1" smtClean="0">
                <a:solidFill>
                  <a:schemeClr val="bg1"/>
                </a:solidFill>
                <a:latin typeface="Century Gothic" charset="0"/>
                <a:ea typeface="Century Gothic" charset="0"/>
                <a:cs typeface="Century Gothic" charset="0"/>
              </a:rPr>
              <a:t>fficial</a:t>
            </a:r>
            <a:endParaRPr kumimoji="1" lang="en-US" altLang="zh-CN" sz="2400" i="1" dirty="0" smtClean="0">
              <a:solidFill>
                <a:schemeClr val="bg1"/>
              </a:solidFill>
              <a:latin typeface="Century Gothic" charset="0"/>
              <a:ea typeface="Century Gothic" charset="0"/>
              <a:cs typeface="Century Gothic" charset="0"/>
            </a:endParaRPr>
          </a:p>
        </p:txBody>
      </p:sp>
      <p:sp>
        <p:nvSpPr>
          <p:cNvPr id="24" name="标题 1"/>
          <p:cNvSpPr txBox="1">
            <a:spLocks/>
          </p:cNvSpPr>
          <p:nvPr/>
        </p:nvSpPr>
        <p:spPr>
          <a:xfrm>
            <a:off x="7437248" y="2102808"/>
            <a:ext cx="3921070" cy="268270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Arial" charset="0"/>
              <a:buChar char="•"/>
            </a:pPr>
            <a:r>
              <a:rPr kumimoji="1" lang="en-US" altLang="zh-CN" sz="2400" b="1" i="1" dirty="0" smtClean="0">
                <a:solidFill>
                  <a:srgbClr val="FFFF00"/>
                </a:solidFill>
                <a:latin typeface="Century Gothic" charset="0"/>
                <a:ea typeface="Century Gothic" charset="0"/>
                <a:cs typeface="Century Gothic" charset="0"/>
              </a:rPr>
              <a:t>Total</a:t>
            </a:r>
            <a:r>
              <a:rPr kumimoji="1" lang="en-US" altLang="zh-CN" sz="2400" b="1" i="1" dirty="0" smtClean="0">
                <a:solidFill>
                  <a:schemeClr val="bg1"/>
                </a:solidFill>
                <a:latin typeface="Century Gothic" charset="0"/>
                <a:ea typeface="Century Gothic" charset="0"/>
                <a:cs typeface="Century Gothic" charset="0"/>
              </a:rPr>
              <a:t>ly</a:t>
            </a:r>
            <a:r>
              <a:rPr kumimoji="1" lang="en-US" altLang="zh-CN" sz="2400" i="1" dirty="0" smtClean="0">
                <a:solidFill>
                  <a:schemeClr val="bg1"/>
                </a:solidFill>
                <a:latin typeface="Century Gothic" charset="0"/>
                <a:ea typeface="Century Gothic" charset="0"/>
                <a:cs typeface="Century Gothic" charset="0"/>
              </a:rPr>
              <a:t> communication</a:t>
            </a:r>
            <a:endParaRPr kumimoji="1" lang="zh-CN" altLang="en-US" sz="2400" i="1" dirty="0" smtClean="0">
              <a:solidFill>
                <a:schemeClr val="bg1"/>
              </a:solidFill>
              <a:latin typeface="Century Gothic" charset="0"/>
              <a:ea typeface="Century Gothic" charset="0"/>
              <a:cs typeface="Century Gothic" charset="0"/>
            </a:endParaRPr>
          </a:p>
          <a:p>
            <a:pPr marL="342900" indent="-342900" algn="l">
              <a:lnSpc>
                <a:spcPct val="100000"/>
              </a:lnSpc>
              <a:buFont typeface="Arial" charset="0"/>
              <a:buChar char="•"/>
            </a:pPr>
            <a:r>
              <a:rPr kumimoji="1" lang="en-US" altLang="zh-CN" sz="2400" i="1" dirty="0" smtClean="0">
                <a:solidFill>
                  <a:schemeClr val="bg1"/>
                </a:solidFill>
                <a:latin typeface="Century Gothic" charset="0"/>
                <a:ea typeface="Century Gothic" charset="0"/>
                <a:cs typeface="Century Gothic" charset="0"/>
              </a:rPr>
              <a:t>Can publish </a:t>
            </a:r>
            <a:r>
              <a:rPr kumimoji="1" lang="en-US" altLang="zh-CN" sz="2400" b="1" i="1" dirty="0" smtClean="0">
                <a:solidFill>
                  <a:srgbClr val="FFFF00"/>
                </a:solidFill>
                <a:latin typeface="Century Gothic" charset="0"/>
                <a:ea typeface="Century Gothic" charset="0"/>
                <a:cs typeface="Century Gothic" charset="0"/>
              </a:rPr>
              <a:t>all kinds of articles</a:t>
            </a:r>
            <a:r>
              <a:rPr kumimoji="1" lang="en-US" altLang="zh-CN" sz="2400" i="1" dirty="0" smtClean="0">
                <a:solidFill>
                  <a:schemeClr val="bg1"/>
                </a:solidFill>
                <a:latin typeface="Century Gothic" charset="0"/>
                <a:ea typeface="Century Gothic" charset="0"/>
                <a:cs typeface="Century Gothic" charset="0"/>
              </a:rPr>
              <a:t> in different sites</a:t>
            </a:r>
          </a:p>
          <a:p>
            <a:pPr marL="342900" indent="-342900" algn="l">
              <a:lnSpc>
                <a:spcPct val="100000"/>
              </a:lnSpc>
              <a:buFont typeface="Arial" charset="0"/>
              <a:buChar char="•"/>
            </a:pPr>
            <a:r>
              <a:rPr kumimoji="1" lang="en-US" altLang="zh-CN" sz="2400" i="1" dirty="0" smtClean="0">
                <a:solidFill>
                  <a:schemeClr val="bg1"/>
                </a:solidFill>
                <a:latin typeface="Century Gothic" charset="0"/>
                <a:ea typeface="Century Gothic" charset="0"/>
                <a:cs typeface="Century Gothic" charset="0"/>
              </a:rPr>
              <a:t>Can only subscribe own </a:t>
            </a:r>
            <a:r>
              <a:rPr kumimoji="1" lang="en-US" altLang="zh-CN" sz="2400" b="1" i="1" dirty="0" smtClean="0">
                <a:solidFill>
                  <a:srgbClr val="FFFF00"/>
                </a:solidFill>
                <a:latin typeface="Century Gothic" charset="0"/>
                <a:ea typeface="Century Gothic" charset="0"/>
                <a:cs typeface="Century Gothic" charset="0"/>
              </a:rPr>
              <a:t>interests techs</a:t>
            </a:r>
            <a:endParaRPr kumimoji="1" lang="en-US" altLang="zh-CN" sz="2400" b="1" i="1" dirty="0" smtClean="0">
              <a:solidFill>
                <a:srgbClr val="FFFF00"/>
              </a:solidFill>
              <a:latin typeface="Century Gothic" charset="0"/>
              <a:ea typeface="Century Gothic" charset="0"/>
              <a:cs typeface="Century Gothic" charset="0"/>
            </a:endParaRPr>
          </a:p>
          <a:p>
            <a:pPr marL="457200" indent="-457200" algn="l">
              <a:lnSpc>
                <a:spcPct val="100000"/>
              </a:lnSpc>
              <a:buFont typeface="Arial" charset="0"/>
              <a:buChar char="•"/>
            </a:pPr>
            <a:endParaRPr kumimoji="1" lang="en-US" altLang="zh-CN" sz="2400" i="1" dirty="0" smtClean="0">
              <a:solidFill>
                <a:schemeClr val="bg1"/>
              </a:solidFill>
              <a:latin typeface="Century Gothic" charset="0"/>
              <a:ea typeface="Century Gothic" charset="0"/>
              <a:cs typeface="Century Gothic" charset="0"/>
            </a:endParaRPr>
          </a:p>
        </p:txBody>
      </p:sp>
      <p:sp>
        <p:nvSpPr>
          <p:cNvPr id="3" name="左右箭头 2"/>
          <p:cNvSpPr/>
          <p:nvPr/>
        </p:nvSpPr>
        <p:spPr>
          <a:xfrm>
            <a:off x="5021451" y="2881368"/>
            <a:ext cx="2196883" cy="1125586"/>
          </a:xfrm>
          <a:prstGeom prst="leftRightArrow">
            <a:avLst/>
          </a:prstGeom>
          <a:solidFill>
            <a:schemeClr val="bg2">
              <a:lumMod val="25000"/>
              <a:alpha val="88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solidFill>
                  <a:schemeClr val="bg1"/>
                </a:solidFill>
                <a:latin typeface="Century Gothic" charset="0"/>
                <a:ea typeface="Century Gothic" charset="0"/>
                <a:cs typeface="Century Gothic" charset="0"/>
              </a:rPr>
              <a:t>Compare</a:t>
            </a:r>
            <a:endParaRPr kumimoji="1" lang="zh-CN" altLang="en-US" sz="2400" dirty="0">
              <a:solidFill>
                <a:schemeClr val="bg1"/>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4376558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1"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up)">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par>
                          <p:cTn id="39" fill="hold">
                            <p:stCondLst>
                              <p:cond delay="0"/>
                            </p:stCondLst>
                            <p:childTnLst>
                              <p:par>
                                <p:cTn id="40" presetID="63" presetClass="path" presetSubtype="0" accel="50000" decel="50000" fill="hold" grpId="0" nodeType="afterEffect">
                                  <p:stCondLst>
                                    <p:cond delay="0"/>
                                  </p:stCondLst>
                                  <p:childTnLst>
                                    <p:animMotion origin="layout" path="M -6.25E-7 2.96296E-6 L -0.26654 2.96296E-6 " pathEditMode="relative" rAng="0" ptsTypes="AA">
                                      <p:cBhvr>
                                        <p:cTn id="41" dur="1000" fill="hold"/>
                                        <p:tgtEl>
                                          <p:spTgt spid="10"/>
                                        </p:tgtEl>
                                        <p:attrNameLst>
                                          <p:attrName>ppt_x</p:attrName>
                                          <p:attrName>ppt_y</p:attrName>
                                        </p:attrNameLst>
                                      </p:cBhvr>
                                      <p:rCtr x="-13333" y="0"/>
                                    </p:animMotion>
                                  </p:childTnLst>
                                </p:cTn>
                              </p:par>
                              <p:par>
                                <p:cTn id="42" presetID="42" presetClass="path" presetSubtype="0" accel="50000" decel="50000" fill="hold" grpId="1" nodeType="withEffect">
                                  <p:stCondLst>
                                    <p:cond delay="0"/>
                                  </p:stCondLst>
                                  <p:childTnLst>
                                    <p:animMotion origin="layout" path="M -6.25E-7 -4.07407E-6 L 0.43255 0.08727 " pathEditMode="relative" rAng="0" ptsTypes="AA">
                                      <p:cBhvr>
                                        <p:cTn id="43" dur="1000" fill="hold"/>
                                        <p:tgtEl>
                                          <p:spTgt spid="13"/>
                                        </p:tgtEl>
                                        <p:attrNameLst>
                                          <p:attrName>ppt_x</p:attrName>
                                          <p:attrName>ppt_y</p:attrName>
                                        </p:attrNameLst>
                                      </p:cBhvr>
                                      <p:rCtr x="21628" y="4352"/>
                                    </p:animMotion>
                                  </p:childTnLst>
                                </p:cTn>
                              </p:par>
                              <p:par>
                                <p:cTn id="44" presetID="42" presetClass="path" presetSubtype="0" accel="50000" decel="50000" fill="hold" grpId="1" nodeType="withEffect">
                                  <p:stCondLst>
                                    <p:cond delay="0"/>
                                  </p:stCondLst>
                                  <p:childTnLst>
                                    <p:animMotion origin="layout" path="M 2.08333E-7 2.22222E-6 L 0.43034 -0.0581 " pathEditMode="relative" rAng="0" ptsTypes="AA">
                                      <p:cBhvr>
                                        <p:cTn id="45" dur="1000" fill="hold"/>
                                        <p:tgtEl>
                                          <p:spTgt spid="14"/>
                                        </p:tgtEl>
                                        <p:attrNameLst>
                                          <p:attrName>ppt_x</p:attrName>
                                          <p:attrName>ppt_y</p:attrName>
                                        </p:attrNameLst>
                                      </p:cBhvr>
                                      <p:rCtr x="21510" y="-2917"/>
                                    </p:animMotion>
                                  </p:childTnLst>
                                </p:cTn>
                              </p:par>
                              <p:par>
                                <p:cTn id="46" presetID="42" presetClass="path" presetSubtype="0" accel="50000" decel="50000" fill="hold" grpId="1" nodeType="withEffect">
                                  <p:stCondLst>
                                    <p:cond delay="0"/>
                                  </p:stCondLst>
                                  <p:childTnLst>
                                    <p:animMotion origin="layout" path="M 1.875E-6 3.33333E-6 L 0.0918 0.08819 " pathEditMode="relative" rAng="0" ptsTypes="AA">
                                      <p:cBhvr>
                                        <p:cTn id="47" dur="1000" fill="hold"/>
                                        <p:tgtEl>
                                          <p:spTgt spid="15"/>
                                        </p:tgtEl>
                                        <p:attrNameLst>
                                          <p:attrName>ppt_x</p:attrName>
                                          <p:attrName>ppt_y</p:attrName>
                                        </p:attrNameLst>
                                      </p:cBhvr>
                                      <p:rCtr x="4583" y="4398"/>
                                    </p:animMotion>
                                  </p:childTnLst>
                                </p:cTn>
                              </p:par>
                              <p:par>
                                <p:cTn id="48" presetID="42" presetClass="path" presetSubtype="0" accel="50000" decel="50000" fill="hold" grpId="1" nodeType="withEffect">
                                  <p:stCondLst>
                                    <p:cond delay="0"/>
                                  </p:stCondLst>
                                  <p:childTnLst>
                                    <p:animMotion origin="layout" path="M 8.33333E-7 2.22222E-6 L 0.08958 -0.05996 " pathEditMode="relative" rAng="0" ptsTypes="AA">
                                      <p:cBhvr>
                                        <p:cTn id="49" dur="1000" fill="hold"/>
                                        <p:tgtEl>
                                          <p:spTgt spid="16"/>
                                        </p:tgtEl>
                                        <p:attrNameLst>
                                          <p:attrName>ppt_x</p:attrName>
                                          <p:attrName>ppt_y</p:attrName>
                                        </p:attrNameLst>
                                      </p:cBhvr>
                                      <p:rCtr x="4479" y="-3009"/>
                                    </p:animMotion>
                                  </p:childTnLst>
                                </p:cTn>
                              </p:par>
                              <p:par>
                                <p:cTn id="50" presetID="21" presetClass="entr" presetSubtype="2" fill="hold" grpId="0" nodeType="withEffect">
                                  <p:stCondLst>
                                    <p:cond delay="500"/>
                                  </p:stCondLst>
                                  <p:childTnLst>
                                    <p:set>
                                      <p:cBhvr>
                                        <p:cTn id="51" dur="1" fill="hold">
                                          <p:stCondLst>
                                            <p:cond delay="0"/>
                                          </p:stCondLst>
                                        </p:cTn>
                                        <p:tgtEl>
                                          <p:spTgt spid="2"/>
                                        </p:tgtEl>
                                        <p:attrNameLst>
                                          <p:attrName>style.visibility</p:attrName>
                                        </p:attrNameLst>
                                      </p:cBhvr>
                                      <p:to>
                                        <p:strVal val="visible"/>
                                      </p:to>
                                    </p:set>
                                    <p:animEffect transition="in" filter="wheel(2)">
                                      <p:cBhvr>
                                        <p:cTn id="52" dur="500"/>
                                        <p:tgtEl>
                                          <p:spTgt spid="2"/>
                                        </p:tgtEl>
                                      </p:cBhvr>
                                    </p:animEffect>
                                  </p:childTnLst>
                                </p:cTn>
                              </p:par>
                              <p:par>
                                <p:cTn id="53" presetID="21" presetClass="entr" presetSubtype="2" fill="hold" grpId="0"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wheel(2)">
                                      <p:cBhvr>
                                        <p:cTn id="55" dur="5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par>
                                <p:cTn id="68" presetID="10" presetClass="exit" presetSubtype="0" fill="hold" grpId="2" nodeType="withEffect">
                                  <p:stCondLst>
                                    <p:cond delay="0"/>
                                  </p:stCondLst>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15"/>
                                        </p:tgtEl>
                                      </p:cBhvr>
                                    </p:animEffect>
                                    <p:set>
                                      <p:cBhvr>
                                        <p:cTn id="76" dur="1" fill="hold">
                                          <p:stCondLst>
                                            <p:cond delay="499"/>
                                          </p:stCondLst>
                                        </p:cTn>
                                        <p:tgtEl>
                                          <p:spTgt spid="15"/>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par>
                                <p:cTn id="80" presetID="10" presetClass="entr" presetSubtype="0" fill="hold" grpId="1" nodeType="withEffect">
                                  <p:stCondLst>
                                    <p:cond delay="30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grpId="1" nodeType="withEffect">
                                  <p:stCondLst>
                                    <p:cond delay="30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par>
                          <p:cTn id="86" fill="hold">
                            <p:stCondLst>
                              <p:cond delay="800"/>
                            </p:stCondLst>
                            <p:childTnLst>
                              <p:par>
                                <p:cTn id="87" presetID="16" presetClass="entr" presetSubtype="37" fill="hold" grpId="0" nodeType="after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barn(outVertical)">
                                      <p:cBhvr>
                                        <p:cTn id="8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1"/>
      <p:bldP spid="10" grpId="0" animBg="1"/>
      <p:bldP spid="10" grpId="1"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2" grpId="0" animBg="1"/>
      <p:bldP spid="17" grpId="0" animBg="1"/>
      <p:bldP spid="19" grpId="0"/>
      <p:bldP spid="20" grpId="0"/>
      <p:bldP spid="24" grpId="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7"/>
          <p:cNvGrpSpPr/>
          <p:nvPr/>
        </p:nvGrpSpPr>
        <p:grpSpPr>
          <a:xfrm>
            <a:off x="4514428" y="254335"/>
            <a:ext cx="3637679" cy="552750"/>
            <a:chOff x="4018483" y="238837"/>
            <a:chExt cx="3467198" cy="552750"/>
          </a:xfrm>
        </p:grpSpPr>
        <p:sp>
          <p:nvSpPr>
            <p:cNvPr id="12" name="Title 1"/>
            <p:cNvSpPr txBox="1">
              <a:spLocks/>
            </p:cNvSpPr>
            <p:nvPr/>
          </p:nvSpPr>
          <p:spPr>
            <a:xfrm>
              <a:off x="4461571" y="238837"/>
              <a:ext cx="3024110" cy="5527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a:solidFill>
                    <a:schemeClr val="bg1"/>
                  </a:solidFill>
                  <a:latin typeface="Century Gothic" charset="0"/>
                  <a:ea typeface="Century Gothic" charset="0"/>
                  <a:cs typeface="Century Gothic" charset="0"/>
                </a:rPr>
                <a:t>{ </a:t>
              </a:r>
              <a:r>
                <a:rPr lang="en-US" altLang="zh-CN" sz="3200" dirty="0" smtClean="0">
                  <a:solidFill>
                    <a:schemeClr val="bg1"/>
                  </a:solidFill>
                  <a:latin typeface="Century Gothic" charset="0"/>
                  <a:ea typeface="Century Gothic" charset="0"/>
                  <a:cs typeface="Century Gothic" charset="0"/>
                </a:rPr>
                <a:t>AH</a:t>
              </a:r>
              <a:r>
                <a:rPr lang="zh-CN" altLang="en-US" sz="2800" dirty="0" smtClean="0">
                  <a:solidFill>
                    <a:schemeClr val="bg1"/>
                  </a:solidFill>
                  <a:latin typeface="Century Gothic" charset="0"/>
                  <a:ea typeface="Century Gothic" charset="0"/>
                  <a:cs typeface="Century Gothic" charset="0"/>
                </a:rPr>
                <a:t> </a:t>
              </a:r>
              <a:r>
                <a:rPr lang="en-US" altLang="zh-CN" sz="2800" dirty="0" smtClean="0">
                  <a:solidFill>
                    <a:schemeClr val="bg1"/>
                  </a:solidFill>
                  <a:latin typeface="Century Gothic" charset="0"/>
                  <a:ea typeface="Century Gothic" charset="0"/>
                  <a:cs typeface="Century Gothic" charset="0"/>
                </a:rPr>
                <a:t>} ·</a:t>
              </a:r>
              <a:r>
                <a:rPr lang="zh-CN" altLang="en-US" sz="2800" dirty="0" smtClean="0">
                  <a:solidFill>
                    <a:schemeClr val="bg1"/>
                  </a:solidFill>
                  <a:latin typeface="Century Gothic" charset="0"/>
                  <a:ea typeface="Century Gothic" charset="0"/>
                  <a:cs typeface="Century Gothic" charset="0"/>
                </a:rPr>
                <a:t> </a:t>
              </a:r>
              <a:r>
                <a:rPr lang="en-US" altLang="zh-CN" sz="2800" dirty="0" smtClean="0">
                  <a:solidFill>
                    <a:schemeClr val="bg1"/>
                  </a:solidFill>
                  <a:latin typeface="Century Gothic" charset="0"/>
                  <a:ea typeface="Century Gothic" charset="0"/>
                  <a:cs typeface="Century Gothic" charset="0"/>
                </a:rPr>
                <a:t>Scenario</a:t>
              </a:r>
              <a:endParaRPr lang="zh-CN" altLang="en-US" sz="2800" dirty="0">
                <a:solidFill>
                  <a:schemeClr val="bg1"/>
                </a:solidFill>
                <a:latin typeface="Century Gothic" charset="0"/>
                <a:ea typeface="Century Gothic" charset="0"/>
                <a:cs typeface="Century Gothic"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483" y="348499"/>
              <a:ext cx="443088" cy="443088"/>
            </a:xfrm>
            <a:prstGeom prst="rect">
              <a:avLst/>
            </a:prstGeom>
          </p:spPr>
        </p:pic>
      </p:grpSp>
    </p:spTree>
    <p:extLst>
      <p:ext uri="{BB962C8B-B14F-4D97-AF65-F5344CB8AC3E}">
        <p14:creationId xmlns:p14="http://schemas.microsoft.com/office/powerpoint/2010/main" val="473556096"/>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7"/>
          <p:cNvGrpSpPr/>
          <p:nvPr/>
        </p:nvGrpSpPr>
        <p:grpSpPr>
          <a:xfrm>
            <a:off x="4746904" y="300830"/>
            <a:ext cx="3048744" cy="552750"/>
            <a:chOff x="4018483" y="238837"/>
            <a:chExt cx="3048744" cy="552750"/>
          </a:xfrm>
        </p:grpSpPr>
        <p:sp>
          <p:nvSpPr>
            <p:cNvPr id="12" name="Title 1"/>
            <p:cNvSpPr txBox="1">
              <a:spLocks/>
            </p:cNvSpPr>
            <p:nvPr/>
          </p:nvSpPr>
          <p:spPr>
            <a:xfrm>
              <a:off x="4461571" y="238837"/>
              <a:ext cx="2605656" cy="5527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a:solidFill>
                    <a:schemeClr val="bg1"/>
                  </a:solidFill>
                  <a:latin typeface="Century Gothic" charset="0"/>
                  <a:ea typeface="Century Gothic" charset="0"/>
                  <a:cs typeface="Century Gothic" charset="0"/>
                </a:rPr>
                <a:t>{ </a:t>
              </a:r>
              <a:r>
                <a:rPr lang="en-US" altLang="zh-CN" sz="3200" dirty="0" smtClean="0">
                  <a:solidFill>
                    <a:schemeClr val="bg1"/>
                  </a:solidFill>
                  <a:latin typeface="Century Gothic" charset="0"/>
                  <a:ea typeface="Century Gothic" charset="0"/>
                  <a:cs typeface="Century Gothic" charset="0"/>
                </a:rPr>
                <a:t>AH</a:t>
              </a:r>
              <a:r>
                <a:rPr lang="zh-CN" altLang="en-US" sz="2800" dirty="0" smtClean="0">
                  <a:solidFill>
                    <a:schemeClr val="bg1"/>
                  </a:solidFill>
                  <a:latin typeface="Century Gothic" charset="0"/>
                  <a:ea typeface="Century Gothic" charset="0"/>
                  <a:cs typeface="Century Gothic" charset="0"/>
                </a:rPr>
                <a:t> </a:t>
              </a:r>
              <a:r>
                <a:rPr lang="en-US" altLang="zh-CN" sz="2800" dirty="0" smtClean="0">
                  <a:solidFill>
                    <a:schemeClr val="bg1"/>
                  </a:solidFill>
                  <a:latin typeface="Century Gothic" charset="0"/>
                  <a:ea typeface="Century Gothic" charset="0"/>
                  <a:cs typeface="Century Gothic" charset="0"/>
                </a:rPr>
                <a:t>} ·</a:t>
              </a:r>
              <a:r>
                <a:rPr lang="zh-CN" altLang="en-US" sz="2800" dirty="0" smtClean="0">
                  <a:solidFill>
                    <a:schemeClr val="bg1"/>
                  </a:solidFill>
                  <a:latin typeface="Century Gothic" charset="0"/>
                  <a:ea typeface="Century Gothic" charset="0"/>
                  <a:cs typeface="Century Gothic" charset="0"/>
                </a:rPr>
                <a:t> </a:t>
              </a:r>
              <a:r>
                <a:rPr lang="en-US" altLang="zh-CN" sz="2800" dirty="0" smtClean="0">
                  <a:solidFill>
                    <a:schemeClr val="bg1"/>
                  </a:solidFill>
                  <a:latin typeface="Century Gothic" charset="0"/>
                  <a:ea typeface="Century Gothic" charset="0"/>
                  <a:cs typeface="Century Gothic" charset="0"/>
                </a:rPr>
                <a:t>Demo</a:t>
              </a:r>
              <a:endParaRPr lang="zh-CN" altLang="en-US" sz="2800" dirty="0">
                <a:solidFill>
                  <a:schemeClr val="bg1"/>
                </a:solidFill>
                <a:latin typeface="Century Gothic" charset="0"/>
                <a:ea typeface="Century Gothic" charset="0"/>
                <a:cs typeface="Century Gothic"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483" y="348499"/>
              <a:ext cx="443088" cy="443088"/>
            </a:xfrm>
            <a:prstGeom prst="rect">
              <a:avLst/>
            </a:prstGeom>
          </p:spPr>
        </p:pic>
      </p:grpSp>
    </p:spTree>
    <p:extLst>
      <p:ext uri="{BB962C8B-B14F-4D97-AF65-F5344CB8AC3E}">
        <p14:creationId xmlns:p14="http://schemas.microsoft.com/office/powerpoint/2010/main" val="1701559416"/>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178</Words>
  <Application>Microsoft Macintosh PowerPoint</Application>
  <PresentationFormat>宽屏</PresentationFormat>
  <Paragraphs>36</Paragraphs>
  <Slides>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Calibri</vt:lpstr>
      <vt:lpstr>Calibri Light</vt:lpstr>
      <vt:lpstr>Century Gothic</vt:lpstr>
      <vt:lpstr>宋体</vt:lpstr>
      <vt:lpstr>Arial</vt:lpstr>
      <vt:lpstr>Office 主题</vt:lpstr>
      <vt:lpstr>Microsoft    dvocate    ub</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Advocate Hub</dc:title>
  <dc:creator>Microsoft Office 用户</dc:creator>
  <cp:lastModifiedBy>Microsoft Office 用户</cp:lastModifiedBy>
  <cp:revision>96</cp:revision>
  <dcterms:created xsi:type="dcterms:W3CDTF">2017-09-09T04:49:47Z</dcterms:created>
  <dcterms:modified xsi:type="dcterms:W3CDTF">2017-09-10T16:37:42Z</dcterms:modified>
</cp:coreProperties>
</file>