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8" r:id="rId2"/>
    <p:sldId id="259" r:id="rId3"/>
    <p:sldId id="262" r:id="rId4"/>
    <p:sldId id="263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393DD"/>
    <a:srgbClr val="61DAFB"/>
    <a:srgbClr val="40AA54"/>
    <a:srgbClr val="FFCCFF"/>
    <a:srgbClr val="FF6699"/>
    <a:srgbClr val="262626"/>
    <a:srgbClr val="00C3E6"/>
    <a:srgbClr val="00D8FF"/>
    <a:srgbClr val="0084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01" autoAdjust="0"/>
    <p:restoredTop sz="84473" autoAdjust="0"/>
  </p:normalViewPr>
  <p:slideViewPr>
    <p:cSldViewPr snapToGrid="0">
      <p:cViewPr>
        <p:scale>
          <a:sx n="75" d="100"/>
          <a:sy n="75" d="100"/>
        </p:scale>
        <p:origin x="300" y="5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27FC08-B7C6-4CB4-B334-099FED660AC6}" type="datetimeFigureOut">
              <a:rPr lang="zh-CN" altLang="en-US" smtClean="0"/>
              <a:t>2017/9/5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3827D8-F1AC-490A-9F21-AF93489330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07058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3827D8-F1AC-490A-9F21-AF93489330D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16975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Scaffold:</a:t>
            </a:r>
            <a:r>
              <a:rPr lang="en-US" altLang="zh-CN" baseline="0" dirty="0"/>
              <a:t> c</a:t>
            </a:r>
            <a:r>
              <a:rPr lang="en-US" altLang="zh-CN" dirty="0"/>
              <a:t>reate-react-app / </a:t>
            </a:r>
            <a:r>
              <a:rPr lang="en-US" altLang="zh-CN" dirty="0" err="1"/>
              <a:t>antd-init</a:t>
            </a:r>
            <a:r>
              <a:rPr lang="en-US" altLang="zh-CN" dirty="0"/>
              <a:t> … </a:t>
            </a:r>
          </a:p>
          <a:p>
            <a:r>
              <a:rPr lang="en-US" altLang="zh-CN" dirty="0"/>
              <a:t>Middleware:</a:t>
            </a:r>
            <a:r>
              <a:rPr lang="en-US" altLang="zh-CN" baseline="0" dirty="0"/>
              <a:t> Redux-</a:t>
            </a:r>
            <a:r>
              <a:rPr lang="en-US" altLang="zh-CN" baseline="0" dirty="0" err="1"/>
              <a:t>Thunk</a:t>
            </a:r>
            <a:endParaRPr lang="en-US" altLang="zh-CN" dirty="0"/>
          </a:p>
          <a:p>
            <a:r>
              <a:rPr lang="en-US" altLang="zh-CN" dirty="0"/>
              <a:t>Routing:</a:t>
            </a:r>
            <a:r>
              <a:rPr lang="en-US" altLang="zh-CN" baseline="0" dirty="0"/>
              <a:t> </a:t>
            </a:r>
            <a:r>
              <a:rPr lang="en-US" altLang="zh-CN" dirty="0"/>
              <a:t>React-keeper </a:t>
            </a:r>
          </a:p>
          <a:p>
            <a:r>
              <a:rPr lang="en-US" altLang="zh-CN" dirty="0"/>
              <a:t>Components: </a:t>
            </a:r>
            <a:r>
              <a:rPr lang="zh-CN" altLang="en-US" dirty="0"/>
              <a:t>除了</a:t>
            </a:r>
            <a:r>
              <a:rPr lang="en-US" altLang="zh-CN" dirty="0"/>
              <a:t>Style</a:t>
            </a:r>
            <a:r>
              <a:rPr lang="zh-CN" altLang="en-US" dirty="0"/>
              <a:t>以外，</a:t>
            </a:r>
            <a:r>
              <a:rPr lang="en-US" altLang="zh-CN" dirty="0"/>
              <a:t>components</a:t>
            </a:r>
            <a:r>
              <a:rPr lang="zh-CN" altLang="en-US" dirty="0"/>
              <a:t>是否全面（</a:t>
            </a:r>
            <a:r>
              <a:rPr lang="en-US" altLang="zh-CN" dirty="0"/>
              <a:t>App Bar</a:t>
            </a:r>
            <a:r>
              <a:rPr lang="zh-CN" altLang="en-US" dirty="0"/>
              <a:t>，</a:t>
            </a:r>
            <a:r>
              <a:rPr lang="en-US" altLang="zh-CN" dirty="0"/>
              <a:t>Card</a:t>
            </a:r>
            <a:r>
              <a:rPr lang="zh-CN" altLang="en-US" dirty="0"/>
              <a:t>，走马灯，表单，日期，</a:t>
            </a:r>
            <a:r>
              <a:rPr lang="en-US" altLang="zh-CN" dirty="0"/>
              <a:t>Tab</a:t>
            </a:r>
            <a:r>
              <a:rPr lang="zh-CN" altLang="en-US" dirty="0"/>
              <a:t>，</a:t>
            </a:r>
            <a:r>
              <a:rPr lang="en-US" altLang="zh-CN" dirty="0"/>
              <a:t>Menu</a:t>
            </a:r>
            <a:r>
              <a:rPr lang="zh-CN" altLang="en-US" dirty="0"/>
              <a:t>），是否支持</a:t>
            </a:r>
            <a:r>
              <a:rPr lang="en-US" altLang="zh-CN" dirty="0"/>
              <a:t>Responsive</a:t>
            </a:r>
            <a:r>
              <a:rPr lang="zh-CN" altLang="en-US" dirty="0"/>
              <a:t>？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3827D8-F1AC-490A-9F21-AF93489330D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53624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脚手架：官方</a:t>
            </a:r>
            <a:r>
              <a:rPr lang="en-US" altLang="zh-CN" dirty="0"/>
              <a:t>create-react-app, ant-</a:t>
            </a:r>
            <a:r>
              <a:rPr lang="en-US" altLang="zh-CN" dirty="0" err="1"/>
              <a:t>init</a:t>
            </a:r>
            <a:r>
              <a:rPr lang="en-US" altLang="zh-CN" dirty="0"/>
              <a:t>, </a:t>
            </a:r>
            <a:r>
              <a:rPr lang="en-US" altLang="zh-CN" dirty="0" err="1"/>
              <a:t>reactJSP</a:t>
            </a:r>
            <a:r>
              <a:rPr lang="en-US" altLang="zh-CN" dirty="0"/>
              <a:t> …</a:t>
            </a:r>
          </a:p>
          <a:p>
            <a:r>
              <a:rPr lang="zh-CN" altLang="en-US" dirty="0"/>
              <a:t>扩展性</a:t>
            </a:r>
            <a:r>
              <a:rPr lang="en-US" altLang="zh-CN" dirty="0"/>
              <a:t>+</a:t>
            </a:r>
            <a:r>
              <a:rPr lang="zh-CN" altLang="en-US" dirty="0"/>
              <a:t>可插拔性</a:t>
            </a:r>
            <a:r>
              <a:rPr lang="en-US" altLang="zh-CN" dirty="0"/>
              <a:t>+big picture</a:t>
            </a:r>
          </a:p>
          <a:p>
            <a:r>
              <a:rPr lang="zh-CN" altLang="en-US" dirty="0"/>
              <a:t>好的脚手架</a:t>
            </a:r>
            <a:r>
              <a:rPr lang="en-US" altLang="zh-CN" dirty="0"/>
              <a:t>: contain</a:t>
            </a:r>
            <a:r>
              <a:rPr lang="zh-CN" altLang="en-US" dirty="0"/>
              <a:t>稳定的必须的功能，定制化</a:t>
            </a:r>
            <a:r>
              <a:rPr lang="en-US" altLang="zh-CN" dirty="0"/>
              <a:t>plugin</a:t>
            </a:r>
            <a:r>
              <a:rPr lang="zh-CN" altLang="en-US" baseline="0" dirty="0"/>
              <a:t> </a:t>
            </a:r>
            <a:r>
              <a:rPr lang="en-US" altLang="zh-CN" baseline="0" dirty="0"/>
              <a:t>exclude</a:t>
            </a:r>
            <a:r>
              <a:rPr lang="zh-CN" altLang="en-US" baseline="0" dirty="0"/>
              <a:t>在外；</a:t>
            </a:r>
            <a:endParaRPr lang="en-US" altLang="zh-CN" baseline="0" dirty="0"/>
          </a:p>
          <a:p>
            <a:r>
              <a:rPr lang="zh-CN" altLang="en-US" baseline="0" dirty="0"/>
              <a:t>好的地方：没有配置文件，非常小，可以扩展出很大的</a:t>
            </a:r>
            <a:r>
              <a:rPr lang="en-US" altLang="zh-CN" baseline="0" dirty="0"/>
              <a:t>app</a:t>
            </a:r>
            <a:r>
              <a:rPr lang="zh-CN" altLang="en-US" baseline="0" dirty="0"/>
              <a:t>，定制化轻松，极度的简单；</a:t>
            </a:r>
            <a:endParaRPr lang="en-US" altLang="zh-CN" baseline="0" dirty="0"/>
          </a:p>
          <a:p>
            <a:r>
              <a:rPr lang="zh-CN" altLang="en-US" baseline="0" dirty="0"/>
              <a:t>不好的地方：</a:t>
            </a:r>
            <a:r>
              <a:rPr lang="en-US" altLang="zh-CN" baseline="0" dirty="0"/>
              <a:t>server-rendering</a:t>
            </a:r>
            <a:r>
              <a:rPr lang="zh-CN" altLang="en-US" baseline="0" dirty="0"/>
              <a:t>不支持（</a:t>
            </a:r>
            <a:r>
              <a:rPr lang="en-US" altLang="zh-CN" baseline="0" dirty="0"/>
              <a:t>react-snapshot</a:t>
            </a:r>
            <a:r>
              <a:rPr lang="zh-CN" altLang="en-US" baseline="0" dirty="0"/>
              <a:t>可以支持，不稳定），</a:t>
            </a:r>
            <a:r>
              <a:rPr lang="en-US" altLang="zh-CN" baseline="0" dirty="0"/>
              <a:t>less/sass</a:t>
            </a:r>
            <a:r>
              <a:rPr lang="zh-CN" altLang="en-US" baseline="0" dirty="0"/>
              <a:t>不支持（没有关系），新语法不支持（</a:t>
            </a:r>
            <a:r>
              <a:rPr lang="en-US" altLang="zh-CN" baseline="0" dirty="0"/>
              <a:t>decorators</a:t>
            </a:r>
            <a:r>
              <a:rPr lang="zh-CN" altLang="en-US" baseline="0" dirty="0"/>
              <a:t>）；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3827D8-F1AC-490A-9F21-AF93489330D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96298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React</a:t>
            </a:r>
            <a:r>
              <a:rPr lang="zh-CN" altLang="en-US" dirty="0"/>
              <a:t>在</a:t>
            </a:r>
            <a:r>
              <a:rPr lang="en-US" altLang="zh-CN" dirty="0"/>
              <a:t>State</a:t>
            </a:r>
            <a:r>
              <a:rPr lang="zh-CN" altLang="en-US"/>
              <a:t>管理方面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3827D8-F1AC-490A-9F21-AF93489330D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13925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3827D8-F1AC-490A-9F21-AF93489330D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10098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3827D8-F1AC-490A-9F21-AF93489330D8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2110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838E-6973-43F9-B8AD-253119E4B01F}" type="datetimeFigureOut">
              <a:rPr lang="zh-CN" altLang="en-US" smtClean="0"/>
              <a:t>2017/9/5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B10FE-96BD-4E83-8EF0-0734ECC076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4851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838E-6973-43F9-B8AD-253119E4B01F}" type="datetimeFigureOut">
              <a:rPr lang="zh-CN" altLang="en-US" smtClean="0"/>
              <a:t>2017/9/5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B10FE-96BD-4E83-8EF0-0734ECC076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5791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838E-6973-43F9-B8AD-253119E4B01F}" type="datetimeFigureOut">
              <a:rPr lang="zh-CN" altLang="en-US" smtClean="0"/>
              <a:t>2017/9/5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B10FE-96BD-4E83-8EF0-0734ECC076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7855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838E-6973-43F9-B8AD-253119E4B01F}" type="datetimeFigureOut">
              <a:rPr lang="zh-CN" altLang="en-US" smtClean="0"/>
              <a:t>2017/9/5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B10FE-96BD-4E83-8EF0-0734ECC076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2572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838E-6973-43F9-B8AD-253119E4B01F}" type="datetimeFigureOut">
              <a:rPr lang="zh-CN" altLang="en-US" smtClean="0"/>
              <a:t>2017/9/5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B10FE-96BD-4E83-8EF0-0734ECC076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2873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838E-6973-43F9-B8AD-253119E4B01F}" type="datetimeFigureOut">
              <a:rPr lang="zh-CN" altLang="en-US" smtClean="0"/>
              <a:t>2017/9/5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B10FE-96BD-4E83-8EF0-0734ECC076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6244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838E-6973-43F9-B8AD-253119E4B01F}" type="datetimeFigureOut">
              <a:rPr lang="zh-CN" altLang="en-US" smtClean="0"/>
              <a:t>2017/9/5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B10FE-96BD-4E83-8EF0-0734ECC076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9745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838E-6973-43F9-B8AD-253119E4B01F}" type="datetimeFigureOut">
              <a:rPr lang="zh-CN" altLang="en-US" smtClean="0"/>
              <a:t>2017/9/5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B10FE-96BD-4E83-8EF0-0734ECC076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712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838E-6973-43F9-B8AD-253119E4B01F}" type="datetimeFigureOut">
              <a:rPr lang="zh-CN" altLang="en-US" smtClean="0"/>
              <a:t>2017/9/5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B10FE-96BD-4E83-8EF0-0734ECC076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5342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838E-6973-43F9-B8AD-253119E4B01F}" type="datetimeFigureOut">
              <a:rPr lang="zh-CN" altLang="en-US" smtClean="0"/>
              <a:t>2017/9/5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B10FE-96BD-4E83-8EF0-0734ECC076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0747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838E-6973-43F9-B8AD-253119E4B01F}" type="datetimeFigureOut">
              <a:rPr lang="zh-CN" altLang="en-US" smtClean="0"/>
              <a:t>2017/9/5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B10FE-96BD-4E83-8EF0-0734ECC076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7349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35838E-6973-43F9-B8AD-253119E4B01F}" type="datetimeFigureOut">
              <a:rPr lang="zh-CN" altLang="en-US" smtClean="0"/>
              <a:t>2017/9/5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DB10FE-96BD-4E83-8EF0-0734ECC076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013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514819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 descr="Image result for open source logo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99" r="10000" b="-1"/>
          <a:stretch/>
        </p:blipFill>
        <p:spPr bwMode="auto">
          <a:xfrm>
            <a:off x="4086615" y="2267321"/>
            <a:ext cx="4018768" cy="2323357"/>
          </a:xfrm>
          <a:custGeom>
            <a:avLst/>
            <a:gdLst>
              <a:gd name="connsiteX0" fmla="*/ 0 w 11862435"/>
              <a:gd name="connsiteY0" fmla="*/ 0 h 6858000"/>
              <a:gd name="connsiteX1" fmla="*/ 2537458 w 11862435"/>
              <a:gd name="connsiteY1" fmla="*/ 0 h 6858000"/>
              <a:gd name="connsiteX2" fmla="*/ 3074669 w 11862435"/>
              <a:gd name="connsiteY2" fmla="*/ 0 h 6858000"/>
              <a:gd name="connsiteX3" fmla="*/ 3784383 w 11862435"/>
              <a:gd name="connsiteY3" fmla="*/ 0 h 6858000"/>
              <a:gd name="connsiteX4" fmla="*/ 8686282 w 11862435"/>
              <a:gd name="connsiteY4" fmla="*/ 0 h 6858000"/>
              <a:gd name="connsiteX5" fmla="*/ 11862435 w 11862435"/>
              <a:gd name="connsiteY5" fmla="*/ 6857999 h 6858000"/>
              <a:gd name="connsiteX6" fmla="*/ 5896483 w 11862435"/>
              <a:gd name="connsiteY6" fmla="*/ 6857999 h 6858000"/>
              <a:gd name="connsiteX7" fmla="*/ 5896483 w 11862435"/>
              <a:gd name="connsiteY7" fmla="*/ 6858000 h 6858000"/>
              <a:gd name="connsiteX8" fmla="*/ 3074669 w 11862435"/>
              <a:gd name="connsiteY8" fmla="*/ 6858000 h 6858000"/>
              <a:gd name="connsiteX9" fmla="*/ 2537458 w 11862435"/>
              <a:gd name="connsiteY9" fmla="*/ 6858000 h 6858000"/>
              <a:gd name="connsiteX10" fmla="*/ 0 w 11862435"/>
              <a:gd name="connsiteY1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2435" h="6858000">
                <a:moveTo>
                  <a:pt x="0" y="0"/>
                </a:moveTo>
                <a:lnTo>
                  <a:pt x="2537458" y="0"/>
                </a:lnTo>
                <a:lnTo>
                  <a:pt x="3074669" y="0"/>
                </a:lnTo>
                <a:lnTo>
                  <a:pt x="3784383" y="0"/>
                </a:lnTo>
                <a:lnTo>
                  <a:pt x="8686282" y="0"/>
                </a:lnTo>
                <a:lnTo>
                  <a:pt x="11862435" y="6857999"/>
                </a:lnTo>
                <a:lnTo>
                  <a:pt x="5896483" y="6857999"/>
                </a:lnTo>
                <a:lnTo>
                  <a:pt x="5896483" y="6858000"/>
                </a:lnTo>
                <a:lnTo>
                  <a:pt x="3074669" y="6858000"/>
                </a:lnTo>
                <a:lnTo>
                  <a:pt x="2537458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2092173" y="3983122"/>
            <a:ext cx="8035842" cy="781269"/>
          </a:xfrm>
        </p:spPr>
        <p:txBody>
          <a:bodyPr>
            <a:no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Century Gothic" panose="020B0502020202020204" pitchFamily="34" charset="0"/>
              </a:rPr>
              <a:t>using</a:t>
            </a:r>
            <a:r>
              <a:rPr lang="en-US" altLang="zh-CN" b="1" dirty="0">
                <a:solidFill>
                  <a:srgbClr val="40AA54"/>
                </a:solidFill>
                <a:latin typeface="Century Gothic" panose="020B0502020202020204" pitchFamily="34" charset="0"/>
              </a:rPr>
              <a:t>     </a:t>
            </a:r>
            <a:r>
              <a:rPr lang="en-US" altLang="zh-CN" sz="4400" dirty="0">
                <a:solidFill>
                  <a:srgbClr val="40AA54"/>
                </a:solidFill>
                <a:latin typeface="Century Gothic" panose="020B0502020202020204" pitchFamily="34" charset="0"/>
              </a:rPr>
              <a:t>pen </a:t>
            </a:r>
            <a:r>
              <a:rPr lang="en-US" altLang="zh-CN" b="1" dirty="0">
                <a:solidFill>
                  <a:srgbClr val="40AA54"/>
                </a:solidFill>
                <a:latin typeface="Century Gothic" panose="020B0502020202020204" pitchFamily="34" charset="0"/>
              </a:rPr>
              <a:t>S</a:t>
            </a:r>
            <a:r>
              <a:rPr lang="en-US" altLang="zh-CN" sz="4400" dirty="0">
                <a:solidFill>
                  <a:srgbClr val="40AA54"/>
                </a:solidFill>
                <a:latin typeface="Century Gothic" panose="020B0502020202020204" pitchFamily="34" charset="0"/>
              </a:rPr>
              <a:t>ources </a:t>
            </a:r>
            <a:endParaRPr lang="zh-CN" altLang="en-US" sz="4400" dirty="0">
              <a:solidFill>
                <a:srgbClr val="40AA54"/>
              </a:solidFill>
              <a:latin typeface="Century Gothic" panose="020B0502020202020204" pitchFamily="34" charset="0"/>
            </a:endParaRP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5736921" y="5250184"/>
            <a:ext cx="1936913" cy="7351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ZIKUN FAN</a:t>
            </a: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{ JSON’s Intern }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5467" y="3294405"/>
            <a:ext cx="476925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600" dirty="0">
                <a:solidFill>
                  <a:schemeClr val="bg1"/>
                </a:solidFill>
                <a:latin typeface="Century Gothic" panose="020B0502020202020204" pitchFamily="34" charset="0"/>
              </a:rPr>
              <a:t>How Advocate Hub </a:t>
            </a:r>
            <a:endParaRPr lang="zh-CN" altLang="en-US" sz="36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305" y="5389160"/>
            <a:ext cx="457199" cy="457199"/>
          </a:xfrm>
          <a:prstGeom prst="rect">
            <a:avLst/>
          </a:prstGeom>
        </p:spPr>
      </p:pic>
      <p:sp>
        <p:nvSpPr>
          <p:cNvPr id="13" name="Title 1"/>
          <p:cNvSpPr txBox="1">
            <a:spLocks/>
          </p:cNvSpPr>
          <p:nvPr/>
        </p:nvSpPr>
        <p:spPr>
          <a:xfrm>
            <a:off x="5527109" y="5289541"/>
            <a:ext cx="319415" cy="7351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·</a:t>
            </a:r>
            <a:endParaRPr lang="zh-CN" altLang="en-US" sz="40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585249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5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1000" fill="hold"/>
                                        <p:tgtEl>
                                          <p:spTgt spid="1026"/>
                                        </p:tgtEl>
                                      </p:cBhvr>
                                      <p:by x="38000" y="38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849 0.13009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45" y="6505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6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2" grpId="0"/>
      <p:bldP spid="16" grpId="0"/>
      <p:bldP spid="10" grpId="0"/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5321770" y="3018492"/>
            <a:ext cx="1784365" cy="677775"/>
            <a:chOff x="9214421" y="926927"/>
            <a:chExt cx="1154198" cy="438411"/>
          </a:xfrm>
        </p:grpSpPr>
        <p:pic>
          <p:nvPicPr>
            <p:cNvPr id="2050" name="Picture 2" descr="Image result for microsoft logo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14421" y="926928"/>
              <a:ext cx="432153" cy="432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itle 1"/>
            <p:cNvSpPr txBox="1">
              <a:spLocks/>
            </p:cNvSpPr>
            <p:nvPr/>
          </p:nvSpPr>
          <p:spPr>
            <a:xfrm>
              <a:off x="9585739" y="926927"/>
              <a:ext cx="782880" cy="43841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zh-CN" sz="28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{ AH }</a:t>
              </a:r>
              <a:endParaRPr lang="zh-CN" altLang="en-US" sz="2800" b="1" i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pic>
        <p:nvPicPr>
          <p:cNvPr id="3076" name="Picture 4" descr="Image result for react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521" y="2680623"/>
            <a:ext cx="1916482" cy="1353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itle 1"/>
          <p:cNvSpPr txBox="1">
            <a:spLocks/>
          </p:cNvSpPr>
          <p:nvPr/>
        </p:nvSpPr>
        <p:spPr>
          <a:xfrm>
            <a:off x="1041914" y="4285680"/>
            <a:ext cx="2699696" cy="66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i="1" dirty="0">
                <a:solidFill>
                  <a:schemeClr val="bg1"/>
                </a:solidFill>
                <a:latin typeface="Century Gothic" panose="020B0502020202020204" pitchFamily="34" charset="0"/>
              </a:rPr>
              <a:t>Frontend Stack</a:t>
            </a:r>
            <a:endParaRPr lang="zh-CN" altLang="en-US" sz="2400" i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3078" name="Picture 6" descr="Image result for flask log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640" y="2554067"/>
            <a:ext cx="1606629" cy="1606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itle 1"/>
          <p:cNvSpPr txBox="1">
            <a:spLocks/>
          </p:cNvSpPr>
          <p:nvPr/>
        </p:nvSpPr>
        <p:spPr>
          <a:xfrm>
            <a:off x="4864105" y="4285679"/>
            <a:ext cx="2699696" cy="66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i="1" dirty="0">
                <a:solidFill>
                  <a:schemeClr val="bg1"/>
                </a:solidFill>
                <a:latin typeface="Century Gothic" panose="020B0502020202020204" pitchFamily="34" charset="0"/>
              </a:rPr>
              <a:t>Backend Stack</a:t>
            </a:r>
            <a:endParaRPr lang="zh-CN" altLang="en-US" sz="2400" i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8720431" y="4285679"/>
            <a:ext cx="2699696" cy="66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i="1" dirty="0">
                <a:solidFill>
                  <a:schemeClr val="bg1"/>
                </a:solidFill>
                <a:latin typeface="Century Gothic" panose="020B0502020202020204" pitchFamily="34" charset="0"/>
              </a:rPr>
              <a:t>DevOps Stack</a:t>
            </a:r>
            <a:endParaRPr lang="zh-CN" altLang="en-US" sz="2400" i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3084" name="Picture 12" descr="Image result for docker logo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0597" y="2744015"/>
            <a:ext cx="1479364" cy="1226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Connector 16"/>
          <p:cNvCxnSpPr/>
          <p:nvPr/>
        </p:nvCxnSpPr>
        <p:spPr>
          <a:xfrm>
            <a:off x="4258849" y="2267211"/>
            <a:ext cx="0" cy="2843408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8169057" y="2267211"/>
            <a:ext cx="0" cy="2843408"/>
          </a:xfrm>
          <a:prstGeom prst="line">
            <a:avLst/>
          </a:prstGeom>
          <a:ln w="2222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0" y="3661538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itle 1"/>
          <p:cNvSpPr txBox="1">
            <a:spLocks/>
          </p:cNvSpPr>
          <p:nvPr/>
        </p:nvSpPr>
        <p:spPr>
          <a:xfrm>
            <a:off x="327011" y="3832735"/>
            <a:ext cx="2790479" cy="9434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Scaffold </a:t>
            </a:r>
          </a:p>
          <a:p>
            <a:pPr algn="l"/>
            <a:r>
              <a:rPr lang="en-US" altLang="zh-CN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/ Build own</a:t>
            </a:r>
            <a:r>
              <a:rPr lang="en-US" altLang="zh-CN" sz="2400" dirty="0">
                <a:solidFill>
                  <a:schemeClr val="bg1"/>
                </a:solidFill>
                <a:latin typeface="Consolas" panose="020B0609020204030204" pitchFamily="49" charset="0"/>
              </a:rPr>
              <a:t>?</a:t>
            </a:r>
            <a:endParaRPr lang="en-US" altLang="zh-CN" sz="2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383596" y="3517398"/>
            <a:ext cx="277892" cy="277892"/>
          </a:xfrm>
          <a:prstGeom prst="ellipse">
            <a:avLst/>
          </a:prstGeom>
          <a:solidFill>
            <a:schemeClr val="bg1"/>
          </a:solidFill>
          <a:ln w="76200"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Title 1"/>
          <p:cNvSpPr txBox="1">
            <a:spLocks/>
          </p:cNvSpPr>
          <p:nvPr/>
        </p:nvSpPr>
        <p:spPr>
          <a:xfrm>
            <a:off x="327011" y="2769962"/>
            <a:ext cx="2471360" cy="7099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000" i="1" dirty="0">
                <a:solidFill>
                  <a:srgbClr val="61DAFB"/>
                </a:solidFill>
                <a:latin typeface="Century Gothic" panose="020B0502020202020204" pitchFamily="34" charset="0"/>
              </a:rPr>
              <a:t>Build React-based</a:t>
            </a:r>
          </a:p>
          <a:p>
            <a:pPr algn="l"/>
            <a:r>
              <a:rPr lang="en-US" altLang="zh-CN" sz="2000" i="1" dirty="0">
                <a:solidFill>
                  <a:srgbClr val="61DAFB"/>
                </a:solidFill>
                <a:latin typeface="Century Gothic" panose="020B0502020202020204" pitchFamily="34" charset="0"/>
              </a:rPr>
              <a:t>Structure</a:t>
            </a:r>
          </a:p>
        </p:txBody>
      </p:sp>
      <p:sp>
        <p:nvSpPr>
          <p:cNvPr id="40" name="Oval 39"/>
          <p:cNvSpPr/>
          <p:nvPr/>
        </p:nvSpPr>
        <p:spPr>
          <a:xfrm>
            <a:off x="2932295" y="3517398"/>
            <a:ext cx="277892" cy="277892"/>
          </a:xfrm>
          <a:prstGeom prst="ellipse">
            <a:avLst/>
          </a:prstGeom>
          <a:solidFill>
            <a:schemeClr val="bg1"/>
          </a:solidFill>
          <a:ln w="76200"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Title 1"/>
          <p:cNvSpPr txBox="1">
            <a:spLocks/>
          </p:cNvSpPr>
          <p:nvPr/>
        </p:nvSpPr>
        <p:spPr>
          <a:xfrm>
            <a:off x="2850259" y="2794303"/>
            <a:ext cx="1995747" cy="6620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000" i="1" dirty="0">
                <a:solidFill>
                  <a:srgbClr val="61DAFB"/>
                </a:solidFill>
                <a:latin typeface="Century Gothic" panose="020B0502020202020204" pitchFamily="34" charset="0"/>
              </a:rPr>
              <a:t>State</a:t>
            </a:r>
          </a:p>
          <a:p>
            <a:pPr algn="l"/>
            <a:r>
              <a:rPr lang="en-US" altLang="zh-CN" sz="2000" i="1" dirty="0">
                <a:solidFill>
                  <a:srgbClr val="61DAFB"/>
                </a:solidFill>
                <a:latin typeface="Century Gothic" panose="020B0502020202020204" pitchFamily="34" charset="0"/>
              </a:rPr>
              <a:t>management</a:t>
            </a:r>
          </a:p>
        </p:txBody>
      </p:sp>
      <p:sp>
        <p:nvSpPr>
          <p:cNvPr id="42" name="Title 1"/>
          <p:cNvSpPr txBox="1">
            <a:spLocks/>
          </p:cNvSpPr>
          <p:nvPr/>
        </p:nvSpPr>
        <p:spPr>
          <a:xfrm>
            <a:off x="2850459" y="3832734"/>
            <a:ext cx="2996484" cy="77137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Flux / Redux / </a:t>
            </a:r>
            <a:r>
              <a:rPr lang="en-US" altLang="zh-CN" sz="20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Mobx</a:t>
            </a:r>
            <a:r>
              <a:rPr lang="en-US" altLang="zh-CN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altLang="zh-CN" sz="2400" dirty="0">
                <a:solidFill>
                  <a:schemeClr val="bg1"/>
                </a:solidFill>
                <a:latin typeface="Consolas" panose="020B0609020204030204" pitchFamily="49" charset="0"/>
              </a:rPr>
              <a:t>?</a:t>
            </a:r>
          </a:p>
          <a:p>
            <a:pPr algn="l"/>
            <a:r>
              <a:rPr lang="en-US" altLang="zh-CN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Middleware </a:t>
            </a:r>
            <a:r>
              <a:rPr lang="en-US" altLang="zh-CN" sz="2400" dirty="0">
                <a:solidFill>
                  <a:schemeClr val="bg1"/>
                </a:solidFill>
                <a:latin typeface="Consolas" panose="020B0609020204030204" pitchFamily="49" charset="0"/>
              </a:rPr>
              <a:t>?</a:t>
            </a:r>
          </a:p>
          <a:p>
            <a:pPr algn="l"/>
            <a:endParaRPr lang="en-US" altLang="zh-CN" sz="20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5663822" y="3517398"/>
            <a:ext cx="277892" cy="277892"/>
          </a:xfrm>
          <a:prstGeom prst="ellipse">
            <a:avLst/>
          </a:prstGeom>
          <a:solidFill>
            <a:schemeClr val="bg1"/>
          </a:solidFill>
          <a:ln w="76200"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Title 1"/>
          <p:cNvSpPr txBox="1">
            <a:spLocks/>
          </p:cNvSpPr>
          <p:nvPr/>
        </p:nvSpPr>
        <p:spPr>
          <a:xfrm>
            <a:off x="5629312" y="2794303"/>
            <a:ext cx="1995747" cy="6620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000" i="1" dirty="0">
                <a:solidFill>
                  <a:srgbClr val="61DAFB"/>
                </a:solidFill>
                <a:latin typeface="Century Gothic" panose="020B0502020202020204" pitchFamily="34" charset="0"/>
              </a:rPr>
              <a:t>Routing</a:t>
            </a:r>
          </a:p>
        </p:txBody>
      </p:sp>
      <p:sp>
        <p:nvSpPr>
          <p:cNvPr id="46" name="Title 1"/>
          <p:cNvSpPr txBox="1">
            <a:spLocks/>
          </p:cNvSpPr>
          <p:nvPr/>
        </p:nvSpPr>
        <p:spPr>
          <a:xfrm>
            <a:off x="5628100" y="3881580"/>
            <a:ext cx="1968782" cy="7956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React-Router / Others </a:t>
            </a:r>
            <a:r>
              <a:rPr lang="en-US" altLang="zh-CN" sz="2400" dirty="0">
                <a:solidFill>
                  <a:schemeClr val="bg1"/>
                </a:solidFill>
                <a:latin typeface="Consolas" panose="020B0609020204030204" pitchFamily="49" charset="0"/>
              </a:rPr>
              <a:t>?</a:t>
            </a:r>
          </a:p>
          <a:p>
            <a:pPr algn="l"/>
            <a:endParaRPr lang="en-US" altLang="zh-CN" sz="20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47" name="Oval 46"/>
          <p:cNvSpPr/>
          <p:nvPr/>
        </p:nvSpPr>
        <p:spPr>
          <a:xfrm>
            <a:off x="7689998" y="3517397"/>
            <a:ext cx="277892" cy="277892"/>
          </a:xfrm>
          <a:prstGeom prst="ellipse">
            <a:avLst/>
          </a:prstGeom>
          <a:solidFill>
            <a:schemeClr val="bg1"/>
          </a:solidFill>
          <a:ln w="76200"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Title 1"/>
          <p:cNvSpPr txBox="1">
            <a:spLocks/>
          </p:cNvSpPr>
          <p:nvPr/>
        </p:nvSpPr>
        <p:spPr>
          <a:xfrm>
            <a:off x="7655488" y="2794302"/>
            <a:ext cx="1995747" cy="6620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000" i="1" dirty="0">
                <a:solidFill>
                  <a:srgbClr val="61DAFB"/>
                </a:solidFill>
                <a:latin typeface="Century Gothic" panose="020B0502020202020204" pitchFamily="34" charset="0"/>
              </a:rPr>
              <a:t>Component</a:t>
            </a:r>
          </a:p>
        </p:txBody>
      </p:sp>
      <p:sp>
        <p:nvSpPr>
          <p:cNvPr id="49" name="Title 1"/>
          <p:cNvSpPr txBox="1">
            <a:spLocks/>
          </p:cNvSpPr>
          <p:nvPr/>
        </p:nvSpPr>
        <p:spPr>
          <a:xfrm>
            <a:off x="7654276" y="3846014"/>
            <a:ext cx="2311162" cy="8311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{ …</a:t>
            </a:r>
            <a:r>
              <a:rPr lang="en-US" altLang="zh-CN" sz="20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tooMuch</a:t>
            </a:r>
            <a:r>
              <a:rPr lang="en-US" altLang="zh-CN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 } </a:t>
            </a:r>
          </a:p>
          <a:p>
            <a:pPr algn="l"/>
            <a:r>
              <a:rPr lang="en-US" altLang="zh-CN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Customize </a:t>
            </a:r>
            <a:r>
              <a:rPr lang="en-US" altLang="zh-CN" sz="2400" dirty="0">
                <a:solidFill>
                  <a:schemeClr val="bg1"/>
                </a:solidFill>
                <a:latin typeface="Consolas" panose="020B0609020204030204" pitchFamily="49" charset="0"/>
              </a:rPr>
              <a:t>?</a:t>
            </a:r>
          </a:p>
          <a:p>
            <a:pPr algn="l"/>
            <a:endParaRPr lang="en-US" altLang="zh-CN" sz="20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50" name="Oval 49"/>
          <p:cNvSpPr/>
          <p:nvPr/>
        </p:nvSpPr>
        <p:spPr>
          <a:xfrm>
            <a:off x="9909278" y="3517397"/>
            <a:ext cx="277892" cy="277892"/>
          </a:xfrm>
          <a:prstGeom prst="ellipse">
            <a:avLst/>
          </a:prstGeom>
          <a:solidFill>
            <a:schemeClr val="bg1"/>
          </a:solidFill>
          <a:ln w="76200"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Title 1"/>
          <p:cNvSpPr txBox="1">
            <a:spLocks/>
          </p:cNvSpPr>
          <p:nvPr/>
        </p:nvSpPr>
        <p:spPr>
          <a:xfrm>
            <a:off x="9874768" y="2794302"/>
            <a:ext cx="1995747" cy="6620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000" i="1" dirty="0">
                <a:solidFill>
                  <a:srgbClr val="61DAFB"/>
                </a:solidFill>
                <a:latin typeface="Century Gothic" panose="020B0502020202020204" pitchFamily="34" charset="0"/>
              </a:rPr>
              <a:t>Testing</a:t>
            </a:r>
          </a:p>
          <a:p>
            <a:pPr algn="l"/>
            <a:r>
              <a:rPr lang="en-US" altLang="zh-CN" sz="2000" i="1" dirty="0">
                <a:solidFill>
                  <a:srgbClr val="61DAFB"/>
                </a:solidFill>
                <a:latin typeface="Century Gothic" panose="020B0502020202020204" pitchFamily="34" charset="0"/>
              </a:rPr>
              <a:t>&amp; </a:t>
            </a:r>
            <a:r>
              <a:rPr lang="en-US" altLang="zh-CN" sz="2000" i="1" dirty="0" err="1">
                <a:solidFill>
                  <a:srgbClr val="61DAFB"/>
                </a:solidFill>
                <a:latin typeface="Century Gothic" panose="020B0502020202020204" pitchFamily="34" charset="0"/>
              </a:rPr>
              <a:t>Utils</a:t>
            </a:r>
            <a:endParaRPr lang="en-US" altLang="zh-CN" sz="2000" i="1" dirty="0">
              <a:solidFill>
                <a:srgbClr val="61DAFB"/>
              </a:solidFill>
              <a:latin typeface="Century Gothic" panose="020B0502020202020204" pitchFamily="34" charset="0"/>
            </a:endParaRPr>
          </a:p>
        </p:txBody>
      </p:sp>
      <p:sp>
        <p:nvSpPr>
          <p:cNvPr id="52" name="Title 1"/>
          <p:cNvSpPr txBox="1">
            <a:spLocks/>
          </p:cNvSpPr>
          <p:nvPr/>
        </p:nvSpPr>
        <p:spPr>
          <a:xfrm>
            <a:off x="9873556" y="3846013"/>
            <a:ext cx="2311162" cy="11460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0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ReactTestUtils</a:t>
            </a:r>
            <a:endParaRPr lang="en-US" altLang="zh-CN" sz="20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algn="l"/>
            <a:r>
              <a:rPr lang="en-US" altLang="zh-CN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/ Jest </a:t>
            </a:r>
          </a:p>
          <a:p>
            <a:pPr algn="l"/>
            <a:r>
              <a:rPr lang="en-US" altLang="zh-CN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/ Enzyme </a:t>
            </a:r>
            <a:r>
              <a:rPr lang="en-US" altLang="zh-CN" sz="2400" dirty="0">
                <a:solidFill>
                  <a:schemeClr val="bg1"/>
                </a:solidFill>
                <a:latin typeface="Consolas" panose="020B0609020204030204" pitchFamily="49" charset="0"/>
              </a:rPr>
              <a:t>?</a:t>
            </a:r>
            <a:endParaRPr lang="en-US" altLang="zh-CN" sz="20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096822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1.85185E-6 L 4.58333E-6 -0.3842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2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5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5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0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0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0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30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6" presetClass="emph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63" dur="1000" fill="hold"/>
                                        <p:tgtEl>
                                          <p:spTgt spid="3076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64" presetID="42" presetClass="path" presetSubtype="0" accel="50000" decel="5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3.75E-6 -3.33333E-6 L 0.21693 -0.38009 " pathEditMode="relative" rAng="0" ptsTypes="AA">
                                      <p:cBhvr>
                                        <p:cTn id="65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46" y="-19005"/>
                                    </p:animMotion>
                                  </p:childTnLst>
                                </p:cTn>
                              </p:par>
                              <p:par>
                                <p:cTn id="66" presetID="42" presetClass="path" presetSubtype="0" accel="50000" decel="5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3.75E-6 3.7037E-7 L 0.3474 -0.56389 " pathEditMode="relative" rAng="0" ptsTypes="AA">
                                      <p:cBhvr>
                                        <p:cTn id="6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370" y="-281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3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5" dur="1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4D4D4D"/>
                                      </p:to>
                                    </p:animClr>
                                    <p:set>
                                      <p:cBhvr>
                                        <p:cTn id="86" dur="1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7" dur="1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90" dur="indefinite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indefinite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93" dur="indefinite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0"/>
                            </p:stCondLst>
                            <p:childTnLst>
                              <p:par>
                                <p:cTn id="9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6" dur="1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4D4D4D"/>
                                      </p:to>
                                    </p:animClr>
                                    <p:set>
                                      <p:cBhvr>
                                        <p:cTn id="107" dur="1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8" dur="1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indefinite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11" dur="indefinite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indefinite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14" dur="indefinite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0"/>
                            </p:stCondLst>
                            <p:childTnLst>
                              <p:par>
                                <p:cTn id="1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7" dur="1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4D4D4D"/>
                                      </p:to>
                                    </p:animClr>
                                    <p:set>
                                      <p:cBhvr>
                                        <p:cTn id="128" dur="1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9" dur="1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indefinite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2" dur="indefinite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indefinite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5" dur="indefinite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0"/>
                            </p:stCondLst>
                            <p:childTnLst>
                              <p:par>
                                <p:cTn id="1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8" dur="1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4D4D4D"/>
                                      </p:to>
                                    </p:animClr>
                                    <p:set>
                                      <p:cBhvr>
                                        <p:cTn id="149" dur="1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0" dur="1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indefinite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53" dur="indefinite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indefinite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56" dur="indefinite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10"/>
                            </p:stCondLst>
                            <p:childTnLst>
                              <p:par>
                                <p:cTn id="15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8" grpId="1"/>
      <p:bldP spid="20" grpId="0"/>
      <p:bldP spid="20" grpId="1"/>
      <p:bldP spid="23" grpId="0"/>
      <p:bldP spid="23" grpId="1"/>
      <p:bldP spid="35" grpId="0"/>
      <p:bldP spid="35" grpId="1"/>
      <p:bldP spid="29" grpId="0" animBg="1"/>
      <p:bldP spid="29" grpId="1" animBg="1"/>
      <p:bldP spid="39" grpId="0"/>
      <p:bldP spid="39" grpId="1"/>
      <p:bldP spid="40" grpId="0" animBg="1"/>
      <p:bldP spid="41" grpId="0"/>
      <p:bldP spid="41" grpId="1"/>
      <p:bldP spid="42" grpId="0"/>
      <p:bldP spid="42" grpId="1"/>
      <p:bldP spid="44" grpId="0" animBg="1"/>
      <p:bldP spid="45" grpId="0"/>
      <p:bldP spid="45" grpId="1"/>
      <p:bldP spid="46" grpId="0"/>
      <p:bldP spid="46" grpId="1"/>
      <p:bldP spid="47" grpId="0" animBg="1"/>
      <p:bldP spid="48" grpId="0"/>
      <p:bldP spid="48" grpId="1"/>
      <p:bldP spid="49" grpId="0"/>
      <p:bldP spid="49" grpId="1"/>
      <p:bldP spid="50" grpId="0" animBg="1"/>
      <p:bldP spid="51" grpId="0"/>
      <p:bldP spid="5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097430" y="424600"/>
            <a:ext cx="5614770" cy="667322"/>
            <a:chOff x="3097430" y="424600"/>
            <a:chExt cx="5614770" cy="667322"/>
          </a:xfrm>
        </p:grpSpPr>
        <p:pic>
          <p:nvPicPr>
            <p:cNvPr id="3076" name="Picture 4" descr="Image result for react logo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97430" y="424600"/>
              <a:ext cx="944880" cy="6673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Title 1"/>
            <p:cNvSpPr txBox="1">
              <a:spLocks/>
            </p:cNvSpPr>
            <p:nvPr/>
          </p:nvSpPr>
          <p:spPr>
            <a:xfrm>
              <a:off x="3661310" y="424600"/>
              <a:ext cx="5050890" cy="6660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zh-CN" sz="2400" i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Frontend Stack</a:t>
              </a:r>
              <a:r>
                <a:rPr lang="en-US" altLang="zh-CN" sz="24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·</a:t>
              </a:r>
              <a:r>
                <a:rPr lang="en-US" altLang="zh-CN" sz="24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altLang="zh-CN" sz="2400" i="1" dirty="0">
                  <a:solidFill>
                    <a:srgbClr val="61DAFB"/>
                  </a:solidFill>
                  <a:latin typeface="Century Gothic" panose="020B0502020202020204" pitchFamily="34" charset="0"/>
                </a:rPr>
                <a:t>build structure</a:t>
              </a:r>
              <a:endParaRPr lang="zh-CN" altLang="en-US" sz="2400" i="1" dirty="0">
                <a:solidFill>
                  <a:srgbClr val="61DAFB"/>
                </a:solidFill>
                <a:latin typeface="Century Gothic" panose="020B0502020202020204" pitchFamily="34" charset="0"/>
              </a:endParaRPr>
            </a:p>
          </p:txBody>
        </p:sp>
      </p:grpSp>
      <p:pic>
        <p:nvPicPr>
          <p:cNvPr id="5126" name="Picture 6" descr="Image result for babel js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4004" y="1926134"/>
            <a:ext cx="2558784" cy="1163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2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82893" y="1647571"/>
            <a:ext cx="1188527" cy="136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26"/>
          <p:cNvSpPr>
            <a:spLocks noChangeArrowheads="1"/>
          </p:cNvSpPr>
          <p:nvPr/>
        </p:nvSpPr>
        <p:spPr bwMode="auto">
          <a:xfrm>
            <a:off x="3097430" y="3183324"/>
            <a:ext cx="5751930" cy="193899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Fira Code"/>
              </a:rPr>
              <a:t>//.babelrc 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Fira Code"/>
              </a:rPr>
              <a:t>file</a:t>
            </a:r>
            <a:endParaRPr lang="en-US" altLang="zh-CN" sz="2400" dirty="0">
              <a:solidFill>
                <a:srgbClr val="A9B7C6"/>
              </a:solidFill>
              <a:latin typeface="Consolas" panose="020B0609020204030204" pitchFamily="49" charset="0"/>
              <a:ea typeface="Fira Code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{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</a:b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 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Fira Code"/>
              </a:rPr>
              <a:t>"presets"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Fira Code"/>
              </a:rPr>
              <a:t>: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[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ea typeface="Fira Code"/>
              </a:rPr>
              <a:t>"es201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ea typeface="Fira Code"/>
              </a:rPr>
              <a:t>6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ea typeface="Fira Code"/>
              </a:rPr>
              <a:t>"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Fira Code"/>
              </a:rPr>
              <a:t>,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ea typeface="Fira Code"/>
              </a:rPr>
              <a:t>"react"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]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,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>
                <a:solidFill>
                  <a:srgbClr val="A9B7C6"/>
                </a:solidFill>
                <a:latin typeface="Consolas" panose="020B0609020204030204" pitchFamily="49" charset="0"/>
                <a:ea typeface="Fira Code"/>
              </a:rPr>
              <a:t>  ...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</a:b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}</a:t>
            </a:r>
            <a:endParaRPr kumimoji="0" lang="zh-CN" altLang="zh-CN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1" name="Rectangle 29"/>
          <p:cNvSpPr>
            <a:spLocks noChangeArrowheads="1"/>
          </p:cNvSpPr>
          <p:nvPr/>
        </p:nvSpPr>
        <p:spPr bwMode="auto">
          <a:xfrm>
            <a:off x="4442260" y="3221424"/>
            <a:ext cx="3062269" cy="25545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Fira Code"/>
              </a:rPr>
              <a:t>//webpack.config.js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Fira Code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Fira Code"/>
              </a:rPr>
              <a:t>module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.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Fira Code"/>
              </a:rPr>
              <a:t>exports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= {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Fira Code"/>
              </a:rPr>
              <a:t>entry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: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ea typeface="Fira Code"/>
              </a:rPr>
              <a:t>"./app.js"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Fira Code"/>
              </a:rPr>
              <a:t>,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Fira Code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Fira Code"/>
              </a:rPr>
              <a:t>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Fira Code"/>
              </a:rPr>
              <a:t>output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: {</a:t>
            </a:r>
            <a:r>
              <a:rPr lang="en-US" altLang="zh-CN" sz="2000" dirty="0">
                <a:solidFill>
                  <a:srgbClr val="A9B7C6"/>
                </a:solidFill>
                <a:latin typeface="Consolas" panose="020B0609020204030204" pitchFamily="49" charset="0"/>
                <a:ea typeface="Fira Code"/>
              </a:rPr>
              <a:t>...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}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Fira Code"/>
              </a:rPr>
              <a:t>,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Fira Code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Fira Code"/>
              </a:rPr>
              <a:t>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Fira Code"/>
              </a:rPr>
              <a:t>watch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: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Fira Code"/>
              </a:rPr>
              <a:t>true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Fira Code"/>
              </a:rPr>
              <a:t>,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Fira Code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Fira Code"/>
              </a:rPr>
              <a:t>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Fira Code"/>
              </a:rPr>
              <a:t>module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: {</a:t>
            </a:r>
            <a:r>
              <a:rPr lang="en-US" altLang="zh-CN" sz="2000" dirty="0">
                <a:solidFill>
                  <a:srgbClr val="A9B7C6"/>
                </a:solidFill>
                <a:latin typeface="Consolas" panose="020B0609020204030204" pitchFamily="49" charset="0"/>
                <a:ea typeface="Fira Code"/>
              </a:rPr>
              <a:t>...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}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dirty="0">
                <a:solidFill>
                  <a:srgbClr val="A9B7C6"/>
                </a:solidFill>
                <a:latin typeface="Consolas" panose="020B0609020204030204" pitchFamily="49" charset="0"/>
                <a:ea typeface="Fira Code"/>
              </a:rPr>
              <a:t>  ...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}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Fira Code"/>
              </a:rPr>
              <a:t>;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5122" name="Picture 2" descr="Image result for eslint 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5996" y="1647571"/>
            <a:ext cx="1354798" cy="1354798"/>
          </a:xfrm>
          <a:prstGeom prst="rect">
            <a:avLst/>
          </a:prstGeom>
          <a:noFill/>
        </p:spPr>
      </p:pic>
      <p:sp>
        <p:nvSpPr>
          <p:cNvPr id="24" name="Rectangle 30"/>
          <p:cNvSpPr>
            <a:spLocks noChangeArrowheads="1"/>
          </p:cNvSpPr>
          <p:nvPr/>
        </p:nvSpPr>
        <p:spPr bwMode="auto">
          <a:xfrm>
            <a:off x="4042310" y="3178948"/>
            <a:ext cx="3945894" cy="193899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Fira Code"/>
              </a:rPr>
              <a:t>/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Fira Code"/>
              </a:rPr>
              <a:t>/.eslintrc</a:t>
            </a:r>
            <a:r>
              <a:rPr kumimoji="0" lang="en-US" altLang="zh-CN" sz="24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Fira Code"/>
              </a:rPr>
              <a:t> file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Consolas" panose="020B0609020204030204" pitchFamily="49" charset="0"/>
              <a:ea typeface="Fira Cod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{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</a:b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 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Fira Code"/>
              </a:rPr>
              <a:t>"extends"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Fira Code"/>
              </a:rPr>
              <a:t>: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ea typeface="Fira Code"/>
              </a:rPr>
              <a:t>"airbnb"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ea typeface="Fira Code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ea typeface="Fira Code"/>
              </a:rPr>
              <a:t>  </a:t>
            </a:r>
            <a:r>
              <a:rPr lang="en-US" altLang="zh-CN" sz="2400" dirty="0">
                <a:solidFill>
                  <a:srgbClr val="808080"/>
                </a:solidFill>
                <a:latin typeface="Consolas" panose="020B0609020204030204" pitchFamily="49" charset="0"/>
                <a:ea typeface="Fira Code"/>
              </a:rPr>
              <a:t>...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ea typeface="Fira Code"/>
              </a:rPr>
            </a:b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}</a:t>
            </a:r>
            <a:endParaRPr kumimoji="0" lang="zh-CN" altLang="zh-CN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4" name="Title 1"/>
          <p:cNvSpPr txBox="1">
            <a:spLocks/>
          </p:cNvSpPr>
          <p:nvPr/>
        </p:nvSpPr>
        <p:spPr>
          <a:xfrm>
            <a:off x="3736339" y="2322935"/>
            <a:ext cx="4450912" cy="66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 i="1" dirty="0">
                <a:solidFill>
                  <a:srgbClr val="61DAFB"/>
                </a:solidFill>
                <a:latin typeface="Century Gothic" panose="020B0502020202020204" pitchFamily="34" charset="0"/>
              </a:rPr>
              <a:t>Create-react-app</a:t>
            </a:r>
            <a:endParaRPr lang="zh-CN" altLang="en-US" sz="3200" b="1" i="1" dirty="0">
              <a:solidFill>
                <a:srgbClr val="61DAFB"/>
              </a:solidFill>
              <a:latin typeface="Century Gothic" panose="020B0502020202020204" pitchFamily="34" charset="0"/>
            </a:endParaRPr>
          </a:p>
        </p:txBody>
      </p:sp>
      <p:sp>
        <p:nvSpPr>
          <p:cNvPr id="58" name="Title 1"/>
          <p:cNvSpPr txBox="1">
            <a:spLocks/>
          </p:cNvSpPr>
          <p:nvPr/>
        </p:nvSpPr>
        <p:spPr>
          <a:xfrm>
            <a:off x="3747938" y="3093571"/>
            <a:ext cx="4450912" cy="66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i="1" dirty="0">
                <a:solidFill>
                  <a:schemeClr val="bg1"/>
                </a:solidFill>
                <a:latin typeface="Century Gothic" panose="020B0502020202020204" pitchFamily="34" charset="0"/>
              </a:rPr>
              <a:t>Official· No-config· Minimal</a:t>
            </a:r>
            <a:endParaRPr lang="zh-CN" altLang="en-US" sz="2400" i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2053" name="Group 2052"/>
          <p:cNvGrpSpPr/>
          <p:nvPr/>
        </p:nvGrpSpPr>
        <p:grpSpPr>
          <a:xfrm>
            <a:off x="5295996" y="3924689"/>
            <a:ext cx="1305428" cy="484321"/>
            <a:chOff x="5514473" y="5621810"/>
            <a:chExt cx="1305428" cy="484321"/>
          </a:xfrm>
        </p:grpSpPr>
        <p:pic>
          <p:nvPicPr>
            <p:cNvPr id="2051" name="Picture 2050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14473" y="5621810"/>
              <a:ext cx="458921" cy="458921"/>
            </a:xfrm>
            <a:prstGeom prst="rect">
              <a:avLst/>
            </a:prstGeom>
          </p:spPr>
        </p:pic>
        <p:sp>
          <p:nvSpPr>
            <p:cNvPr id="61" name="Title 1"/>
            <p:cNvSpPr txBox="1">
              <a:spLocks/>
            </p:cNvSpPr>
            <p:nvPr/>
          </p:nvSpPr>
          <p:spPr>
            <a:xfrm>
              <a:off x="5967501" y="5647210"/>
              <a:ext cx="852400" cy="45892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zh-CN" sz="2000" i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33.9k</a:t>
              </a:r>
              <a:endParaRPr lang="zh-CN" altLang="en-US" sz="2000" i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2054" name="Rectangle 2053"/>
          <p:cNvSpPr/>
          <p:nvPr/>
        </p:nvSpPr>
        <p:spPr>
          <a:xfrm>
            <a:off x="6234283" y="2839999"/>
            <a:ext cx="443262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40AA54"/>
                </a:solidFill>
                <a:latin typeface="Consolas" panose="020B0609020204030204" pitchFamily="49" charset="0"/>
                <a:ea typeface="Fira Code"/>
              </a:rPr>
              <a:t>~ </a:t>
            </a:r>
            <a:r>
              <a:rPr lang="zh-CN" altLang="en-US" sz="2400" dirty="0">
                <a:solidFill>
                  <a:srgbClr val="40AA54"/>
                </a:solidFill>
                <a:latin typeface="Consolas" panose="020B0609020204030204" pitchFamily="49" charset="0"/>
                <a:ea typeface="Fira Code"/>
              </a:rPr>
              <a:t>create-react-app</a:t>
            </a:r>
            <a:r>
              <a:rPr lang="zh-CN" altLang="en-US" sz="2400" dirty="0">
                <a:latin typeface="Consolas" panose="020B0609020204030204" pitchFamily="49" charset="0"/>
              </a:rPr>
              <a:t> </a:t>
            </a:r>
            <a:r>
              <a:rPr lang="zh-CN" altLang="en-US" sz="2400" dirty="0">
                <a:solidFill>
                  <a:srgbClr val="A9B7C6"/>
                </a:solidFill>
                <a:latin typeface="Consolas" panose="020B0609020204030204" pitchFamily="49" charset="0"/>
                <a:ea typeface="Fira Code"/>
              </a:rPr>
              <a:t>my-app</a:t>
            </a:r>
            <a:endParaRPr lang="en-US" altLang="zh-CN" sz="2400" dirty="0">
              <a:solidFill>
                <a:srgbClr val="A9B7C6"/>
              </a:solidFill>
              <a:latin typeface="Consolas" panose="020B0609020204030204" pitchFamily="49" charset="0"/>
              <a:ea typeface="Fira Code"/>
            </a:endParaRPr>
          </a:p>
          <a:p>
            <a:r>
              <a:rPr lang="en-US" altLang="zh-CN" sz="2400" dirty="0">
                <a:solidFill>
                  <a:srgbClr val="40AA54"/>
                </a:solidFill>
                <a:latin typeface="Consolas" panose="020B0609020204030204" pitchFamily="49" charset="0"/>
                <a:ea typeface="Fira Code"/>
              </a:rPr>
              <a:t>~ cd </a:t>
            </a:r>
            <a:r>
              <a:rPr lang="en-US" altLang="zh-CN" sz="2400" dirty="0">
                <a:solidFill>
                  <a:srgbClr val="A9B7C6"/>
                </a:solidFill>
                <a:latin typeface="Consolas" panose="020B0609020204030204" pitchFamily="49" charset="0"/>
                <a:ea typeface="Fira Code"/>
              </a:rPr>
              <a:t>my-app/</a:t>
            </a:r>
          </a:p>
          <a:p>
            <a:r>
              <a:rPr lang="en-US" altLang="zh-CN" sz="2400" dirty="0">
                <a:solidFill>
                  <a:srgbClr val="40AA54"/>
                </a:solidFill>
                <a:latin typeface="Consolas" panose="020B0609020204030204" pitchFamily="49" charset="0"/>
                <a:ea typeface="Fira Code"/>
              </a:rPr>
              <a:t>~ yarn </a:t>
            </a:r>
            <a:r>
              <a:rPr lang="en-US" altLang="zh-CN" sz="2400" dirty="0">
                <a:solidFill>
                  <a:srgbClr val="61DAFB"/>
                </a:solidFill>
                <a:latin typeface="Consolas" panose="020B0609020204030204" pitchFamily="49" charset="0"/>
                <a:ea typeface="Fira Code"/>
              </a:rPr>
              <a:t>start</a:t>
            </a:r>
            <a:endParaRPr lang="zh-CN" altLang="en-US" sz="2000" dirty="0">
              <a:solidFill>
                <a:srgbClr val="61DAFB"/>
              </a:solidFill>
              <a:latin typeface="Consolas" panose="020B0609020204030204" pitchFamily="49" charset="0"/>
              <a:ea typeface="Fira Code"/>
            </a:endParaRPr>
          </a:p>
        </p:txBody>
      </p:sp>
    </p:spTree>
    <p:extLst>
      <p:ext uri="{BB962C8B-B14F-4D97-AF65-F5344CB8AC3E}">
        <p14:creationId xmlns:p14="http://schemas.microsoft.com/office/powerpoint/2010/main" val="27927713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7.40741E-7 L -0.30039 0.16412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026" y="8194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300" fill="hold"/>
                                        <p:tgtEl>
                                          <p:spTgt spid="5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300" fill="hold"/>
                                        <p:tgtEl>
                                          <p:spTgt spid="5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300"/>
                                        <p:tgtEl>
                                          <p:spTgt spid="5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3.33333E-6 L 0.32331 0.1794 " pathEditMode="relative" rAng="0" ptsTypes="AA">
                                      <p:cBhvr>
                                        <p:cTn id="32" dur="1000" fill="hold"/>
                                        <p:tgtEl>
                                          <p:spTgt spid="51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159" y="8958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3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3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3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1.11111E-6 L 0.00079 0.17963 " pathEditMode="relative" rAng="0" ptsTypes="AA">
                                      <p:cBhvr>
                                        <p:cTn id="48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8981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5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4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51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5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/>
                                        <p:tgtEl>
                                          <p:spTgt spid="5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4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500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3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3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3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1.48148E-6 L -0.23489 1.48148E-6 " pathEditMode="relative" rAng="0" ptsTypes="AA">
                                      <p:cBhvr>
                                        <p:cTn id="81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745" y="0"/>
                                    </p:animMotion>
                                  </p:childTnLst>
                                </p:cTn>
                              </p:par>
                              <p:par>
                                <p:cTn id="8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2.96296E-6 L -0.21171 0.00092 " pathEditMode="relative" rAng="0" ptsTypes="AA">
                                      <p:cBhvr>
                                        <p:cTn id="83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586" y="46"/>
                                    </p:animMotion>
                                  </p:childTnLst>
                                </p:cTn>
                              </p:par>
                              <p:par>
                                <p:cTn id="8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2.59259E-6 L -0.32122 -0.00834 " pathEditMode="relative" rAng="0" ptsTypes="AA">
                                      <p:cBhvr>
                                        <p:cTn id="85" dur="10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068" y="-4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000"/>
                            </p:stCondLst>
                            <p:childTnLst>
                              <p:par>
                                <p:cTn id="8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21" grpId="0"/>
      <p:bldP spid="21" grpId="1"/>
      <p:bldP spid="24" grpId="0"/>
      <p:bldP spid="24" grpId="1"/>
      <p:bldP spid="54" grpId="0"/>
      <p:bldP spid="54" grpId="1"/>
      <p:bldP spid="58" grpId="0"/>
      <p:bldP spid="58" grpId="1"/>
      <p:bldP spid="205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097430" y="424600"/>
            <a:ext cx="6249770" cy="667322"/>
            <a:chOff x="3097430" y="424600"/>
            <a:chExt cx="6249770" cy="667322"/>
          </a:xfrm>
        </p:grpSpPr>
        <p:pic>
          <p:nvPicPr>
            <p:cNvPr id="3076" name="Picture 4" descr="Image result for react logo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97430" y="424600"/>
              <a:ext cx="944880" cy="6673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Title 1"/>
            <p:cNvSpPr txBox="1">
              <a:spLocks/>
            </p:cNvSpPr>
            <p:nvPr/>
          </p:nvSpPr>
          <p:spPr>
            <a:xfrm>
              <a:off x="3851810" y="424600"/>
              <a:ext cx="5495390" cy="6660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zh-CN" sz="2400" i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Frontend Stack</a:t>
              </a:r>
              <a:r>
                <a:rPr lang="en-US" altLang="zh-CN" sz="24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·</a:t>
              </a:r>
              <a:r>
                <a:rPr lang="en-US" altLang="zh-CN" sz="24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altLang="zh-CN" sz="2400" i="1" dirty="0">
                  <a:solidFill>
                    <a:srgbClr val="61DAFB"/>
                  </a:solidFill>
                  <a:latin typeface="Century Gothic" panose="020B0502020202020204" pitchFamily="34" charset="0"/>
                </a:rPr>
                <a:t>state management</a:t>
              </a:r>
              <a:endParaRPr lang="zh-CN" altLang="en-US" sz="2400" i="1" dirty="0">
                <a:solidFill>
                  <a:srgbClr val="61DAFB"/>
                </a:solidFill>
                <a:latin typeface="Century Gothic" panose="020B0502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70348617"/>
      </p:ext>
    </p:extLst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5321770" y="450657"/>
            <a:ext cx="1784365" cy="677775"/>
            <a:chOff x="9214421" y="926927"/>
            <a:chExt cx="1154198" cy="438411"/>
          </a:xfrm>
        </p:grpSpPr>
        <p:pic>
          <p:nvPicPr>
            <p:cNvPr id="2050" name="Picture 2" descr="Image result for microsoft logo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14421" y="926928"/>
              <a:ext cx="432153" cy="432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itle 1"/>
            <p:cNvSpPr txBox="1">
              <a:spLocks/>
            </p:cNvSpPr>
            <p:nvPr/>
          </p:nvSpPr>
          <p:spPr>
            <a:xfrm>
              <a:off x="9585739" y="926927"/>
              <a:ext cx="782880" cy="43841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zh-CN" sz="28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{ AH }</a:t>
              </a:r>
              <a:endParaRPr lang="zh-CN" altLang="en-US" sz="2800" b="1" i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pic>
        <p:nvPicPr>
          <p:cNvPr id="3076" name="Picture 4" descr="Image result for react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521" y="2680623"/>
            <a:ext cx="1916482" cy="1353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itle 1"/>
          <p:cNvSpPr txBox="1">
            <a:spLocks/>
          </p:cNvSpPr>
          <p:nvPr/>
        </p:nvSpPr>
        <p:spPr>
          <a:xfrm>
            <a:off x="1041914" y="4285680"/>
            <a:ext cx="2699696" cy="66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i="1" dirty="0">
                <a:solidFill>
                  <a:schemeClr val="bg1"/>
                </a:solidFill>
                <a:latin typeface="Century Gothic" panose="020B0502020202020204" pitchFamily="34" charset="0"/>
              </a:rPr>
              <a:t>Frontend Stack</a:t>
            </a:r>
            <a:endParaRPr lang="zh-CN" altLang="en-US" sz="2400" i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3078" name="Picture 6" descr="Image result for flask log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640" y="2554067"/>
            <a:ext cx="1606629" cy="1606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itle 1"/>
          <p:cNvSpPr txBox="1">
            <a:spLocks/>
          </p:cNvSpPr>
          <p:nvPr/>
        </p:nvSpPr>
        <p:spPr>
          <a:xfrm>
            <a:off x="4864105" y="4285679"/>
            <a:ext cx="2699696" cy="66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i="1" dirty="0">
                <a:solidFill>
                  <a:schemeClr val="bg1"/>
                </a:solidFill>
                <a:latin typeface="Century Gothic" panose="020B0502020202020204" pitchFamily="34" charset="0"/>
              </a:rPr>
              <a:t>Backend Stack</a:t>
            </a:r>
            <a:endParaRPr lang="zh-CN" altLang="en-US" sz="2400" i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8720431" y="4285679"/>
            <a:ext cx="2699696" cy="66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i="1" dirty="0">
                <a:solidFill>
                  <a:schemeClr val="bg1"/>
                </a:solidFill>
                <a:latin typeface="Century Gothic" panose="020B0502020202020204" pitchFamily="34" charset="0"/>
              </a:rPr>
              <a:t>DevOps Stack</a:t>
            </a:r>
            <a:endParaRPr lang="zh-CN" altLang="en-US" sz="2400" i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3084" name="Picture 12" descr="Image result for docker logo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0597" y="2744015"/>
            <a:ext cx="1479364" cy="1226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Connector 16"/>
          <p:cNvCxnSpPr/>
          <p:nvPr/>
        </p:nvCxnSpPr>
        <p:spPr>
          <a:xfrm>
            <a:off x="4258849" y="2267211"/>
            <a:ext cx="0" cy="2843408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8169057" y="2267211"/>
            <a:ext cx="0" cy="2843408"/>
          </a:xfrm>
          <a:prstGeom prst="line">
            <a:avLst/>
          </a:prstGeom>
          <a:ln w="2222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031602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30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6" presetClass="emph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27" dur="1000" fill="hold"/>
                                        <p:tgtEl>
                                          <p:spTgt spid="3078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6.25E-7 -3.33333E-6 L -0.0918 -0.38009 " pathEditMode="relative" rAng="0" ptsTypes="AA">
                                      <p:cBhvr>
                                        <p:cTn id="29" dur="10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96" y="-19005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42" presetClass="path" presetSubtype="0" accel="50000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4.58333E-6 3.7037E-7 L 0.02148 -0.56921 " pathEditMode="relative" rAng="0" ptsTypes="AA">
                                      <p:cBhvr>
                                        <p:cTn id="3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68" y="-284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0" grpId="0"/>
      <p:bldP spid="2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5321770" y="450657"/>
            <a:ext cx="1784365" cy="677775"/>
            <a:chOff x="9214421" y="926927"/>
            <a:chExt cx="1154198" cy="438411"/>
          </a:xfrm>
        </p:grpSpPr>
        <p:pic>
          <p:nvPicPr>
            <p:cNvPr id="2050" name="Picture 2" descr="Image result for microsoft logo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14421" y="926928"/>
              <a:ext cx="432153" cy="432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itle 1"/>
            <p:cNvSpPr txBox="1">
              <a:spLocks/>
            </p:cNvSpPr>
            <p:nvPr/>
          </p:nvSpPr>
          <p:spPr>
            <a:xfrm>
              <a:off x="9585739" y="926927"/>
              <a:ext cx="782880" cy="43841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zh-CN" sz="28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{ AH }</a:t>
              </a:r>
              <a:endParaRPr lang="zh-CN" altLang="en-US" sz="2800" b="1" i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pic>
        <p:nvPicPr>
          <p:cNvPr id="3076" name="Picture 4" descr="Image result for react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521" y="2680623"/>
            <a:ext cx="1916482" cy="1353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itle 1"/>
          <p:cNvSpPr txBox="1">
            <a:spLocks/>
          </p:cNvSpPr>
          <p:nvPr/>
        </p:nvSpPr>
        <p:spPr>
          <a:xfrm>
            <a:off x="1041914" y="4285680"/>
            <a:ext cx="2699696" cy="66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i="1" dirty="0">
                <a:solidFill>
                  <a:schemeClr val="bg1"/>
                </a:solidFill>
                <a:latin typeface="Century Gothic" panose="020B0502020202020204" pitchFamily="34" charset="0"/>
              </a:rPr>
              <a:t>Frontend Stack</a:t>
            </a:r>
            <a:endParaRPr lang="zh-CN" altLang="en-US" sz="2400" i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3078" name="Picture 6" descr="Image result for flask log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640" y="2554067"/>
            <a:ext cx="1606629" cy="1606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itle 1"/>
          <p:cNvSpPr txBox="1">
            <a:spLocks/>
          </p:cNvSpPr>
          <p:nvPr/>
        </p:nvSpPr>
        <p:spPr>
          <a:xfrm>
            <a:off x="4864105" y="4285679"/>
            <a:ext cx="2699696" cy="66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i="1" dirty="0">
                <a:solidFill>
                  <a:schemeClr val="bg1"/>
                </a:solidFill>
                <a:latin typeface="Century Gothic" panose="020B0502020202020204" pitchFamily="34" charset="0"/>
              </a:rPr>
              <a:t>Backend Stack</a:t>
            </a:r>
            <a:endParaRPr lang="zh-CN" altLang="en-US" sz="2400" i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8720431" y="4285679"/>
            <a:ext cx="2699696" cy="66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i="1" dirty="0">
                <a:solidFill>
                  <a:schemeClr val="bg1"/>
                </a:solidFill>
                <a:latin typeface="Century Gothic" panose="020B0502020202020204" pitchFamily="34" charset="0"/>
              </a:rPr>
              <a:t>DevOps Stack</a:t>
            </a:r>
            <a:endParaRPr lang="zh-CN" altLang="en-US" sz="2400" i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3084" name="Picture 12" descr="Image result for docker logo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0597" y="2744015"/>
            <a:ext cx="1479364" cy="1226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Connector 16"/>
          <p:cNvCxnSpPr/>
          <p:nvPr/>
        </p:nvCxnSpPr>
        <p:spPr>
          <a:xfrm>
            <a:off x="4258849" y="2267211"/>
            <a:ext cx="0" cy="2843408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8169057" y="2267211"/>
            <a:ext cx="0" cy="2843408"/>
          </a:xfrm>
          <a:prstGeom prst="line">
            <a:avLst/>
          </a:prstGeom>
          <a:ln w="2222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208688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6" presetClass="emph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27" dur="1000" fill="hold"/>
                                        <p:tgtEl>
                                          <p:spTgt spid="3084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1.45833E-6 -3.33333E-6 L -0.41601 -0.37824 " pathEditMode="relative" rAng="0" ptsTypes="AA">
                                      <p:cBhvr>
                                        <p:cTn id="29" dur="1000" fill="hold"/>
                                        <p:tgtEl>
                                          <p:spTgt spid="30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07" y="-18912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42" presetClass="path" presetSubtype="0" accel="50000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1.45833E-6 3.7037E-7 L -0.28945 -0.56204 " pathEditMode="relative" rAng="0" ptsTypes="AA">
                                      <p:cBhvr>
                                        <p:cTn id="3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479" y="-281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0" grpId="0"/>
      <p:bldP spid="2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2868</TotalTime>
  <Words>357</Words>
  <Application>Microsoft Office PowerPoint</Application>
  <PresentationFormat>Widescreen</PresentationFormat>
  <Paragraphs>67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Fira Code</vt:lpstr>
      <vt:lpstr>等线</vt:lpstr>
      <vt:lpstr>等线 Light</vt:lpstr>
      <vt:lpstr>Arial</vt:lpstr>
      <vt:lpstr>Century Gothic</vt:lpstr>
      <vt:lpstr>Consolas</vt:lpstr>
      <vt:lpstr>Office Theme</vt:lpstr>
      <vt:lpstr>using     pen Sources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Zikun Fan</dc:creator>
  <cp:lastModifiedBy>Zikun Fan</cp:lastModifiedBy>
  <cp:revision>178</cp:revision>
  <dcterms:created xsi:type="dcterms:W3CDTF">2017-09-05T01:43:20Z</dcterms:created>
  <dcterms:modified xsi:type="dcterms:W3CDTF">2017-09-07T01:31:38Z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7867195-f2b8-4ac2-b0b6-6bb73cb33afc_Enabled">
    <vt:lpwstr>True</vt:lpwstr>
  </property>
  <property fmtid="{D5CDD505-2E9C-101B-9397-08002B2CF9AE}" pid="3" name="MSIP_Label_87867195-f2b8-4ac2-b0b6-6bb73cb33afc_SiteId">
    <vt:lpwstr>72f988bf-86f1-41af-91ab-2d7cd011db47</vt:lpwstr>
  </property>
  <property fmtid="{D5CDD505-2E9C-101B-9397-08002B2CF9AE}" pid="4" name="MSIP_Label_87867195-f2b8-4ac2-b0b6-6bb73cb33afc_Ref">
    <vt:lpwstr>https://api.informationprotection.azure.com/api/72f988bf-86f1-41af-91ab-2d7cd011db47</vt:lpwstr>
  </property>
  <property fmtid="{D5CDD505-2E9C-101B-9397-08002B2CF9AE}" pid="5" name="MSIP_Label_87867195-f2b8-4ac2-b0b6-6bb73cb33afc_Owner">
    <vt:lpwstr>t-zikfan@microsoft.com</vt:lpwstr>
  </property>
  <property fmtid="{D5CDD505-2E9C-101B-9397-08002B2CF9AE}" pid="6" name="MSIP_Label_87867195-f2b8-4ac2-b0b6-6bb73cb33afc_SetDate">
    <vt:lpwstr>2017-09-06T15:01:57.8499465+08:00</vt:lpwstr>
  </property>
  <property fmtid="{D5CDD505-2E9C-101B-9397-08002B2CF9AE}" pid="7" name="MSIP_Label_87867195-f2b8-4ac2-b0b6-6bb73cb33afc_Name">
    <vt:lpwstr>Public</vt:lpwstr>
  </property>
  <property fmtid="{D5CDD505-2E9C-101B-9397-08002B2CF9AE}" pid="8" name="MSIP_Label_87867195-f2b8-4ac2-b0b6-6bb73cb33afc_Application">
    <vt:lpwstr>Microsoft Azure Information Protection</vt:lpwstr>
  </property>
  <property fmtid="{D5CDD505-2E9C-101B-9397-08002B2CF9AE}" pid="9" name="MSIP_Label_87867195-f2b8-4ac2-b0b6-6bb73cb33afc_Extended_MSFT_Method">
    <vt:lpwstr>Manual</vt:lpwstr>
  </property>
  <property fmtid="{D5CDD505-2E9C-101B-9397-08002B2CF9AE}" pid="10" name="Sensitivity">
    <vt:lpwstr>Public</vt:lpwstr>
  </property>
</Properties>
</file>