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FF69DA"/>
    <a:srgbClr val="D434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5813"/>
  </p:normalViewPr>
  <p:slideViewPr>
    <p:cSldViewPr snapToGrid="0" snapToObjects="1">
      <p:cViewPr>
        <p:scale>
          <a:sx n="75" d="100"/>
          <a:sy n="75" d="100"/>
        </p:scale>
        <p:origin x="45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11428-CEAD-4548-B0BB-2CA3286B10BC}" type="datetimeFigureOut">
              <a:rPr kumimoji="1" lang="zh-CN" altLang="en-US" smtClean="0"/>
              <a:t>2017/9/11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A4F90-AA5F-6149-B938-3D6B58F15966}" type="slidenum">
              <a:rPr kumimoji="1" lang="zh-CN" altLang="en-US" smtClean="0"/>
              <a:t>‹#›</a:t>
            </a:fld>
            <a:endParaRPr kumimoji="1" lang="zh-CN" altLang="en-US"/>
          </a:p>
        </p:txBody>
      </p:sp>
    </p:spTree>
    <p:extLst>
      <p:ext uri="{BB962C8B-B14F-4D97-AF65-F5344CB8AC3E}">
        <p14:creationId xmlns:p14="http://schemas.microsoft.com/office/powerpoint/2010/main" val="60508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Hey</a:t>
            </a:r>
            <a:r>
              <a:rPr lang="en-US" altLang="zh-CN" baseline="0" dirty="0"/>
              <a:t> guys, how is it going? </a:t>
            </a:r>
            <a:r>
              <a:rPr lang="en-US" altLang="zh-CN" baseline="0" dirty="0" err="1"/>
              <a:t>Im</a:t>
            </a:r>
            <a:r>
              <a:rPr lang="en-US" altLang="zh-CN" baseline="0" dirty="0"/>
              <a:t> Zikun from APEX China, and I’m Jason’s Intern. Today I will give you a brief introduction about my intern project and also join the hackathon this July. Generally, this introduction will divided into three parts.</a:t>
            </a:r>
          </a:p>
          <a:p>
            <a:r>
              <a:rPr lang="en-US" altLang="zh-CN" baseline="0" dirty="0"/>
              <a:t>The first part is introduce the background, we do lots of brainstorm and investigate some advocates from last time which presented by my mentor, and we thought over and digging into it deeper.</a:t>
            </a:r>
          </a:p>
          <a:p>
            <a:r>
              <a:rPr lang="en-US" altLang="zh-CN" baseline="0" dirty="0"/>
              <a:t>The second part is about the current features of our release version so far.</a:t>
            </a:r>
          </a:p>
          <a:p>
            <a:r>
              <a:rPr lang="en-US" altLang="zh-CN" baseline="0" dirty="0"/>
              <a:t>And the last part, I will give you a completely scenario to show our demo.</a:t>
            </a:r>
          </a:p>
          <a:p>
            <a:r>
              <a:rPr lang="en-US" altLang="zh-CN" baseline="0" dirty="0"/>
              <a:t>So lets begin from the background</a:t>
            </a:r>
          </a:p>
          <a:p>
            <a:endParaRPr lang="en-US" altLang="zh-CN" baseline="0" dirty="0"/>
          </a:p>
        </p:txBody>
      </p:sp>
      <p:sp>
        <p:nvSpPr>
          <p:cNvPr id="4" name="Slide Number Placeholder 3"/>
          <p:cNvSpPr>
            <a:spLocks noGrp="1"/>
          </p:cNvSpPr>
          <p:nvPr>
            <p:ph type="sldNum" sz="quarter" idx="10"/>
          </p:nvPr>
        </p:nvSpPr>
        <p:spPr/>
        <p:txBody>
          <a:bodyPr/>
          <a:lstStyle/>
          <a:p>
            <a:fld id="{6F9A4F90-AA5F-6149-B938-3D6B58F15966}" type="slidenum">
              <a:rPr kumimoji="1" lang="zh-CN" altLang="en-US" smtClean="0"/>
              <a:t>1</a:t>
            </a:fld>
            <a:endParaRPr kumimoji="1" lang="zh-CN" altLang="en-US"/>
          </a:p>
        </p:txBody>
      </p:sp>
    </p:spTree>
    <p:extLst>
      <p:ext uri="{BB962C8B-B14F-4D97-AF65-F5344CB8AC3E}">
        <p14:creationId xmlns:p14="http://schemas.microsoft.com/office/powerpoint/2010/main" val="216468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After</a:t>
            </a:r>
            <a:r>
              <a:rPr kumimoji="1" lang="en-US" altLang="zh-CN" baseline="0" dirty="0"/>
              <a:t> the first innovation talk, we discussed a lot, we do some brainstorm discussing the </a:t>
            </a:r>
            <a:r>
              <a:rPr kumimoji="1" lang="en-US" altLang="zh-CN" baseline="0" dirty="0" err="1"/>
              <a:t>painpoint</a:t>
            </a:r>
            <a:r>
              <a:rPr kumimoji="1" lang="en-US" altLang="zh-CN" baseline="0" dirty="0"/>
              <a:t> of regular developers and the advocate’s daily work-flow.</a:t>
            </a:r>
            <a:endParaRPr kumimoji="1" lang="zh-CN" altLang="en-US" dirty="0"/>
          </a:p>
          <a:p>
            <a:endParaRPr kumimoji="1" lang="en-US" altLang="zh-CN" dirty="0"/>
          </a:p>
          <a:p>
            <a:r>
              <a:rPr kumimoji="1" lang="en-US" altLang="zh-CN" dirty="0"/>
              <a:t>We</a:t>
            </a:r>
            <a:r>
              <a:rPr kumimoji="1" lang="en-US" altLang="zh-CN" baseline="0" dirty="0"/>
              <a:t> also attended some tech conferences and talked with community guys including </a:t>
            </a:r>
            <a:r>
              <a:rPr kumimoji="1" lang="en-US" altLang="zh-CN" baseline="0" dirty="0" err="1"/>
              <a:t>KaiYuanShe</a:t>
            </a:r>
            <a:r>
              <a:rPr kumimoji="1" lang="en-US" altLang="zh-CN" baseline="0" dirty="0"/>
              <a:t> Community staff which is a big Open Source Community in China and the Google Community Promoter in China, we know that the regular developers embrace social medias, not just docs, they prefer to learn a new tech from conference and join online study or </a:t>
            </a:r>
            <a:r>
              <a:rPr kumimoji="1" lang="en-US" altLang="zh-CN" baseline="0" dirty="0" err="1"/>
              <a:t>sth</a:t>
            </a:r>
            <a:r>
              <a:rPr kumimoji="1" lang="en-US" altLang="zh-CN" baseline="0" dirty="0"/>
              <a:t>. </a:t>
            </a:r>
          </a:p>
          <a:p>
            <a:endParaRPr kumimoji="1" lang="zh-CN" altLang="en-US" baseline="0" dirty="0"/>
          </a:p>
          <a:p>
            <a:r>
              <a:rPr kumimoji="1" lang="en-US" altLang="zh-CN" baseline="0" dirty="0"/>
              <a:t>So this is a blueprint which Jeff showed us in this year’s All-Hands about the next generation of Docs, Basically we need to combine social media, online webinar</a:t>
            </a:r>
            <a:r>
              <a:rPr kumimoji="1" lang="zh-CN" altLang="en-US" baseline="0" dirty="0"/>
              <a:t> </a:t>
            </a:r>
            <a:r>
              <a:rPr kumimoji="1" lang="en-US" altLang="zh-CN" baseline="0" dirty="0" err="1"/>
              <a:t>Events&amp;Videos</a:t>
            </a:r>
            <a:r>
              <a:rPr kumimoji="1" lang="en-US" altLang="zh-CN" baseline="0" dirty="0"/>
              <a:t> or maybe live-study into our product. </a:t>
            </a:r>
          </a:p>
          <a:p>
            <a:endParaRPr kumimoji="1" lang="en-US" altLang="zh-CN" baseline="0" dirty="0"/>
          </a:p>
          <a:p>
            <a:r>
              <a:rPr kumimoji="1" lang="en-US" altLang="zh-CN" baseline="0" dirty="0"/>
              <a:t>When I saw this picture, I did not understand it so well, so we digging it deeper about what is this means, after a long thinking, we figure that out, so we can simply change this blueprint into 2 parts(Official and Unofficial), The traditional docs belongs to the official parts which has no difference between all companies including Google, Facebook or twitter, this part gives developer a full and big support, which means they can find all kinds of technique documents here; On the contrary, we have the unofficial part, in this part developers can communicate with advocates or each other and they can also choose so many ways to learn techs.</a:t>
            </a:r>
          </a:p>
          <a:p>
            <a:endParaRPr kumimoji="1" lang="en-US" altLang="zh-CN" baseline="0" dirty="0"/>
          </a:p>
          <a:p>
            <a:r>
              <a:rPr kumimoji="1" lang="en-US" altLang="zh-CN" baseline="0" dirty="0"/>
              <a:t>Here is a general compare of official part and unofficial part.</a:t>
            </a:r>
          </a:p>
          <a:p>
            <a:endParaRPr kumimoji="1" lang="en-US" altLang="zh-CN" baseline="0" dirty="0"/>
          </a:p>
          <a:p>
            <a:r>
              <a:rPr kumimoji="1" lang="en-US" altLang="zh-CN" baseline="0" dirty="0"/>
              <a:t>So the solution for our docs site is building a unofficial brand-new connection between MS techs and developers which is driven by human not only docs, </a:t>
            </a:r>
            <a:r>
              <a:rPr kumimoji="1" lang="en-US" altLang="zh-CN" baseline="0" dirty="0" err="1"/>
              <a:t>congras</a:t>
            </a:r>
            <a:r>
              <a:rPr kumimoji="1" lang="en-US" altLang="zh-CN" baseline="0" dirty="0"/>
              <a:t>! We now have advocate developer department! </a:t>
            </a:r>
          </a:p>
          <a:p>
            <a:endParaRPr kumimoji="1" lang="en-US" altLang="zh-CN" baseline="0" dirty="0"/>
          </a:p>
          <a:p>
            <a:r>
              <a:rPr kumimoji="1" lang="en-US" altLang="zh-CN" baseline="0" dirty="0"/>
              <a:t>…</a:t>
            </a:r>
          </a:p>
          <a:p>
            <a:endParaRPr kumimoji="1" lang="zh-CN" altLang="en-US" baseline="0" dirty="0"/>
          </a:p>
          <a:p>
            <a:endParaRPr kumimoji="1" lang="en-US" altLang="zh-CN" baseline="0" dirty="0"/>
          </a:p>
          <a:p>
            <a:endParaRPr kumimoji="1" lang="zh-CN" altLang="en-US" dirty="0"/>
          </a:p>
        </p:txBody>
      </p:sp>
      <p:sp>
        <p:nvSpPr>
          <p:cNvPr id="4" name="幻灯片编号占位符 3"/>
          <p:cNvSpPr>
            <a:spLocks noGrp="1"/>
          </p:cNvSpPr>
          <p:nvPr>
            <p:ph type="sldNum" sz="quarter" idx="10"/>
          </p:nvPr>
        </p:nvSpPr>
        <p:spPr/>
        <p:txBody>
          <a:bodyPr/>
          <a:lstStyle/>
          <a:p>
            <a:fld id="{6F9A4F90-AA5F-6149-B938-3D6B58F15966}" type="slidenum">
              <a:rPr kumimoji="1" lang="zh-CN" altLang="en-US" smtClean="0"/>
              <a:t>2</a:t>
            </a:fld>
            <a:endParaRPr kumimoji="1" lang="zh-CN" altLang="en-US"/>
          </a:p>
        </p:txBody>
      </p:sp>
    </p:spTree>
    <p:extLst>
      <p:ext uri="{BB962C8B-B14F-4D97-AF65-F5344CB8AC3E}">
        <p14:creationId xmlns:p14="http://schemas.microsoft.com/office/powerpoint/2010/main" val="1340425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baseline="0" dirty="0"/>
          </a:p>
          <a:p>
            <a:r>
              <a:rPr kumimoji="1" lang="en-US" altLang="zh-CN" dirty="0"/>
              <a:t>So Next, image the daily work</a:t>
            </a:r>
            <a:r>
              <a:rPr kumimoji="1" lang="en-US" altLang="zh-CN" baseline="0" dirty="0"/>
              <a:t> of advocators, they need to be alive and publish maybe over 10 different social network channels including twitter, </a:t>
            </a:r>
            <a:r>
              <a:rPr kumimoji="1" lang="en-US" altLang="zh-CN" baseline="0" dirty="0" err="1"/>
              <a:t>facebook</a:t>
            </a:r>
            <a:r>
              <a:rPr kumimoji="1" lang="en-US" altLang="zh-CN" baseline="0" dirty="0"/>
              <a:t>, </a:t>
            </a:r>
            <a:r>
              <a:rPr kumimoji="1" lang="en-US" altLang="zh-CN" baseline="0" dirty="0" err="1"/>
              <a:t>github</a:t>
            </a:r>
            <a:r>
              <a:rPr kumimoji="1" lang="en-US" altLang="zh-CN" baseline="0" dirty="0"/>
              <a:t>, </a:t>
            </a:r>
            <a:r>
              <a:rPr kumimoji="1" lang="en-US" altLang="zh-CN" baseline="0" dirty="0" err="1"/>
              <a:t>linkedin</a:t>
            </a:r>
            <a:r>
              <a:rPr kumimoji="1" lang="en-US" altLang="zh-CN" baseline="0" dirty="0"/>
              <a:t> and their own homepage, and more, publish the event’s site.</a:t>
            </a:r>
          </a:p>
          <a:p>
            <a:endParaRPr kumimoji="1" lang="en-US" altLang="zh-CN" baseline="0" dirty="0"/>
          </a:p>
          <a:p>
            <a:r>
              <a:rPr kumimoji="1" lang="en-US" altLang="zh-CN" baseline="0" dirty="0"/>
              <a:t>And the developers also need to follower all the channels to get the tech or advocates they like.</a:t>
            </a:r>
          </a:p>
          <a:p>
            <a:endParaRPr kumimoji="1" lang="en-US" altLang="zh-CN" baseline="0" dirty="0"/>
          </a:p>
          <a:p>
            <a:r>
              <a:rPr kumimoji="1" lang="en-US" altLang="zh-CN" baseline="0" dirty="0"/>
              <a:t>So how about we integrate these information for both developers and advocates, this can totally simplify the daily work for both of them. and we also want more than this is our </a:t>
            </a:r>
            <a:r>
              <a:rPr kumimoji="1" lang="en-US" altLang="zh-CN" baseline="0" dirty="0" err="1"/>
              <a:t>AdvocateHub</a:t>
            </a:r>
            <a:r>
              <a:rPr kumimoji="1" lang="en-US" altLang="zh-CN" baseline="0" dirty="0"/>
              <a:t>.</a:t>
            </a:r>
            <a:endParaRPr kumimoji="1" lang="zh-CN" altLang="en-US" dirty="0"/>
          </a:p>
        </p:txBody>
      </p:sp>
      <p:sp>
        <p:nvSpPr>
          <p:cNvPr id="4" name="幻灯片编号占位符 3"/>
          <p:cNvSpPr>
            <a:spLocks noGrp="1"/>
          </p:cNvSpPr>
          <p:nvPr>
            <p:ph type="sldNum" sz="quarter" idx="10"/>
          </p:nvPr>
        </p:nvSpPr>
        <p:spPr/>
        <p:txBody>
          <a:bodyPr/>
          <a:lstStyle/>
          <a:p>
            <a:fld id="{6F9A4F90-AA5F-6149-B938-3D6B58F15966}" type="slidenum">
              <a:rPr kumimoji="1" lang="zh-CN" altLang="en-US" smtClean="0"/>
              <a:t>3</a:t>
            </a:fld>
            <a:endParaRPr kumimoji="1" lang="zh-CN" altLang="en-US"/>
          </a:p>
        </p:txBody>
      </p:sp>
    </p:spTree>
    <p:extLst>
      <p:ext uri="{BB962C8B-B14F-4D97-AF65-F5344CB8AC3E}">
        <p14:creationId xmlns:p14="http://schemas.microsoft.com/office/powerpoint/2010/main" val="400135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And this site now contains three different aspect’s functions</a:t>
            </a:r>
          </a:p>
          <a:p>
            <a:r>
              <a:rPr lang="en-US" altLang="zh-CN" baseline="0" dirty="0"/>
              <a:t>The first one is about Event’s, …</a:t>
            </a:r>
          </a:p>
          <a:p>
            <a:r>
              <a:rPr lang="en-US" altLang="zh-CN" baseline="0" dirty="0"/>
              <a:t>The second part is about Social Media, first of all, you can binding </a:t>
            </a:r>
            <a:r>
              <a:rPr lang="en-US" altLang="zh-CN" baseline="0" dirty="0" err="1"/>
              <a:t>linkedin</a:t>
            </a:r>
            <a:r>
              <a:rPr lang="en-US" altLang="zh-CN" baseline="0" dirty="0"/>
              <a:t> and your own homepage to rich your profile, secondly, you can login with twitter, and last you can integrated with other social medias like </a:t>
            </a:r>
            <a:r>
              <a:rPr lang="en-US" altLang="zh-CN" baseline="0" dirty="0" err="1"/>
              <a:t>github</a:t>
            </a:r>
            <a:r>
              <a:rPr lang="en-US" altLang="zh-CN" baseline="0" dirty="0"/>
              <a:t> and </a:t>
            </a:r>
            <a:r>
              <a:rPr lang="en-US" altLang="zh-CN" baseline="0" dirty="0" err="1"/>
              <a:t>facebook</a:t>
            </a:r>
            <a:endParaRPr lang="en-US" altLang="zh-CN" baseline="0" dirty="0"/>
          </a:p>
          <a:p>
            <a:r>
              <a:rPr lang="en-US" altLang="zh-CN" baseline="0" dirty="0"/>
              <a:t>The third part is we do recommendation based on your talk’s subject.</a:t>
            </a:r>
          </a:p>
          <a:p>
            <a:r>
              <a:rPr lang="en-US" altLang="zh-CN" baseline="0" dirty="0"/>
              <a:t>Totally developers can get the whole resources including videos, online ppt, and related docs. They can fully learned the tech they liked.</a:t>
            </a:r>
          </a:p>
        </p:txBody>
      </p:sp>
      <p:sp>
        <p:nvSpPr>
          <p:cNvPr id="4" name="Slide Number Placeholder 3"/>
          <p:cNvSpPr>
            <a:spLocks noGrp="1"/>
          </p:cNvSpPr>
          <p:nvPr>
            <p:ph type="sldNum" sz="quarter" idx="10"/>
          </p:nvPr>
        </p:nvSpPr>
        <p:spPr/>
        <p:txBody>
          <a:bodyPr/>
          <a:lstStyle/>
          <a:p>
            <a:fld id="{6F9A4F90-AA5F-6149-B938-3D6B58F15966}" type="slidenum">
              <a:rPr kumimoji="1" lang="zh-CN" altLang="en-US" smtClean="0"/>
              <a:t>4</a:t>
            </a:fld>
            <a:endParaRPr kumimoji="1" lang="zh-CN" altLang="en-US"/>
          </a:p>
        </p:txBody>
      </p:sp>
    </p:spTree>
    <p:extLst>
      <p:ext uri="{BB962C8B-B14F-4D97-AF65-F5344CB8AC3E}">
        <p14:creationId xmlns:p14="http://schemas.microsoft.com/office/powerpoint/2010/main" val="246499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last one, I will show you about the online demo</a:t>
            </a:r>
          </a:p>
          <a:p>
            <a:endParaRPr lang="zh-CN" altLang="en-US" dirty="0"/>
          </a:p>
        </p:txBody>
      </p:sp>
      <p:sp>
        <p:nvSpPr>
          <p:cNvPr id="4" name="Slide Number Placeholder 3"/>
          <p:cNvSpPr>
            <a:spLocks noGrp="1"/>
          </p:cNvSpPr>
          <p:nvPr>
            <p:ph type="sldNum" sz="quarter" idx="10"/>
          </p:nvPr>
        </p:nvSpPr>
        <p:spPr/>
        <p:txBody>
          <a:bodyPr/>
          <a:lstStyle/>
          <a:p>
            <a:fld id="{6F9A4F90-AA5F-6149-B938-3D6B58F15966}" type="slidenum">
              <a:rPr kumimoji="1" lang="zh-CN" altLang="en-US" smtClean="0"/>
              <a:t>5</a:t>
            </a:fld>
            <a:endParaRPr kumimoji="1" lang="zh-CN" altLang="en-US"/>
          </a:p>
        </p:txBody>
      </p:sp>
    </p:spTree>
    <p:extLst>
      <p:ext uri="{BB962C8B-B14F-4D97-AF65-F5344CB8AC3E}">
        <p14:creationId xmlns:p14="http://schemas.microsoft.com/office/powerpoint/2010/main" val="176155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82375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11871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99843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95919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1020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13690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74819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214466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202386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107743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FBE7E61-7ADC-8E40-B84F-DCBE86CA3E63}" type="datetimeFigureOut">
              <a:rPr kumimoji="1" lang="zh-CN" altLang="en-US" smtClean="0"/>
              <a:t>2017/9/11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87211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E7E61-7ADC-8E40-B84F-DCBE86CA3E63}" type="datetimeFigureOut">
              <a:rPr kumimoji="1" lang="zh-CN" altLang="en-US" smtClean="0"/>
              <a:t>2017/9/11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D3D16-71B2-0242-95D8-F7A48FB6A91A}" type="slidenum">
              <a:rPr kumimoji="1" lang="zh-CN" altLang="en-US" smtClean="0"/>
              <a:t>‹#›</a:t>
            </a:fld>
            <a:endParaRPr kumimoji="1" lang="zh-CN" altLang="en-US"/>
          </a:p>
        </p:txBody>
      </p:sp>
    </p:spTree>
    <p:extLst>
      <p:ext uri="{BB962C8B-B14F-4D97-AF65-F5344CB8AC3E}">
        <p14:creationId xmlns:p14="http://schemas.microsoft.com/office/powerpoint/2010/main" val="54538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advocatehub.westus.cloudapp.azure.com/talk/59b62d71f19f965993bebe1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p:nvPr>
        </p:nvSpPr>
        <p:spPr>
          <a:xfrm>
            <a:off x="903890" y="2732689"/>
            <a:ext cx="9144000" cy="892887"/>
          </a:xfrm>
        </p:spPr>
        <p:txBody>
          <a:bodyPr anchor="ctr">
            <a:normAutofit fontScale="90000"/>
          </a:bodyPr>
          <a:lstStyle/>
          <a:p>
            <a:pPr algn="l"/>
            <a:r>
              <a:rPr kumimoji="1" lang="en-US" altLang="zh-CN" sz="5400" dirty="0">
                <a:solidFill>
                  <a:schemeClr val="tx1">
                    <a:lumMod val="75000"/>
                    <a:lumOff val="25000"/>
                  </a:schemeClr>
                </a:solidFill>
                <a:latin typeface="Century Gothic" charset="0"/>
                <a:ea typeface="Century Gothic" charset="0"/>
                <a:cs typeface="Century Gothic" charset="0"/>
              </a:rPr>
              <a:t>Microsoft</a:t>
            </a:r>
            <a:r>
              <a:rPr kumimoji="1" lang="zh-CN" altLang="en-US" sz="5400" dirty="0">
                <a:solidFill>
                  <a:schemeClr val="tx1">
                    <a:lumMod val="75000"/>
                    <a:lumOff val="25000"/>
                  </a:schemeClr>
                </a:solidFill>
                <a:latin typeface="Century Gothic" charset="0"/>
                <a:ea typeface="Century Gothic" charset="0"/>
                <a:cs typeface="Century Gothic" charset="0"/>
              </a:rPr>
              <a:t> </a:t>
            </a:r>
            <a:r>
              <a:rPr kumimoji="1" lang="en-US" altLang="zh-CN" sz="6700" dirty="0">
                <a:solidFill>
                  <a:schemeClr val="tx1">
                    <a:lumMod val="75000"/>
                    <a:lumOff val="25000"/>
                  </a:schemeClr>
                </a:solidFill>
                <a:latin typeface="Century Gothic" charset="0"/>
                <a:ea typeface="Century Gothic" charset="0"/>
                <a:cs typeface="Century Gothic" charset="0"/>
              </a:rPr>
              <a:t>   </a:t>
            </a:r>
            <a:r>
              <a:rPr kumimoji="1" lang="en-US" altLang="zh-CN" sz="5400" dirty="0" err="1">
                <a:solidFill>
                  <a:schemeClr val="tx1">
                    <a:lumMod val="75000"/>
                    <a:lumOff val="25000"/>
                  </a:schemeClr>
                </a:solidFill>
                <a:latin typeface="Century Gothic" charset="0"/>
                <a:ea typeface="Century Gothic" charset="0"/>
                <a:cs typeface="Century Gothic" charset="0"/>
              </a:rPr>
              <a:t>dvocate</a:t>
            </a:r>
            <a:r>
              <a:rPr kumimoji="1" lang="zh-CN" altLang="en-US" sz="5400" dirty="0">
                <a:solidFill>
                  <a:schemeClr val="tx1">
                    <a:lumMod val="75000"/>
                    <a:lumOff val="25000"/>
                  </a:schemeClr>
                </a:solidFill>
                <a:latin typeface="Century Gothic" charset="0"/>
                <a:ea typeface="Century Gothic" charset="0"/>
                <a:cs typeface="Century Gothic" charset="0"/>
              </a:rPr>
              <a:t> </a:t>
            </a:r>
            <a:r>
              <a:rPr kumimoji="1" lang="en-US" altLang="zh-CN" sz="6700" dirty="0">
                <a:solidFill>
                  <a:schemeClr val="tx1">
                    <a:lumMod val="75000"/>
                    <a:lumOff val="25000"/>
                  </a:schemeClr>
                </a:solidFill>
                <a:latin typeface="Century Gothic" charset="0"/>
                <a:ea typeface="Century Gothic" charset="0"/>
                <a:cs typeface="Century Gothic" charset="0"/>
              </a:rPr>
              <a:t>   </a:t>
            </a:r>
            <a:r>
              <a:rPr kumimoji="1" lang="en-US" altLang="zh-CN" sz="5400" dirty="0" err="1">
                <a:solidFill>
                  <a:schemeClr val="tx1">
                    <a:lumMod val="75000"/>
                    <a:lumOff val="25000"/>
                  </a:schemeClr>
                </a:solidFill>
                <a:latin typeface="Century Gothic" charset="0"/>
                <a:ea typeface="Century Gothic" charset="0"/>
                <a:cs typeface="Century Gothic" charset="0"/>
              </a:rPr>
              <a:t>ub</a:t>
            </a:r>
            <a:endParaRPr kumimoji="1" lang="zh-CN" altLang="en-US" sz="5400" dirty="0">
              <a:solidFill>
                <a:schemeClr val="tx1">
                  <a:lumMod val="75000"/>
                  <a:lumOff val="25000"/>
                </a:schemeClr>
              </a:solidFill>
              <a:latin typeface="Century Gothic" charset="0"/>
              <a:ea typeface="Century Gothic" charset="0"/>
              <a:cs typeface="Century Gothic" charset="0"/>
            </a:endParaRPr>
          </a:p>
        </p:txBody>
      </p:sp>
      <p:sp>
        <p:nvSpPr>
          <p:cNvPr id="4" name="标题 1"/>
          <p:cNvSpPr txBox="1">
            <a:spLocks/>
          </p:cNvSpPr>
          <p:nvPr/>
        </p:nvSpPr>
        <p:spPr>
          <a:xfrm>
            <a:off x="1606353" y="3686963"/>
            <a:ext cx="2076629" cy="7437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1800" i="1" dirty="0">
                <a:solidFill>
                  <a:schemeClr val="bg1"/>
                </a:solidFill>
                <a:latin typeface="Century Gothic" charset="0"/>
                <a:ea typeface="Century Gothic" charset="0"/>
                <a:cs typeface="Century Gothic" charset="0"/>
              </a:rPr>
              <a:t>Digging deeper</a:t>
            </a:r>
          </a:p>
          <a:p>
            <a:pPr algn="l"/>
            <a:r>
              <a:rPr kumimoji="1" lang="en-US" altLang="zh-CN" sz="1800" i="1" dirty="0">
                <a:solidFill>
                  <a:schemeClr val="bg1"/>
                </a:solidFill>
                <a:latin typeface="Century Gothic" charset="0"/>
                <a:ea typeface="Century Gothic" charset="0"/>
                <a:cs typeface="Century Gothic" charset="0"/>
              </a:rPr>
              <a:t>From last time</a:t>
            </a:r>
            <a:endParaRPr kumimoji="1" lang="zh-CN" altLang="en-US" sz="1800" i="1" dirty="0">
              <a:solidFill>
                <a:schemeClr val="bg1"/>
              </a:solidFill>
              <a:latin typeface="Century Gothic" charset="0"/>
              <a:ea typeface="Century Gothic" charset="0"/>
              <a:cs typeface="Century Gothic" charset="0"/>
            </a:endParaRPr>
          </a:p>
        </p:txBody>
      </p:sp>
      <p:sp>
        <p:nvSpPr>
          <p:cNvPr id="5" name="矩形 4"/>
          <p:cNvSpPr/>
          <p:nvPr/>
        </p:nvSpPr>
        <p:spPr>
          <a:xfrm>
            <a:off x="3889409" y="2671300"/>
            <a:ext cx="753732" cy="1015663"/>
          </a:xfrm>
          <a:prstGeom prst="rect">
            <a:avLst/>
          </a:prstGeom>
        </p:spPr>
        <p:txBody>
          <a:bodyPr wrap="square">
            <a:spAutoFit/>
          </a:bodyPr>
          <a:lstStyle/>
          <a:p>
            <a:r>
              <a:rPr kumimoji="1" lang="en-US" altLang="zh-CN" sz="6000" b="1" dirty="0">
                <a:solidFill>
                  <a:schemeClr val="tx1">
                    <a:lumMod val="75000"/>
                    <a:lumOff val="25000"/>
                  </a:schemeClr>
                </a:solidFill>
                <a:latin typeface="Century Gothic" charset="0"/>
                <a:ea typeface="Century Gothic" charset="0"/>
                <a:cs typeface="Century Gothic" charset="0"/>
              </a:rPr>
              <a:t>A</a:t>
            </a:r>
            <a:endParaRPr lang="zh-CN" altLang="en-US" sz="6000" b="1" dirty="0">
              <a:solidFill>
                <a:schemeClr val="tx1">
                  <a:lumMod val="75000"/>
                  <a:lumOff val="25000"/>
                </a:schemeClr>
              </a:solidFill>
            </a:endParaRPr>
          </a:p>
        </p:txBody>
      </p:sp>
      <p:sp>
        <p:nvSpPr>
          <p:cNvPr id="6" name="矩形 5"/>
          <p:cNvSpPr/>
          <p:nvPr/>
        </p:nvSpPr>
        <p:spPr>
          <a:xfrm>
            <a:off x="7378262" y="2671300"/>
            <a:ext cx="710451" cy="1015663"/>
          </a:xfrm>
          <a:prstGeom prst="rect">
            <a:avLst/>
          </a:prstGeom>
        </p:spPr>
        <p:txBody>
          <a:bodyPr wrap="square">
            <a:spAutoFit/>
          </a:bodyPr>
          <a:lstStyle/>
          <a:p>
            <a:r>
              <a:rPr kumimoji="1" lang="en-US" altLang="zh-CN" sz="6000" b="1" dirty="0">
                <a:solidFill>
                  <a:schemeClr val="tx1">
                    <a:lumMod val="75000"/>
                    <a:lumOff val="25000"/>
                  </a:schemeClr>
                </a:solidFill>
                <a:latin typeface="Century Gothic" charset="0"/>
                <a:ea typeface="Century Gothic" charset="0"/>
                <a:cs typeface="Century Gothic" charset="0"/>
              </a:rPr>
              <a:t>H</a:t>
            </a:r>
            <a:endParaRPr lang="zh-CN" altLang="en-US" sz="6000" b="1" dirty="0">
              <a:solidFill>
                <a:schemeClr val="tx1">
                  <a:lumMod val="75000"/>
                  <a:lumOff val="25000"/>
                </a:schemeClr>
              </a:solidFill>
            </a:endParaRPr>
          </a:p>
        </p:txBody>
      </p:sp>
      <p:pic>
        <p:nvPicPr>
          <p:cNvPr id="11" name="Picture 2" descr="Image result for microsof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817" y="181164"/>
            <a:ext cx="668099" cy="66809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5811254" y="296510"/>
            <a:ext cx="1270978" cy="43740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b="1" dirty="0">
                <a:solidFill>
                  <a:schemeClr val="bg1"/>
                </a:solidFill>
                <a:latin typeface="Century Gothic" panose="020B0502020202020204" pitchFamily="34" charset="0"/>
              </a:rPr>
              <a:t>{ </a:t>
            </a:r>
            <a:r>
              <a:rPr lang="zh-CN" altLang="en-US" sz="2800" b="1" dirty="0">
                <a:solidFill>
                  <a:schemeClr val="bg1"/>
                </a:solidFill>
                <a:latin typeface="Century Gothic" panose="020B0502020202020204" pitchFamily="34" charset="0"/>
              </a:rPr>
              <a:t>    </a:t>
            </a:r>
            <a:r>
              <a:rPr lang="en-US" altLang="zh-CN" sz="2800" b="1" dirty="0">
                <a:solidFill>
                  <a:schemeClr val="bg1"/>
                </a:solidFill>
                <a:latin typeface="Century Gothic" panose="020B0502020202020204" pitchFamily="34" charset="0"/>
              </a:rPr>
              <a:t> </a:t>
            </a:r>
            <a:r>
              <a:rPr lang="zh-CN" altLang="en-US" sz="2800" b="1" dirty="0">
                <a:solidFill>
                  <a:schemeClr val="bg1"/>
                </a:solidFill>
                <a:latin typeface="Century Gothic" panose="020B0502020202020204" pitchFamily="34" charset="0"/>
              </a:rPr>
              <a:t> </a:t>
            </a:r>
            <a:r>
              <a:rPr lang="en-US" altLang="zh-CN" sz="2800" b="1" dirty="0">
                <a:solidFill>
                  <a:schemeClr val="bg1"/>
                </a:solidFill>
                <a:latin typeface="Century Gothic" panose="020B0502020202020204" pitchFamily="34" charset="0"/>
              </a:rPr>
              <a:t>}</a:t>
            </a:r>
            <a:endParaRPr lang="zh-CN" altLang="en-US" sz="2800" b="1" i="1" dirty="0">
              <a:solidFill>
                <a:schemeClr val="bg1"/>
              </a:solidFill>
              <a:latin typeface="Century Gothic" panose="020B0502020202020204" pitchFamily="34" charset="0"/>
            </a:endParaRPr>
          </a:p>
        </p:txBody>
      </p:sp>
      <p:cxnSp>
        <p:nvCxnSpPr>
          <p:cNvPr id="14" name="直线连接符 13"/>
          <p:cNvCxnSpPr/>
          <p:nvPr/>
        </p:nvCxnSpPr>
        <p:spPr>
          <a:xfrm>
            <a:off x="0" y="3491345"/>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2223108" y="5152617"/>
            <a:ext cx="2790479" cy="94347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altLang="zh-CN" sz="2000" dirty="0">
              <a:solidFill>
                <a:schemeClr val="tx1">
                  <a:lumMod val="75000"/>
                  <a:lumOff val="25000"/>
                </a:schemeClr>
              </a:solidFill>
              <a:latin typeface="Century Gothic" panose="020B0502020202020204" pitchFamily="34" charset="0"/>
            </a:endParaRPr>
          </a:p>
        </p:txBody>
      </p:sp>
      <p:sp>
        <p:nvSpPr>
          <p:cNvPr id="17" name="Oval 28"/>
          <p:cNvSpPr/>
          <p:nvPr/>
        </p:nvSpPr>
        <p:spPr>
          <a:xfrm>
            <a:off x="1606353" y="3351143"/>
            <a:ext cx="277892" cy="277892"/>
          </a:xfrm>
          <a:prstGeom prst="ellipse">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3" name="Oval 28"/>
          <p:cNvSpPr/>
          <p:nvPr/>
        </p:nvSpPr>
        <p:spPr>
          <a:xfrm>
            <a:off x="5398920" y="3347685"/>
            <a:ext cx="277892" cy="277892"/>
          </a:xfrm>
          <a:prstGeom prst="ellipse">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4" name="Oval 28"/>
          <p:cNvSpPr/>
          <p:nvPr/>
        </p:nvSpPr>
        <p:spPr>
          <a:xfrm>
            <a:off x="9224418" y="3346050"/>
            <a:ext cx="277892" cy="277892"/>
          </a:xfrm>
          <a:prstGeom prst="ellipse">
            <a:avLst/>
          </a:prstGeom>
          <a:solidFill>
            <a:schemeClr val="bg1"/>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5" name="标题 1"/>
          <p:cNvSpPr txBox="1">
            <a:spLocks/>
          </p:cNvSpPr>
          <p:nvPr/>
        </p:nvSpPr>
        <p:spPr>
          <a:xfrm>
            <a:off x="1056290" y="3777977"/>
            <a:ext cx="9144000" cy="5680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2800" i="1" dirty="0">
                <a:solidFill>
                  <a:schemeClr val="tx1">
                    <a:lumMod val="75000"/>
                    <a:lumOff val="25000"/>
                  </a:schemeClr>
                </a:solidFill>
                <a:latin typeface="Century Gothic" charset="0"/>
                <a:ea typeface="Century Gothic" charset="0"/>
                <a:cs typeface="Century Gothic" charset="0"/>
              </a:rPr>
              <a:t>APEX</a:t>
            </a:r>
            <a:r>
              <a:rPr kumimoji="1" lang="zh-CN" altLang="en-US" sz="2800" i="1" dirty="0">
                <a:solidFill>
                  <a:schemeClr val="tx1">
                    <a:lumMod val="75000"/>
                    <a:lumOff val="25000"/>
                  </a:schemeClr>
                </a:solidFill>
                <a:latin typeface="Century Gothic" charset="0"/>
                <a:ea typeface="Century Gothic" charset="0"/>
                <a:cs typeface="Century Gothic" charset="0"/>
              </a:rPr>
              <a:t> </a:t>
            </a:r>
            <a:r>
              <a:rPr kumimoji="1" lang="en-US" altLang="zh-CN" sz="2800" i="1" dirty="0">
                <a:solidFill>
                  <a:schemeClr val="tx1">
                    <a:lumMod val="75000"/>
                    <a:lumOff val="25000"/>
                  </a:schemeClr>
                </a:solidFill>
                <a:latin typeface="Century Gothic" charset="0"/>
                <a:ea typeface="Century Gothic" charset="0"/>
                <a:cs typeface="Century Gothic" charset="0"/>
              </a:rPr>
              <a:t>Innovation</a:t>
            </a:r>
            <a:r>
              <a:rPr kumimoji="1" lang="zh-CN" altLang="en-US" sz="2800" i="1" dirty="0">
                <a:solidFill>
                  <a:schemeClr val="tx1">
                    <a:lumMod val="75000"/>
                    <a:lumOff val="25000"/>
                  </a:schemeClr>
                </a:solidFill>
                <a:latin typeface="Century Gothic" charset="0"/>
                <a:ea typeface="Century Gothic" charset="0"/>
                <a:cs typeface="Century Gothic" charset="0"/>
              </a:rPr>
              <a:t> </a:t>
            </a:r>
            <a:r>
              <a:rPr kumimoji="1" lang="en-US" altLang="zh-CN" sz="2800" i="1" dirty="0">
                <a:solidFill>
                  <a:schemeClr val="tx1">
                    <a:lumMod val="75000"/>
                    <a:lumOff val="25000"/>
                  </a:schemeClr>
                </a:solidFill>
                <a:latin typeface="Century Gothic" charset="0"/>
                <a:ea typeface="Century Gothic" charset="0"/>
                <a:cs typeface="Century Gothic" charset="0"/>
              </a:rPr>
              <a:t>talk</a:t>
            </a:r>
            <a:endParaRPr kumimoji="1" lang="zh-CN" altLang="en-US" sz="2800" i="1" dirty="0">
              <a:solidFill>
                <a:schemeClr val="tx1">
                  <a:lumMod val="75000"/>
                  <a:lumOff val="25000"/>
                </a:schemeClr>
              </a:solidFill>
              <a:latin typeface="Century Gothic" charset="0"/>
              <a:ea typeface="Century Gothic" charset="0"/>
              <a:cs typeface="Century Gothic" charset="0"/>
            </a:endParaRPr>
          </a:p>
        </p:txBody>
      </p:sp>
      <p:sp>
        <p:nvSpPr>
          <p:cNvPr id="26" name="标题 1"/>
          <p:cNvSpPr txBox="1">
            <a:spLocks/>
          </p:cNvSpPr>
          <p:nvPr/>
        </p:nvSpPr>
        <p:spPr>
          <a:xfrm>
            <a:off x="5398920" y="3686963"/>
            <a:ext cx="1772915" cy="7437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1800" i="1" dirty="0">
                <a:solidFill>
                  <a:schemeClr val="bg1"/>
                </a:solidFill>
                <a:latin typeface="Century Gothic" charset="0"/>
                <a:ea typeface="Century Gothic" charset="0"/>
                <a:cs typeface="Century Gothic" charset="0"/>
              </a:rPr>
              <a:t>Current</a:t>
            </a:r>
          </a:p>
          <a:p>
            <a:pPr algn="l"/>
            <a:r>
              <a:rPr kumimoji="1" lang="en-US" altLang="zh-CN" sz="1800" i="1" dirty="0">
                <a:solidFill>
                  <a:schemeClr val="bg1"/>
                </a:solidFill>
                <a:latin typeface="Century Gothic" charset="0"/>
                <a:ea typeface="Century Gothic" charset="0"/>
                <a:cs typeface="Century Gothic" charset="0"/>
              </a:rPr>
              <a:t>Features</a:t>
            </a:r>
          </a:p>
        </p:txBody>
      </p:sp>
      <p:sp>
        <p:nvSpPr>
          <p:cNvPr id="27" name="标题 1"/>
          <p:cNvSpPr txBox="1">
            <a:spLocks/>
          </p:cNvSpPr>
          <p:nvPr/>
        </p:nvSpPr>
        <p:spPr>
          <a:xfrm>
            <a:off x="9224418" y="3684677"/>
            <a:ext cx="1772915" cy="74376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1" lang="en-US" altLang="zh-CN" sz="1800" i="1" dirty="0">
                <a:solidFill>
                  <a:schemeClr val="bg1"/>
                </a:solidFill>
                <a:latin typeface="Century Gothic" charset="0"/>
                <a:ea typeface="Century Gothic" charset="0"/>
                <a:cs typeface="Century Gothic" charset="0"/>
              </a:rPr>
              <a:t>Online </a:t>
            </a:r>
          </a:p>
          <a:p>
            <a:pPr algn="l"/>
            <a:r>
              <a:rPr kumimoji="1" lang="en-US" altLang="zh-CN" sz="1800" i="1" dirty="0">
                <a:solidFill>
                  <a:schemeClr val="bg1"/>
                </a:solidFill>
                <a:latin typeface="Century Gothic" charset="0"/>
                <a:ea typeface="Century Gothic" charset="0"/>
                <a:cs typeface="Century Gothic" charset="0"/>
              </a:rPr>
              <a:t>Demo</a:t>
            </a:r>
          </a:p>
        </p:txBody>
      </p: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859" y="2485651"/>
            <a:ext cx="574540" cy="574540"/>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6561" y="2485651"/>
            <a:ext cx="574540" cy="574540"/>
          </a:xfrm>
          <a:prstGeom prst="rect">
            <a:avLst/>
          </a:prstGeom>
        </p:spPr>
      </p:pic>
      <p:pic>
        <p:nvPicPr>
          <p:cNvPr id="30" name="图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4418" y="2481732"/>
            <a:ext cx="578459" cy="578459"/>
          </a:xfrm>
          <a:prstGeom prst="rect">
            <a:avLst/>
          </a:prstGeom>
        </p:spPr>
      </p:pic>
    </p:spTree>
    <p:extLst>
      <p:ext uri="{BB962C8B-B14F-4D97-AF65-F5344CB8AC3E}">
        <p14:creationId xmlns:p14="http://schemas.microsoft.com/office/powerpoint/2010/main" val="81751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xit" presetSubtype="0" fill="hold" grpId="0" nodeType="withEffect">
                                  <p:stCondLst>
                                    <p:cond delay="0"/>
                                  </p:stCondLst>
                                  <p:childTnLst>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0"/>
                                        <p:tgtEl>
                                          <p:spTgt spid="25"/>
                                        </p:tgtEl>
                                      </p:cBhvr>
                                    </p:animEffect>
                                    <p:set>
                                      <p:cBhvr>
                                        <p:cTn id="13" dur="1" fill="hold">
                                          <p:stCondLst>
                                            <p:cond delay="999"/>
                                          </p:stCondLst>
                                        </p:cTn>
                                        <p:tgtEl>
                                          <p:spTgt spid="25"/>
                                        </p:tgtEl>
                                        <p:attrNameLst>
                                          <p:attrName>style.visibility</p:attrName>
                                        </p:attrNameLst>
                                      </p:cBhvr>
                                      <p:to>
                                        <p:strVal val="hidden"/>
                                      </p:to>
                                    </p:set>
                                  </p:childTnLst>
                                </p:cTn>
                              </p:par>
                              <p:par>
                                <p:cTn id="14" presetID="0" presetClass="path" presetSubtype="0" accel="50000" decel="50000" fill="hold" grpId="2" nodeType="withEffect">
                                  <p:stCondLst>
                                    <p:cond delay="300"/>
                                  </p:stCondLst>
                                  <p:childTnLst>
                                    <p:animMotion origin="layout" path="M -0.00664 0.00023 L 0.16341 -0.39143 " pathEditMode="relative" rAng="0" ptsTypes="AA">
                                      <p:cBhvr>
                                        <p:cTn id="15" dur="1000" fill="hold"/>
                                        <p:tgtEl>
                                          <p:spTgt spid="5">
                                            <p:txEl>
                                              <p:pRg st="0" end="0"/>
                                            </p:txEl>
                                          </p:spTgt>
                                        </p:tgtEl>
                                        <p:attrNameLst>
                                          <p:attrName>ppt_x</p:attrName>
                                          <p:attrName>ppt_y</p:attrName>
                                        </p:attrNameLst>
                                      </p:cBhvr>
                                      <p:rCtr x="8503" y="-19583"/>
                                    </p:animMotion>
                                  </p:childTnLst>
                                </p:cTn>
                              </p:par>
                              <p:par>
                                <p:cTn id="16" presetID="3" presetClass="emph" presetSubtype="2" fill="hold" nodeType="withEffect">
                                  <p:stCondLst>
                                    <p:cond delay="300"/>
                                  </p:stCondLst>
                                  <p:childTnLst>
                                    <p:animClr clrSpc="rgb" dir="cw">
                                      <p:cBhvr override="childStyle">
                                        <p:cTn id="17" dur="1000" fill="hold"/>
                                        <p:tgtEl>
                                          <p:spTgt spid="5">
                                            <p:txEl>
                                              <p:pRg st="0" end="0"/>
                                            </p:txEl>
                                          </p:spTgt>
                                        </p:tgtEl>
                                        <p:attrNameLst>
                                          <p:attrName>style.color</p:attrName>
                                        </p:attrNameLst>
                                      </p:cBhvr>
                                      <p:to>
                                        <a:schemeClr val="bg1"/>
                                      </p:to>
                                    </p:animClr>
                                  </p:childTnLst>
                                </p:cTn>
                              </p:par>
                              <p:par>
                                <p:cTn id="18" presetID="6" presetClass="emph" presetSubtype="0" fill="hold" grpId="3" nodeType="withEffect">
                                  <p:stCondLst>
                                    <p:cond delay="300"/>
                                  </p:stCondLst>
                                  <p:childTnLst>
                                    <p:animScale>
                                      <p:cBhvr>
                                        <p:cTn id="19" dur="1000" fill="hold"/>
                                        <p:tgtEl>
                                          <p:spTgt spid="5">
                                            <p:txEl>
                                              <p:pRg st="0" end="0"/>
                                            </p:txEl>
                                          </p:spTgt>
                                        </p:tgtEl>
                                      </p:cBhvr>
                                      <p:by x="50000" y="50000"/>
                                    </p:animScale>
                                  </p:childTnLst>
                                </p:cTn>
                              </p:par>
                              <p:par>
                                <p:cTn id="20" presetID="3" presetClass="emph" presetSubtype="2" fill="hold" grpId="2" nodeType="withEffect">
                                  <p:stCondLst>
                                    <p:cond delay="300"/>
                                  </p:stCondLst>
                                  <p:childTnLst>
                                    <p:animClr clrSpc="rgb" dir="cw">
                                      <p:cBhvr override="childStyle">
                                        <p:cTn id="21" dur="1000" fill="hold"/>
                                        <p:tgtEl>
                                          <p:spTgt spid="6"/>
                                        </p:tgtEl>
                                        <p:attrNameLst>
                                          <p:attrName>style.color</p:attrName>
                                        </p:attrNameLst>
                                      </p:cBhvr>
                                      <p:to>
                                        <a:schemeClr val="bg1"/>
                                      </p:to>
                                    </p:animClr>
                                  </p:childTnLst>
                                </p:cTn>
                              </p:par>
                              <p:par>
                                <p:cTn id="22" presetID="6" presetClass="emph" presetSubtype="0" fill="hold" grpId="0" nodeType="withEffect">
                                  <p:stCondLst>
                                    <p:cond delay="300"/>
                                  </p:stCondLst>
                                  <p:childTnLst>
                                    <p:animScale>
                                      <p:cBhvr>
                                        <p:cTn id="23" dur="1000" fill="hold"/>
                                        <p:tgtEl>
                                          <p:spTgt spid="6"/>
                                        </p:tgtEl>
                                      </p:cBhvr>
                                      <p:by x="50000" y="50000"/>
                                    </p:animScale>
                                  </p:childTnLst>
                                </p:cTn>
                              </p:par>
                              <p:par>
                                <p:cTn id="24" presetID="42" presetClass="path" presetSubtype="0" accel="50000" decel="50000" fill="hold" grpId="1" nodeType="withEffect">
                                  <p:stCondLst>
                                    <p:cond delay="300"/>
                                  </p:stCondLst>
                                  <p:childTnLst>
                                    <p:animMotion origin="layout" path="M 0.00053 4.07407E-6 L -0.09778 -0.39237 " pathEditMode="relative" rAng="0" ptsTypes="AA">
                                      <p:cBhvr>
                                        <p:cTn id="25" dur="1000" fill="hold"/>
                                        <p:tgtEl>
                                          <p:spTgt spid="6"/>
                                        </p:tgtEl>
                                        <p:attrNameLst>
                                          <p:attrName>ppt_x</p:attrName>
                                          <p:attrName>ppt_y</p:attrName>
                                        </p:attrNameLst>
                                      </p:cBhvr>
                                      <p:rCtr x="-4922" y="-19630"/>
                                    </p:animMotion>
                                  </p:childTnLst>
                                </p:cTn>
                              </p:par>
                              <p:par>
                                <p:cTn id="26" presetID="10" presetClass="entr" presetSubtype="0" fill="hold"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6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9" presetClass="entr" presetSubtype="1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fmla="#ppt_w*sin(2.5*pi*$)">
                                          <p:val>
                                            <p:fltVal val="0"/>
                                          </p:val>
                                        </p:tav>
                                        <p:tav tm="100000">
                                          <p:val>
                                            <p:fltVal val="1"/>
                                          </p:val>
                                        </p:tav>
                                      </p:tavLst>
                                    </p:anim>
                                    <p:anim calcmode="lin" valueType="num">
                                      <p:cBhvr>
                                        <p:cTn id="41" dur="500" fill="hold"/>
                                        <p:tgtEl>
                                          <p:spTgt spid="28"/>
                                        </p:tgtEl>
                                        <p:attrNameLst>
                                          <p:attrName>ppt_h</p:attrName>
                                        </p:attrNameLst>
                                      </p:cBhvr>
                                      <p:tavLst>
                                        <p:tav tm="0">
                                          <p:val>
                                            <p:strVal val="#ppt_h"/>
                                          </p:val>
                                        </p:tav>
                                        <p:tav tm="100000">
                                          <p:val>
                                            <p:strVal val="#ppt_h"/>
                                          </p:val>
                                        </p:tav>
                                      </p:tavLst>
                                    </p:anim>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0" presetClass="entr" presetSubtype="0" fill="hold" grpId="1"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9" presetClass="entr" presetSubtype="1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fmla="#ppt_w*sin(2.5*pi*$)">
                                          <p:val>
                                            <p:fltVal val="0"/>
                                          </p:val>
                                        </p:tav>
                                        <p:tav tm="100000">
                                          <p:val>
                                            <p:fltVal val="1"/>
                                          </p:val>
                                        </p:tav>
                                      </p:tavLst>
                                    </p:anim>
                                    <p:anim calcmode="lin" valueType="num">
                                      <p:cBhvr>
                                        <p:cTn id="52" dur="500" fill="hold"/>
                                        <p:tgtEl>
                                          <p:spTgt spid="29"/>
                                        </p:tgtEl>
                                        <p:attrNameLst>
                                          <p:attrName>ppt_h</p:attrName>
                                        </p:attrNameLst>
                                      </p:cBhvr>
                                      <p:tavLst>
                                        <p:tav tm="0">
                                          <p:val>
                                            <p:strVal val="#ppt_h"/>
                                          </p:val>
                                        </p:tav>
                                        <p:tav tm="100000">
                                          <p:val>
                                            <p:strVal val="#ppt_h"/>
                                          </p:val>
                                        </p:tav>
                                      </p:tavLst>
                                    </p:anim>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0" presetClass="entr" presetSubtype="0" fill="hold" grpId="1"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9" presetClass="entr" presetSubtype="10"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fmla="#ppt_w*sin(2.5*pi*$)">
                                          <p:val>
                                            <p:fltVal val="0"/>
                                          </p:val>
                                        </p:tav>
                                        <p:tav tm="100000">
                                          <p:val>
                                            <p:fltVal val="1"/>
                                          </p:val>
                                        </p:tav>
                                      </p:tavLst>
                                    </p:anim>
                                    <p:anim calcmode="lin" valueType="num">
                                      <p:cBhvr>
                                        <p:cTn id="63" dur="500" fill="hold"/>
                                        <p:tgtEl>
                                          <p:spTgt spid="30"/>
                                        </p:tgtEl>
                                        <p:attrNameLst>
                                          <p:attrName>ppt_h</p:attrName>
                                        </p:attrNameLst>
                                      </p:cBhvr>
                                      <p:tavLst>
                                        <p:tav tm="0">
                                          <p:val>
                                            <p:strVal val="#ppt_h"/>
                                          </p:val>
                                        </p:tav>
                                        <p:tav tm="100000">
                                          <p:val>
                                            <p:strVal val="#ppt_h"/>
                                          </p:val>
                                        </p:tav>
                                      </p:tavLst>
                                    </p:anim>
                                  </p:childTnLst>
                                </p:cTn>
                              </p:par>
                              <p:par>
                                <p:cTn id="64" presetID="1"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par>
                                <p:cTn id="66" presetID="10" presetClass="entr" presetSubtype="0" fill="hold" grpId="1"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P spid="4" grpId="1"/>
      <p:bldP spid="5" grpId="2" build="allAtOnce"/>
      <p:bldP spid="5" grpId="3" build="allAtOnce"/>
      <p:bldP spid="6" grpId="0"/>
      <p:bldP spid="6" grpId="1"/>
      <p:bldP spid="6" grpId="2"/>
      <p:bldP spid="12" grpId="0"/>
      <p:bldP spid="17" grpId="0" animBg="1"/>
      <p:bldP spid="23" grpId="0" animBg="1"/>
      <p:bldP spid="24" grpId="0" animBg="1"/>
      <p:bldP spid="25" grpId="0"/>
      <p:bldP spid="26" grpId="1"/>
      <p:bldP spid="2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7326822" y="2355527"/>
            <a:ext cx="4110924" cy="268270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Arial" charset="0"/>
              <a:buChar char="•"/>
            </a:pPr>
            <a:r>
              <a:rPr kumimoji="1" lang="en-US" altLang="zh-CN" sz="2400" b="1" i="1" dirty="0">
                <a:solidFill>
                  <a:srgbClr val="FFFF00"/>
                </a:solidFill>
                <a:latin typeface="Century Gothic" charset="0"/>
                <a:ea typeface="Century Gothic" charset="0"/>
                <a:cs typeface="Century Gothic" charset="0"/>
              </a:rPr>
              <a:t>Totally</a:t>
            </a:r>
            <a:r>
              <a:rPr kumimoji="1" lang="en-US" altLang="zh-CN" sz="2400" i="1" dirty="0">
                <a:solidFill>
                  <a:srgbClr val="FFFF00"/>
                </a:solidFill>
                <a:latin typeface="Century Gothic" charset="0"/>
                <a:ea typeface="Century Gothic" charset="0"/>
                <a:cs typeface="Century Gothic" charset="0"/>
              </a:rPr>
              <a:t> </a:t>
            </a:r>
            <a:r>
              <a:rPr kumimoji="1" lang="en-US" altLang="zh-CN" sz="2400" i="1" dirty="0">
                <a:solidFill>
                  <a:schemeClr val="bg1"/>
                </a:solidFill>
                <a:latin typeface="Century Gothic" charset="0"/>
                <a:ea typeface="Century Gothic" charset="0"/>
                <a:cs typeface="Century Gothic" charset="0"/>
              </a:rPr>
              <a:t>communication-based</a:t>
            </a:r>
            <a:endParaRPr kumimoji="1" lang="zh-CN" altLang="en-US" sz="2400" i="1" dirty="0">
              <a:solidFill>
                <a:schemeClr val="bg1"/>
              </a:solidFill>
              <a:latin typeface="Century Gothic" charset="0"/>
              <a:ea typeface="Century Gothic" charset="0"/>
              <a:cs typeface="Century Gothic" charset="0"/>
            </a:endParaRPr>
          </a:p>
          <a:p>
            <a:pPr marL="342900" indent="-342900" algn="l">
              <a:lnSpc>
                <a:spcPct val="100000"/>
              </a:lnSpc>
              <a:buFont typeface="Arial" charset="0"/>
              <a:buChar char="•"/>
            </a:pPr>
            <a:r>
              <a:rPr kumimoji="1" lang="en-US" altLang="zh-CN" sz="2400" i="1" dirty="0">
                <a:solidFill>
                  <a:schemeClr val="bg1"/>
                </a:solidFill>
                <a:latin typeface="Century Gothic" charset="0"/>
                <a:ea typeface="Century Gothic" charset="0"/>
                <a:cs typeface="Century Gothic" charset="0"/>
              </a:rPr>
              <a:t>Can publish </a:t>
            </a:r>
            <a:r>
              <a:rPr kumimoji="1" lang="en-US" altLang="zh-CN" sz="2400" b="1" i="1" dirty="0">
                <a:solidFill>
                  <a:srgbClr val="FFFF00"/>
                </a:solidFill>
                <a:latin typeface="Century Gothic" charset="0"/>
                <a:ea typeface="Century Gothic" charset="0"/>
                <a:cs typeface="Century Gothic" charset="0"/>
              </a:rPr>
              <a:t>all kinds of content</a:t>
            </a:r>
            <a:r>
              <a:rPr kumimoji="1" lang="en-US" altLang="zh-CN" sz="2400" i="1" dirty="0">
                <a:solidFill>
                  <a:schemeClr val="bg1"/>
                </a:solidFill>
                <a:latin typeface="Century Gothic" charset="0"/>
                <a:ea typeface="Century Gothic" charset="0"/>
                <a:cs typeface="Century Gothic" charset="0"/>
              </a:rPr>
              <a:t> </a:t>
            </a:r>
            <a:r>
              <a:rPr kumimoji="1" lang="en-US" altLang="zh-CN" sz="2400" b="1" i="1" dirty="0">
                <a:solidFill>
                  <a:srgbClr val="FFFF00"/>
                </a:solidFill>
                <a:latin typeface="Century Gothic" charset="0"/>
                <a:ea typeface="Century Gothic" charset="0"/>
                <a:cs typeface="Century Gothic" charset="0"/>
              </a:rPr>
              <a:t>in different ways</a:t>
            </a:r>
          </a:p>
          <a:p>
            <a:pPr marL="342900" indent="-342900" algn="l">
              <a:lnSpc>
                <a:spcPct val="100000"/>
              </a:lnSpc>
              <a:buFont typeface="Arial" charset="0"/>
              <a:buChar char="•"/>
            </a:pPr>
            <a:r>
              <a:rPr kumimoji="1" lang="en-US" altLang="zh-CN" sz="2400" i="1" dirty="0">
                <a:solidFill>
                  <a:schemeClr val="bg1"/>
                </a:solidFill>
                <a:latin typeface="Century Gothic" charset="0"/>
                <a:ea typeface="Century Gothic" charset="0"/>
                <a:cs typeface="Century Gothic" charset="0"/>
              </a:rPr>
              <a:t>Can subscribe developers’ own </a:t>
            </a:r>
            <a:r>
              <a:rPr kumimoji="1" lang="en-US" altLang="zh-CN" sz="2400" b="1" i="1" dirty="0">
                <a:solidFill>
                  <a:srgbClr val="FFFF00"/>
                </a:solidFill>
                <a:latin typeface="Century Gothic" charset="0"/>
                <a:ea typeface="Century Gothic" charset="0"/>
                <a:cs typeface="Century Gothic" charset="0"/>
              </a:rPr>
              <a:t>interests techs</a:t>
            </a:r>
          </a:p>
          <a:p>
            <a:pPr marL="457200" indent="-457200" algn="l">
              <a:lnSpc>
                <a:spcPct val="100000"/>
              </a:lnSpc>
              <a:buFont typeface="Arial" charset="0"/>
              <a:buChar char="•"/>
            </a:pPr>
            <a:endParaRPr kumimoji="1" lang="en-US" altLang="zh-CN" sz="2400" i="1" dirty="0">
              <a:solidFill>
                <a:schemeClr val="bg1"/>
              </a:solidFill>
              <a:latin typeface="Century Gothic" charset="0"/>
              <a:ea typeface="Century Gothic" charset="0"/>
              <a:cs typeface="Century Gothic" charset="0"/>
            </a:endParaRPr>
          </a:p>
        </p:txBody>
      </p:sp>
      <p:sp>
        <p:nvSpPr>
          <p:cNvPr id="21" name="标题 1"/>
          <p:cNvSpPr txBox="1">
            <a:spLocks/>
          </p:cNvSpPr>
          <p:nvPr/>
        </p:nvSpPr>
        <p:spPr>
          <a:xfrm>
            <a:off x="976392" y="2110248"/>
            <a:ext cx="3921071" cy="268270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Arial" charset="0"/>
              <a:buChar char="•"/>
            </a:pPr>
            <a:r>
              <a:rPr kumimoji="1" lang="en-US" altLang="zh-CN" sz="2400" i="1" dirty="0">
                <a:solidFill>
                  <a:schemeClr val="bg1"/>
                </a:solidFill>
                <a:latin typeface="Century Gothic" charset="0"/>
                <a:ea typeface="Century Gothic" charset="0"/>
                <a:cs typeface="Century Gothic" charset="0"/>
              </a:rPr>
              <a:t>Lack of </a:t>
            </a:r>
            <a:r>
              <a:rPr kumimoji="1" lang="en-US" altLang="zh-CN" sz="2400" b="1" i="1" dirty="0">
                <a:solidFill>
                  <a:srgbClr val="FFFF00"/>
                </a:solidFill>
                <a:latin typeface="Century Gothic" charset="0"/>
                <a:ea typeface="Century Gothic" charset="0"/>
                <a:cs typeface="Century Gothic" charset="0"/>
              </a:rPr>
              <a:t>communication</a:t>
            </a:r>
            <a:endParaRPr kumimoji="1" lang="zh-CN" altLang="en-US" sz="2400" b="1" i="1" dirty="0">
              <a:solidFill>
                <a:srgbClr val="FFFF00"/>
              </a:solidFill>
              <a:latin typeface="Century Gothic" charset="0"/>
              <a:ea typeface="Century Gothic" charset="0"/>
              <a:cs typeface="Century Gothic" charset="0"/>
            </a:endParaRPr>
          </a:p>
          <a:p>
            <a:pPr marL="342900" indent="-342900" algn="l">
              <a:lnSpc>
                <a:spcPct val="100000"/>
              </a:lnSpc>
              <a:buFont typeface="Arial" charset="0"/>
              <a:buChar char="•"/>
            </a:pPr>
            <a:r>
              <a:rPr kumimoji="1" lang="en-US" altLang="zh-CN" sz="2400" b="1" i="1" dirty="0">
                <a:solidFill>
                  <a:srgbClr val="FFFF00"/>
                </a:solidFill>
                <a:latin typeface="Century Gothic" charset="0"/>
                <a:ea typeface="Century Gothic" charset="0"/>
                <a:cs typeface="Century Gothic" charset="0"/>
              </a:rPr>
              <a:t>Accurate and formal</a:t>
            </a:r>
          </a:p>
          <a:p>
            <a:pPr marL="342900" indent="-342900" algn="l">
              <a:lnSpc>
                <a:spcPct val="100000"/>
              </a:lnSpc>
              <a:buFont typeface="Arial" charset="0"/>
              <a:buChar char="•"/>
            </a:pPr>
            <a:r>
              <a:rPr kumimoji="1" lang="en-US" altLang="zh-CN" sz="2400" i="1" dirty="0">
                <a:solidFill>
                  <a:schemeClr val="bg1"/>
                </a:solidFill>
                <a:latin typeface="Century Gothic" charset="0"/>
                <a:ea typeface="Century Gothic" charset="0"/>
                <a:cs typeface="Century Gothic" charset="0"/>
              </a:rPr>
              <a:t>Hard to find </a:t>
            </a:r>
            <a:r>
              <a:rPr kumimoji="1" lang="en-US" altLang="zh-CN" sz="2400" b="1" i="1" dirty="0">
                <a:solidFill>
                  <a:srgbClr val="FFFF00"/>
                </a:solidFill>
                <a:latin typeface="Century Gothic" charset="0"/>
                <a:ea typeface="Century Gothic" charset="0"/>
                <a:cs typeface="Century Gothic" charset="0"/>
              </a:rPr>
              <a:t>interests techs</a:t>
            </a:r>
          </a:p>
          <a:p>
            <a:pPr marL="342900" indent="-342900" algn="l">
              <a:lnSpc>
                <a:spcPct val="100000"/>
              </a:lnSpc>
              <a:buFont typeface="Arial" charset="0"/>
              <a:buChar char="•"/>
            </a:pPr>
            <a:r>
              <a:rPr kumimoji="1" lang="en-US" altLang="zh-CN" sz="2400" i="1" dirty="0">
                <a:solidFill>
                  <a:schemeClr val="bg1"/>
                </a:solidFill>
                <a:latin typeface="Century Gothic" charset="0"/>
                <a:ea typeface="Century Gothic" charset="0"/>
                <a:cs typeface="Century Gothic" charset="0"/>
              </a:rPr>
              <a:t>Hard to follow </a:t>
            </a:r>
            <a:r>
              <a:rPr kumimoji="1" lang="en-US" altLang="zh-CN" sz="2400" b="1" i="1" dirty="0">
                <a:solidFill>
                  <a:srgbClr val="FFFF00"/>
                </a:solidFill>
                <a:latin typeface="Century Gothic" charset="0"/>
                <a:ea typeface="Century Gothic" charset="0"/>
                <a:cs typeface="Century Gothic" charset="0"/>
              </a:rPr>
              <a:t>tech updates</a:t>
            </a:r>
          </a:p>
          <a:p>
            <a:pPr marL="457200" indent="-457200" algn="l">
              <a:lnSpc>
                <a:spcPct val="100000"/>
              </a:lnSpc>
              <a:buFont typeface="Arial" charset="0"/>
              <a:buChar char="•"/>
            </a:pPr>
            <a:endParaRPr kumimoji="1" lang="en-US" altLang="zh-CN" sz="2400" i="1" dirty="0">
              <a:solidFill>
                <a:schemeClr val="bg1"/>
              </a:solidFill>
              <a:latin typeface="Century Gothic" charset="0"/>
              <a:ea typeface="Century Gothic" charset="0"/>
              <a:cs typeface="Century Gothic" charset="0"/>
            </a:endParaRPr>
          </a:p>
        </p:txBody>
      </p:sp>
      <p:grpSp>
        <p:nvGrpSpPr>
          <p:cNvPr id="8" name="组 7"/>
          <p:cNvGrpSpPr/>
          <p:nvPr/>
        </p:nvGrpSpPr>
        <p:grpSpPr>
          <a:xfrm>
            <a:off x="4090164" y="285332"/>
            <a:ext cx="4164624" cy="552750"/>
            <a:chOff x="4018483" y="238837"/>
            <a:chExt cx="4164624" cy="552750"/>
          </a:xfrm>
        </p:grpSpPr>
        <p:sp>
          <p:nvSpPr>
            <p:cNvPr id="12" name="Title 1"/>
            <p:cNvSpPr txBox="1">
              <a:spLocks/>
            </p:cNvSpPr>
            <p:nvPr/>
          </p:nvSpPr>
          <p:spPr>
            <a:xfrm>
              <a:off x="4461571" y="238837"/>
              <a:ext cx="3721536" cy="5527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bg1"/>
                  </a:solidFill>
                  <a:latin typeface="Century Gothic" charset="0"/>
                  <a:ea typeface="Century Gothic" charset="0"/>
                  <a:cs typeface="Century Gothic" charset="0"/>
                </a:rPr>
                <a:t>{ </a:t>
              </a:r>
              <a:r>
                <a:rPr lang="en-US" altLang="zh-CN" sz="3200" dirty="0">
                  <a:solidFill>
                    <a:schemeClr val="bg1"/>
                  </a:solidFill>
                  <a:latin typeface="Century Gothic" charset="0"/>
                  <a:ea typeface="Century Gothic" charset="0"/>
                  <a:cs typeface="Century Gothic" charset="0"/>
                </a:rPr>
                <a:t>AH</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 ·</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Background</a:t>
              </a:r>
              <a:endParaRPr lang="zh-CN" altLang="en-US" sz="2800" dirty="0">
                <a:solidFill>
                  <a:schemeClr val="bg1"/>
                </a:solidFill>
                <a:latin typeface="Century Gothic" charset="0"/>
                <a:ea typeface="Century Gothic" charset="0"/>
                <a:cs typeface="Century Gothic"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483" y="348499"/>
              <a:ext cx="443088" cy="443088"/>
            </a:xfrm>
            <a:prstGeom prst="rect">
              <a:avLst/>
            </a:prstGeom>
          </p:spPr>
        </p:pic>
      </p:grpSp>
      <p:sp>
        <p:nvSpPr>
          <p:cNvPr id="10" name="立方体 9"/>
          <p:cNvSpPr/>
          <p:nvPr/>
        </p:nvSpPr>
        <p:spPr>
          <a:xfrm>
            <a:off x="5319793" y="2743200"/>
            <a:ext cx="1410346" cy="1193369"/>
          </a:xfrm>
          <a:prstGeom prst="cube">
            <a:avLst>
              <a:gd name="adj" fmla="val 16765"/>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a:solidFill>
                  <a:schemeClr val="accent1">
                    <a:lumMod val="75000"/>
                  </a:schemeClr>
                </a:solidFill>
                <a:latin typeface="Century Gothic" charset="0"/>
                <a:ea typeface="Century Gothic" charset="0"/>
                <a:cs typeface="Century Gothic" charset="0"/>
              </a:rPr>
              <a:t>Docs</a:t>
            </a:r>
            <a:endParaRPr kumimoji="1" lang="zh-CN" altLang="en-US" sz="2400" i="1" dirty="0">
              <a:solidFill>
                <a:schemeClr val="accent1">
                  <a:lumMod val="75000"/>
                </a:schemeClr>
              </a:solidFill>
              <a:latin typeface="Century Gothic" charset="0"/>
              <a:ea typeface="Century Gothic" charset="0"/>
              <a:cs typeface="Century Gothic" charset="0"/>
            </a:endParaRPr>
          </a:p>
        </p:txBody>
      </p:sp>
      <p:sp>
        <p:nvSpPr>
          <p:cNvPr id="13" name="文档 12"/>
          <p:cNvSpPr/>
          <p:nvPr/>
        </p:nvSpPr>
        <p:spPr>
          <a:xfrm>
            <a:off x="2448732" y="1968284"/>
            <a:ext cx="1208867" cy="1022888"/>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accent1">
                    <a:lumMod val="75000"/>
                  </a:schemeClr>
                </a:solidFill>
                <a:latin typeface="Century Gothic" charset="0"/>
                <a:ea typeface="Century Gothic" charset="0"/>
                <a:cs typeface="Century Gothic" charset="0"/>
              </a:rPr>
              <a:t>Social</a:t>
            </a:r>
            <a:r>
              <a:rPr kumimoji="1" lang="zh-CN" altLang="en-US" sz="2000" dirty="0">
                <a:solidFill>
                  <a:schemeClr val="accent1">
                    <a:lumMod val="75000"/>
                  </a:schemeClr>
                </a:solidFill>
                <a:latin typeface="Century Gothic" charset="0"/>
                <a:ea typeface="Century Gothic" charset="0"/>
                <a:cs typeface="Century Gothic" charset="0"/>
              </a:rPr>
              <a:t> </a:t>
            </a:r>
            <a:r>
              <a:rPr kumimoji="1" lang="en-US" altLang="zh-CN" sz="2000" dirty="0">
                <a:solidFill>
                  <a:schemeClr val="accent1">
                    <a:lumMod val="75000"/>
                  </a:schemeClr>
                </a:solidFill>
                <a:latin typeface="Century Gothic" charset="0"/>
                <a:ea typeface="Century Gothic" charset="0"/>
                <a:cs typeface="Century Gothic" charset="0"/>
              </a:rPr>
              <a:t>Media</a:t>
            </a:r>
            <a:endParaRPr kumimoji="1" lang="zh-CN" altLang="en-US" sz="2000" dirty="0">
              <a:solidFill>
                <a:schemeClr val="accent1">
                  <a:lumMod val="75000"/>
                </a:schemeClr>
              </a:solidFill>
              <a:latin typeface="Century Gothic" charset="0"/>
              <a:ea typeface="Century Gothic" charset="0"/>
              <a:cs typeface="Century Gothic" charset="0"/>
            </a:endParaRPr>
          </a:p>
        </p:txBody>
      </p:sp>
      <p:sp>
        <p:nvSpPr>
          <p:cNvPr id="14" name="文档 13"/>
          <p:cNvSpPr/>
          <p:nvPr/>
        </p:nvSpPr>
        <p:spPr>
          <a:xfrm>
            <a:off x="2448731" y="4150962"/>
            <a:ext cx="1348354" cy="823994"/>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accent1">
                    <a:lumMod val="75000"/>
                  </a:schemeClr>
                </a:solidFill>
                <a:latin typeface="Century Gothic" charset="0"/>
                <a:ea typeface="Century Gothic" charset="0"/>
                <a:cs typeface="Century Gothic" charset="0"/>
              </a:rPr>
              <a:t>Webinars</a:t>
            </a:r>
            <a:endParaRPr kumimoji="1" lang="zh-CN" altLang="en-US" sz="2000" dirty="0">
              <a:solidFill>
                <a:schemeClr val="accent1">
                  <a:lumMod val="75000"/>
                </a:schemeClr>
              </a:solidFill>
              <a:latin typeface="Century Gothic" charset="0"/>
              <a:ea typeface="Century Gothic" charset="0"/>
              <a:cs typeface="Century Gothic" charset="0"/>
            </a:endParaRPr>
          </a:p>
        </p:txBody>
      </p:sp>
      <p:sp>
        <p:nvSpPr>
          <p:cNvPr id="15" name="文档 14"/>
          <p:cNvSpPr/>
          <p:nvPr/>
        </p:nvSpPr>
        <p:spPr>
          <a:xfrm>
            <a:off x="8326464" y="1974036"/>
            <a:ext cx="1301854" cy="823994"/>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accent1">
                    <a:lumMod val="75000"/>
                  </a:schemeClr>
                </a:solidFill>
                <a:latin typeface="Century Gothic" charset="0"/>
                <a:ea typeface="Century Gothic" charset="0"/>
                <a:cs typeface="Century Gothic" charset="0"/>
              </a:rPr>
              <a:t>Webcast</a:t>
            </a:r>
            <a:endParaRPr kumimoji="1" lang="zh-CN" altLang="en-US" sz="2000" dirty="0">
              <a:solidFill>
                <a:schemeClr val="accent1">
                  <a:lumMod val="75000"/>
                </a:schemeClr>
              </a:solidFill>
              <a:latin typeface="Century Gothic" charset="0"/>
              <a:ea typeface="Century Gothic" charset="0"/>
              <a:cs typeface="Century Gothic" charset="0"/>
            </a:endParaRPr>
          </a:p>
        </p:txBody>
      </p:sp>
      <p:sp>
        <p:nvSpPr>
          <p:cNvPr id="16" name="文档 15"/>
          <p:cNvSpPr/>
          <p:nvPr/>
        </p:nvSpPr>
        <p:spPr>
          <a:xfrm>
            <a:off x="8369088" y="4150962"/>
            <a:ext cx="1689313" cy="823994"/>
          </a:xfrm>
          <a:prstGeom prst="flowChartDocumen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accent1">
                    <a:lumMod val="75000"/>
                  </a:schemeClr>
                </a:solidFill>
                <a:latin typeface="Century Gothic" charset="0"/>
                <a:ea typeface="Century Gothic" charset="0"/>
                <a:cs typeface="Century Gothic" charset="0"/>
              </a:rPr>
              <a:t>Events&amp;</a:t>
            </a:r>
          </a:p>
          <a:p>
            <a:pPr algn="ctr"/>
            <a:r>
              <a:rPr kumimoji="1" lang="en-US" altLang="zh-CN" sz="2000" dirty="0">
                <a:solidFill>
                  <a:schemeClr val="accent1">
                    <a:lumMod val="75000"/>
                  </a:schemeClr>
                </a:solidFill>
                <a:latin typeface="Century Gothic" charset="0"/>
                <a:ea typeface="Century Gothic" charset="0"/>
                <a:cs typeface="Century Gothic" charset="0"/>
              </a:rPr>
              <a:t>Videos</a:t>
            </a:r>
            <a:endParaRPr kumimoji="1" lang="zh-CN" altLang="en-US" sz="2000" dirty="0">
              <a:solidFill>
                <a:schemeClr val="accent1">
                  <a:lumMod val="75000"/>
                </a:schemeClr>
              </a:solidFill>
              <a:latin typeface="Century Gothic" charset="0"/>
              <a:ea typeface="Century Gothic" charset="0"/>
              <a:cs typeface="Century Gothic" charset="0"/>
            </a:endParaRPr>
          </a:p>
        </p:txBody>
      </p:sp>
      <p:cxnSp>
        <p:nvCxnSpPr>
          <p:cNvPr id="18" name="曲线连接符 17"/>
          <p:cNvCxnSpPr/>
          <p:nvPr/>
        </p:nvCxnSpPr>
        <p:spPr>
          <a:xfrm>
            <a:off x="3797085" y="2495227"/>
            <a:ext cx="1317356" cy="883404"/>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10800000">
            <a:off x="6935493" y="3679555"/>
            <a:ext cx="1317356" cy="883404"/>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22"/>
          <p:cNvCxnSpPr/>
          <p:nvPr/>
        </p:nvCxnSpPr>
        <p:spPr>
          <a:xfrm flipV="1">
            <a:off x="3928819" y="3533614"/>
            <a:ext cx="1185621" cy="1029347"/>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p:nvPr/>
        </p:nvCxnSpPr>
        <p:spPr>
          <a:xfrm rot="10800000" flipV="1">
            <a:off x="6935492" y="2495226"/>
            <a:ext cx="1201118" cy="956375"/>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76392" y="1115878"/>
            <a:ext cx="3921071" cy="475798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7326823" y="1115877"/>
            <a:ext cx="4141923" cy="475798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标题 1"/>
          <p:cNvSpPr txBox="1">
            <a:spLocks/>
          </p:cNvSpPr>
          <p:nvPr/>
        </p:nvSpPr>
        <p:spPr>
          <a:xfrm>
            <a:off x="2050469" y="1119911"/>
            <a:ext cx="1772915"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2400" i="1" dirty="0">
                <a:solidFill>
                  <a:schemeClr val="bg1"/>
                </a:solidFill>
                <a:latin typeface="Century Gothic" charset="0"/>
                <a:ea typeface="Century Gothic" charset="0"/>
                <a:cs typeface="Century Gothic" charset="0"/>
              </a:rPr>
              <a:t>Official</a:t>
            </a:r>
          </a:p>
        </p:txBody>
      </p:sp>
      <p:sp>
        <p:nvSpPr>
          <p:cNvPr id="20" name="标题 1"/>
          <p:cNvSpPr txBox="1">
            <a:spLocks/>
          </p:cNvSpPr>
          <p:nvPr/>
        </p:nvSpPr>
        <p:spPr>
          <a:xfrm>
            <a:off x="8511326" y="1115876"/>
            <a:ext cx="1772915"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2400" i="1">
                <a:solidFill>
                  <a:schemeClr val="bg1"/>
                </a:solidFill>
                <a:latin typeface="Century Gothic" charset="0"/>
                <a:ea typeface="Century Gothic" charset="0"/>
                <a:cs typeface="Century Gothic" charset="0"/>
              </a:rPr>
              <a:t>Unofficial</a:t>
            </a:r>
            <a:endParaRPr kumimoji="1" lang="en-US" altLang="zh-CN" sz="2400" i="1" dirty="0">
              <a:solidFill>
                <a:schemeClr val="bg1"/>
              </a:solidFill>
              <a:latin typeface="Century Gothic" charset="0"/>
              <a:ea typeface="Century Gothic" charset="0"/>
              <a:cs typeface="Century Gothic" charset="0"/>
            </a:endParaRPr>
          </a:p>
        </p:txBody>
      </p:sp>
      <p:sp>
        <p:nvSpPr>
          <p:cNvPr id="3" name="左右箭头 2"/>
          <p:cNvSpPr/>
          <p:nvPr/>
        </p:nvSpPr>
        <p:spPr>
          <a:xfrm>
            <a:off x="5021451" y="2881368"/>
            <a:ext cx="2196883" cy="1125586"/>
          </a:xfrm>
          <a:prstGeom prst="leftRightArrow">
            <a:avLst/>
          </a:prstGeom>
          <a:solidFill>
            <a:schemeClr val="bg2">
              <a:lumMod val="25000"/>
              <a:alpha val="88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solidFill>
                <a:latin typeface="Century Gothic" charset="0"/>
                <a:ea typeface="Century Gothic" charset="0"/>
                <a:cs typeface="Century Gothic" charset="0"/>
              </a:rPr>
              <a:t>Compare</a:t>
            </a:r>
            <a:endParaRPr kumimoji="1" lang="zh-CN" altLang="en-US" sz="2400" dirty="0">
              <a:solidFill>
                <a:schemeClr val="bg1"/>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4376558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par>
                                <p:cTn id="11" presetID="22" presetClass="entr" presetSubtype="4"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1"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par>
                          <p:cTn id="39" fill="hold">
                            <p:stCondLst>
                              <p:cond delay="0"/>
                            </p:stCondLst>
                            <p:childTnLst>
                              <p:par>
                                <p:cTn id="40" presetID="63" presetClass="path" presetSubtype="0" accel="50000" decel="50000" fill="hold" grpId="0" nodeType="afterEffect">
                                  <p:stCondLst>
                                    <p:cond delay="0"/>
                                  </p:stCondLst>
                                  <p:childTnLst>
                                    <p:animMotion origin="layout" path="M -6.25E-7 2.96296E-6 L -0.26654 2.96296E-6 " pathEditMode="relative" rAng="0" ptsTypes="AA">
                                      <p:cBhvr>
                                        <p:cTn id="41" dur="1000" fill="hold"/>
                                        <p:tgtEl>
                                          <p:spTgt spid="10"/>
                                        </p:tgtEl>
                                        <p:attrNameLst>
                                          <p:attrName>ppt_x</p:attrName>
                                          <p:attrName>ppt_y</p:attrName>
                                        </p:attrNameLst>
                                      </p:cBhvr>
                                      <p:rCtr x="-13333" y="0"/>
                                    </p:animMotion>
                                  </p:childTnLst>
                                </p:cTn>
                              </p:par>
                              <p:par>
                                <p:cTn id="42" presetID="42" presetClass="path" presetSubtype="0" accel="50000" decel="50000" fill="hold" grpId="1" nodeType="withEffect">
                                  <p:stCondLst>
                                    <p:cond delay="0"/>
                                  </p:stCondLst>
                                  <p:childTnLst>
                                    <p:animMotion origin="layout" path="M -6.25E-7 -4.07407E-6 L 0.43255 0.08727 " pathEditMode="relative" rAng="0" ptsTypes="AA">
                                      <p:cBhvr>
                                        <p:cTn id="43" dur="1000" fill="hold"/>
                                        <p:tgtEl>
                                          <p:spTgt spid="13"/>
                                        </p:tgtEl>
                                        <p:attrNameLst>
                                          <p:attrName>ppt_x</p:attrName>
                                          <p:attrName>ppt_y</p:attrName>
                                        </p:attrNameLst>
                                      </p:cBhvr>
                                      <p:rCtr x="21628" y="4352"/>
                                    </p:animMotion>
                                  </p:childTnLst>
                                </p:cTn>
                              </p:par>
                              <p:par>
                                <p:cTn id="44" presetID="42" presetClass="path" presetSubtype="0" accel="50000" decel="50000" fill="hold" grpId="1" nodeType="withEffect">
                                  <p:stCondLst>
                                    <p:cond delay="0"/>
                                  </p:stCondLst>
                                  <p:childTnLst>
                                    <p:animMotion origin="layout" path="M 2.08333E-7 2.22222E-6 L 0.43034 -0.0581 " pathEditMode="relative" rAng="0" ptsTypes="AA">
                                      <p:cBhvr>
                                        <p:cTn id="45" dur="1000" fill="hold"/>
                                        <p:tgtEl>
                                          <p:spTgt spid="14"/>
                                        </p:tgtEl>
                                        <p:attrNameLst>
                                          <p:attrName>ppt_x</p:attrName>
                                          <p:attrName>ppt_y</p:attrName>
                                        </p:attrNameLst>
                                      </p:cBhvr>
                                      <p:rCtr x="21510" y="-2917"/>
                                    </p:animMotion>
                                  </p:childTnLst>
                                </p:cTn>
                              </p:par>
                              <p:par>
                                <p:cTn id="46" presetID="42" presetClass="path" presetSubtype="0" accel="50000" decel="50000" fill="hold" grpId="1" nodeType="withEffect">
                                  <p:stCondLst>
                                    <p:cond delay="0"/>
                                  </p:stCondLst>
                                  <p:childTnLst>
                                    <p:animMotion origin="layout" path="M 1.875E-6 3.33333E-6 L 0.0918 0.08819 " pathEditMode="relative" rAng="0" ptsTypes="AA">
                                      <p:cBhvr>
                                        <p:cTn id="47" dur="1000" fill="hold"/>
                                        <p:tgtEl>
                                          <p:spTgt spid="15"/>
                                        </p:tgtEl>
                                        <p:attrNameLst>
                                          <p:attrName>ppt_x</p:attrName>
                                          <p:attrName>ppt_y</p:attrName>
                                        </p:attrNameLst>
                                      </p:cBhvr>
                                      <p:rCtr x="4583" y="4398"/>
                                    </p:animMotion>
                                  </p:childTnLst>
                                </p:cTn>
                              </p:par>
                              <p:par>
                                <p:cTn id="48" presetID="42" presetClass="path" presetSubtype="0" accel="50000" decel="50000" fill="hold" grpId="1" nodeType="withEffect">
                                  <p:stCondLst>
                                    <p:cond delay="0"/>
                                  </p:stCondLst>
                                  <p:childTnLst>
                                    <p:animMotion origin="layout" path="M 8.33333E-7 2.22222E-6 L 0.08958 -0.05996 " pathEditMode="relative" rAng="0" ptsTypes="AA">
                                      <p:cBhvr>
                                        <p:cTn id="49" dur="1000" fill="hold"/>
                                        <p:tgtEl>
                                          <p:spTgt spid="16"/>
                                        </p:tgtEl>
                                        <p:attrNameLst>
                                          <p:attrName>ppt_x</p:attrName>
                                          <p:attrName>ppt_y</p:attrName>
                                        </p:attrNameLst>
                                      </p:cBhvr>
                                      <p:rCtr x="4479" y="-3009"/>
                                    </p:animMotion>
                                  </p:childTnLst>
                                </p:cTn>
                              </p:par>
                              <p:par>
                                <p:cTn id="50" presetID="21" presetClass="entr" presetSubtype="2" fill="hold" grpId="0" nodeType="withEffect">
                                  <p:stCondLst>
                                    <p:cond delay="500"/>
                                  </p:stCondLst>
                                  <p:childTnLst>
                                    <p:set>
                                      <p:cBhvr>
                                        <p:cTn id="51" dur="1" fill="hold">
                                          <p:stCondLst>
                                            <p:cond delay="0"/>
                                          </p:stCondLst>
                                        </p:cTn>
                                        <p:tgtEl>
                                          <p:spTgt spid="2"/>
                                        </p:tgtEl>
                                        <p:attrNameLst>
                                          <p:attrName>style.visibility</p:attrName>
                                        </p:attrNameLst>
                                      </p:cBhvr>
                                      <p:to>
                                        <p:strVal val="visible"/>
                                      </p:to>
                                    </p:set>
                                    <p:animEffect transition="in" filter="wheel(2)">
                                      <p:cBhvr>
                                        <p:cTn id="52" dur="500"/>
                                        <p:tgtEl>
                                          <p:spTgt spid="2"/>
                                        </p:tgtEl>
                                      </p:cBhvr>
                                    </p:animEffect>
                                  </p:childTnLst>
                                </p:cTn>
                              </p:par>
                              <p:par>
                                <p:cTn id="53" presetID="21" presetClass="entr" presetSubtype="2" fill="hold" grpId="0"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wheel(2)">
                                      <p:cBhvr>
                                        <p:cTn id="55" dur="5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2"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xit" presetSubtype="0" fill="hold" grpId="2"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15"/>
                                        </p:tgtEl>
                                      </p:cBhvr>
                                    </p:animEffect>
                                    <p:set>
                                      <p:cBhvr>
                                        <p:cTn id="76" dur="1" fill="hold">
                                          <p:stCondLst>
                                            <p:cond delay="499"/>
                                          </p:stCondLst>
                                        </p:cTn>
                                        <p:tgtEl>
                                          <p:spTgt spid="15"/>
                                        </p:tgtEl>
                                        <p:attrNameLst>
                                          <p:attrName>style.visibility</p:attrName>
                                        </p:attrNameLst>
                                      </p:cBhvr>
                                      <p:to>
                                        <p:strVal val="hidden"/>
                                      </p:to>
                                    </p:set>
                                  </p:childTnLst>
                                </p:cTn>
                              </p:par>
                              <p:par>
                                <p:cTn id="77" presetID="10" presetClass="exit" presetSubtype="0" fill="hold" grpId="2" nodeType="withEffect">
                                  <p:stCondLst>
                                    <p:cond delay="0"/>
                                  </p:stCondLst>
                                  <p:childTnLst>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par>
                                <p:cTn id="80" presetID="10" presetClass="entr" presetSubtype="0" fill="hold" grpId="1" nodeType="withEffect">
                                  <p:stCondLst>
                                    <p:cond delay="3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grpId="1" nodeType="withEffect">
                                  <p:stCondLst>
                                    <p:cond delay="30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par>
                          <p:cTn id="86" fill="hold">
                            <p:stCondLst>
                              <p:cond delay="800"/>
                            </p:stCondLst>
                            <p:childTnLst>
                              <p:par>
                                <p:cTn id="87" presetID="16" presetClass="entr" presetSubtype="37" fill="hold" grpId="0" nodeType="after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barn(outVertical)">
                                      <p:cBhvr>
                                        <p:cTn id="8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1" grpId="1"/>
      <p:bldP spid="10" grpId="0" animBg="1"/>
      <p:bldP spid="10" grpId="1"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2" grpId="0" animBg="1"/>
      <p:bldP spid="17" grpId="0" animBg="1"/>
      <p:bldP spid="19" grpId="0"/>
      <p:bldP spid="20"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 7"/>
          <p:cNvGrpSpPr/>
          <p:nvPr/>
        </p:nvGrpSpPr>
        <p:grpSpPr>
          <a:xfrm>
            <a:off x="3937764" y="285332"/>
            <a:ext cx="4553946" cy="552750"/>
            <a:chOff x="4018483" y="238837"/>
            <a:chExt cx="4164624" cy="552750"/>
          </a:xfrm>
        </p:grpSpPr>
        <p:sp>
          <p:nvSpPr>
            <p:cNvPr id="12" name="Title 1"/>
            <p:cNvSpPr txBox="1">
              <a:spLocks/>
            </p:cNvSpPr>
            <p:nvPr/>
          </p:nvSpPr>
          <p:spPr>
            <a:xfrm>
              <a:off x="4461571" y="238837"/>
              <a:ext cx="3721536" cy="5527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bg1"/>
                  </a:solidFill>
                  <a:latin typeface="Century Gothic" charset="0"/>
                  <a:ea typeface="Century Gothic" charset="0"/>
                  <a:cs typeface="Century Gothic" charset="0"/>
                </a:rPr>
                <a:t>{ </a:t>
              </a:r>
              <a:r>
                <a:rPr lang="en-US" altLang="zh-CN" sz="3200" dirty="0">
                  <a:solidFill>
                    <a:schemeClr val="bg1"/>
                  </a:solidFill>
                  <a:latin typeface="Century Gothic" charset="0"/>
                  <a:ea typeface="Century Gothic" charset="0"/>
                  <a:cs typeface="Century Gothic" charset="0"/>
                </a:rPr>
                <a:t>AH</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 ·</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Requirements</a:t>
              </a:r>
              <a:endParaRPr lang="zh-CN" altLang="en-US" sz="2800" dirty="0">
                <a:solidFill>
                  <a:schemeClr val="bg1"/>
                </a:solidFill>
                <a:latin typeface="Century Gothic" charset="0"/>
                <a:ea typeface="Century Gothic" charset="0"/>
                <a:cs typeface="Century Gothic"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483" y="348499"/>
              <a:ext cx="443088" cy="443088"/>
            </a:xfrm>
            <a:prstGeom prst="rect">
              <a:avLst/>
            </a:prstGeom>
          </p:spPr>
        </p:pic>
      </p:grpSp>
      <p:sp>
        <p:nvSpPr>
          <p:cNvPr id="39" name="标题 1"/>
          <p:cNvSpPr txBox="1">
            <a:spLocks/>
          </p:cNvSpPr>
          <p:nvPr/>
        </p:nvSpPr>
        <p:spPr>
          <a:xfrm>
            <a:off x="1014482" y="3349825"/>
            <a:ext cx="1981704"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2400" i="1" dirty="0">
                <a:solidFill>
                  <a:schemeClr val="bg1"/>
                </a:solidFill>
                <a:latin typeface="Century Gothic" charset="0"/>
                <a:ea typeface="Century Gothic" charset="0"/>
                <a:cs typeface="Century Gothic" charset="0"/>
              </a:rPr>
              <a:t>Advocators</a:t>
            </a:r>
          </a:p>
        </p:txBody>
      </p:sp>
      <p:sp>
        <p:nvSpPr>
          <p:cNvPr id="40" name="标题 1"/>
          <p:cNvSpPr txBox="1">
            <a:spLocks/>
          </p:cNvSpPr>
          <p:nvPr/>
        </p:nvSpPr>
        <p:spPr>
          <a:xfrm>
            <a:off x="9221164" y="3325338"/>
            <a:ext cx="1981704"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2400" i="1" dirty="0">
                <a:solidFill>
                  <a:schemeClr val="bg1"/>
                </a:solidFill>
                <a:latin typeface="Century Gothic" charset="0"/>
                <a:ea typeface="Century Gothic" charset="0"/>
                <a:cs typeface="Century Gothic" charset="0"/>
              </a:rPr>
              <a:t>Developers</a:t>
            </a:r>
          </a:p>
        </p:txBody>
      </p:sp>
      <p:pic>
        <p:nvPicPr>
          <p:cNvPr id="5" name="Picture 4"/>
          <p:cNvPicPr>
            <a:picLocks noChangeAspect="1"/>
          </p:cNvPicPr>
          <p:nvPr/>
        </p:nvPicPr>
        <p:blipFill>
          <a:blip r:embed="rId4"/>
          <a:stretch>
            <a:fillRect/>
          </a:stretch>
        </p:blipFill>
        <p:spPr>
          <a:xfrm>
            <a:off x="5874790" y="3783238"/>
            <a:ext cx="506733" cy="506733"/>
          </a:xfrm>
          <a:prstGeom prst="rect">
            <a:avLst/>
          </a:prstGeom>
        </p:spPr>
      </p:pic>
      <p:pic>
        <p:nvPicPr>
          <p:cNvPr id="7" name="Picture 6"/>
          <p:cNvPicPr>
            <a:picLocks noChangeAspect="1"/>
          </p:cNvPicPr>
          <p:nvPr/>
        </p:nvPicPr>
        <p:blipFill>
          <a:blip r:embed="rId5"/>
          <a:stretch>
            <a:fillRect/>
          </a:stretch>
        </p:blipFill>
        <p:spPr>
          <a:xfrm>
            <a:off x="5874789" y="2209449"/>
            <a:ext cx="506733" cy="506733"/>
          </a:xfrm>
          <a:prstGeom prst="rect">
            <a:avLst/>
          </a:prstGeom>
        </p:spPr>
      </p:pic>
      <p:pic>
        <p:nvPicPr>
          <p:cNvPr id="25" name="Picture 24"/>
          <p:cNvPicPr>
            <a:picLocks noChangeAspect="1"/>
          </p:cNvPicPr>
          <p:nvPr/>
        </p:nvPicPr>
        <p:blipFill>
          <a:blip r:embed="rId6"/>
          <a:stretch>
            <a:fillRect/>
          </a:stretch>
        </p:blipFill>
        <p:spPr>
          <a:xfrm>
            <a:off x="5836229" y="2973985"/>
            <a:ext cx="545293" cy="545293"/>
          </a:xfrm>
          <a:prstGeom prst="rect">
            <a:avLst/>
          </a:prstGeom>
        </p:spPr>
      </p:pic>
      <p:pic>
        <p:nvPicPr>
          <p:cNvPr id="27" name="Picture 26"/>
          <p:cNvPicPr>
            <a:picLocks noChangeAspect="1"/>
          </p:cNvPicPr>
          <p:nvPr/>
        </p:nvPicPr>
        <p:blipFill>
          <a:blip r:embed="rId7"/>
          <a:stretch>
            <a:fillRect/>
          </a:stretch>
        </p:blipFill>
        <p:spPr>
          <a:xfrm>
            <a:off x="5874790" y="1444914"/>
            <a:ext cx="506732" cy="506732"/>
          </a:xfrm>
          <a:prstGeom prst="rect">
            <a:avLst/>
          </a:prstGeom>
        </p:spPr>
      </p:pic>
      <p:sp>
        <p:nvSpPr>
          <p:cNvPr id="41" name="标题 1"/>
          <p:cNvSpPr txBox="1">
            <a:spLocks/>
          </p:cNvSpPr>
          <p:nvPr/>
        </p:nvSpPr>
        <p:spPr>
          <a:xfrm>
            <a:off x="5383621" y="4503056"/>
            <a:ext cx="1489067"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1800" b="1" dirty="0">
                <a:solidFill>
                  <a:schemeClr val="bg1"/>
                </a:solidFill>
                <a:latin typeface="Century Gothic" charset="0"/>
                <a:ea typeface="Century Gothic" charset="0"/>
                <a:cs typeface="Century Gothic" charset="0"/>
              </a:rPr>
              <a:t>Homepage</a:t>
            </a:r>
          </a:p>
        </p:txBody>
      </p:sp>
      <p:sp>
        <p:nvSpPr>
          <p:cNvPr id="42" name="标题 1"/>
          <p:cNvSpPr txBox="1">
            <a:spLocks/>
          </p:cNvSpPr>
          <p:nvPr/>
        </p:nvSpPr>
        <p:spPr>
          <a:xfrm>
            <a:off x="5364341" y="5091485"/>
            <a:ext cx="1489067"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1800" b="1" dirty="0">
                <a:solidFill>
                  <a:schemeClr val="bg1"/>
                </a:solidFill>
                <a:latin typeface="Century Gothic" charset="0"/>
                <a:ea typeface="Century Gothic" charset="0"/>
                <a:cs typeface="Century Gothic" charset="0"/>
              </a:rPr>
              <a:t>Event’s site</a:t>
            </a:r>
          </a:p>
        </p:txBody>
      </p:sp>
      <p:cxnSp>
        <p:nvCxnSpPr>
          <p:cNvPr id="1031" name="Straight Arrow Connector 1030"/>
          <p:cNvCxnSpPr>
            <a:stCxn id="39" idx="3"/>
          </p:cNvCxnSpPr>
          <p:nvPr/>
        </p:nvCxnSpPr>
        <p:spPr>
          <a:xfrm flipV="1">
            <a:off x="2996186" y="1713029"/>
            <a:ext cx="2532524" cy="191508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3"/>
          </p:cNvCxnSpPr>
          <p:nvPr/>
        </p:nvCxnSpPr>
        <p:spPr>
          <a:xfrm flipV="1">
            <a:off x="2996186" y="2474878"/>
            <a:ext cx="2532524" cy="11532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9" idx="3"/>
          </p:cNvCxnSpPr>
          <p:nvPr/>
        </p:nvCxnSpPr>
        <p:spPr>
          <a:xfrm flipV="1">
            <a:off x="2996186" y="3268200"/>
            <a:ext cx="2532524" cy="35990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9" idx="3"/>
          </p:cNvCxnSpPr>
          <p:nvPr/>
        </p:nvCxnSpPr>
        <p:spPr>
          <a:xfrm>
            <a:off x="2996186" y="3628109"/>
            <a:ext cx="2532524" cy="408495"/>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9" idx="3"/>
            <a:endCxn id="41" idx="1"/>
          </p:cNvCxnSpPr>
          <p:nvPr/>
        </p:nvCxnSpPr>
        <p:spPr>
          <a:xfrm>
            <a:off x="2996186" y="3628109"/>
            <a:ext cx="2387435" cy="11532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9" idx="3"/>
            <a:endCxn id="42" idx="1"/>
          </p:cNvCxnSpPr>
          <p:nvPr/>
        </p:nvCxnSpPr>
        <p:spPr>
          <a:xfrm>
            <a:off x="2996186" y="3628109"/>
            <a:ext cx="2368155" cy="174166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0" idx="1"/>
          </p:cNvCxnSpPr>
          <p:nvPr/>
        </p:nvCxnSpPr>
        <p:spPr>
          <a:xfrm flipH="1" flipV="1">
            <a:off x="6624938" y="1713029"/>
            <a:ext cx="2596226" cy="189059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0" idx="1"/>
          </p:cNvCxnSpPr>
          <p:nvPr/>
        </p:nvCxnSpPr>
        <p:spPr>
          <a:xfrm flipH="1" flipV="1">
            <a:off x="6624938" y="2460307"/>
            <a:ext cx="2596226" cy="1143315"/>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0" idx="1"/>
          </p:cNvCxnSpPr>
          <p:nvPr/>
        </p:nvCxnSpPr>
        <p:spPr>
          <a:xfrm flipH="1" flipV="1">
            <a:off x="6689041" y="3268200"/>
            <a:ext cx="2532123" cy="33542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0" idx="1"/>
          </p:cNvCxnSpPr>
          <p:nvPr/>
        </p:nvCxnSpPr>
        <p:spPr>
          <a:xfrm flipH="1">
            <a:off x="6727603" y="3603622"/>
            <a:ext cx="2493561" cy="410265"/>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0" idx="1"/>
            <a:endCxn id="41" idx="3"/>
          </p:cNvCxnSpPr>
          <p:nvPr/>
        </p:nvCxnSpPr>
        <p:spPr>
          <a:xfrm flipH="1">
            <a:off x="6872688" y="3603622"/>
            <a:ext cx="2348476" cy="117771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0" idx="1"/>
            <a:endCxn id="42" idx="3"/>
          </p:cNvCxnSpPr>
          <p:nvPr/>
        </p:nvCxnSpPr>
        <p:spPr>
          <a:xfrm flipH="1">
            <a:off x="6853408" y="3603622"/>
            <a:ext cx="2367756" cy="176614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3679605" y="3453072"/>
            <a:ext cx="350073" cy="35007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Oval 96"/>
          <p:cNvSpPr/>
          <p:nvPr/>
        </p:nvSpPr>
        <p:spPr>
          <a:xfrm>
            <a:off x="8301594" y="3450729"/>
            <a:ext cx="350073" cy="35007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Left Brace 56"/>
          <p:cNvSpPr/>
          <p:nvPr/>
        </p:nvSpPr>
        <p:spPr>
          <a:xfrm>
            <a:off x="4483833" y="1496538"/>
            <a:ext cx="633410" cy="4099892"/>
          </a:xfrm>
          <a:prstGeom prst="leftBrace">
            <a:avLst>
              <a:gd name="adj1" fmla="val 144976"/>
              <a:gd name="adj2" fmla="val 51927"/>
            </a:avLst>
          </a:prstGeom>
          <a:ln w="222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Left Brace 99"/>
          <p:cNvSpPr/>
          <p:nvPr/>
        </p:nvSpPr>
        <p:spPr>
          <a:xfrm rot="10800000">
            <a:off x="7189695" y="1496538"/>
            <a:ext cx="633410" cy="4099892"/>
          </a:xfrm>
          <a:prstGeom prst="leftBrace">
            <a:avLst>
              <a:gd name="adj1" fmla="val 144976"/>
              <a:gd name="adj2" fmla="val 47797"/>
            </a:avLst>
          </a:prstGeom>
          <a:ln w="222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左右箭头 2"/>
          <p:cNvSpPr/>
          <p:nvPr/>
        </p:nvSpPr>
        <p:spPr>
          <a:xfrm>
            <a:off x="2438826" y="3391411"/>
            <a:ext cx="948779" cy="485235"/>
          </a:xfrm>
          <a:prstGeom prst="leftRightArrow">
            <a:avLst/>
          </a:prstGeom>
          <a:solidFill>
            <a:schemeClr val="bg2">
              <a:lumMod val="25000"/>
              <a:alpha val="88000"/>
            </a:schemeClr>
          </a:solid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solidFill>
              <a:latin typeface="Century Gothic" charset="0"/>
              <a:ea typeface="Century Gothic" charset="0"/>
              <a:cs typeface="Century Gothic" charset="0"/>
            </a:endParaRPr>
          </a:p>
        </p:txBody>
      </p:sp>
      <p:sp>
        <p:nvSpPr>
          <p:cNvPr id="102" name="左右箭头 2"/>
          <p:cNvSpPr/>
          <p:nvPr/>
        </p:nvSpPr>
        <p:spPr>
          <a:xfrm>
            <a:off x="8870357" y="3349825"/>
            <a:ext cx="948779" cy="485235"/>
          </a:xfrm>
          <a:prstGeom prst="leftRightArrow">
            <a:avLst/>
          </a:prstGeom>
          <a:solidFill>
            <a:schemeClr val="bg2">
              <a:lumMod val="25000"/>
              <a:alpha val="88000"/>
            </a:schemeClr>
          </a:solid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solidFill>
              <a:latin typeface="Century Gothic" charset="0"/>
              <a:ea typeface="Century Gothic" charset="0"/>
              <a:cs typeface="Century Gothic" charset="0"/>
            </a:endParaRPr>
          </a:p>
        </p:txBody>
      </p:sp>
      <p:sp>
        <p:nvSpPr>
          <p:cNvPr id="111" name="标题 1"/>
          <p:cNvSpPr txBox="1">
            <a:spLocks/>
          </p:cNvSpPr>
          <p:nvPr/>
        </p:nvSpPr>
        <p:spPr>
          <a:xfrm>
            <a:off x="4788081" y="2486802"/>
            <a:ext cx="2640028" cy="5565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2400" i="1" dirty="0">
                <a:solidFill>
                  <a:srgbClr val="FFFF00"/>
                </a:solidFill>
                <a:latin typeface="Century Gothic" charset="0"/>
                <a:ea typeface="Century Gothic" charset="0"/>
                <a:cs typeface="Century Gothic" charset="0"/>
              </a:rPr>
              <a:t>Advocate Hub</a:t>
            </a:r>
          </a:p>
        </p:txBody>
      </p:sp>
    </p:spTree>
    <p:extLst>
      <p:ext uri="{BB962C8B-B14F-4D97-AF65-F5344CB8AC3E}">
        <p14:creationId xmlns:p14="http://schemas.microsoft.com/office/powerpoint/2010/main" val="39678853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1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20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16" fill="hold" nodeType="withEffect">
                                  <p:stCondLst>
                                    <p:cond delay="30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wipe(left)">
                                      <p:cBhvr>
                                        <p:cTn id="42" dur="500"/>
                                        <p:tgtEl>
                                          <p:spTgt spid="1031"/>
                                        </p:tgtEl>
                                      </p:cBhvr>
                                    </p:animEffect>
                                  </p:childTnLst>
                                </p:cTn>
                              </p:par>
                              <p:par>
                                <p:cTn id="43" presetID="22" presetClass="entr" presetSubtype="8"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left)">
                                      <p:cBhvr>
                                        <p:cTn id="45" dur="500"/>
                                        <p:tgtEl>
                                          <p:spTgt spid="47"/>
                                        </p:tgtEl>
                                      </p:cBhvr>
                                    </p:animEffect>
                                  </p:childTnLst>
                                </p:cTn>
                              </p:par>
                              <p:par>
                                <p:cTn id="46" presetID="22" presetClass="entr" presetSubtype="8"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left)">
                                      <p:cBhvr>
                                        <p:cTn id="48" dur="500"/>
                                        <p:tgtEl>
                                          <p:spTgt spid="53"/>
                                        </p:tgtEl>
                                      </p:cBhvr>
                                    </p:animEffect>
                                  </p:childTnLst>
                                </p:cTn>
                              </p:par>
                              <p:par>
                                <p:cTn id="49" presetID="22" presetClass="entr" presetSubtype="8"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par>
                                <p:cTn id="52" presetID="22" presetClass="entr" presetSubtype="8"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left)">
                                      <p:cBhvr>
                                        <p:cTn id="54" dur="500"/>
                                        <p:tgtEl>
                                          <p:spTgt spid="67"/>
                                        </p:tgtEl>
                                      </p:cBhvr>
                                    </p:animEffect>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par>
                          <p:cTn id="62" fill="hold">
                            <p:stCondLst>
                              <p:cond delay="0"/>
                            </p:stCondLst>
                            <p:childTnLst>
                              <p:par>
                                <p:cTn id="63" presetID="22" presetClass="entr" presetSubtype="2"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right)">
                                      <p:cBhvr>
                                        <p:cTn id="65" dur="500"/>
                                        <p:tgtEl>
                                          <p:spTgt spid="74"/>
                                        </p:tgtEl>
                                      </p:cBhvr>
                                    </p:animEffect>
                                  </p:childTnLst>
                                </p:cTn>
                              </p:par>
                              <p:par>
                                <p:cTn id="66" presetID="22" presetClass="entr" presetSubtype="2" fill="hold" nodeType="with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wipe(right)">
                                      <p:cBhvr>
                                        <p:cTn id="68" dur="500"/>
                                        <p:tgtEl>
                                          <p:spTgt spid="75"/>
                                        </p:tgtEl>
                                      </p:cBhvr>
                                    </p:animEffect>
                                  </p:childTnLst>
                                </p:cTn>
                              </p:par>
                              <p:par>
                                <p:cTn id="69" presetID="22" presetClass="entr" presetSubtype="2"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wipe(right)">
                                      <p:cBhvr>
                                        <p:cTn id="71" dur="500"/>
                                        <p:tgtEl>
                                          <p:spTgt spid="76"/>
                                        </p:tgtEl>
                                      </p:cBhvr>
                                    </p:animEffect>
                                  </p:childTnLst>
                                </p:cTn>
                              </p:par>
                              <p:par>
                                <p:cTn id="72" presetID="22" presetClass="entr" presetSubtype="2" fill="hold" nodeType="with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right)">
                                      <p:cBhvr>
                                        <p:cTn id="74" dur="500"/>
                                        <p:tgtEl>
                                          <p:spTgt spid="77"/>
                                        </p:tgtEl>
                                      </p:cBhvr>
                                    </p:animEffect>
                                  </p:childTnLst>
                                </p:cTn>
                              </p:par>
                              <p:par>
                                <p:cTn id="75" presetID="22" presetClass="entr" presetSubtype="2"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wipe(right)">
                                      <p:cBhvr>
                                        <p:cTn id="77" dur="500"/>
                                        <p:tgtEl>
                                          <p:spTgt spid="78"/>
                                        </p:tgtEl>
                                      </p:cBhvr>
                                    </p:animEffect>
                                  </p:childTnLst>
                                </p:cTn>
                              </p:par>
                              <p:par>
                                <p:cTn id="78" presetID="22" presetClass="entr" presetSubtype="2" fill="hold"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wipe(right)">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031"/>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5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67"/>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74"/>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75"/>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76"/>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77"/>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8"/>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79"/>
                                        </p:tgtEl>
                                        <p:attrNameLst>
                                          <p:attrName>style.visibility</p:attrName>
                                        </p:attrNameLst>
                                      </p:cBhvr>
                                      <p:to>
                                        <p:strVal val="hidden"/>
                                      </p:to>
                                    </p:set>
                                  </p:childTnLst>
                                </p:cTn>
                              </p:par>
                            </p:childTnLst>
                          </p:cTn>
                        </p:par>
                        <p:par>
                          <p:cTn id="107" fill="hold">
                            <p:stCondLst>
                              <p:cond delay="0"/>
                            </p:stCondLst>
                            <p:childTnLst>
                              <p:par>
                                <p:cTn id="108" presetID="35" presetClass="path" presetSubtype="0" accel="50000" decel="50000" fill="hold" grpId="1" nodeType="afterEffect">
                                  <p:stCondLst>
                                    <p:cond delay="0"/>
                                  </p:stCondLst>
                                  <p:childTnLst>
                                    <p:animMotion origin="layout" path="M -3.125E-6 4.81481E-6 L -0.05182 4.81481E-6 " pathEditMode="relative" rAng="0" ptsTypes="AA">
                                      <p:cBhvr>
                                        <p:cTn id="109" dur="1000" fill="hold"/>
                                        <p:tgtEl>
                                          <p:spTgt spid="39"/>
                                        </p:tgtEl>
                                        <p:attrNameLst>
                                          <p:attrName>ppt_x</p:attrName>
                                          <p:attrName>ppt_y</p:attrName>
                                        </p:attrNameLst>
                                      </p:cBhvr>
                                      <p:rCtr x="-2591" y="0"/>
                                    </p:animMotion>
                                  </p:childTnLst>
                                </p:cTn>
                              </p:par>
                              <p:par>
                                <p:cTn id="110" presetID="63" presetClass="path" presetSubtype="0" accel="50000" decel="50000" fill="hold" grpId="1" nodeType="withEffect">
                                  <p:stCondLst>
                                    <p:cond delay="0"/>
                                  </p:stCondLst>
                                  <p:childTnLst>
                                    <p:animMotion origin="layout" path="M -2.08333E-7 -2.96296E-6 L 0.05313 -2.96296E-6 " pathEditMode="relative" rAng="0" ptsTypes="AA">
                                      <p:cBhvr>
                                        <p:cTn id="111" dur="1000" fill="hold"/>
                                        <p:tgtEl>
                                          <p:spTgt spid="40"/>
                                        </p:tgtEl>
                                        <p:attrNameLst>
                                          <p:attrName>ppt_x</p:attrName>
                                          <p:attrName>ppt_y</p:attrName>
                                        </p:attrNameLst>
                                      </p:cBhvr>
                                      <p:rCtr x="2656" y="0"/>
                                    </p:animMotion>
                                  </p:childTnLst>
                                </p:cTn>
                              </p:par>
                              <p:par>
                                <p:cTn id="112" presetID="53" presetClass="entr" presetSubtype="16" fill="hold" grpId="0" nodeType="withEffect">
                                  <p:stCondLst>
                                    <p:cond delay="500"/>
                                  </p:stCondLst>
                                  <p:childTnLst>
                                    <p:set>
                                      <p:cBhvr>
                                        <p:cTn id="113" dur="1" fill="hold">
                                          <p:stCondLst>
                                            <p:cond delay="0"/>
                                          </p:stCondLst>
                                        </p:cTn>
                                        <p:tgtEl>
                                          <p:spTgt spid="56"/>
                                        </p:tgtEl>
                                        <p:attrNameLst>
                                          <p:attrName>style.visibility</p:attrName>
                                        </p:attrNameLst>
                                      </p:cBhvr>
                                      <p:to>
                                        <p:strVal val="visible"/>
                                      </p:to>
                                    </p:set>
                                    <p:anim calcmode="lin" valueType="num">
                                      <p:cBhvr>
                                        <p:cTn id="114" dur="300" fill="hold"/>
                                        <p:tgtEl>
                                          <p:spTgt spid="56"/>
                                        </p:tgtEl>
                                        <p:attrNameLst>
                                          <p:attrName>ppt_w</p:attrName>
                                        </p:attrNameLst>
                                      </p:cBhvr>
                                      <p:tavLst>
                                        <p:tav tm="0">
                                          <p:val>
                                            <p:fltVal val="0"/>
                                          </p:val>
                                        </p:tav>
                                        <p:tav tm="100000">
                                          <p:val>
                                            <p:strVal val="#ppt_w"/>
                                          </p:val>
                                        </p:tav>
                                      </p:tavLst>
                                    </p:anim>
                                    <p:anim calcmode="lin" valueType="num">
                                      <p:cBhvr>
                                        <p:cTn id="115" dur="300" fill="hold"/>
                                        <p:tgtEl>
                                          <p:spTgt spid="56"/>
                                        </p:tgtEl>
                                        <p:attrNameLst>
                                          <p:attrName>ppt_h</p:attrName>
                                        </p:attrNameLst>
                                      </p:cBhvr>
                                      <p:tavLst>
                                        <p:tav tm="0">
                                          <p:val>
                                            <p:fltVal val="0"/>
                                          </p:val>
                                        </p:tav>
                                        <p:tav tm="100000">
                                          <p:val>
                                            <p:strVal val="#ppt_h"/>
                                          </p:val>
                                        </p:tav>
                                      </p:tavLst>
                                    </p:anim>
                                    <p:animEffect transition="in" filter="fade">
                                      <p:cBhvr>
                                        <p:cTn id="116" dur="300"/>
                                        <p:tgtEl>
                                          <p:spTgt spid="56"/>
                                        </p:tgtEl>
                                      </p:cBhvr>
                                    </p:animEffect>
                                  </p:childTnLst>
                                </p:cTn>
                              </p:par>
                              <p:par>
                                <p:cTn id="117" presetID="53" presetClass="entr" presetSubtype="16" fill="hold" grpId="0" nodeType="withEffect">
                                  <p:stCondLst>
                                    <p:cond delay="500"/>
                                  </p:stCondLst>
                                  <p:childTnLst>
                                    <p:set>
                                      <p:cBhvr>
                                        <p:cTn id="118" dur="1" fill="hold">
                                          <p:stCondLst>
                                            <p:cond delay="0"/>
                                          </p:stCondLst>
                                        </p:cTn>
                                        <p:tgtEl>
                                          <p:spTgt spid="97"/>
                                        </p:tgtEl>
                                        <p:attrNameLst>
                                          <p:attrName>style.visibility</p:attrName>
                                        </p:attrNameLst>
                                      </p:cBhvr>
                                      <p:to>
                                        <p:strVal val="visible"/>
                                      </p:to>
                                    </p:set>
                                    <p:anim calcmode="lin" valueType="num">
                                      <p:cBhvr>
                                        <p:cTn id="119" dur="300" fill="hold"/>
                                        <p:tgtEl>
                                          <p:spTgt spid="97"/>
                                        </p:tgtEl>
                                        <p:attrNameLst>
                                          <p:attrName>ppt_w</p:attrName>
                                        </p:attrNameLst>
                                      </p:cBhvr>
                                      <p:tavLst>
                                        <p:tav tm="0">
                                          <p:val>
                                            <p:fltVal val="0"/>
                                          </p:val>
                                        </p:tav>
                                        <p:tav tm="100000">
                                          <p:val>
                                            <p:strVal val="#ppt_w"/>
                                          </p:val>
                                        </p:tav>
                                      </p:tavLst>
                                    </p:anim>
                                    <p:anim calcmode="lin" valueType="num">
                                      <p:cBhvr>
                                        <p:cTn id="120" dur="300" fill="hold"/>
                                        <p:tgtEl>
                                          <p:spTgt spid="97"/>
                                        </p:tgtEl>
                                        <p:attrNameLst>
                                          <p:attrName>ppt_h</p:attrName>
                                        </p:attrNameLst>
                                      </p:cBhvr>
                                      <p:tavLst>
                                        <p:tav tm="0">
                                          <p:val>
                                            <p:fltVal val="0"/>
                                          </p:val>
                                        </p:tav>
                                        <p:tav tm="100000">
                                          <p:val>
                                            <p:strVal val="#ppt_h"/>
                                          </p:val>
                                        </p:tav>
                                      </p:tavLst>
                                    </p:anim>
                                    <p:animEffect transition="in" filter="fade">
                                      <p:cBhvr>
                                        <p:cTn id="121" dur="300"/>
                                        <p:tgtEl>
                                          <p:spTgt spid="97"/>
                                        </p:tgtEl>
                                      </p:cBhvr>
                                    </p:animEffect>
                                  </p:childTnLst>
                                </p:cTn>
                              </p:par>
                            </p:childTnLst>
                          </p:cTn>
                        </p:par>
                        <p:par>
                          <p:cTn id="122" fill="hold">
                            <p:stCondLst>
                              <p:cond delay="1000"/>
                            </p:stCondLst>
                            <p:childTnLst>
                              <p:par>
                                <p:cTn id="123" presetID="16" presetClass="entr" presetSubtype="42" fill="hold" grpId="0" nodeType="afterEffect">
                                  <p:stCondLst>
                                    <p:cond delay="0"/>
                                  </p:stCondLst>
                                  <p:childTnLst>
                                    <p:set>
                                      <p:cBhvr>
                                        <p:cTn id="124" dur="1" fill="hold">
                                          <p:stCondLst>
                                            <p:cond delay="0"/>
                                          </p:stCondLst>
                                        </p:cTn>
                                        <p:tgtEl>
                                          <p:spTgt spid="57"/>
                                        </p:tgtEl>
                                        <p:attrNameLst>
                                          <p:attrName>style.visibility</p:attrName>
                                        </p:attrNameLst>
                                      </p:cBhvr>
                                      <p:to>
                                        <p:strVal val="visible"/>
                                      </p:to>
                                    </p:set>
                                    <p:animEffect transition="in" filter="barn(outHorizontal)">
                                      <p:cBhvr>
                                        <p:cTn id="125" dur="300"/>
                                        <p:tgtEl>
                                          <p:spTgt spid="57"/>
                                        </p:tgtEl>
                                      </p:cBhvr>
                                    </p:animEffect>
                                  </p:childTnLst>
                                </p:cTn>
                              </p:par>
                              <p:par>
                                <p:cTn id="126" presetID="16" presetClass="entr" presetSubtype="26" fill="hold" grpId="0" nodeType="withEffect">
                                  <p:stCondLst>
                                    <p:cond delay="0"/>
                                  </p:stCondLst>
                                  <p:childTnLst>
                                    <p:set>
                                      <p:cBhvr>
                                        <p:cTn id="127" dur="1" fill="hold">
                                          <p:stCondLst>
                                            <p:cond delay="0"/>
                                          </p:stCondLst>
                                        </p:cTn>
                                        <p:tgtEl>
                                          <p:spTgt spid="100"/>
                                        </p:tgtEl>
                                        <p:attrNameLst>
                                          <p:attrName>style.visibility</p:attrName>
                                        </p:attrNameLst>
                                      </p:cBhvr>
                                      <p:to>
                                        <p:strVal val="visible"/>
                                      </p:to>
                                    </p:set>
                                    <p:animEffect transition="in" filter="barn(inHorizontal)">
                                      <p:cBhvr>
                                        <p:cTn id="128" dur="300"/>
                                        <p:tgtEl>
                                          <p:spTgt spid="100"/>
                                        </p:tgtEl>
                                      </p:cBhvr>
                                    </p:animEffect>
                                  </p:childTnLst>
                                </p:cTn>
                              </p:par>
                              <p:par>
                                <p:cTn id="129" presetID="16" presetClass="entr" presetSubtype="37" fill="hold" grpId="0" nodeType="withEffect">
                                  <p:stCondLst>
                                    <p:cond delay="0"/>
                                  </p:stCondLst>
                                  <p:childTnLst>
                                    <p:set>
                                      <p:cBhvr>
                                        <p:cTn id="130" dur="1" fill="hold">
                                          <p:stCondLst>
                                            <p:cond delay="0"/>
                                          </p:stCondLst>
                                        </p:cTn>
                                        <p:tgtEl>
                                          <p:spTgt spid="101"/>
                                        </p:tgtEl>
                                        <p:attrNameLst>
                                          <p:attrName>style.visibility</p:attrName>
                                        </p:attrNameLst>
                                      </p:cBhvr>
                                      <p:to>
                                        <p:strVal val="visible"/>
                                      </p:to>
                                    </p:set>
                                    <p:animEffect transition="in" filter="barn(outVertical)">
                                      <p:cBhvr>
                                        <p:cTn id="131" dur="300"/>
                                        <p:tgtEl>
                                          <p:spTgt spid="101"/>
                                        </p:tgtEl>
                                      </p:cBhvr>
                                    </p:animEffect>
                                  </p:childTnLst>
                                </p:cTn>
                              </p:par>
                              <p:par>
                                <p:cTn id="132" presetID="16" presetClass="entr" presetSubtype="37" fill="hold" grpId="0" nodeType="with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barn(outVertical)">
                                      <p:cBhvr>
                                        <p:cTn id="134" dur="300"/>
                                        <p:tgtEl>
                                          <p:spTgt spid="102"/>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27"/>
                                        </p:tgtEl>
                                      </p:cBhvr>
                                    </p:animEffect>
                                    <p:set>
                                      <p:cBhvr>
                                        <p:cTn id="139" dur="1" fill="hold">
                                          <p:stCondLst>
                                            <p:cond delay="499"/>
                                          </p:stCondLst>
                                        </p:cTn>
                                        <p:tgtEl>
                                          <p:spTgt spid="27"/>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7"/>
                                        </p:tgtEl>
                                      </p:cBhvr>
                                    </p:animEffect>
                                    <p:set>
                                      <p:cBhvr>
                                        <p:cTn id="142" dur="1" fill="hold">
                                          <p:stCondLst>
                                            <p:cond delay="499"/>
                                          </p:stCondLst>
                                        </p:cTn>
                                        <p:tgtEl>
                                          <p:spTgt spid="7"/>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25"/>
                                        </p:tgtEl>
                                      </p:cBhvr>
                                    </p:animEffect>
                                    <p:set>
                                      <p:cBhvr>
                                        <p:cTn id="145" dur="1" fill="hold">
                                          <p:stCondLst>
                                            <p:cond delay="499"/>
                                          </p:stCondLst>
                                        </p:cTn>
                                        <p:tgtEl>
                                          <p:spTgt spid="25"/>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5"/>
                                        </p:tgtEl>
                                      </p:cBhvr>
                                    </p:animEffect>
                                    <p:set>
                                      <p:cBhvr>
                                        <p:cTn id="148" dur="1" fill="hold">
                                          <p:stCondLst>
                                            <p:cond delay="499"/>
                                          </p:stCondLst>
                                        </p:cTn>
                                        <p:tgtEl>
                                          <p:spTgt spid="5"/>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41"/>
                                        </p:tgtEl>
                                      </p:cBhvr>
                                    </p:animEffect>
                                    <p:set>
                                      <p:cBhvr>
                                        <p:cTn id="151" dur="1" fill="hold">
                                          <p:stCondLst>
                                            <p:cond delay="499"/>
                                          </p:stCondLst>
                                        </p:cTn>
                                        <p:tgtEl>
                                          <p:spTgt spid="41"/>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42"/>
                                        </p:tgtEl>
                                      </p:cBhvr>
                                    </p:animEffect>
                                    <p:set>
                                      <p:cBhvr>
                                        <p:cTn id="154" dur="1" fill="hold">
                                          <p:stCondLst>
                                            <p:cond delay="499"/>
                                          </p:stCondLst>
                                        </p:cTn>
                                        <p:tgtEl>
                                          <p:spTgt spid="42"/>
                                        </p:tgtEl>
                                        <p:attrNameLst>
                                          <p:attrName>style.visibility</p:attrName>
                                        </p:attrNameLst>
                                      </p:cBhvr>
                                      <p:to>
                                        <p:strVal val="hidden"/>
                                      </p:to>
                                    </p:set>
                                  </p:childTnLst>
                                </p:cTn>
                              </p:par>
                              <p:par>
                                <p:cTn id="155" presetID="10" presetClass="exit" presetSubtype="0" fill="hold" grpId="2" nodeType="withEffect">
                                  <p:stCondLst>
                                    <p:cond delay="0"/>
                                  </p:stCondLst>
                                  <p:childTnLst>
                                    <p:animEffect transition="out" filter="fade">
                                      <p:cBhvr>
                                        <p:cTn id="156" dur="500"/>
                                        <p:tgtEl>
                                          <p:spTgt spid="39"/>
                                        </p:tgtEl>
                                      </p:cBhvr>
                                    </p:animEffect>
                                    <p:set>
                                      <p:cBhvr>
                                        <p:cTn id="157" dur="1" fill="hold">
                                          <p:stCondLst>
                                            <p:cond delay="499"/>
                                          </p:stCondLst>
                                        </p:cTn>
                                        <p:tgtEl>
                                          <p:spTgt spid="39"/>
                                        </p:tgtEl>
                                        <p:attrNameLst>
                                          <p:attrName>style.visibility</p:attrName>
                                        </p:attrNameLst>
                                      </p:cBhvr>
                                      <p:to>
                                        <p:strVal val="hidden"/>
                                      </p:to>
                                    </p:set>
                                  </p:childTnLst>
                                </p:cTn>
                              </p:par>
                              <p:par>
                                <p:cTn id="158" presetID="10" presetClass="exit" presetSubtype="0" fill="hold" grpId="2" nodeType="withEffect">
                                  <p:stCondLst>
                                    <p:cond delay="0"/>
                                  </p:stCondLst>
                                  <p:childTnLst>
                                    <p:animEffect transition="out" filter="fade">
                                      <p:cBhvr>
                                        <p:cTn id="159" dur="500"/>
                                        <p:tgtEl>
                                          <p:spTgt spid="40"/>
                                        </p:tgtEl>
                                      </p:cBhvr>
                                    </p:animEffect>
                                    <p:set>
                                      <p:cBhvr>
                                        <p:cTn id="160" dur="1" fill="hold">
                                          <p:stCondLst>
                                            <p:cond delay="499"/>
                                          </p:stCondLst>
                                        </p:cTn>
                                        <p:tgtEl>
                                          <p:spTgt spid="40"/>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7"/>
                                        </p:tgtEl>
                                      </p:cBhvr>
                                    </p:animEffect>
                                    <p:set>
                                      <p:cBhvr>
                                        <p:cTn id="163" dur="1" fill="hold">
                                          <p:stCondLst>
                                            <p:cond delay="499"/>
                                          </p:stCondLst>
                                        </p:cTn>
                                        <p:tgtEl>
                                          <p:spTgt spid="57"/>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100"/>
                                        </p:tgtEl>
                                      </p:cBhvr>
                                    </p:animEffect>
                                    <p:set>
                                      <p:cBhvr>
                                        <p:cTn id="166" dur="1" fill="hold">
                                          <p:stCondLst>
                                            <p:cond delay="499"/>
                                          </p:stCondLst>
                                        </p:cTn>
                                        <p:tgtEl>
                                          <p:spTgt spid="100"/>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101"/>
                                        </p:tgtEl>
                                      </p:cBhvr>
                                    </p:animEffect>
                                    <p:set>
                                      <p:cBhvr>
                                        <p:cTn id="169" dur="1" fill="hold">
                                          <p:stCondLst>
                                            <p:cond delay="499"/>
                                          </p:stCondLst>
                                        </p:cTn>
                                        <p:tgtEl>
                                          <p:spTgt spid="101"/>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102"/>
                                        </p:tgtEl>
                                      </p:cBhvr>
                                    </p:animEffect>
                                    <p:set>
                                      <p:cBhvr>
                                        <p:cTn id="172" dur="1" fill="hold">
                                          <p:stCondLst>
                                            <p:cond delay="499"/>
                                          </p:stCondLst>
                                        </p:cTn>
                                        <p:tgtEl>
                                          <p:spTgt spid="102"/>
                                        </p:tgtEl>
                                        <p:attrNameLst>
                                          <p:attrName>style.visibility</p:attrName>
                                        </p:attrNameLst>
                                      </p:cBhvr>
                                      <p:to>
                                        <p:strVal val="hidden"/>
                                      </p:to>
                                    </p:set>
                                  </p:childTnLst>
                                </p:cTn>
                              </p:par>
                              <p:par>
                                <p:cTn id="173" presetID="63" presetClass="path" presetSubtype="0" accel="50000" decel="50000" fill="hold" grpId="1" nodeType="withEffect">
                                  <p:stCondLst>
                                    <p:cond delay="300"/>
                                  </p:stCondLst>
                                  <p:childTnLst>
                                    <p:animMotion origin="layout" path="M 4.16667E-6 4.81481E-6 L 0.18489 4.81481E-6 " pathEditMode="relative" rAng="0" ptsTypes="AA">
                                      <p:cBhvr>
                                        <p:cTn id="174" dur="1000" fill="hold"/>
                                        <p:tgtEl>
                                          <p:spTgt spid="56"/>
                                        </p:tgtEl>
                                        <p:attrNameLst>
                                          <p:attrName>ppt_x</p:attrName>
                                          <p:attrName>ppt_y</p:attrName>
                                        </p:attrNameLst>
                                      </p:cBhvr>
                                      <p:rCtr x="9245" y="0"/>
                                    </p:animMotion>
                                  </p:childTnLst>
                                </p:cTn>
                              </p:par>
                              <p:par>
                                <p:cTn id="175" presetID="35" presetClass="path" presetSubtype="0" accel="50000" decel="50000" fill="hold" grpId="1" nodeType="withEffect">
                                  <p:stCondLst>
                                    <p:cond delay="300"/>
                                  </p:stCondLst>
                                  <p:childTnLst>
                                    <p:animMotion origin="layout" path="M -2.29167E-6 -3.7037E-6 L -0.19414 -3.7037E-6 " pathEditMode="relative" rAng="0" ptsTypes="AA">
                                      <p:cBhvr>
                                        <p:cTn id="176" dur="1000" fill="hold"/>
                                        <p:tgtEl>
                                          <p:spTgt spid="97"/>
                                        </p:tgtEl>
                                        <p:attrNameLst>
                                          <p:attrName>ppt_x</p:attrName>
                                          <p:attrName>ppt_y</p:attrName>
                                        </p:attrNameLst>
                                      </p:cBhvr>
                                      <p:rCtr x="-9714" y="0"/>
                                    </p:animMotion>
                                  </p:childTnLst>
                                </p:cTn>
                              </p:par>
                            </p:childTnLst>
                          </p:cTn>
                        </p:par>
                        <p:par>
                          <p:cTn id="177" fill="hold">
                            <p:stCondLst>
                              <p:cond delay="1300"/>
                            </p:stCondLst>
                            <p:childTnLst>
                              <p:par>
                                <p:cTn id="178" presetID="10" presetClass="entr" presetSubtype="0" fill="hold" grpId="0" nodeType="after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fade">
                                      <p:cBhvr>
                                        <p:cTn id="180"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P spid="40" grpId="2"/>
      <p:bldP spid="41" grpId="0"/>
      <p:bldP spid="41" grpId="1"/>
      <p:bldP spid="42" grpId="0"/>
      <p:bldP spid="42" grpId="1"/>
      <p:bldP spid="56" grpId="0" animBg="1"/>
      <p:bldP spid="56" grpId="1" animBg="1"/>
      <p:bldP spid="97" grpId="0" animBg="1"/>
      <p:bldP spid="97" grpId="1" animBg="1"/>
      <p:bldP spid="57" grpId="0" animBg="1"/>
      <p:bldP spid="57" grpId="1" animBg="1"/>
      <p:bldP spid="100" grpId="0" animBg="1"/>
      <p:bldP spid="100" grpId="1" animBg="1"/>
      <p:bldP spid="101" grpId="0" animBg="1"/>
      <p:bldP spid="101" grpId="1" animBg="1"/>
      <p:bldP spid="102" grpId="0" animBg="1"/>
      <p:bldP spid="102" grpId="1" animBg="1"/>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75B6"/>
        </a:solidFill>
        <a:effectLst/>
      </p:bgPr>
    </p:bg>
    <p:spTree>
      <p:nvGrpSpPr>
        <p:cNvPr id="1" name=""/>
        <p:cNvGrpSpPr/>
        <p:nvPr/>
      </p:nvGrpSpPr>
      <p:grpSpPr>
        <a:xfrm>
          <a:off x="0" y="0"/>
          <a:ext cx="0" cy="0"/>
          <a:chOff x="0" y="0"/>
          <a:chExt cx="0" cy="0"/>
        </a:xfrm>
      </p:grpSpPr>
      <p:grpSp>
        <p:nvGrpSpPr>
          <p:cNvPr id="8" name="组 7"/>
          <p:cNvGrpSpPr/>
          <p:nvPr/>
        </p:nvGrpSpPr>
        <p:grpSpPr>
          <a:xfrm>
            <a:off x="4336628" y="254335"/>
            <a:ext cx="3637679" cy="552750"/>
            <a:chOff x="4018483" y="238837"/>
            <a:chExt cx="3467198" cy="552750"/>
          </a:xfrm>
        </p:grpSpPr>
        <p:sp>
          <p:nvSpPr>
            <p:cNvPr id="12" name="Title 1"/>
            <p:cNvSpPr txBox="1">
              <a:spLocks/>
            </p:cNvSpPr>
            <p:nvPr/>
          </p:nvSpPr>
          <p:spPr>
            <a:xfrm>
              <a:off x="4461571" y="238837"/>
              <a:ext cx="3024110" cy="5527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bg1"/>
                  </a:solidFill>
                  <a:latin typeface="Century Gothic" charset="0"/>
                  <a:ea typeface="Century Gothic" charset="0"/>
                  <a:cs typeface="Century Gothic" charset="0"/>
                </a:rPr>
                <a:t>{ </a:t>
              </a:r>
              <a:r>
                <a:rPr lang="en-US" altLang="zh-CN" sz="3200" dirty="0">
                  <a:solidFill>
                    <a:schemeClr val="bg1"/>
                  </a:solidFill>
                  <a:latin typeface="Century Gothic" charset="0"/>
                  <a:ea typeface="Century Gothic" charset="0"/>
                  <a:cs typeface="Century Gothic" charset="0"/>
                </a:rPr>
                <a:t>AH</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 ·</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Features</a:t>
              </a:r>
              <a:endParaRPr lang="zh-CN" altLang="en-US" sz="2800" dirty="0">
                <a:solidFill>
                  <a:schemeClr val="bg1"/>
                </a:solidFill>
                <a:latin typeface="Century Gothic" charset="0"/>
                <a:ea typeface="Century Gothic" charset="0"/>
                <a:cs typeface="Century Gothic"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483" y="348499"/>
              <a:ext cx="443088" cy="443088"/>
            </a:xfrm>
            <a:prstGeom prst="rect">
              <a:avLst/>
            </a:prstGeom>
          </p:spPr>
        </p:pic>
      </p:grpSp>
      <p:grpSp>
        <p:nvGrpSpPr>
          <p:cNvPr id="7" name="Group 6"/>
          <p:cNvGrpSpPr/>
          <p:nvPr/>
        </p:nvGrpSpPr>
        <p:grpSpPr>
          <a:xfrm>
            <a:off x="482600" y="1954143"/>
            <a:ext cx="3276600" cy="3175000"/>
            <a:chOff x="736600" y="1954143"/>
            <a:chExt cx="4635500" cy="3175000"/>
          </a:xfrm>
        </p:grpSpPr>
        <p:sp>
          <p:nvSpPr>
            <p:cNvPr id="2" name="Rectangle 1"/>
            <p:cNvSpPr/>
            <p:nvPr/>
          </p:nvSpPr>
          <p:spPr>
            <a:xfrm>
              <a:off x="736600" y="2928828"/>
              <a:ext cx="4635500" cy="1938992"/>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chemeClr val="bg1"/>
                  </a:solidFill>
                  <a:latin typeface="Century Gothic" panose="020B0502020202020204" pitchFamily="34" charset="0"/>
                </a:rPr>
                <a:t>Publish an event and automatically </a:t>
              </a:r>
              <a:r>
                <a:rPr lang="en-US" altLang="zh-CN" sz="2000" b="1" dirty="0">
                  <a:solidFill>
                    <a:srgbClr val="FFFF00"/>
                  </a:solidFill>
                  <a:latin typeface="Century Gothic" panose="020B0502020202020204" pitchFamily="34" charset="0"/>
                </a:rPr>
                <a:t>tweet</a:t>
              </a:r>
              <a:r>
                <a:rPr lang="en-US" altLang="zh-CN" sz="2000" dirty="0">
                  <a:solidFill>
                    <a:schemeClr val="bg1"/>
                  </a:solidFill>
                  <a:latin typeface="Century Gothic" panose="020B0502020202020204" pitchFamily="34" charset="0"/>
                </a:rPr>
                <a:t> &amp; generate </a:t>
              </a:r>
              <a:r>
                <a:rPr lang="en-US" altLang="zh-CN" sz="2000" b="1" dirty="0" err="1">
                  <a:solidFill>
                    <a:srgbClr val="FFFF00"/>
                  </a:solidFill>
                  <a:latin typeface="Century Gothic" panose="020B0502020202020204" pitchFamily="34" charset="0"/>
                </a:rPr>
                <a:t>QRcode</a:t>
              </a:r>
              <a:r>
                <a:rPr lang="en-US" altLang="zh-CN" sz="2000" dirty="0">
                  <a:solidFill>
                    <a:schemeClr val="bg1"/>
                  </a:solidFill>
                  <a:latin typeface="Century Gothic" panose="020B0502020202020204" pitchFamily="34" charset="0"/>
                </a:rPr>
                <a:t>.</a:t>
              </a:r>
            </a:p>
            <a:p>
              <a:pPr marL="342900" lvl="0" indent="-342900">
                <a:buFont typeface="Arial" panose="020B0604020202020204" pitchFamily="34" charset="0"/>
                <a:buChar char="•"/>
                <a:defRPr/>
              </a:pPr>
              <a:r>
                <a:rPr lang="en-US" altLang="zh-CN" sz="2000" b="1" dirty="0">
                  <a:solidFill>
                    <a:srgbClr val="FFFF00"/>
                  </a:solidFill>
                  <a:latin typeface="Century Gothic" panose="020B0502020202020204" pitchFamily="34" charset="0"/>
                </a:rPr>
                <a:t>Resource integrate </a:t>
              </a:r>
              <a:r>
                <a:rPr lang="en-US" altLang="zh-CN" sz="2000" dirty="0">
                  <a:solidFill>
                    <a:schemeClr val="bg1"/>
                  </a:solidFill>
                  <a:latin typeface="Century Gothic" panose="020B0502020202020204" pitchFamily="34" charset="0"/>
                </a:rPr>
                <a:t>including ppt &amp; </a:t>
              </a:r>
              <a:r>
                <a:rPr lang="en-US" altLang="zh-CN" sz="2000" dirty="0" err="1">
                  <a:solidFill>
                    <a:schemeClr val="bg1"/>
                  </a:solidFill>
                  <a:latin typeface="Century Gothic" panose="020B0502020202020204" pitchFamily="34" charset="0"/>
                </a:rPr>
                <a:t>youtube</a:t>
              </a:r>
              <a:r>
                <a:rPr lang="en-US" altLang="zh-CN" sz="2000" dirty="0">
                  <a:solidFill>
                    <a:schemeClr val="bg1"/>
                  </a:solidFill>
                  <a:latin typeface="Century Gothic" panose="020B0502020202020204" pitchFamily="34" charset="0"/>
                </a:rPr>
                <a:t> videos</a:t>
              </a:r>
            </a:p>
          </p:txBody>
        </p:sp>
        <p:grpSp>
          <p:nvGrpSpPr>
            <p:cNvPr id="6" name="Group 5"/>
            <p:cNvGrpSpPr/>
            <p:nvPr/>
          </p:nvGrpSpPr>
          <p:grpSpPr>
            <a:xfrm>
              <a:off x="736600" y="1954143"/>
              <a:ext cx="4635500" cy="3175000"/>
              <a:chOff x="342900" y="2082800"/>
              <a:chExt cx="5930900" cy="3175000"/>
            </a:xfrm>
          </p:grpSpPr>
          <p:sp>
            <p:nvSpPr>
              <p:cNvPr id="3" name="Rectangle 2"/>
              <p:cNvSpPr/>
              <p:nvPr/>
            </p:nvSpPr>
            <p:spPr>
              <a:xfrm>
                <a:off x="342900" y="2082800"/>
                <a:ext cx="5930900" cy="64323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Century Gothic" panose="020B0502020202020204" pitchFamily="34" charset="0"/>
                  </a:rPr>
                  <a:t>Events Related</a:t>
                </a:r>
                <a:endParaRPr lang="zh-CN" altLang="en-US" sz="2000" dirty="0">
                  <a:solidFill>
                    <a:schemeClr val="bg1"/>
                  </a:solidFill>
                  <a:latin typeface="Century Gothic" panose="020B0502020202020204" pitchFamily="34" charset="0"/>
                </a:endParaRPr>
              </a:p>
            </p:txBody>
          </p:sp>
          <p:sp>
            <p:nvSpPr>
              <p:cNvPr id="10" name="Rectangle 9"/>
              <p:cNvSpPr/>
              <p:nvPr/>
            </p:nvSpPr>
            <p:spPr>
              <a:xfrm>
                <a:off x="342900" y="2726035"/>
                <a:ext cx="5930900" cy="253176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 name="Group 12"/>
          <p:cNvGrpSpPr/>
          <p:nvPr/>
        </p:nvGrpSpPr>
        <p:grpSpPr>
          <a:xfrm>
            <a:off x="4481807" y="1954143"/>
            <a:ext cx="3276600" cy="3175000"/>
            <a:chOff x="736600" y="1954143"/>
            <a:chExt cx="4635500" cy="3175000"/>
          </a:xfrm>
        </p:grpSpPr>
        <p:sp>
          <p:nvSpPr>
            <p:cNvPr id="14" name="Rectangle 13"/>
            <p:cNvSpPr/>
            <p:nvPr/>
          </p:nvSpPr>
          <p:spPr>
            <a:xfrm>
              <a:off x="736600" y="2928828"/>
              <a:ext cx="4635500" cy="1938992"/>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chemeClr val="bg1"/>
                  </a:solidFill>
                  <a:latin typeface="Century Gothic" panose="020B0502020202020204" pitchFamily="34" charset="0"/>
                </a:rPr>
                <a:t>Binding with </a:t>
              </a:r>
              <a:r>
                <a:rPr lang="en-US" altLang="zh-CN" sz="2000" b="1" dirty="0" err="1">
                  <a:solidFill>
                    <a:srgbClr val="FFFF00"/>
                  </a:solidFill>
                  <a:latin typeface="Century Gothic" panose="020B0502020202020204" pitchFamily="34" charset="0"/>
                </a:rPr>
                <a:t>Linkedin</a:t>
              </a:r>
              <a:r>
                <a:rPr lang="en-US" altLang="zh-CN" sz="2000" dirty="0">
                  <a:solidFill>
                    <a:schemeClr val="bg1"/>
                  </a:solidFill>
                  <a:latin typeface="Century Gothic" panose="020B0502020202020204" pitchFamily="34" charset="0"/>
                </a:rPr>
                <a:t> &amp; Own </a:t>
              </a:r>
              <a:r>
                <a:rPr lang="en-US" altLang="zh-CN" sz="2000" b="1" dirty="0">
                  <a:solidFill>
                    <a:srgbClr val="FFFF00"/>
                  </a:solidFill>
                  <a:latin typeface="Century Gothic" panose="020B0502020202020204" pitchFamily="34" charset="0"/>
                </a:rPr>
                <a:t>Homepage</a:t>
              </a:r>
            </a:p>
            <a:p>
              <a:pPr marL="342900" indent="-342900">
                <a:buFont typeface="Arial" panose="020B0604020202020204" pitchFamily="34" charset="0"/>
                <a:buChar char="•"/>
              </a:pPr>
              <a:r>
                <a:rPr lang="en-US" altLang="zh-CN" sz="2000" dirty="0">
                  <a:solidFill>
                    <a:schemeClr val="bg1"/>
                  </a:solidFill>
                  <a:latin typeface="Century Gothic" panose="020B0502020202020204" pitchFamily="34" charset="0"/>
                </a:rPr>
                <a:t>Login with </a:t>
              </a:r>
              <a:r>
                <a:rPr lang="en-US" altLang="zh-CN" sz="2000" b="1" dirty="0">
                  <a:solidFill>
                    <a:srgbClr val="FFFF00"/>
                  </a:solidFill>
                  <a:latin typeface="Century Gothic" panose="020B0502020202020204" pitchFamily="34" charset="0"/>
                </a:rPr>
                <a:t>Twitter</a:t>
              </a:r>
              <a:r>
                <a:rPr lang="en-US" altLang="zh-CN" sz="2000" dirty="0">
                  <a:solidFill>
                    <a:schemeClr val="bg1"/>
                  </a:solidFill>
                  <a:latin typeface="Century Gothic" panose="020B0502020202020204" pitchFamily="34" charset="0"/>
                </a:rPr>
                <a:t>(Auto </a:t>
              </a:r>
              <a:r>
                <a:rPr lang="en-US" altLang="zh-CN" sz="2000" dirty="0" err="1">
                  <a:solidFill>
                    <a:schemeClr val="bg1"/>
                  </a:solidFill>
                  <a:latin typeface="Century Gothic" panose="020B0502020202020204" pitchFamily="34" charset="0"/>
                </a:rPr>
                <a:t>Binded</a:t>
              </a:r>
              <a:r>
                <a:rPr lang="en-US" altLang="zh-CN" sz="2000" dirty="0">
                  <a:solidFill>
                    <a:schemeClr val="bg1"/>
                  </a:solidFill>
                  <a:latin typeface="Century Gothic" panose="020B0502020202020204" pitchFamily="34" charset="0"/>
                </a:rPr>
                <a:t>)</a:t>
              </a:r>
            </a:p>
            <a:p>
              <a:pPr marL="342900" indent="-342900">
                <a:buFont typeface="Arial" panose="020B0604020202020204" pitchFamily="34" charset="0"/>
                <a:buChar char="•"/>
              </a:pPr>
              <a:r>
                <a:rPr lang="en-US" altLang="zh-CN" sz="2000" dirty="0">
                  <a:solidFill>
                    <a:schemeClr val="bg1"/>
                  </a:solidFill>
                  <a:latin typeface="Century Gothic" panose="020B0502020202020204" pitchFamily="34" charset="0"/>
                </a:rPr>
                <a:t>Can integrate with </a:t>
              </a:r>
              <a:r>
                <a:rPr lang="en-US" altLang="zh-CN" sz="2000" b="1" dirty="0" err="1">
                  <a:solidFill>
                    <a:srgbClr val="FFFF00"/>
                  </a:solidFill>
                  <a:latin typeface="Century Gothic" panose="020B0502020202020204" pitchFamily="34" charset="0"/>
                </a:rPr>
                <a:t>Github</a:t>
              </a:r>
              <a:r>
                <a:rPr lang="en-US" altLang="zh-CN" sz="2000" b="1" dirty="0">
                  <a:solidFill>
                    <a:srgbClr val="FFFF00"/>
                  </a:solidFill>
                  <a:latin typeface="Century Gothic" panose="020B0502020202020204" pitchFamily="34" charset="0"/>
                </a:rPr>
                <a:t>, Facebook </a:t>
              </a:r>
              <a:r>
                <a:rPr lang="en-US" altLang="zh-CN" sz="2000" dirty="0" err="1">
                  <a:solidFill>
                    <a:schemeClr val="bg1"/>
                  </a:solidFill>
                  <a:latin typeface="Century Gothic" panose="020B0502020202020204" pitchFamily="34" charset="0"/>
                </a:rPr>
                <a:t>ect</a:t>
              </a:r>
              <a:r>
                <a:rPr lang="en-US" altLang="zh-CN" sz="2000" dirty="0">
                  <a:solidFill>
                    <a:schemeClr val="bg1"/>
                  </a:solidFill>
                  <a:latin typeface="Century Gothic" panose="020B0502020202020204" pitchFamily="34" charset="0"/>
                </a:rPr>
                <a:t>.</a:t>
              </a:r>
            </a:p>
          </p:txBody>
        </p:sp>
        <p:grpSp>
          <p:nvGrpSpPr>
            <p:cNvPr id="15" name="Group 14"/>
            <p:cNvGrpSpPr/>
            <p:nvPr/>
          </p:nvGrpSpPr>
          <p:grpSpPr>
            <a:xfrm>
              <a:off x="736600" y="1954143"/>
              <a:ext cx="4635500" cy="3175000"/>
              <a:chOff x="342900" y="2082800"/>
              <a:chExt cx="5930900" cy="3175000"/>
            </a:xfrm>
          </p:grpSpPr>
          <p:sp>
            <p:nvSpPr>
              <p:cNvPr id="16" name="Rectangle 15"/>
              <p:cNvSpPr/>
              <p:nvPr/>
            </p:nvSpPr>
            <p:spPr>
              <a:xfrm>
                <a:off x="342900" y="2082800"/>
                <a:ext cx="5930900" cy="64323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Century Gothic" panose="020B0502020202020204" pitchFamily="34" charset="0"/>
                  </a:rPr>
                  <a:t>Social Media Related</a:t>
                </a:r>
                <a:endParaRPr lang="zh-CN" altLang="en-US" sz="2000" dirty="0">
                  <a:solidFill>
                    <a:schemeClr val="bg1"/>
                  </a:solidFill>
                  <a:latin typeface="Century Gothic" panose="020B0502020202020204" pitchFamily="34" charset="0"/>
                </a:endParaRPr>
              </a:p>
            </p:txBody>
          </p:sp>
          <p:sp>
            <p:nvSpPr>
              <p:cNvPr id="17" name="Rectangle 16"/>
              <p:cNvSpPr/>
              <p:nvPr/>
            </p:nvSpPr>
            <p:spPr>
              <a:xfrm>
                <a:off x="342900" y="2726035"/>
                <a:ext cx="5930900" cy="253176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Group 17"/>
          <p:cNvGrpSpPr/>
          <p:nvPr/>
        </p:nvGrpSpPr>
        <p:grpSpPr>
          <a:xfrm>
            <a:off x="8481014" y="1954143"/>
            <a:ext cx="3276600" cy="3175000"/>
            <a:chOff x="736600" y="1954143"/>
            <a:chExt cx="4635500" cy="3175000"/>
          </a:xfrm>
        </p:grpSpPr>
        <p:sp>
          <p:nvSpPr>
            <p:cNvPr id="19" name="Rectangle 18"/>
            <p:cNvSpPr/>
            <p:nvPr/>
          </p:nvSpPr>
          <p:spPr>
            <a:xfrm>
              <a:off x="736600" y="2928828"/>
              <a:ext cx="4635500" cy="1323439"/>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chemeClr val="bg1"/>
                  </a:solidFill>
                  <a:latin typeface="Century Gothic" panose="020B0502020202020204" pitchFamily="34" charset="0"/>
                </a:rPr>
                <a:t>Do the </a:t>
              </a:r>
              <a:r>
                <a:rPr lang="en-US" altLang="zh-CN" sz="2000" b="1" dirty="0">
                  <a:solidFill>
                    <a:srgbClr val="FFFF00"/>
                  </a:solidFill>
                  <a:latin typeface="Century Gothic" panose="020B0502020202020204" pitchFamily="34" charset="0"/>
                </a:rPr>
                <a:t>docs recommendation </a:t>
              </a:r>
              <a:r>
                <a:rPr lang="en-US" altLang="zh-CN" sz="2000" dirty="0">
                  <a:solidFill>
                    <a:schemeClr val="bg1"/>
                  </a:solidFill>
                  <a:latin typeface="Century Gothic" panose="020B0502020202020204" pitchFamily="34" charset="0"/>
                </a:rPr>
                <a:t>based on talks’ subject</a:t>
              </a:r>
            </a:p>
          </p:txBody>
        </p:sp>
        <p:grpSp>
          <p:nvGrpSpPr>
            <p:cNvPr id="20" name="Group 19"/>
            <p:cNvGrpSpPr/>
            <p:nvPr/>
          </p:nvGrpSpPr>
          <p:grpSpPr>
            <a:xfrm>
              <a:off x="736600" y="1954143"/>
              <a:ext cx="4635500" cy="3175000"/>
              <a:chOff x="342900" y="2082800"/>
              <a:chExt cx="5930900" cy="3175000"/>
            </a:xfrm>
          </p:grpSpPr>
          <p:sp>
            <p:nvSpPr>
              <p:cNvPr id="21" name="Rectangle 20"/>
              <p:cNvSpPr/>
              <p:nvPr/>
            </p:nvSpPr>
            <p:spPr>
              <a:xfrm>
                <a:off x="342900" y="2082800"/>
                <a:ext cx="5930900" cy="64323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Century Gothic" panose="020B0502020202020204" pitchFamily="34" charset="0"/>
                  </a:rPr>
                  <a:t>Recommendation</a:t>
                </a:r>
                <a:endParaRPr lang="zh-CN" altLang="en-US" sz="2000" dirty="0">
                  <a:solidFill>
                    <a:schemeClr val="bg1"/>
                  </a:solidFill>
                  <a:latin typeface="Century Gothic" panose="020B0502020202020204" pitchFamily="34" charset="0"/>
                </a:endParaRPr>
              </a:p>
            </p:txBody>
          </p:sp>
          <p:sp>
            <p:nvSpPr>
              <p:cNvPr id="22" name="Rectangle 21"/>
              <p:cNvSpPr/>
              <p:nvPr/>
            </p:nvSpPr>
            <p:spPr>
              <a:xfrm>
                <a:off x="342900" y="2726035"/>
                <a:ext cx="5930900" cy="253176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735560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9" presetClass="emph" presetSubtype="0" nodeType="withEffect">
                                  <p:stCondLst>
                                    <p:cond delay="0"/>
                                  </p:stCondLst>
                                  <p:childTnLst>
                                    <p:set>
                                      <p:cBhvr>
                                        <p:cTn id="14" dur="indefinite"/>
                                        <p:tgtEl>
                                          <p:spTgt spid="7"/>
                                        </p:tgtEl>
                                        <p:attrNameLst>
                                          <p:attrName>style.opacity</p:attrName>
                                        </p:attrNameLst>
                                      </p:cBhvr>
                                      <p:to>
                                        <p:strVal val="0.3"/>
                                      </p:to>
                                    </p:set>
                                    <p:animEffect filter="image" prLst="opacity: 0.3">
                                      <p:cBhvr rctx="IE">
                                        <p:cTn id="15" dur="indefinite"/>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9" presetClass="emph" presetSubtype="0" nodeType="withEffect">
                                  <p:stCondLst>
                                    <p:cond delay="0"/>
                                  </p:stCondLst>
                                  <p:childTnLst>
                                    <p:set>
                                      <p:cBhvr>
                                        <p:cTn id="22" dur="indefinite"/>
                                        <p:tgtEl>
                                          <p:spTgt spid="13"/>
                                        </p:tgtEl>
                                        <p:attrNameLst>
                                          <p:attrName>style.opacity</p:attrName>
                                        </p:attrNameLst>
                                      </p:cBhvr>
                                      <p:to>
                                        <p:strVal val="0.3"/>
                                      </p:to>
                                    </p:set>
                                    <p:animEffect filter="image" prLst="opacity: 0.3">
                                      <p:cBhvr rctx="IE">
                                        <p:cTn id="23"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75B6"/>
        </a:solidFill>
        <a:effectLst/>
      </p:bgPr>
    </p:bg>
    <p:spTree>
      <p:nvGrpSpPr>
        <p:cNvPr id="1" name=""/>
        <p:cNvGrpSpPr/>
        <p:nvPr/>
      </p:nvGrpSpPr>
      <p:grpSpPr>
        <a:xfrm>
          <a:off x="0" y="0"/>
          <a:ext cx="0" cy="0"/>
          <a:chOff x="0" y="0"/>
          <a:chExt cx="0" cy="0"/>
        </a:xfrm>
      </p:grpSpPr>
      <p:grpSp>
        <p:nvGrpSpPr>
          <p:cNvPr id="8" name="组 7"/>
          <p:cNvGrpSpPr/>
          <p:nvPr/>
        </p:nvGrpSpPr>
        <p:grpSpPr>
          <a:xfrm>
            <a:off x="4525360" y="300830"/>
            <a:ext cx="3048744" cy="552750"/>
            <a:chOff x="4018483" y="238837"/>
            <a:chExt cx="3048744" cy="552750"/>
          </a:xfrm>
        </p:grpSpPr>
        <p:sp>
          <p:nvSpPr>
            <p:cNvPr id="12" name="Title 1"/>
            <p:cNvSpPr txBox="1">
              <a:spLocks/>
            </p:cNvSpPr>
            <p:nvPr/>
          </p:nvSpPr>
          <p:spPr>
            <a:xfrm>
              <a:off x="4461571" y="238837"/>
              <a:ext cx="2605656" cy="5527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bg1"/>
                  </a:solidFill>
                  <a:latin typeface="Century Gothic" charset="0"/>
                  <a:ea typeface="Century Gothic" charset="0"/>
                  <a:cs typeface="Century Gothic" charset="0"/>
                </a:rPr>
                <a:t>{ </a:t>
              </a:r>
              <a:r>
                <a:rPr lang="en-US" altLang="zh-CN" sz="3200" dirty="0">
                  <a:solidFill>
                    <a:schemeClr val="bg1"/>
                  </a:solidFill>
                  <a:latin typeface="Century Gothic" charset="0"/>
                  <a:ea typeface="Century Gothic" charset="0"/>
                  <a:cs typeface="Century Gothic" charset="0"/>
                </a:rPr>
                <a:t>AH</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 ·</a:t>
              </a:r>
              <a:r>
                <a:rPr lang="zh-CN" altLang="en-US" sz="2800" dirty="0">
                  <a:solidFill>
                    <a:schemeClr val="bg1"/>
                  </a:solidFill>
                  <a:latin typeface="Century Gothic" charset="0"/>
                  <a:ea typeface="Century Gothic" charset="0"/>
                  <a:cs typeface="Century Gothic" charset="0"/>
                </a:rPr>
                <a:t> </a:t>
              </a:r>
              <a:r>
                <a:rPr lang="en-US" altLang="zh-CN" sz="2800" dirty="0">
                  <a:solidFill>
                    <a:schemeClr val="bg1"/>
                  </a:solidFill>
                  <a:latin typeface="Century Gothic" charset="0"/>
                  <a:ea typeface="Century Gothic" charset="0"/>
                  <a:cs typeface="Century Gothic" charset="0"/>
                </a:rPr>
                <a:t>Demo</a:t>
              </a:r>
              <a:endParaRPr lang="zh-CN" altLang="en-US" sz="2800" dirty="0">
                <a:solidFill>
                  <a:schemeClr val="bg1"/>
                </a:solidFill>
                <a:latin typeface="Century Gothic" charset="0"/>
                <a:ea typeface="Century Gothic" charset="0"/>
                <a:cs typeface="Century Gothic"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483" y="348499"/>
              <a:ext cx="443088" cy="443088"/>
            </a:xfrm>
            <a:prstGeom prst="rect">
              <a:avLst/>
            </a:prstGeom>
          </p:spPr>
        </p:pic>
      </p:grpSp>
      <p:sp>
        <p:nvSpPr>
          <p:cNvPr id="2" name="Rectangle 1">
            <a:hlinkClick r:id="rId4"/>
          </p:cNvPr>
          <p:cNvSpPr/>
          <p:nvPr/>
        </p:nvSpPr>
        <p:spPr>
          <a:xfrm>
            <a:off x="4746904" y="3134836"/>
            <a:ext cx="2605656" cy="461665"/>
          </a:xfrm>
          <a:prstGeom prst="rect">
            <a:avLst/>
          </a:prstGeom>
          <a:solidFill>
            <a:schemeClr val="bg1"/>
          </a:solidFill>
        </p:spPr>
        <p:txBody>
          <a:bodyPr wrap="square">
            <a:spAutoFit/>
          </a:bodyPr>
          <a:lstStyle/>
          <a:p>
            <a:pPr algn="ctr"/>
            <a:r>
              <a:rPr lang="en-US" altLang="zh-CN" sz="2400" i="1" dirty="0">
                <a:solidFill>
                  <a:srgbClr val="FFFF00"/>
                </a:solidFill>
                <a:latin typeface="Consolas" panose="020B0609020204030204" pitchFamily="49" charset="0"/>
                <a:hlinkClick r:id="rId4"/>
              </a:rPr>
              <a:t>Online Demo</a:t>
            </a:r>
            <a:endParaRPr lang="zh-CN" altLang="en-US" sz="2400" i="1" dirty="0">
              <a:solidFill>
                <a:srgbClr val="FFFF00"/>
              </a:solidFill>
              <a:latin typeface="Consolas" panose="020B0609020204030204" pitchFamily="49" charset="0"/>
            </a:endParaRPr>
          </a:p>
        </p:txBody>
      </p:sp>
      <p:pic>
        <p:nvPicPr>
          <p:cNvPr id="13" name="Picture 12"/>
          <p:cNvPicPr>
            <a:picLocks noChangeAspect="1"/>
          </p:cNvPicPr>
          <p:nvPr/>
        </p:nvPicPr>
        <p:blipFill>
          <a:blip r:embed="rId5"/>
          <a:stretch>
            <a:fillRect/>
          </a:stretch>
        </p:blipFill>
        <p:spPr>
          <a:xfrm>
            <a:off x="6424382" y="1936918"/>
            <a:ext cx="2857500" cy="2857500"/>
          </a:xfrm>
          <a:prstGeom prst="rect">
            <a:avLst/>
          </a:prstGeom>
        </p:spPr>
      </p:pic>
    </p:spTree>
    <p:extLst>
      <p:ext uri="{BB962C8B-B14F-4D97-AF65-F5344CB8AC3E}">
        <p14:creationId xmlns:p14="http://schemas.microsoft.com/office/powerpoint/2010/main" val="17015594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3.95833E-6 -7.40741E-7 L -0.14518 -7.40741E-7 " pathEditMode="relative" rAng="0" ptsTypes="AA">
                                      <p:cBhvr>
                                        <p:cTn id="6" dur="1000" fill="hold"/>
                                        <p:tgtEl>
                                          <p:spTgt spid="2"/>
                                        </p:tgtEl>
                                        <p:attrNameLst>
                                          <p:attrName>ppt_x</p:attrName>
                                          <p:attrName>ppt_y</p:attrName>
                                        </p:attrNameLst>
                                      </p:cBhvr>
                                      <p:rCtr x="-7266" y="0"/>
                                    </p:animMotion>
                                  </p:childTnLst>
                                </p:cTn>
                              </p:par>
                              <p:par>
                                <p:cTn id="7" presetID="10" presetClass="entr" presetSubtype="0" fill="hold" nodeType="withEffect">
                                  <p:stCondLst>
                                    <p:cond delay="50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TotalTime>
  <Words>793</Words>
  <Application>Microsoft Office PowerPoint</Application>
  <PresentationFormat>Widescreen</PresentationFormat>
  <Paragraphs>82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宋体</vt:lpstr>
      <vt:lpstr>Arial</vt:lpstr>
      <vt:lpstr>Calibri</vt:lpstr>
      <vt:lpstr>Calibri Light</vt:lpstr>
      <vt:lpstr>Century Gothic</vt:lpstr>
      <vt:lpstr>Consolas</vt:lpstr>
      <vt:lpstr>Office 主题</vt:lpstr>
      <vt:lpstr>Microsoft    dvocate    ub</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Advocate Hub</dc:title>
  <dc:creator>Microsoft Office 用户</dc:creator>
  <cp:lastModifiedBy>Zikun Fan</cp:lastModifiedBy>
  <cp:revision>198</cp:revision>
  <dcterms:created xsi:type="dcterms:W3CDTF">2017-09-09T04:49:47Z</dcterms:created>
  <dcterms:modified xsi:type="dcterms:W3CDTF">2017-09-11T09:24:28Z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t-zikfan@microsoft.com</vt:lpwstr>
  </property>
  <property fmtid="{D5CDD505-2E9C-101B-9397-08002B2CF9AE}" pid="6" name="MSIP_Label_f42aa342-8706-4288-bd11-ebb85995028c_SetDate">
    <vt:lpwstr>2017-09-11T09:35:06.5662448+08:00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