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0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C3E"/>
    <a:srgbClr val="00D8FF"/>
    <a:srgbClr val="A9B7C6"/>
    <a:srgbClr val="40AA54"/>
    <a:srgbClr val="61DAFB"/>
    <a:srgbClr val="C393DD"/>
    <a:srgbClr val="008489"/>
    <a:srgbClr val="FF6699"/>
    <a:srgbClr val="FFCC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71545" autoAdjust="0"/>
  </p:normalViewPr>
  <p:slideViewPr>
    <p:cSldViewPr snapToGrid="0">
      <p:cViewPr>
        <p:scale>
          <a:sx n="99" d="100"/>
          <a:sy n="99" d="100"/>
        </p:scale>
        <p:origin x="-368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FC08-B7C6-4CB4-B334-099FED660AC6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7D8-F1AC-490A-9F21-AF93489330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在考虑</a:t>
            </a:r>
            <a:r>
              <a:rPr lang="en-US" altLang="zh-CN" dirty="0"/>
              <a:t>python</a:t>
            </a:r>
            <a:r>
              <a:rPr lang="zh-CN" altLang="en-US" dirty="0"/>
              <a:t>作为</a:t>
            </a:r>
            <a:r>
              <a:rPr lang="en-US" altLang="zh-CN" dirty="0"/>
              <a:t>Web Service</a:t>
            </a:r>
            <a:r>
              <a:rPr lang="zh-CN" altLang="en-US" dirty="0"/>
              <a:t>应用发布时，逃不掉的都会考虑几个很重要的问题，一个是对所有框架包括</a:t>
            </a:r>
            <a:r>
              <a:rPr lang="en-US" altLang="zh-CN" dirty="0"/>
              <a:t>flask</a:t>
            </a:r>
            <a:r>
              <a:rPr lang="zh-CN" altLang="en-US" dirty="0"/>
              <a:t>，</a:t>
            </a:r>
            <a:r>
              <a:rPr lang="en-US" altLang="zh-CN" dirty="0" err="1"/>
              <a:t>webpy</a:t>
            </a:r>
            <a:r>
              <a:rPr lang="zh-CN" altLang="en-US" dirty="0"/>
              <a:t>，</a:t>
            </a:r>
            <a:r>
              <a:rPr lang="en-US" altLang="zh-CN" dirty="0" err="1"/>
              <a:t>django</a:t>
            </a:r>
            <a:r>
              <a:rPr lang="zh-CN" altLang="en-US" dirty="0"/>
              <a:t>自带的</a:t>
            </a:r>
            <a:r>
              <a:rPr lang="en-US" altLang="zh-CN" dirty="0"/>
              <a:t>WSGI server</a:t>
            </a:r>
            <a:r>
              <a:rPr lang="zh-CN" altLang="en-US" dirty="0"/>
              <a:t>进行优化，这个目前的优化有两个，他们都是实现了</a:t>
            </a:r>
            <a:r>
              <a:rPr lang="en-US" altLang="zh-CN" dirty="0"/>
              <a:t>WSGI</a:t>
            </a:r>
            <a:r>
              <a:rPr lang="zh-CN" altLang="en-US" dirty="0"/>
              <a:t>协议的</a:t>
            </a:r>
            <a:r>
              <a:rPr lang="en-US" altLang="zh-CN" dirty="0"/>
              <a:t>server</a:t>
            </a:r>
            <a:r>
              <a:rPr lang="zh-CN" altLang="en-US" dirty="0"/>
              <a:t>，一个是</a:t>
            </a:r>
            <a:r>
              <a:rPr lang="en-US" altLang="zh-CN" dirty="0" err="1"/>
              <a:t>gunicorn</a:t>
            </a:r>
            <a:r>
              <a:rPr lang="zh-CN" altLang="en-US" dirty="0"/>
              <a:t>另外一个是</a:t>
            </a:r>
            <a:r>
              <a:rPr lang="en-US" altLang="zh-CN" dirty="0" err="1"/>
              <a:t>uWSGI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第二个，如果我们要对</a:t>
            </a:r>
            <a:r>
              <a:rPr lang="en-US" altLang="zh-CN" dirty="0"/>
              <a:t>service</a:t>
            </a:r>
            <a:r>
              <a:rPr lang="zh-CN" altLang="en-US" dirty="0"/>
              <a:t>本身的速度进行提升，那么我们一个是增大本身进程的资源，另一个就是用</a:t>
            </a:r>
            <a:r>
              <a:rPr lang="en-US" altLang="zh-CN" dirty="0"/>
              <a:t>python</a:t>
            </a:r>
            <a:r>
              <a:rPr lang="zh-CN" altLang="en-US" dirty="0"/>
              <a:t>里面非常火的协程，</a:t>
            </a:r>
            <a:r>
              <a:rPr lang="en-US" altLang="zh-CN" dirty="0"/>
              <a:t>python</a:t>
            </a:r>
            <a:r>
              <a:rPr lang="zh-CN" altLang="en-US" dirty="0"/>
              <a:t>里面的协程的概念玩的比较高级了，协程在执行的结果上跟多线程相同，但是由于是程序本身控制也就是一个线程，所以没有线程切换的开销，不需要资源锁等等吧，那其实也是因为</a:t>
            </a:r>
            <a:r>
              <a:rPr lang="en-US" altLang="zh-CN" dirty="0"/>
              <a:t>python</a:t>
            </a:r>
            <a:r>
              <a:rPr lang="zh-CN" altLang="en-US" dirty="0"/>
              <a:t>本身没有多线程的概念，所以就玩它了，协程目前在</a:t>
            </a:r>
            <a:r>
              <a:rPr lang="en-US" altLang="zh-CN" dirty="0"/>
              <a:t>python</a:t>
            </a:r>
            <a:r>
              <a:rPr lang="zh-CN" altLang="en-US" dirty="0"/>
              <a:t>里面是非常火的，所以用它毫无疑问能够让你</a:t>
            </a:r>
            <a:r>
              <a:rPr lang="en-US" altLang="zh-CN" dirty="0"/>
              <a:t>service</a:t>
            </a:r>
            <a:r>
              <a:rPr lang="zh-CN" altLang="en-US" dirty="0"/>
              <a:t>程序变快不少；</a:t>
            </a:r>
            <a:endParaRPr lang="en-US" altLang="zh-CN" dirty="0"/>
          </a:p>
          <a:p>
            <a:r>
              <a:rPr lang="zh-CN" altLang="en-US" dirty="0"/>
              <a:t>最后一个，是对流量的考量，其实在这之上已经解决了服务的两个要求：并发度和稳定性，但是如果在流量真的很大的基础上，</a:t>
            </a:r>
            <a:r>
              <a:rPr lang="en-US" altLang="zh-CN" dirty="0"/>
              <a:t>python</a:t>
            </a:r>
            <a:r>
              <a:rPr lang="zh-CN" altLang="en-US" dirty="0"/>
              <a:t>作为一个对比</a:t>
            </a:r>
            <a:r>
              <a:rPr lang="en-US" altLang="zh-CN" dirty="0"/>
              <a:t>Java</a:t>
            </a:r>
            <a:r>
              <a:rPr lang="zh-CN" altLang="en-US" dirty="0"/>
              <a:t>不是很稳定的语言，现如今有没有好的解决方案呢？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09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作为一个非常小巧插拔式的</a:t>
            </a:r>
            <a:r>
              <a:rPr lang="en-US" altLang="zh-CN" dirty="0"/>
              <a:t>web</a:t>
            </a:r>
            <a:r>
              <a:rPr lang="zh-CN" altLang="en-US" dirty="0"/>
              <a:t>框架，社区活跃度一直非常高，他这种插拔式的思想一直被很多人看好，同样的插拔式做到了</a:t>
            </a:r>
            <a:r>
              <a:rPr lang="en-US" altLang="zh-CN" dirty="0"/>
              <a:t>React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一段</a:t>
            </a:r>
            <a:r>
              <a:rPr lang="en-US" altLang="zh-CN" dirty="0"/>
              <a:t>RESTful</a:t>
            </a:r>
            <a:r>
              <a:rPr lang="zh-CN" altLang="en-US" dirty="0"/>
              <a:t>的代码，这段代码直接可以运行，这就部署了一个</a:t>
            </a:r>
            <a:r>
              <a:rPr lang="en-US" altLang="zh-CN" dirty="0"/>
              <a:t>RESTful</a:t>
            </a:r>
            <a:r>
              <a:rPr lang="zh-CN" altLang="en-US" dirty="0"/>
              <a:t>的服务，这个代码其实是真正被我们用到了我们最后的代码中，可以看出来是很简单的，基本上已经完完全全是业务代码，不需要考虑前端那么多脚手架的事情。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这是遵守</a:t>
            </a:r>
            <a:r>
              <a:rPr lang="en-US" altLang="zh-CN" dirty="0"/>
              <a:t>WSGI</a:t>
            </a:r>
            <a:r>
              <a:rPr lang="zh-CN" altLang="en-US" dirty="0"/>
              <a:t>服务的大体结构，其中</a:t>
            </a:r>
            <a:r>
              <a:rPr lang="en-US" altLang="zh-CN" dirty="0"/>
              <a:t>App</a:t>
            </a:r>
            <a:r>
              <a:rPr lang="zh-CN" altLang="en-US" dirty="0"/>
              <a:t>这方就是刚才展示的代码，但是在对</a:t>
            </a:r>
            <a:r>
              <a:rPr lang="en-US" altLang="zh-CN" dirty="0"/>
              <a:t>WSGI server</a:t>
            </a:r>
            <a:r>
              <a:rPr lang="zh-CN" altLang="en-US" dirty="0"/>
              <a:t>的实现部分，</a:t>
            </a:r>
            <a:r>
              <a:rPr lang="en-US" altLang="zh-CN" dirty="0"/>
              <a:t>flask</a:t>
            </a:r>
            <a:r>
              <a:rPr lang="zh-CN" altLang="en-US" dirty="0"/>
              <a:t>做的不是很好，从而导致直接用</a:t>
            </a:r>
            <a:r>
              <a:rPr lang="en-US" altLang="zh-CN" dirty="0"/>
              <a:t>flask</a:t>
            </a:r>
            <a:r>
              <a:rPr lang="zh-CN" altLang="en-US" dirty="0"/>
              <a:t>本身是不谈性能的，但是我也使用了一个开源工具</a:t>
            </a:r>
            <a:r>
              <a:rPr lang="en-US" altLang="zh-CN" dirty="0"/>
              <a:t>Boom</a:t>
            </a:r>
            <a:r>
              <a:rPr lang="zh-CN" altLang="en-US" dirty="0"/>
              <a:t>，对其性能做了一个简单的测试以作为对比（</a:t>
            </a:r>
            <a:r>
              <a:rPr lang="en-US" altLang="zh-CN" dirty="0"/>
              <a:t>20</a:t>
            </a:r>
            <a:r>
              <a:rPr lang="zh-CN" altLang="en-US" dirty="0"/>
              <a:t>个用户连接，</a:t>
            </a:r>
            <a:r>
              <a:rPr lang="en-US" altLang="zh-CN" dirty="0"/>
              <a:t>100</a:t>
            </a:r>
            <a:r>
              <a:rPr lang="zh-CN" altLang="en-US" dirty="0"/>
              <a:t>并发），测试的标准就是每秒能处理的请求数，直接用</a:t>
            </a:r>
            <a:r>
              <a:rPr lang="en-US" altLang="zh-CN" dirty="0"/>
              <a:t>FLASK</a:t>
            </a:r>
            <a:r>
              <a:rPr lang="zh-CN" altLang="en-US" dirty="0"/>
              <a:t>本身测试，每秒请求数只有区区</a:t>
            </a:r>
            <a:r>
              <a:rPr lang="en-US" altLang="zh-CN" dirty="0"/>
              <a:t>4</a:t>
            </a:r>
            <a:r>
              <a:rPr lang="zh-CN" altLang="en-US" dirty="0"/>
              <a:t>而已。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这个其实是对</a:t>
            </a:r>
            <a:r>
              <a:rPr lang="en-US" altLang="zh-CN" dirty="0"/>
              <a:t>python</a:t>
            </a:r>
            <a:r>
              <a:rPr lang="zh-CN" altLang="en-US" dirty="0"/>
              <a:t>本体语言为考虑，一个是因为</a:t>
            </a:r>
            <a:r>
              <a:rPr lang="en-US" altLang="zh-CN" dirty="0"/>
              <a:t>python</a:t>
            </a:r>
            <a:r>
              <a:rPr lang="zh-CN" altLang="en-US" dirty="0"/>
              <a:t>这种解释性语言在被发明的同时有一个很重要的资源锁叫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（全局资源锁），其实就是在任何时刻只允许一个线程在解释器中运行，所以这就造成了谈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，就不用谈多线程了。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这个时候就要引入一个插件了，就是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，这方面做的好的有不少，但是最具有突出性能的是从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项目移植过来的叫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，另外一个是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uWSGI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，这两个性能上不相上下，最后还是选择了星多的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，社区活跃度也不错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十分简单，甚至比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还要少一句话，当然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还有很多配置，除了增加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也就是进程数以外还可以开启多线程模式，多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的情况，但是在基本的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设置了的情况下，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的性能可以达到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5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在使用了</a:t>
            </a:r>
            <a:r>
              <a:rPr lang="en-US" altLang="zh-CN" dirty="0" err="1"/>
              <a:t>Gunicorn</a:t>
            </a:r>
            <a:r>
              <a:rPr lang="zh-CN" altLang="en-US" dirty="0"/>
              <a:t>的基础上，</a:t>
            </a:r>
            <a:r>
              <a:rPr lang="en-US" altLang="zh-CN" dirty="0"/>
              <a:t>IO</a:t>
            </a:r>
            <a:r>
              <a:rPr lang="zh-CN" altLang="en-US" dirty="0"/>
              <a:t>密集型任务包括数据库，文件读写等等都可以通过假多线程大幅度提高性能，但是我们觉得这还不够，因为毕竟</a:t>
            </a:r>
            <a:r>
              <a:rPr lang="en-US" altLang="zh-CN" dirty="0"/>
              <a:t>IO</a:t>
            </a:r>
            <a:r>
              <a:rPr lang="zh-CN" altLang="en-US" dirty="0"/>
              <a:t>的读写在</a:t>
            </a:r>
            <a:r>
              <a:rPr lang="en-US" altLang="zh-CN" dirty="0" err="1"/>
              <a:t>gunicorn</a:t>
            </a:r>
            <a:r>
              <a:rPr lang="zh-CN" altLang="en-US" dirty="0"/>
              <a:t>默认情况下还是阻塞式的，这显然不行。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/>
              <a:t>python 3.4</a:t>
            </a:r>
            <a:r>
              <a:rPr lang="zh-CN" altLang="en-US" dirty="0"/>
              <a:t>和</a:t>
            </a:r>
            <a:r>
              <a:rPr lang="en-US" altLang="zh-CN" dirty="0"/>
              <a:t>3.5</a:t>
            </a:r>
            <a:r>
              <a:rPr lang="zh-CN" altLang="en-US" dirty="0"/>
              <a:t>中，提出了协程（类似</a:t>
            </a:r>
            <a:r>
              <a:rPr lang="en-US" altLang="zh-CN" dirty="0"/>
              <a:t>Java1.2</a:t>
            </a:r>
            <a:r>
              <a:rPr lang="zh-CN" altLang="en-US" dirty="0"/>
              <a:t>中的</a:t>
            </a:r>
            <a:r>
              <a:rPr lang="en-US" altLang="zh-CN" dirty="0"/>
              <a:t>go to</a:t>
            </a:r>
            <a:r>
              <a:rPr lang="zh-CN" altLang="en-US" dirty="0"/>
              <a:t>语句），这种微型线程在跑实际应用中会对程序有比较大程度的提升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在基于协程模型基础上有好多关于协程的小框架出现了，</a:t>
            </a:r>
            <a:r>
              <a:rPr lang="en-US" altLang="zh-CN" dirty="0"/>
              <a:t>google</a:t>
            </a:r>
            <a:r>
              <a:rPr lang="zh-CN" altLang="en-US" dirty="0"/>
              <a:t>曾经在</a:t>
            </a:r>
            <a:r>
              <a:rPr lang="en-US" altLang="zh-CN" dirty="0"/>
              <a:t>python</a:t>
            </a:r>
            <a:r>
              <a:rPr lang="zh-CN" altLang="en-US" dirty="0"/>
              <a:t>刚出来提出一个微型的协程框架，只要外面嵌套一层，就会有</a:t>
            </a:r>
            <a:r>
              <a:rPr lang="en-US" altLang="zh-CN" dirty="0"/>
              <a:t>10%</a:t>
            </a:r>
            <a:r>
              <a:rPr lang="zh-CN" altLang="en-US" dirty="0"/>
              <a:t>的效果提升。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在这上面，我们使用了一套开源的协程框架叫</a:t>
            </a:r>
            <a:r>
              <a:rPr lang="en-US" altLang="zh-CN" dirty="0" err="1"/>
              <a:t>Gevent</a:t>
            </a:r>
            <a:r>
              <a:rPr lang="zh-CN" altLang="en-US" dirty="0"/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虽然不是异步框架里面性能最好的，但是绝对是最完善的，社区活跃度也非常高，使得大多数应用不用改代码就能方便地平移过来。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模式下的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后，在绝大多数情况下已经可以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了，但是存不存在一个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 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呢，也就是说在真正超高并发的产线环境，有没有真正用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部署的后台应用呢，答案是肯定的。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FriendFeed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，现在已经关闭了，留下了一个真正的遗产就是完全应用在他们产线，可以做到上万长连接和超高并发的框架叫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基础上做到了一个从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全栈式的完美选择，并且真正做到了非阻塞式异步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用协程做的并不是真正意义上的异步。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Tornado,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我还没有太多研究过，但是可以看一个简单无比的例子，就是之前。。。。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修改之前的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然后再用之前的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Gunicorn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，性能可以达到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，并且在这个数字基础上，增大连接数和并发度，会让他们的差距变得更大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作者自己建议没有想清楚要不要用的时候就不要用。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Supervisor</a:t>
            </a:r>
            <a:r>
              <a:rPr lang="en-US" altLang="zh-CN" baseline="0" dirty="0" smtClean="0"/>
              <a:t> / forever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1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其实对于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集群而言，简单来讲就是</a:t>
            </a:r>
            <a:r>
              <a:rPr lang="en-US" altLang="zh-CN" dirty="0" smtClean="0"/>
              <a:t>pre-fork</a:t>
            </a:r>
            <a:r>
              <a:rPr lang="zh-CN" altLang="en-US" dirty="0" smtClean="0"/>
              <a:t>的模式，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做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，保持长链接。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但是问题就是分布式的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你自己需要考虑的问题太多了，比如动态模块加载（更新的时候），再比如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一致性，好的动态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算法才能保证负载均衡，这些都是你需要考虑的问题。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替代方案之一当然就是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，便捷的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可以是首选方案，但是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为了兼容市面上所有的框架结构，服务标准，所以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是直接复制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镜像，对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做一个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操作，这样的开销其实是很大的，并且对于要保证长链接并且不宕机热替换等等，外面包的这一层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r>
              <a:rPr lang="zh-CN" altLang="en-US" dirty="0" smtClean="0"/>
              <a:t>是没有办法做到的。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但是目前基于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做的最为成功，乃至于去年的热度和社区活跃度已经超过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了的就是阿里自己用在</a:t>
            </a:r>
            <a:r>
              <a:rPr lang="en-US" altLang="zh-CN" dirty="0" err="1" smtClean="0"/>
              <a:t>taobao.com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dirty="0" err="1" smtClean="0"/>
              <a:t>tmal.com</a:t>
            </a:r>
            <a:r>
              <a:rPr lang="zh-CN" altLang="en-US" dirty="0" smtClean="0"/>
              <a:t>的分布式</a:t>
            </a:r>
            <a:r>
              <a:rPr lang="en-US" altLang="zh-CN" dirty="0" err="1" smtClean="0"/>
              <a:t>Nignx</a:t>
            </a:r>
            <a:r>
              <a:rPr lang="zh-CN" altLang="en-US" dirty="0" smtClean="0"/>
              <a:t>工具叫</a:t>
            </a:r>
            <a:r>
              <a:rPr lang="en-US" altLang="zh-CN" dirty="0" err="1" smtClean="0"/>
              <a:t>Tengine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nignx</a:t>
            </a:r>
            <a:r>
              <a:rPr lang="zh-CN" altLang="en-US" dirty="0" smtClean="0"/>
              <a:t>才</a:t>
            </a:r>
            <a:r>
              <a:rPr lang="en-US" altLang="zh-CN" dirty="0" smtClean="0"/>
              <a:t>4.2k</a:t>
            </a:r>
            <a:r>
              <a:rPr lang="zh-CN" altLang="en-US" dirty="0" smtClean="0"/>
              <a:t>热度）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上面，管理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集群，并且启动监测服务，查看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，是作为整个工程必不可少的一部分。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一个良好的集群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工具必须要具备对服务监控，系统资源监控，日志管理，故障管理（开机重启，服务宕机重启等等），热替换（虽然很多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工具已经做掉了）等等。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我们在这个上面选择了一个非常火爆的工具叫</a:t>
            </a:r>
            <a:r>
              <a:rPr lang="en-US" altLang="zh-CN" dirty="0" smtClean="0"/>
              <a:t>PM2</a:t>
            </a:r>
            <a:r>
              <a:rPr lang="zh-CN" altLang="en-US" dirty="0" smtClean="0"/>
              <a:t>，他是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上面的一个监控工具，但是随着它社区的发展，已经非常强大了，目前也支持对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集群的管理，非常好用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最后一个就是关于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的问题了，普通的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普遍的分布式操作有两个，一个就是分库分表，将流量压力大的库和表拆掉，到不同的机器上，不管是物理的还是虚拟的还是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；另外一个就是如果在某台机器上就算做了分库分表，依然流量很大的话，还可以做一个读写分离，对某台机器建立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节点，读通过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，写用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，这样的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已经算是做到极致了；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那么这里面如果要自己做，有太多需要自己考虑的东西了。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于是我们用了</a:t>
            </a:r>
            <a:r>
              <a:rPr lang="en-US" altLang="zh-CN" dirty="0" smtClean="0"/>
              <a:t>Azure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Cosmo</a:t>
            </a:r>
            <a:r>
              <a:rPr lang="zh-CN" altLang="en-US" dirty="0" smtClean="0"/>
              <a:t> </a:t>
            </a:r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可以很好的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分库分表，并且会自动为你做读写分离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6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1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Scaffold:</a:t>
            </a:r>
            <a:r>
              <a:rPr lang="en-US" altLang="zh-CN" baseline="0" dirty="0"/>
              <a:t> c</a:t>
            </a:r>
            <a:r>
              <a:rPr lang="en-US" altLang="zh-CN" dirty="0"/>
              <a:t>reate-react-app / </a:t>
            </a:r>
            <a:r>
              <a:rPr lang="en-US" altLang="zh-CN" dirty="0" err="1"/>
              <a:t>antd-init</a:t>
            </a:r>
            <a:r>
              <a:rPr lang="en-US" altLang="zh-CN" dirty="0"/>
              <a:t> … </a:t>
            </a:r>
          </a:p>
          <a:p>
            <a:r>
              <a:rPr lang="en-US" altLang="zh-CN" dirty="0"/>
              <a:t>Middleware:</a:t>
            </a:r>
            <a:r>
              <a:rPr lang="en-US" altLang="zh-CN" baseline="0" dirty="0"/>
              <a:t> Redux-</a:t>
            </a:r>
            <a:r>
              <a:rPr lang="en-US" altLang="zh-CN" baseline="0" dirty="0" err="1"/>
              <a:t>Thunk</a:t>
            </a:r>
            <a:endParaRPr lang="en-US" altLang="zh-CN" dirty="0"/>
          </a:p>
          <a:p>
            <a:r>
              <a:rPr lang="en-US" altLang="zh-CN" dirty="0"/>
              <a:t>Routing:</a:t>
            </a:r>
            <a:r>
              <a:rPr lang="en-US" altLang="zh-CN" baseline="0" dirty="0"/>
              <a:t> </a:t>
            </a:r>
            <a:r>
              <a:rPr lang="en-US" altLang="zh-CN" dirty="0"/>
              <a:t>React-keeper </a:t>
            </a:r>
          </a:p>
          <a:p>
            <a:r>
              <a:rPr lang="en-US" altLang="zh-CN" dirty="0"/>
              <a:t>Components: </a:t>
            </a:r>
            <a:r>
              <a:rPr lang="zh-CN" altLang="en-US" dirty="0"/>
              <a:t>除了</a:t>
            </a:r>
            <a:r>
              <a:rPr lang="en-US" altLang="zh-CN" dirty="0"/>
              <a:t>Style</a:t>
            </a:r>
            <a:r>
              <a:rPr lang="zh-CN" altLang="en-US" dirty="0"/>
              <a:t>以外，</a:t>
            </a:r>
            <a:r>
              <a:rPr lang="en-US" altLang="zh-CN" dirty="0"/>
              <a:t>components</a:t>
            </a:r>
            <a:r>
              <a:rPr lang="zh-CN" altLang="en-US" dirty="0"/>
              <a:t>是否全面（</a:t>
            </a:r>
            <a:r>
              <a:rPr lang="en-US" altLang="zh-CN" dirty="0"/>
              <a:t>App Bar</a:t>
            </a:r>
            <a:r>
              <a:rPr lang="zh-CN" altLang="en-US" dirty="0"/>
              <a:t>，</a:t>
            </a:r>
            <a:r>
              <a:rPr lang="en-US" altLang="zh-CN" dirty="0"/>
              <a:t>Card</a:t>
            </a:r>
            <a:r>
              <a:rPr lang="zh-CN" altLang="en-US" dirty="0"/>
              <a:t>，走马灯，表单，日期，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），是否支持</a:t>
            </a:r>
            <a:r>
              <a:rPr lang="en-US" altLang="zh-CN" dirty="0"/>
              <a:t>Responsive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脚手架：官方</a:t>
            </a:r>
            <a:r>
              <a:rPr lang="en-US" altLang="zh-CN" dirty="0"/>
              <a:t>create-react-app, ant-</a:t>
            </a:r>
            <a:r>
              <a:rPr lang="en-US" altLang="zh-CN" dirty="0" err="1"/>
              <a:t>init</a:t>
            </a:r>
            <a:r>
              <a:rPr lang="en-US" altLang="zh-CN" dirty="0"/>
              <a:t>, </a:t>
            </a:r>
            <a:r>
              <a:rPr lang="en-US" altLang="zh-CN" dirty="0" err="1"/>
              <a:t>reactJSP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扩展性</a:t>
            </a:r>
            <a:r>
              <a:rPr lang="en-US" altLang="zh-CN" dirty="0"/>
              <a:t>+</a:t>
            </a:r>
            <a:r>
              <a:rPr lang="zh-CN" altLang="en-US" dirty="0"/>
              <a:t>可插拔性</a:t>
            </a:r>
            <a:r>
              <a:rPr lang="en-US" altLang="zh-CN" dirty="0"/>
              <a:t>+big picture</a:t>
            </a:r>
          </a:p>
          <a:p>
            <a:r>
              <a:rPr lang="zh-CN" altLang="en-US" dirty="0"/>
              <a:t>好的脚手架</a:t>
            </a:r>
            <a:r>
              <a:rPr lang="en-US" altLang="zh-CN" dirty="0"/>
              <a:t>: contain</a:t>
            </a:r>
            <a:r>
              <a:rPr lang="zh-CN" altLang="en-US" dirty="0"/>
              <a:t>稳定的必须的功能，定制化</a:t>
            </a:r>
            <a:r>
              <a:rPr lang="en-US" altLang="zh-CN" dirty="0"/>
              <a:t>plugin</a:t>
            </a:r>
            <a:r>
              <a:rPr lang="zh-CN" altLang="en-US" baseline="0" dirty="0"/>
              <a:t> </a:t>
            </a:r>
            <a:r>
              <a:rPr lang="en-US" altLang="zh-CN" baseline="0" dirty="0"/>
              <a:t>exclude</a:t>
            </a:r>
            <a:r>
              <a:rPr lang="zh-CN" altLang="en-US" baseline="0" dirty="0"/>
              <a:t>在外；</a:t>
            </a:r>
            <a:endParaRPr lang="en-US" altLang="zh-CN" baseline="0" dirty="0"/>
          </a:p>
          <a:p>
            <a:r>
              <a:rPr lang="zh-CN" altLang="en-US" baseline="0" dirty="0"/>
              <a:t>好的地方：没有配置文件，非常小，可以扩展出很大的</a:t>
            </a:r>
            <a:r>
              <a:rPr lang="en-US" altLang="zh-CN" baseline="0" dirty="0"/>
              <a:t>app</a:t>
            </a:r>
            <a:r>
              <a:rPr lang="zh-CN" altLang="en-US" baseline="0" dirty="0"/>
              <a:t>，定制化轻松，极度的简单；</a:t>
            </a:r>
            <a:endParaRPr lang="en-US" altLang="zh-CN" baseline="0" dirty="0"/>
          </a:p>
          <a:p>
            <a:r>
              <a:rPr lang="zh-CN" altLang="en-US" baseline="0" dirty="0"/>
              <a:t>不好的地方：</a:t>
            </a:r>
            <a:r>
              <a:rPr lang="en-US" altLang="zh-CN" baseline="0" dirty="0"/>
              <a:t>server-rendering</a:t>
            </a:r>
            <a:r>
              <a:rPr lang="zh-CN" altLang="en-US" baseline="0" dirty="0"/>
              <a:t>不支持（</a:t>
            </a:r>
            <a:r>
              <a:rPr lang="en-US" altLang="zh-CN" baseline="0" dirty="0"/>
              <a:t>react-snapshot</a:t>
            </a:r>
            <a:r>
              <a:rPr lang="zh-CN" altLang="en-US" baseline="0" dirty="0"/>
              <a:t>可以支持，不稳定），</a:t>
            </a:r>
            <a:r>
              <a:rPr lang="en-US" altLang="zh-CN" baseline="0" dirty="0"/>
              <a:t>less/sass</a:t>
            </a:r>
            <a:r>
              <a:rPr lang="zh-CN" altLang="en-US" baseline="0" dirty="0"/>
              <a:t>不支持（没有关系），新语法不支持（</a:t>
            </a:r>
            <a:r>
              <a:rPr lang="en-US" altLang="zh-CN" baseline="0" dirty="0"/>
              <a:t>decorators</a:t>
            </a:r>
            <a:r>
              <a:rPr lang="zh-CN" altLang="en-US" baseline="0" dirty="0"/>
              <a:t>）；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</a:t>
            </a:r>
            <a:r>
              <a:rPr lang="zh-CN" altLang="en-US" dirty="0"/>
              <a:t>管理是专门针对</a:t>
            </a:r>
            <a:r>
              <a:rPr lang="en-US" altLang="zh-CN" dirty="0"/>
              <a:t>React</a:t>
            </a:r>
            <a:r>
              <a:rPr lang="zh-CN" altLang="en-US" dirty="0"/>
              <a:t>这种单项数据流的框架才有的产物；</a:t>
            </a:r>
            <a:endParaRPr lang="en-US" altLang="zh-CN" dirty="0"/>
          </a:p>
          <a:p>
            <a:r>
              <a:rPr lang="zh-CN" altLang="en-US" dirty="0"/>
              <a:t>整个管理的概念阐述的比较好的是一篇</a:t>
            </a:r>
            <a:r>
              <a:rPr lang="en-US" altLang="zh-CN" dirty="0"/>
              <a:t>Dan Abramov</a:t>
            </a:r>
            <a:r>
              <a:rPr lang="zh-CN" altLang="en-US" dirty="0"/>
              <a:t>的文章，他提出了将前端</a:t>
            </a:r>
            <a:r>
              <a:rPr lang="en-US" altLang="zh-CN" dirty="0"/>
              <a:t>web app</a:t>
            </a:r>
            <a:r>
              <a:rPr lang="zh-CN" altLang="en-US" dirty="0"/>
              <a:t>分为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两个部分，</a:t>
            </a:r>
            <a:r>
              <a:rPr lang="en-US" altLang="zh-CN" dirty="0"/>
              <a:t>container</a:t>
            </a:r>
            <a:r>
              <a:rPr lang="zh-CN" altLang="en-US" dirty="0"/>
              <a:t>负责</a:t>
            </a:r>
            <a:r>
              <a:rPr lang="en-US" altLang="zh-CN" dirty="0"/>
              <a:t>how things work</a:t>
            </a:r>
            <a:r>
              <a:rPr lang="zh-CN" altLang="en-US" dirty="0"/>
              <a:t>，</a:t>
            </a:r>
            <a:r>
              <a:rPr lang="en-US" altLang="zh-CN" dirty="0"/>
              <a:t>presenter</a:t>
            </a:r>
            <a:r>
              <a:rPr lang="zh-CN" altLang="en-US" dirty="0"/>
              <a:t>负责</a:t>
            </a:r>
            <a:r>
              <a:rPr lang="en-US" altLang="zh-CN" dirty="0"/>
              <a:t>how things look</a:t>
            </a:r>
            <a:r>
              <a:rPr lang="zh-CN" altLang="en-US" dirty="0"/>
              <a:t>，这样能让你完全理解你的</a:t>
            </a:r>
            <a:r>
              <a:rPr lang="en-US" altLang="zh-CN" dirty="0"/>
              <a:t>app</a:t>
            </a:r>
            <a:r>
              <a:rPr lang="zh-CN" altLang="en-US" dirty="0"/>
              <a:t>和</a:t>
            </a:r>
            <a:r>
              <a:rPr lang="en-US" altLang="zh-CN" dirty="0"/>
              <a:t>UI</a:t>
            </a:r>
            <a:r>
              <a:rPr lang="zh-CN" altLang="en-US" dirty="0"/>
              <a:t>，并且最大程度上重用代码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7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</a:t>
            </a:r>
            <a:r>
              <a:rPr lang="en-US" altLang="zh-CN" dirty="0"/>
              <a:t>State</a:t>
            </a:r>
            <a:r>
              <a:rPr lang="zh-CN" altLang="en-US" dirty="0"/>
              <a:t>管理的时候，我们可以人为的提出这样的架构（</a:t>
            </a:r>
            <a:r>
              <a:rPr lang="en-US" altLang="zh-CN" dirty="0"/>
              <a:t>container</a:t>
            </a:r>
            <a:r>
              <a:rPr lang="zh-CN" altLang="en-US" dirty="0"/>
              <a:t>和</a:t>
            </a:r>
            <a:r>
              <a:rPr lang="en-US" altLang="zh-CN" dirty="0"/>
              <a:t>presenter</a:t>
            </a:r>
            <a:r>
              <a:rPr lang="zh-CN" altLang="en-US" dirty="0"/>
              <a:t>），可是在</a:t>
            </a:r>
            <a:r>
              <a:rPr lang="en-US" altLang="zh-CN" dirty="0"/>
              <a:t>react</a:t>
            </a:r>
            <a:r>
              <a:rPr lang="zh-CN" altLang="en-US" dirty="0"/>
              <a:t>内部并不天然支持这种写法，于是我们只能在每一个页面维护自己的</a:t>
            </a:r>
            <a:r>
              <a:rPr lang="en-US" altLang="zh-CN" dirty="0"/>
              <a:t>state</a:t>
            </a:r>
            <a:r>
              <a:rPr lang="zh-CN" altLang="en-US" dirty="0"/>
              <a:t>，像这样；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真正意义上变成了无脑的纯函数，只管接受来自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props</a:t>
            </a:r>
            <a:r>
              <a:rPr lang="zh-CN" altLang="en-US" dirty="0"/>
              <a:t>，而</a:t>
            </a:r>
            <a:r>
              <a:rPr lang="en-US" altLang="zh-CN" dirty="0"/>
              <a:t>presenter</a:t>
            </a:r>
            <a:r>
              <a:rPr lang="zh-CN" altLang="en-US" dirty="0"/>
              <a:t>通过调用</a:t>
            </a:r>
            <a:r>
              <a:rPr lang="en-US" altLang="zh-CN" dirty="0"/>
              <a:t>function</a:t>
            </a:r>
            <a:r>
              <a:rPr lang="zh-CN" altLang="en-US" dirty="0"/>
              <a:t>的</a:t>
            </a:r>
            <a:r>
              <a:rPr lang="en-US" altLang="zh-CN" dirty="0" err="1"/>
              <a:t>this.setState</a:t>
            </a:r>
            <a:r>
              <a:rPr lang="zh-CN" altLang="en-US" dirty="0"/>
              <a:t>（）对</a:t>
            </a:r>
            <a:r>
              <a:rPr lang="en-US" altLang="zh-CN" dirty="0"/>
              <a:t>container</a:t>
            </a:r>
            <a:r>
              <a:rPr lang="zh-CN" altLang="en-US" dirty="0"/>
              <a:t>中的数据进行修改</a:t>
            </a:r>
            <a:endParaRPr lang="en-US" altLang="zh-CN" dirty="0"/>
          </a:p>
          <a:p>
            <a:r>
              <a:rPr lang="zh-CN" altLang="en-US" dirty="0"/>
              <a:t>那么在一来一去之中，虽然</a:t>
            </a:r>
            <a:r>
              <a:rPr lang="en-US" altLang="zh-CN" dirty="0"/>
              <a:t>React</a:t>
            </a:r>
            <a:r>
              <a:rPr lang="zh-CN" altLang="en-US" dirty="0"/>
              <a:t>只允许父节点修改数据，但是在</a:t>
            </a:r>
            <a:r>
              <a:rPr lang="en-US" altLang="zh-CN" dirty="0" err="1"/>
              <a:t>nav</a:t>
            </a:r>
            <a:r>
              <a:rPr lang="zh-CN" altLang="en-US" dirty="0"/>
              <a:t>爆炸的现代</a:t>
            </a:r>
            <a:r>
              <a:rPr lang="en-US" altLang="zh-CN" dirty="0"/>
              <a:t>web app</a:t>
            </a:r>
            <a:r>
              <a:rPr lang="zh-CN" altLang="en-US" dirty="0"/>
              <a:t>，又将设计合理的单项数据流变成了双向数据流，并且大量重复冗余的</a:t>
            </a:r>
            <a:r>
              <a:rPr lang="en-US" altLang="zh-CN" dirty="0"/>
              <a:t>Business</a:t>
            </a:r>
            <a:r>
              <a:rPr lang="zh-CN" altLang="en-US" dirty="0"/>
              <a:t>数据流会将整个</a:t>
            </a:r>
            <a:r>
              <a:rPr lang="en-US" altLang="zh-CN" dirty="0"/>
              <a:t>app</a:t>
            </a:r>
            <a:r>
              <a:rPr lang="zh-CN" altLang="en-US" dirty="0"/>
              <a:t>变得十分复杂，于是就有了对</a:t>
            </a:r>
            <a:r>
              <a:rPr lang="en-US" altLang="zh-CN" dirty="0"/>
              <a:t>state</a:t>
            </a:r>
            <a:r>
              <a:rPr lang="zh-CN" altLang="en-US" dirty="0"/>
              <a:t>的管理，尝试着将数据流真正变为单向；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9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Redux</a:t>
            </a:r>
            <a:r>
              <a:rPr lang="zh-CN" altLang="en-US" dirty="0"/>
              <a:t>的思想，不像</a:t>
            </a:r>
            <a:r>
              <a:rPr lang="en-US" altLang="zh-CN" dirty="0"/>
              <a:t>flux</a:t>
            </a:r>
            <a:r>
              <a:rPr lang="zh-CN" altLang="en-US" dirty="0"/>
              <a:t>可以拥有很多个</a:t>
            </a:r>
            <a:r>
              <a:rPr lang="en-US" altLang="zh-CN" dirty="0"/>
              <a:t>store</a:t>
            </a:r>
            <a:r>
              <a:rPr lang="zh-CN" altLang="en-US" dirty="0"/>
              <a:t>，</a:t>
            </a:r>
            <a:r>
              <a:rPr lang="en-US" altLang="zh-CN" dirty="0"/>
              <a:t>redux</a:t>
            </a:r>
            <a:r>
              <a:rPr lang="zh-CN" altLang="en-US" dirty="0"/>
              <a:t>只允许拥有一个</a:t>
            </a:r>
            <a:r>
              <a:rPr lang="en-US" altLang="zh-CN" dirty="0"/>
              <a:t>store</a:t>
            </a:r>
            <a:r>
              <a:rPr lang="zh-CN" altLang="en-US" dirty="0"/>
              <a:t>，那么多有的</a:t>
            </a:r>
            <a:r>
              <a:rPr lang="en-US" altLang="zh-CN" dirty="0"/>
              <a:t>container</a:t>
            </a:r>
            <a:r>
              <a:rPr lang="zh-CN" altLang="en-US" dirty="0"/>
              <a:t>就有了唯一一个根节点</a:t>
            </a:r>
            <a:endParaRPr lang="en-US" altLang="zh-CN" dirty="0"/>
          </a:p>
          <a:p>
            <a:r>
              <a:rPr lang="zh-CN" altLang="en-US" dirty="0"/>
              <a:t>这样的设计方式避免了从多个地方获取数据，并且也避免了数据冗余，</a:t>
            </a:r>
            <a:endParaRPr lang="en-US" altLang="zh-CN" dirty="0"/>
          </a:p>
          <a:p>
            <a:r>
              <a:rPr lang="zh-CN" altLang="en-US" dirty="0"/>
              <a:t>只拥有一个</a:t>
            </a:r>
            <a:r>
              <a:rPr lang="en-US" altLang="zh-CN" dirty="0"/>
              <a:t>action</a:t>
            </a:r>
            <a:r>
              <a:rPr lang="zh-CN" altLang="en-US" dirty="0"/>
              <a:t>的方式修改数据，能进一步保证数据被修改方式唯一性。</a:t>
            </a:r>
            <a:endParaRPr lang="en-US" altLang="zh-CN" dirty="0"/>
          </a:p>
          <a:p>
            <a:r>
              <a:rPr lang="zh-CN" altLang="en-US" dirty="0"/>
              <a:t>这种组织</a:t>
            </a:r>
            <a:r>
              <a:rPr lang="en-US" altLang="zh-CN" dirty="0"/>
              <a:t>State</a:t>
            </a:r>
            <a:r>
              <a:rPr lang="zh-CN" altLang="en-US" dirty="0"/>
              <a:t>的方式固然是非常好，但是</a:t>
            </a:r>
            <a:r>
              <a:rPr lang="en-US" altLang="zh-CN" dirty="0"/>
              <a:t>redux</a:t>
            </a:r>
            <a:r>
              <a:rPr lang="zh-CN" altLang="en-US" dirty="0"/>
              <a:t>的作者也建议，</a:t>
            </a:r>
            <a:r>
              <a:rPr lang="en-US" altLang="zh-CN" dirty="0"/>
              <a:t>state</a:t>
            </a:r>
            <a:r>
              <a:rPr lang="zh-CN" altLang="en-US" dirty="0"/>
              <a:t>不是很多的情况下，就不要采用这个</a:t>
            </a:r>
            <a:r>
              <a:rPr lang="en-US" altLang="zh-CN" dirty="0"/>
              <a:t>redux</a:t>
            </a:r>
            <a:r>
              <a:rPr lang="zh-CN" altLang="en-US" dirty="0"/>
              <a:t>结构了，目前轻量级应用的代替品：</a:t>
            </a:r>
            <a:r>
              <a:rPr lang="en-US" altLang="zh-CN" dirty="0" err="1"/>
              <a:t>Mobx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8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component</a:t>
            </a:r>
            <a:r>
              <a:rPr lang="zh-CN" altLang="en-US" dirty="0"/>
              <a:t>的选择其实和</a:t>
            </a:r>
            <a:r>
              <a:rPr lang="en-US" altLang="zh-CN" dirty="0"/>
              <a:t>Designer</a:t>
            </a:r>
            <a:r>
              <a:rPr lang="zh-CN" altLang="en-US" dirty="0"/>
              <a:t>很有关系，但是从技术角度来看，一个大，全的库是必须的，因为这会减少大量定制化的工作，而又不会让界面看起来很杂乱。</a:t>
            </a:r>
            <a:endParaRPr lang="en-US" altLang="zh-CN" dirty="0"/>
          </a:p>
          <a:p>
            <a:r>
              <a:rPr lang="zh-CN" altLang="en-US" dirty="0"/>
              <a:t>所以我们选择了</a:t>
            </a:r>
            <a:r>
              <a:rPr lang="en-US" altLang="zh-CN" dirty="0"/>
              <a:t>react </a:t>
            </a:r>
            <a:r>
              <a:rPr lang="zh-CN" altLang="en-US" dirty="0"/>
              <a:t>版本的</a:t>
            </a:r>
            <a:r>
              <a:rPr lang="en-US" altLang="zh-CN" dirty="0"/>
              <a:t>material design</a:t>
            </a:r>
            <a:r>
              <a:rPr lang="zh-CN" altLang="en-US" dirty="0"/>
              <a:t>（</a:t>
            </a:r>
            <a:r>
              <a:rPr lang="en-US" altLang="zh-CN" dirty="0"/>
              <a:t>material-</a:t>
            </a:r>
            <a:r>
              <a:rPr lang="en-US" altLang="zh-CN" dirty="0" err="1"/>
              <a:t>ui</a:t>
            </a:r>
            <a:r>
              <a:rPr lang="zh-CN" altLang="en-US" dirty="0"/>
              <a:t>），其对于基本的控件（</a:t>
            </a:r>
            <a:r>
              <a:rPr lang="en-US" altLang="zh-CN" dirty="0"/>
              <a:t>Button</a:t>
            </a:r>
            <a:r>
              <a:rPr lang="zh-CN" altLang="en-US" dirty="0"/>
              <a:t>，</a:t>
            </a:r>
            <a:r>
              <a:rPr lang="en-US" altLang="zh-CN" dirty="0"/>
              <a:t>Tab</a:t>
            </a:r>
            <a:r>
              <a:rPr lang="zh-CN" altLang="en-US" dirty="0"/>
              <a:t>，</a:t>
            </a:r>
            <a:r>
              <a:rPr lang="en-US" altLang="zh-CN" dirty="0"/>
              <a:t>Menu</a:t>
            </a:r>
            <a:r>
              <a:rPr lang="zh-CN" altLang="en-US" dirty="0"/>
              <a:t>）都支持，并且有强大的</a:t>
            </a:r>
            <a:r>
              <a:rPr lang="en-US" altLang="zh-CN" dirty="0"/>
              <a:t>Design</a:t>
            </a:r>
            <a:r>
              <a:rPr lang="zh-CN" altLang="en-US" dirty="0"/>
              <a:t>团队（</a:t>
            </a:r>
            <a:r>
              <a:rPr lang="en-US" altLang="zh-CN" dirty="0"/>
              <a:t>Google</a:t>
            </a:r>
            <a:r>
              <a:rPr lang="en-US" altLang="zh-CN" baseline="0" dirty="0"/>
              <a:t> material design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并且</a:t>
            </a:r>
            <a:r>
              <a:rPr lang="en-US" altLang="zh-CN" baseline="0" dirty="0"/>
              <a:t>responsive</a:t>
            </a:r>
            <a:r>
              <a:rPr lang="zh-CN" altLang="en-US" baseline="0" dirty="0"/>
              <a:t>支持也很好，目前的</a:t>
            </a:r>
            <a:r>
              <a:rPr lang="en-US" altLang="zh-CN" baseline="0" dirty="0"/>
              <a:t>react</a:t>
            </a:r>
            <a:r>
              <a:rPr lang="zh-CN" altLang="en-US" baseline="0" dirty="0"/>
              <a:t>版本虽然不是官方出的，但是社区活跃度很高，版本更新很快。</a:t>
            </a:r>
            <a:endParaRPr lang="en-US" altLang="zh-CN" baseline="0" dirty="0"/>
          </a:p>
          <a:p>
            <a:r>
              <a:rPr lang="zh-CN" altLang="en-US" dirty="0"/>
              <a:t>对于定制化，目前最</a:t>
            </a:r>
            <a:r>
              <a:rPr lang="en-US" altLang="zh-CN" dirty="0"/>
              <a:t>trending</a:t>
            </a:r>
            <a:r>
              <a:rPr lang="zh-CN" altLang="en-US" dirty="0"/>
              <a:t>的是</a:t>
            </a:r>
            <a:r>
              <a:rPr lang="en-US" altLang="zh-CN" dirty="0"/>
              <a:t>CSS in JS</a:t>
            </a:r>
            <a:r>
              <a:rPr lang="zh-CN" altLang="en-US" dirty="0"/>
              <a:t>，对于</a:t>
            </a:r>
            <a:r>
              <a:rPr lang="en-US" altLang="zh-CN" dirty="0"/>
              <a:t>JS</a:t>
            </a:r>
            <a:r>
              <a:rPr lang="zh-CN" altLang="en-US" dirty="0"/>
              <a:t>天然的函数效应，能解决缠绕了</a:t>
            </a:r>
            <a:r>
              <a:rPr lang="en-US" altLang="zh-CN" dirty="0" err="1"/>
              <a:t>css</a:t>
            </a:r>
            <a:r>
              <a:rPr lang="zh-CN" altLang="en-US" dirty="0"/>
              <a:t>多年的</a:t>
            </a:r>
            <a:r>
              <a:rPr lang="en-US" altLang="zh-CN" dirty="0" err="1"/>
              <a:t>mixin</a:t>
            </a:r>
            <a:r>
              <a:rPr lang="zh-CN" altLang="en-US" dirty="0"/>
              <a:t>，</a:t>
            </a:r>
            <a:r>
              <a:rPr lang="en-US" altLang="zh-CN" dirty="0"/>
              <a:t>object-hierarchy</a:t>
            </a:r>
            <a:r>
              <a:rPr lang="zh-CN" altLang="en-US" dirty="0"/>
              <a:t>，</a:t>
            </a:r>
            <a:r>
              <a:rPr lang="en-US" altLang="zh-CN" dirty="0"/>
              <a:t>theme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简单以</a:t>
            </a:r>
            <a:r>
              <a:rPr lang="en-US" altLang="zh-CN" dirty="0"/>
              <a:t>Styled-component</a:t>
            </a:r>
            <a:r>
              <a:rPr lang="zh-CN" altLang="en-US" dirty="0"/>
              <a:t>举一个例子，当我们定制化一个</a:t>
            </a:r>
            <a:r>
              <a:rPr lang="en-US" altLang="zh-CN" dirty="0"/>
              <a:t>button</a:t>
            </a:r>
            <a:r>
              <a:rPr lang="zh-CN" altLang="en-US" dirty="0"/>
              <a:t>，可能需要。。。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首先碰到的问题是要</a:t>
            </a:r>
            <a:r>
              <a:rPr lang="en-US" altLang="zh-CN" dirty="0"/>
              <a:t>integrate </a:t>
            </a:r>
            <a:r>
              <a:rPr lang="zh-CN" altLang="en-US" dirty="0"/>
              <a:t>一个</a:t>
            </a:r>
            <a:r>
              <a:rPr lang="en-US" altLang="zh-CN" dirty="0"/>
              <a:t>twitter</a:t>
            </a:r>
            <a:r>
              <a:rPr lang="zh-CN" altLang="en-US" dirty="0"/>
              <a:t>的信息，那么我们可以自己写，包括</a:t>
            </a:r>
            <a:r>
              <a:rPr lang="en-US" altLang="zh-CN" dirty="0"/>
              <a:t>OAuth Client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步</a:t>
            </a:r>
            <a:r>
              <a:rPr lang="en-US" altLang="zh-CN" dirty="0"/>
              <a:t>&lt;</a:t>
            </a:r>
            <a:r>
              <a:rPr lang="zh-CN" altLang="en-US" dirty="0"/>
              <a:t>获取</a:t>
            </a:r>
            <a:r>
              <a:rPr lang="en-US" altLang="zh-CN" dirty="0" err="1"/>
              <a:t>accesstoken</a:t>
            </a:r>
            <a:r>
              <a:rPr lang="zh-CN" altLang="en-US" dirty="0"/>
              <a:t>，拿到</a:t>
            </a:r>
            <a:r>
              <a:rPr lang="en-US" altLang="zh-CN" dirty="0"/>
              <a:t>request token</a:t>
            </a:r>
            <a:r>
              <a:rPr lang="zh-CN" altLang="en-US" dirty="0"/>
              <a:t>，认证后再转为</a:t>
            </a:r>
            <a:r>
              <a:rPr lang="en-US" altLang="zh-CN" dirty="0"/>
              <a:t>access token</a:t>
            </a:r>
            <a:r>
              <a:rPr lang="zh-CN" altLang="en-US" dirty="0"/>
              <a:t>，</a:t>
            </a:r>
            <a:r>
              <a:rPr lang="en-US" altLang="zh-CN" dirty="0"/>
              <a:t>OAuth</a:t>
            </a:r>
            <a:r>
              <a:rPr lang="zh-CN" altLang="en-US" dirty="0"/>
              <a:t>加密算法需要集成，</a:t>
            </a:r>
            <a:r>
              <a:rPr lang="en-US" altLang="zh-CN" dirty="0"/>
              <a:t>http</a:t>
            </a:r>
            <a:r>
              <a:rPr lang="zh-CN" altLang="en-US" dirty="0"/>
              <a:t>头需要自己写</a:t>
            </a:r>
            <a:r>
              <a:rPr lang="en-US" altLang="zh-CN" dirty="0"/>
              <a:t>&gt;</a:t>
            </a:r>
            <a:r>
              <a:rPr lang="zh-CN" altLang="en-US" dirty="0"/>
              <a:t>）， 存储自己的</a:t>
            </a:r>
            <a:r>
              <a:rPr lang="en-US" altLang="zh-CN" dirty="0"/>
              <a:t>session</a:t>
            </a:r>
            <a:r>
              <a:rPr lang="zh-CN" altLang="en-US" dirty="0"/>
              <a:t>，功能代码（</a:t>
            </a:r>
            <a:r>
              <a:rPr lang="en-US" altLang="zh-CN" dirty="0"/>
              <a:t>get(“/me”)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那么如果我们要完成的不止一个社交平台，而是所有，我们是否需要自己写所有的</a:t>
            </a:r>
            <a:r>
              <a:rPr lang="en-US" altLang="zh-CN" dirty="0"/>
              <a:t>OAuth</a:t>
            </a:r>
            <a:r>
              <a:rPr lang="zh-CN" altLang="en-US" dirty="0"/>
              <a:t>，而且不同平台用的</a:t>
            </a:r>
            <a:r>
              <a:rPr lang="en-US" altLang="zh-CN" dirty="0" err="1"/>
              <a:t>Oauth</a:t>
            </a:r>
            <a:r>
              <a:rPr lang="zh-CN" altLang="en-US" dirty="0"/>
              <a:t>版本还不一样，手机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OAuth</a:t>
            </a:r>
            <a:r>
              <a:rPr lang="zh-CN" altLang="en-US" dirty="0"/>
              <a:t>也不一样，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过期不一样，功能代码也不一样，我们可以在此之上做一些</a:t>
            </a:r>
            <a:r>
              <a:rPr lang="en-US" altLang="zh-CN" dirty="0"/>
              <a:t>OOP</a:t>
            </a:r>
            <a:r>
              <a:rPr lang="zh-CN" altLang="en-US" dirty="0"/>
              <a:t>的东西，包括</a:t>
            </a:r>
            <a:r>
              <a:rPr lang="en-US" altLang="zh-CN" dirty="0"/>
              <a:t>OAuth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Session</a:t>
            </a:r>
            <a:r>
              <a:rPr lang="zh-CN" altLang="en-US" baseline="0" dirty="0"/>
              <a:t>模块可以大幅度减少代码，包括</a:t>
            </a:r>
            <a:r>
              <a:rPr lang="en-US" altLang="zh-CN" baseline="0" dirty="0" err="1"/>
              <a:t>github</a:t>
            </a:r>
            <a:r>
              <a:rPr lang="zh-CN" altLang="en-US" baseline="0" dirty="0"/>
              <a:t>上面也有大量的开源库可以使用，一搜一大堆的</a:t>
            </a:r>
            <a:r>
              <a:rPr lang="en-US" altLang="zh-CN" baseline="0" dirty="0"/>
              <a:t>OAuth Client</a:t>
            </a:r>
            <a:r>
              <a:rPr lang="zh-CN" altLang="en-US" baseline="0" dirty="0"/>
              <a:t>还有</a:t>
            </a:r>
            <a:r>
              <a:rPr lang="en-US" altLang="zh-CN" baseline="0" dirty="0"/>
              <a:t>Session Middleware</a:t>
            </a:r>
            <a:r>
              <a:rPr lang="zh-CN" altLang="en-US" baseline="0" dirty="0"/>
              <a:t>的库，可是</a:t>
            </a:r>
            <a:r>
              <a:rPr lang="en-US" altLang="zh-CN" baseline="0" dirty="0"/>
              <a:t>Business Code</a:t>
            </a:r>
            <a:r>
              <a:rPr lang="zh-CN" altLang="en-US" baseline="0" dirty="0"/>
              <a:t>我依然要码一遍</a:t>
            </a:r>
            <a:r>
              <a:rPr lang="en-US" altLang="zh-CN" baseline="0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3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我们是不是所有的都要写一遍，答案是</a:t>
            </a:r>
            <a:r>
              <a:rPr lang="en-US" altLang="zh-CN" dirty="0"/>
              <a:t>HELL NO</a:t>
            </a:r>
            <a:r>
              <a:rPr lang="zh-CN" altLang="en-US" dirty="0"/>
              <a:t>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HelloJS</a:t>
            </a:r>
            <a:r>
              <a:rPr lang="zh-CN" altLang="en-US" dirty="0"/>
              <a:t>可以以社交媒体为单位，目前支持几乎所有的社交媒体，提供</a:t>
            </a:r>
            <a:r>
              <a:rPr lang="en-US" altLang="zh-CN" dirty="0"/>
              <a:t>OAuth1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两个版本的认证，免费的</a:t>
            </a:r>
            <a:r>
              <a:rPr lang="en-US" altLang="zh-CN" dirty="0"/>
              <a:t>session</a:t>
            </a:r>
            <a:r>
              <a:rPr lang="zh-CN" altLang="en-US" dirty="0"/>
              <a:t>保存服务器，当然也可以单独拿到</a:t>
            </a:r>
            <a:r>
              <a:rPr lang="en-US" altLang="zh-CN" dirty="0"/>
              <a:t>session</a:t>
            </a:r>
            <a:r>
              <a:rPr lang="zh-CN" altLang="en-US" dirty="0"/>
              <a:t>，自己服务器实现</a:t>
            </a:r>
            <a:r>
              <a:rPr lang="en-US" altLang="zh-CN" dirty="0"/>
              <a:t>session</a:t>
            </a:r>
            <a:r>
              <a:rPr lang="zh-CN" altLang="en-US" dirty="0"/>
              <a:t>中间件进行存储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827D8-F1AC-490A-9F21-AF93489330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5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4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4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838E-6973-43F9-B8AD-253119E4B01F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10FE-96BD-4E83-8EF0-0734ECC07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gi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148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4086615" y="2267321"/>
            <a:ext cx="4018768" cy="2323357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092173" y="3983122"/>
            <a:ext cx="8035842" cy="7812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using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     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pen </a:t>
            </a:r>
            <a:r>
              <a:rPr lang="en-US" altLang="zh-CN" b="1" dirty="0">
                <a:solidFill>
                  <a:srgbClr val="40AA54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4400" dirty="0">
                <a:solidFill>
                  <a:srgbClr val="40AA54"/>
                </a:solidFill>
                <a:latin typeface="Century Gothic" panose="020B0502020202020204" pitchFamily="34" charset="0"/>
              </a:rPr>
              <a:t>ources </a:t>
            </a:r>
            <a:endParaRPr lang="zh-CN" altLang="en-US" sz="4400" dirty="0">
              <a:solidFill>
                <a:srgbClr val="40AA54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5467" y="3294405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How Advocate Hub </a:t>
            </a:r>
            <a:endParaRPr lang="zh-CN" altLang="en-US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24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8000" y="38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9 0.1300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646177" y="3920273"/>
            <a:ext cx="2790479" cy="1135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Gunicorn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uWSGI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0276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46177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Optimize WSGI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server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321770" y="3920273"/>
            <a:ext cx="2790479" cy="73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Using Coroutine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7835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21770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Scale Up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924295" y="3920274"/>
            <a:ext cx="2790479" cy="540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NIO model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980880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8924295" y="2716774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Large amount of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2280316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3.33333E-6 L -0.0918 -0.380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-190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3.7037E-7 L 0.02148 -0.5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-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14" grpId="0"/>
      <p:bldP spid="14" grpId="1"/>
      <p:bldP spid="15" grpId="0" animBg="1"/>
      <p:bldP spid="15" grpId="1" animBg="1"/>
      <p:bldP spid="16" grpId="0"/>
      <p:bldP spid="16" grpId="1"/>
      <p:bldP spid="19" grpId="0"/>
      <p:bldP spid="19" grpId="1"/>
      <p:bldP spid="21" grpId="0" animBg="1"/>
      <p:bldP spid="21" grpId="1" animBg="1"/>
      <p:bldP spid="22" grpId="0"/>
      <p:bldP spid="22" grpId="1"/>
      <p:bldP spid="2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67702" y="303612"/>
            <a:ext cx="5620036" cy="822404"/>
            <a:chOff x="3452712" y="303612"/>
            <a:chExt cx="5620036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4916385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optimize WSGI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199" y="1845532"/>
            <a:ext cx="7276351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Flask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(__name__)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@app.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route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'/advocator/&lt;advocatorId&gt;'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methods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'GET'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get_advocator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(advocatorId):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advocator = advocators.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find_one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advocatorId})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(advocator)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response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404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app.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DC3E"/>
                </a:solidFill>
                <a:effectLst/>
                <a:latin typeface="Consolas" panose="020B0609020204030204" pitchFamily="49" charset="0"/>
                <a:ea typeface="Fira Code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host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"10.0.0.4"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  <a:ea typeface="Fira Code"/>
              </a:rPr>
              <a:t>port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13888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72805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App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48356" y="2824972"/>
            <a:ext cx="1623696" cy="162369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Century Gothic" panose="020B0502020202020204" pitchFamily="34" charset="0"/>
              </a:rPr>
              <a:t>Server</a:t>
            </a:r>
            <a:endParaRPr lang="zh-CN" altLang="en-US" sz="2400" i="1" dirty="0">
              <a:latin typeface="Century Gothic" panose="020B0502020202020204" pitchFamily="34" charset="0"/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5895802" y="3451924"/>
            <a:ext cx="953253" cy="361557"/>
          </a:xfrm>
          <a:prstGeom prst="flowChartPredefinedProcess">
            <a:avLst/>
          </a:prstGeom>
          <a:noFill/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9DC3E"/>
                </a:solidFill>
                <a:latin typeface="Consolas" panose="020B0609020204030204" pitchFamily="49" charset="0"/>
              </a:rPr>
              <a:t>WSGI</a:t>
            </a:r>
            <a:endParaRPr lang="zh-CN" altLang="en-US" b="1" i="1" dirty="0">
              <a:solidFill>
                <a:srgbClr val="F9DC3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Striped Right 8"/>
          <p:cNvSpPr/>
          <p:nvPr/>
        </p:nvSpPr>
        <p:spPr>
          <a:xfrm rot="10800000">
            <a:off x="3167702" y="3312068"/>
            <a:ext cx="1045029" cy="641268"/>
          </a:xfrm>
          <a:prstGeom prst="stripedRightArrow">
            <a:avLst>
              <a:gd name="adj1" fmla="val 50000"/>
              <a:gd name="adj2" fmla="val 72222"/>
            </a:avLst>
          </a:prstGeom>
          <a:solidFill>
            <a:srgbClr val="F9D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5672732" y="3217203"/>
            <a:ext cx="4910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export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FLASK_APP=app.py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flask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run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482" y="1299228"/>
            <a:ext cx="2924817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732" y="3401868"/>
            <a:ext cx="5589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–w 4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54698" y="1299227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163022" y="2579365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Gunicorn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86349" y="3357179"/>
            <a:ext cx="1305428" cy="484321"/>
            <a:chOff x="5514473" y="5621810"/>
            <a:chExt cx="1305428" cy="4843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>
          <a:xfrm>
            <a:off x="6593021" y="2587063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uWSGI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560363" y="3364639"/>
            <a:ext cx="1077481" cy="510195"/>
            <a:chOff x="5967501" y="5595936"/>
            <a:chExt cx="1077481" cy="51019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061" y="5595936"/>
              <a:ext cx="458921" cy="458921"/>
            </a:xfrm>
            <a:prstGeom prst="rect">
              <a:avLst/>
            </a:prstGeom>
          </p:spPr>
        </p:pic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2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07407E-6 L -0.09739 -4.0740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C1C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DC3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32" grpId="0" animBg="1"/>
      <p:bldP spid="32" grpId="1" animBg="1"/>
      <p:bldP spid="32" grpId="2" animBg="1"/>
      <p:bldP spid="32" grpId="3" animBg="1"/>
      <p:bldP spid="7" grpId="0" animBg="1"/>
      <p:bldP spid="7" grpId="1" animBg="1"/>
      <p:bldP spid="9" grpId="0" animBg="1"/>
      <p:bldP spid="9" grpId="1" animBg="1"/>
      <p:bldP spid="2" grpId="0"/>
      <p:bldP spid="2" grpId="1"/>
      <p:bldP spid="6" grpId="0"/>
      <p:bldP spid="6" grpId="1"/>
      <p:bldP spid="13" grpId="0"/>
      <p:bldP spid="13" grpId="1"/>
      <p:bldP spid="14" grpId="0"/>
      <p:bldP spid="14" grpId="1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92085" y="317466"/>
            <a:ext cx="3804597" cy="822404"/>
            <a:chOff x="3452712" y="303612"/>
            <a:chExt cx="380459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10094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IO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5406559" y="2997207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Blocking IO</a:t>
            </a:r>
            <a:endParaRPr lang="zh-CN" altLang="en-US" sz="3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480123" y="2997206"/>
            <a:ext cx="106351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1" dirty="0">
                <a:solidFill>
                  <a:srgbClr val="F9DC3E"/>
                </a:solidFill>
                <a:latin typeface="Century Gothic" panose="020B0502020202020204" pitchFamily="34" charset="0"/>
              </a:rPr>
              <a:t>non</a:t>
            </a:r>
            <a:endParaRPr lang="zh-CN" altLang="en-US" sz="3600" b="1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2" descr="Image result for gevent logo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74" y="2805410"/>
            <a:ext cx="3774581" cy="17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13578" y="3163509"/>
            <a:ext cx="7119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gunicorn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-w 4 -k </a:t>
            </a:r>
            <a:r>
              <a:rPr lang="en-US" altLang="zh-CN" sz="2400" dirty="0" err="1">
                <a:solidFill>
                  <a:srgbClr val="F9DC3E"/>
                </a:solidFill>
                <a:latin typeface="Consolas" panose="020B0609020204030204" pitchFamily="49" charset="0"/>
                <a:ea typeface="Fira Code"/>
              </a:rPr>
              <a:t>gevent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ahServer:app</a:t>
            </a:r>
            <a:endParaRPr lang="zh-CN" altLang="en-US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8723" y="1139870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34000"/>
                  </a:srgbClr>
                </a:solidFill>
                <a:latin typeface="Consolas" panose="020B0609020204030204" pitchFamily="49" charset="0"/>
              </a:rPr>
              <a:t>36</a:t>
            </a:r>
            <a:r>
              <a:rPr lang="en-US" altLang="zh-CN" sz="2800" b="1" dirty="0">
                <a:solidFill>
                  <a:schemeClr val="bg1">
                    <a:alpha val="34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114489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Gevent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0696" y="1557801"/>
            <a:ext cx="54294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value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.get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"Consumer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got: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value)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1687" y="1557801"/>
            <a:ext cx="6058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extends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private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public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Producer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number) 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c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number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altLang="zh-CN" sz="1600" dirty="0">
                <a:solidFill>
                  <a:srgbClr val="FFC66D"/>
                </a:solidFill>
                <a:latin typeface="Consolas" charset="0"/>
                <a:ea typeface="Consolas" charset="0"/>
                <a:cs typeface="Consolas" charset="0"/>
              </a:rPr>
              <a:t>run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cubbyhole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.put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altLang="zh-CN" sz="1600" i="1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"Producer #"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sz="1600" dirty="0" err="1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number</a:t>
            </a:r>
            <a:r>
              <a:rPr lang="en-US" altLang="zh-CN" sz="1600" dirty="0">
                <a:solidFill>
                  <a:srgbClr val="9876AA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6A8759"/>
                </a:solidFill>
                <a:latin typeface="Consolas" charset="0"/>
                <a:ea typeface="Consolas" charset="0"/>
                <a:cs typeface="Consolas" charset="0"/>
              </a:rPr>
              <a:t>" put: "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try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altLang="zh-CN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en-US" altLang="zh-CN" sz="1600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Math.</a:t>
            </a:r>
            <a:r>
              <a:rPr lang="en-US" altLang="zh-CN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* </a:t>
            </a:r>
            <a:r>
              <a:rPr lang="en-US" altLang="zh-CN" sz="1600" dirty="0">
                <a:solidFill>
                  <a:srgbClr val="6897BB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))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zh-CN" sz="1600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catch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InterruptedException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e) {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588" y="2237630"/>
            <a:ext cx="53057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():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''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2400" b="1" dirty="0" err="1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yield</a:t>
            </a:r>
            <a:r>
              <a:rPr lang="mr-IN" altLang="zh-CN" sz="2400" b="1" dirty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smtClean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'200 OK’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6189" y="2279860"/>
            <a:ext cx="6479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b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produce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mr-IN" altLang="zh-CN" sz="1600" b="1" dirty="0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267DFF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Producing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...'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c.send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b="1" dirty="0" err="1">
                <a:solidFill>
                  <a:srgbClr val="CC7832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'[PRODUCER]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Consumer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: %</a:t>
            </a:r>
            <a:r>
              <a:rPr lang="mr-IN" altLang="zh-CN" sz="1600" dirty="0" err="1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altLang="zh-CN" sz="1600" dirty="0">
                <a:solidFill>
                  <a:srgbClr val="A5C261"/>
                </a:solidFill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%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c.close</a:t>
            </a:r>
            <a:r>
              <a:rPr lang="mr-IN" altLang="zh-CN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sz="16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5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0.140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1402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1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6" grpId="2"/>
      <p:bldP spid="19" grpId="0"/>
      <p:bldP spid="19" grpId="1"/>
      <p:bldP spid="20" grpId="0"/>
      <p:bldP spid="20" grpId="1"/>
      <p:bldP spid="21" grpId="0"/>
      <p:bldP spid="9" grpId="0"/>
      <p:bldP spid="9" grpId="1"/>
      <p:bldP spid="11" grpId="0"/>
      <p:bldP spid="11" grpId="1"/>
      <p:bldP spid="13" grpId="1"/>
      <p:bldP spid="13" grpId="2"/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831623" y="1808815"/>
            <a:ext cx="7478329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(tornado.web.RequestHandler):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get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advocator = advocators.find_one({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"id"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.advocatorId})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response(advocator)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class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Application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(tornado.web.Application):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handlers = [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   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r"/advocator/&lt;advocatorId&gt;"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advocatorInfoHandler)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    tornado.web.Application.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ea typeface="Fira Code"/>
              </a:rPr>
              <a:t>__init__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Fira Code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handlers)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__name__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Fira Code"/>
              </a:rPr>
              <a:t>'__main__'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app = Application()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app.listen(</a:t>
            </a:r>
            <a:r>
              <a:rPr lang="zh-CN" altLang="zh-CN" sz="1600" dirty="0">
                <a:solidFill>
                  <a:srgbClr val="6897BB"/>
                </a:solidFill>
                <a:latin typeface="Consolas" panose="020B0609020204030204" pitchFamily="49" charset="0"/>
                <a:ea typeface="Fira Code"/>
              </a:rPr>
              <a:t>13888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)</a:t>
            </a:r>
            <a:b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</a:b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IOLoop.instance().start()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0460" y="317466"/>
            <a:ext cx="4657007" cy="822404"/>
            <a:chOff x="3452712" y="303612"/>
            <a:chExt cx="4657007" cy="822404"/>
          </a:xfrm>
        </p:grpSpPr>
        <p:pic>
          <p:nvPicPr>
            <p:cNvPr id="3078" name="Picture 6" descr="Image result for flask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712" y="303612"/>
              <a:ext cx="822404" cy="82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itle 1"/>
            <p:cNvSpPr txBox="1">
              <a:spLocks/>
            </p:cNvSpPr>
            <p:nvPr/>
          </p:nvSpPr>
          <p:spPr>
            <a:xfrm>
              <a:off x="4156363" y="377784"/>
              <a:ext cx="3953356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Backend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 traffic*100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83951" y="1131873"/>
            <a:ext cx="4907369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700" b="1" dirty="0">
                <a:solidFill>
                  <a:srgbClr val="00D8FF">
                    <a:alpha val="49000"/>
                  </a:srgbClr>
                </a:solidFill>
                <a:latin typeface="Consolas" panose="020B0609020204030204" pitchFamily="49" charset="0"/>
              </a:rPr>
              <a:t>69</a:t>
            </a:r>
            <a:r>
              <a:rPr lang="en-US" altLang="zh-CN" sz="2800" b="1" dirty="0">
                <a:solidFill>
                  <a:schemeClr val="bg1">
                    <a:alpha val="49000"/>
                  </a:schemeClr>
                </a:solidFill>
                <a:latin typeface="Consolas" panose="020B0609020204030204" pitchFamily="49" charset="0"/>
              </a:rPr>
              <a:t>rps</a:t>
            </a:r>
            <a:endParaRPr lang="zh-CN" altLang="en-US" sz="19900" b="1" dirty="0">
              <a:solidFill>
                <a:schemeClr val="bg1">
                  <a:alpha val="49000"/>
                </a:schemeClr>
              </a:solidFill>
            </a:endParaRPr>
          </a:p>
        </p:txBody>
      </p:sp>
      <p:pic>
        <p:nvPicPr>
          <p:cNvPr id="3074" name="Picture 2" descr="Image result for friendfeed logo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03" y="2416515"/>
            <a:ext cx="1938211" cy="1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161787" y="2664174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Tornado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07716" y="3441988"/>
            <a:ext cx="1305428" cy="484321"/>
            <a:chOff x="5514473" y="5621810"/>
            <a:chExt cx="1305428" cy="484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3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14.2k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9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20" grpId="0"/>
      <p:bldP spid="20" grpId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450657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447506" y="3304687"/>
            <a:ext cx="573613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scale up </a:t>
            </a:r>
            <a:r>
              <a:rPr lang="en-US" altLang="zh-CN" sz="3200" b="1" i="1" dirty="0" smtClean="0">
                <a:solidFill>
                  <a:srgbClr val="F9DC3E"/>
                </a:solidFill>
                <a:latin typeface="Century Gothic" panose="020B0502020202020204" pitchFamily="34" charset="0"/>
              </a:rPr>
              <a:t>NGINX</a:t>
            </a:r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59957" y="3314364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monitor the </a:t>
            </a:r>
            <a:r>
              <a:rPr lang="en-US" altLang="zh-CN" sz="3200" b="1" i="1" dirty="0" err="1" smtClean="0">
                <a:solidFill>
                  <a:srgbClr val="F9DC3E"/>
                </a:solidFill>
                <a:latin typeface="Century Gothic" panose="020B0502020202020204" pitchFamily="34" charset="0"/>
              </a:rPr>
              <a:t>Docker</a:t>
            </a:r>
            <a:r>
              <a:rPr lang="en-US" altLang="zh-CN" sz="3200" b="1" i="1" dirty="0" smtClean="0">
                <a:solidFill>
                  <a:srgbClr val="F9DC3E"/>
                </a:solidFill>
                <a:latin typeface="Century Gothic" panose="020B0502020202020204" pitchFamily="34" charset="0"/>
              </a:rPr>
              <a:t> Service</a:t>
            </a:r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072933" y="3295672"/>
            <a:ext cx="8282040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to add throughout of </a:t>
            </a:r>
            <a:r>
              <a:rPr lang="en-US" altLang="zh-CN" sz="3200" b="1" i="1" dirty="0" err="1" smtClean="0">
                <a:solidFill>
                  <a:srgbClr val="F9DC3E"/>
                </a:solidFill>
                <a:latin typeface="Century Gothic" panose="020B0502020202020204" pitchFamily="34" charset="0"/>
              </a:rPr>
              <a:t>MongoDB</a:t>
            </a:r>
            <a:r>
              <a:rPr lang="en-US" altLang="zh-CN" sz="3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zh-CN" altLang="en-US" sz="3200" i="1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868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30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-3.33333E-6 L -0.41601 -0.3782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7" y="-189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7037E-7 L -0.28945 -0.5620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2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27" grpId="0"/>
      <p:bldP spid="27" grpId="1"/>
      <p:bldP spid="29" grpId="0"/>
      <p:bldP spid="29" grpId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Nginx</a:t>
              </a:r>
              <a:r>
                <a:rPr lang="zh-CN" altLang="en-US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立方体 2"/>
          <p:cNvSpPr/>
          <p:nvPr/>
        </p:nvSpPr>
        <p:spPr>
          <a:xfrm>
            <a:off x="5750821" y="441170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立方体 20"/>
          <p:cNvSpPr/>
          <p:nvPr/>
        </p:nvSpPr>
        <p:spPr>
          <a:xfrm>
            <a:off x="2531065" y="248569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立方体 21"/>
          <p:cNvSpPr/>
          <p:nvPr/>
        </p:nvSpPr>
        <p:spPr>
          <a:xfrm>
            <a:off x="4140943" y="2485698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5750821" y="248569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7360699" y="2485696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8970577" y="2485695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5963131" y="16638"/>
            <a:ext cx="772508" cy="7636640"/>
          </a:xfrm>
          <a:prstGeom prst="leftBrace">
            <a:avLst>
              <a:gd name="adj1" fmla="val 43671"/>
              <a:gd name="adj2" fmla="val 50000"/>
            </a:avLst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444721" y="4263854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Hash·</a:t>
            </a:r>
            <a:r>
              <a:rPr lang="zh-CN" altLang="en-US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load-balancing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444721" y="4647789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smtClean="0">
                <a:solidFill>
                  <a:schemeClr val="bg1"/>
                </a:solidFill>
                <a:latin typeface="Century Gothic" panose="020B0502020202020204" pitchFamily="34" charset="0"/>
              </a:rPr>
              <a:t>DSO</a:t>
            </a:r>
            <a:endParaRPr lang="en-US" altLang="zh-CN" sz="2000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444720" y="5053396"/>
            <a:ext cx="3927937" cy="38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Connection-keeping</a:t>
            </a:r>
            <a:endParaRPr lang="en-US" altLang="zh-CN" sz="2000" i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165982" y="2672451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 smtClean="0">
                <a:solidFill>
                  <a:srgbClr val="61DAFB"/>
                </a:solidFill>
                <a:latin typeface="Century Gothic" panose="020B0502020202020204" pitchFamily="34" charset="0"/>
              </a:rPr>
              <a:t>Tengine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5" name="Group 20"/>
          <p:cNvGrpSpPr/>
          <p:nvPr/>
        </p:nvGrpSpPr>
        <p:grpSpPr>
          <a:xfrm>
            <a:off x="5743443" y="3450265"/>
            <a:ext cx="1305428" cy="484321"/>
            <a:chOff x="5514473" y="5621810"/>
            <a:chExt cx="1305428" cy="484321"/>
          </a:xfrm>
        </p:grpSpPr>
        <p:pic>
          <p:nvPicPr>
            <p:cNvPr id="36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3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5.9</a:t>
              </a:r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75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8294 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" grpId="0" animBg="1"/>
      <p:bldP spid="4" grpId="1" animBg="1"/>
      <p:bldP spid="28" grpId="0"/>
      <p:bldP spid="28" grpId="1"/>
      <p:bldP spid="32" grpId="0"/>
      <p:bldP spid="32" grpId="1"/>
      <p:bldP spid="33" grpId="0"/>
      <p:bldP spid="33" grpId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671882" y="494019"/>
            <a:ext cx="5188337" cy="684530"/>
            <a:chOff x="4397097" y="557083"/>
            <a:chExt cx="518833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monitoring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709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150217" y="2688216"/>
            <a:ext cx="219471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rgbClr val="61DAFB"/>
                </a:solidFill>
                <a:latin typeface="Century Gothic" panose="020B0502020202020204" pitchFamily="34" charset="0"/>
              </a:rPr>
              <a:t>pm2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5743444" y="3466030"/>
            <a:ext cx="1305428" cy="484321"/>
            <a:chOff x="5514473" y="5621810"/>
            <a:chExt cx="1305428" cy="484321"/>
          </a:xfrm>
        </p:grpSpPr>
        <p:pic>
          <p:nvPicPr>
            <p:cNvPr id="27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29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21</a:t>
              </a:r>
              <a:r>
                <a:rPr lang="en-US" altLang="zh-CN" sz="2000" i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96304" y="2688216"/>
            <a:ext cx="9902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➜ 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advocateHub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-mobile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:(</a:t>
            </a:r>
            <a:r>
              <a:rPr lang="en-US" altLang="zh-CN" dirty="0">
                <a:solidFill>
                  <a:srgbClr val="FC3C26"/>
                </a:solidFill>
                <a:latin typeface="Consolas" charset="0"/>
                <a:ea typeface="Consolas" charset="0"/>
                <a:cs typeface="Consolas" charset="0"/>
              </a:rPr>
              <a:t>master</a:t>
            </a:r>
            <a:r>
              <a:rPr lang="en-US" altLang="zh-CN" dirty="0">
                <a:solidFill>
                  <a:srgbClr val="CF7DFF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40C82C"/>
                </a:solidFill>
                <a:latin typeface="Consolas" charset="0"/>
                <a:ea typeface="Consolas" charset="0"/>
                <a:cs typeface="Consolas" charset="0"/>
              </a:rPr>
              <a:t>pm2</a:t>
            </a:r>
            <a:r>
              <a:rPr lang="en-US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list</a:t>
            </a:r>
          </a:p>
          <a:p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┌──────────┬────┬──────┬──────┬────────┬─────────┬────────┬─────┬───────────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┐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App name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id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mode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status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restart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uptime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en-US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mem       </a:t>
            </a:r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├──────────┼────┼──────┼──────┼────────┼─────────┼────────┼─────┼───────────┤</a:t>
            </a:r>
            <a:endParaRPr lang="en-US" altLang="zh-CN" dirty="0">
              <a:solidFill>
                <a:srgbClr val="F2F2F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AHClient</a:t>
            </a:r>
            <a:r>
              <a:rPr lang="mr-IN" altLang="zh-CN" dirty="0" smtClean="0">
                <a:solidFill>
                  <a:srgbClr val="36F8F5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zh-CN" altLang="en-US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 smtClean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mr-IN" altLang="zh-CN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5861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3CF424"/>
                </a:solidFill>
                <a:latin typeface="Consolas" charset="0"/>
                <a:ea typeface="Consolas" charset="0"/>
                <a:cs typeface="Consolas" charset="0"/>
              </a:rPr>
              <a:t>online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22 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0s  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81%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72.5 MB   </a:t>
            </a:r>
            <a:r>
              <a:rPr lang="mr-IN" altLang="zh-CN" dirty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│</a:t>
            </a:r>
            <a:r>
              <a:rPr lang="mr-IN" altLang="zh-CN" dirty="0">
                <a:solidFill>
                  <a:srgbClr val="F2F2F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868686"/>
                </a:solidFill>
                <a:latin typeface="Consolas" charset="0"/>
                <a:ea typeface="Consolas" charset="0"/>
                <a:cs typeface="Consolas" charset="0"/>
              </a:rPr>
              <a:t>└──────────┴────┴──────┴──────┴────────┴─────────┴────────┴─────┴───────────┘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94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04128 -0.15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5352 -0.25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1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593052" y="494019"/>
            <a:ext cx="5267167" cy="684530"/>
            <a:chOff x="4318267" y="557083"/>
            <a:chExt cx="5267167" cy="684530"/>
          </a:xfrm>
        </p:grpSpPr>
        <p:sp>
          <p:nvSpPr>
            <p:cNvPr id="23" name="Title 1"/>
            <p:cNvSpPr txBox="1">
              <a:spLocks/>
            </p:cNvSpPr>
            <p:nvPr/>
          </p:nvSpPr>
          <p:spPr>
            <a:xfrm>
              <a:off x="5141664" y="557083"/>
              <a:ext cx="444377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DevOps</a:t>
              </a:r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Stack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err="1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mongoDB</a:t>
              </a:r>
              <a:r>
                <a:rPr lang="zh-CN" altLang="en-US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 smtClean="0">
                  <a:solidFill>
                    <a:srgbClr val="61DAFB"/>
                  </a:solidFill>
                  <a:latin typeface="Century Gothic" panose="020B0502020202020204" pitchFamily="34" charset="0"/>
                </a:rPr>
                <a:t>Scale</a:t>
              </a:r>
              <a:endParaRPr lang="zh-CN" altLang="en-US" sz="24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084" name="Picture 12" descr="Image result for docker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267" y="557083"/>
              <a:ext cx="825500" cy="68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多文档 2"/>
          <p:cNvSpPr/>
          <p:nvPr/>
        </p:nvSpPr>
        <p:spPr>
          <a:xfrm>
            <a:off x="5375298" y="3029604"/>
            <a:ext cx="1859279" cy="1087821"/>
          </a:xfrm>
          <a:prstGeom prst="flowChartMultidocumen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9DC3E"/>
                </a:solidFill>
                <a:latin typeface="Consolas" charset="0"/>
                <a:ea typeface="Consolas" charset="0"/>
                <a:cs typeface="Consolas" charset="0"/>
              </a:rPr>
              <a:t>Advocators</a:t>
            </a:r>
            <a:endParaRPr kumimoji="1" lang="zh-CN" altLang="en-US" sz="2000" dirty="0">
              <a:solidFill>
                <a:srgbClr val="F9DC3E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2486618" y="264335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96496" y="2643353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5706374" y="2643352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Slave3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7316252" y="2643351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Slave4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8926130" y="2643350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Slave5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3593052" y="5006078"/>
            <a:ext cx="503444" cy="503444"/>
            <a:chOff x="2743200" y="5044966"/>
            <a:chExt cx="1087821" cy="1087821"/>
          </a:xfrm>
        </p:grpSpPr>
        <p:sp>
          <p:nvSpPr>
            <p:cNvPr id="4" name="同心圆 3"/>
            <p:cNvSpPr/>
            <p:nvPr/>
          </p:nvSpPr>
          <p:spPr>
            <a:xfrm>
              <a:off x="2743200" y="5044966"/>
              <a:ext cx="1087821" cy="1087821"/>
            </a:xfrm>
            <a:prstGeom prst="donut">
              <a:avLst>
                <a:gd name="adj" fmla="val 13377"/>
              </a:avLst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013380" y="5315146"/>
              <a:ext cx="547459" cy="547459"/>
            </a:xfrm>
            <a:prstGeom prst="ellipse">
              <a:avLst/>
            </a:prstGeom>
            <a:solidFill>
              <a:srgbClr val="00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3" name="直线箭头连接符 12"/>
          <p:cNvCxnSpPr/>
          <p:nvPr/>
        </p:nvCxnSpPr>
        <p:spPr>
          <a:xfrm flipH="1">
            <a:off x="4227264" y="5257799"/>
            <a:ext cx="880764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4" idx="0"/>
          </p:cNvCxnSpPr>
          <p:nvPr/>
        </p:nvCxnSpPr>
        <p:spPr>
          <a:xfrm flipH="1" flipV="1">
            <a:off x="3085183" y="3573514"/>
            <a:ext cx="759591" cy="143256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0"/>
          </p:cNvCxnSpPr>
          <p:nvPr/>
        </p:nvCxnSpPr>
        <p:spPr>
          <a:xfrm flipV="1">
            <a:off x="3844774" y="3540903"/>
            <a:ext cx="749047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0"/>
          </p:cNvCxnSpPr>
          <p:nvPr/>
        </p:nvCxnSpPr>
        <p:spPr>
          <a:xfrm flipV="1">
            <a:off x="3844774" y="3540903"/>
            <a:ext cx="2343885" cy="146517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4" idx="0"/>
          </p:cNvCxnSpPr>
          <p:nvPr/>
        </p:nvCxnSpPr>
        <p:spPr>
          <a:xfrm flipV="1">
            <a:off x="3844774" y="3555047"/>
            <a:ext cx="3997120" cy="145103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" idx="0"/>
          </p:cNvCxnSpPr>
          <p:nvPr/>
        </p:nvCxnSpPr>
        <p:spPr>
          <a:xfrm flipV="1">
            <a:off x="3844774" y="3593971"/>
            <a:ext cx="5621095" cy="141210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立方体 36"/>
          <p:cNvSpPr/>
          <p:nvPr/>
        </p:nvSpPr>
        <p:spPr>
          <a:xfrm>
            <a:off x="4096484" y="2640559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Slave1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7647327" y="2637774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Slave2</a:t>
            </a:r>
            <a:endParaRPr kumimoji="1" lang="zh-CN" altLang="en-US" sz="2000" i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9" name="立方体 38"/>
          <p:cNvSpPr/>
          <p:nvPr/>
        </p:nvSpPr>
        <p:spPr>
          <a:xfrm>
            <a:off x="5706374" y="4633967"/>
            <a:ext cx="1197128" cy="772509"/>
          </a:xfrm>
          <a:prstGeom prst="cube">
            <a:avLst>
              <a:gd name="adj" fmla="val 22052"/>
            </a:avLst>
          </a:prstGeom>
          <a:solidFill>
            <a:schemeClr val="tx1">
              <a:lumMod val="85000"/>
              <a:lumOff val="15000"/>
              <a:alpha val="39000"/>
            </a:schemeClr>
          </a:solidFill>
          <a:ln w="2540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 smtClean="0">
                <a:solidFill>
                  <a:srgbClr val="F9DC3E"/>
                </a:solidFill>
                <a:latin typeface="Century Gothic" charset="0"/>
                <a:ea typeface="Century Gothic" charset="0"/>
                <a:cs typeface="Century Gothic" charset="0"/>
              </a:rPr>
              <a:t>Master</a:t>
            </a:r>
            <a:endParaRPr kumimoji="1" lang="zh-CN" altLang="en-US" sz="2000" i="1" dirty="0">
              <a:solidFill>
                <a:srgbClr val="F9DC3E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40" name="直线箭头连接符 39"/>
          <p:cNvCxnSpPr>
            <a:stCxn id="39" idx="0"/>
            <a:endCxn id="37" idx="3"/>
          </p:cNvCxnSpPr>
          <p:nvPr/>
        </p:nvCxnSpPr>
        <p:spPr>
          <a:xfrm flipH="1" flipV="1">
            <a:off x="4609871" y="3413068"/>
            <a:ext cx="1780244" cy="122089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9" idx="0"/>
            <a:endCxn id="38" idx="3"/>
          </p:cNvCxnSpPr>
          <p:nvPr/>
        </p:nvCxnSpPr>
        <p:spPr>
          <a:xfrm flipV="1">
            <a:off x="6390115" y="3410283"/>
            <a:ext cx="1770599" cy="122368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图片 30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96" y="2677750"/>
            <a:ext cx="3201069" cy="16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11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2.70833E-6 0.22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288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open sourc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10000" b="-1"/>
          <a:stretch/>
        </p:blipFill>
        <p:spPr bwMode="auto">
          <a:xfrm>
            <a:off x="3769245" y="2083841"/>
            <a:ext cx="4653510" cy="2690318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5736921" y="5250184"/>
            <a:ext cx="1936913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ZIKUN FAN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{ JSON’s Intern }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05" y="5389160"/>
            <a:ext cx="457199" cy="45719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527109" y="5289541"/>
            <a:ext cx="319415" cy="73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·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6970" y="2875002"/>
            <a:ext cx="1624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&amp;</a:t>
            </a:r>
            <a:r>
              <a:rPr lang="zh-CN" altLang="en-US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6600" b="1" dirty="0" smtClean="0">
                <a:solidFill>
                  <a:srgbClr val="40AA54"/>
                </a:solidFill>
                <a:latin typeface="Century Gothic" panose="020B0502020202020204" pitchFamily="34" charset="0"/>
              </a:rPr>
              <a:t>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11493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21770" y="3018492"/>
            <a:ext cx="1784365" cy="677775"/>
            <a:chOff x="9214421" y="926927"/>
            <a:chExt cx="1154198" cy="438411"/>
          </a:xfrm>
        </p:grpSpPr>
        <p:pic>
          <p:nvPicPr>
            <p:cNvPr id="2050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421" y="926928"/>
              <a:ext cx="432153" cy="43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/>
            <p:cNvSpPr txBox="1">
              <a:spLocks/>
            </p:cNvSpPr>
            <p:nvPr/>
          </p:nvSpPr>
          <p:spPr>
            <a:xfrm>
              <a:off x="9585739" y="926927"/>
              <a:ext cx="782880" cy="438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{ AH }</a:t>
              </a:r>
              <a:endParaRPr lang="zh-CN" altLang="en-US" sz="28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076" name="Picture 4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21" y="2680623"/>
            <a:ext cx="1916482" cy="13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041914" y="4285680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Frontend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8" name="Picture 6" descr="Image result for flas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2554067"/>
            <a:ext cx="1606629" cy="160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864105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Backend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720431" y="4285679"/>
            <a:ext cx="269969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DevOps Stack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84" name="Picture 12" descr="Image result for dock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597" y="2744015"/>
            <a:ext cx="1479364" cy="12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258849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9057" y="2267211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366153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327011" y="3832735"/>
            <a:ext cx="2790479" cy="943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Scaffold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Build own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3596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27011" y="2769962"/>
            <a:ext cx="2471360" cy="70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Build React-based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Structure</a:t>
            </a:r>
          </a:p>
        </p:txBody>
      </p:sp>
      <p:sp>
        <p:nvSpPr>
          <p:cNvPr id="40" name="Oval 39"/>
          <p:cNvSpPr/>
          <p:nvPr/>
        </p:nvSpPr>
        <p:spPr>
          <a:xfrm>
            <a:off x="2932295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2850259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State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management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850459" y="3832734"/>
            <a:ext cx="2996484" cy="771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Flux / Redux /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Mobx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Middleware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663822" y="3517398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629312" y="2794303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Routing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628100" y="3881580"/>
            <a:ext cx="1968782" cy="795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React-Router / Others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999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65548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Component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654276" y="3846014"/>
            <a:ext cx="2311162" cy="831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{ …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tooMuch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}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909278" y="3517397"/>
            <a:ext cx="277892" cy="2778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874768" y="2794302"/>
            <a:ext cx="1995747" cy="66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Testing</a:t>
            </a:r>
          </a:p>
          <a:p>
            <a:pPr algn="l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&amp; </a:t>
            </a:r>
            <a:r>
              <a:rPr lang="en-US" altLang="zh-CN" sz="2000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Utils</a:t>
            </a:r>
            <a:endParaRPr lang="en-US" altLang="zh-CN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873556" y="3846013"/>
            <a:ext cx="2311162" cy="114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ReactTestUtils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Jest 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 Enzyme </a:t>
            </a:r>
            <a:r>
              <a:rPr lang="en-US" altLang="zh-CN" sz="2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68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-0.3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3.33333E-6 L 0.21693 -0.38009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-19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3.7037E-7 L 0.3474 -0.56389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-2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0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6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3" grpId="0"/>
      <p:bldP spid="23" grpId="1"/>
      <p:bldP spid="35" grpId="0"/>
      <p:bldP spid="35" grpId="1"/>
      <p:bldP spid="29" grpId="0" animBg="1"/>
      <p:bldP spid="29" grpId="1" animBg="1"/>
      <p:bldP spid="39" grpId="0"/>
      <p:bldP spid="39" grpId="1"/>
      <p:bldP spid="40" grpId="0" animBg="1"/>
      <p:bldP spid="41" grpId="0"/>
      <p:bldP spid="41" grpId="1"/>
      <p:bldP spid="42" grpId="0"/>
      <p:bldP spid="42" grpId="1"/>
      <p:bldP spid="44" grpId="0" animBg="1"/>
      <p:bldP spid="45" grpId="0"/>
      <p:bldP spid="45" grpId="1"/>
      <p:bldP spid="46" grpId="0"/>
      <p:bldP spid="46" grpId="1"/>
      <p:bldP spid="47" grpId="0" animBg="1"/>
      <p:bldP spid="48" grpId="0"/>
      <p:bldP spid="48" grpId="1"/>
      <p:bldP spid="49" grpId="0"/>
      <p:bldP spid="49" grpId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9318" y="424600"/>
            <a:ext cx="5614770" cy="667322"/>
            <a:chOff x="3097430" y="424600"/>
            <a:chExt cx="5614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661310" y="424600"/>
              <a:ext cx="50508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build structure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126" name="Picture 6" descr="Image result for babel j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04" y="1926134"/>
            <a:ext cx="2558784" cy="116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893" y="1647571"/>
            <a:ext cx="1188527" cy="136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097430" y="3183324"/>
            <a:ext cx="575193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//.babelrc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file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"presets"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"es201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"react"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]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442260" y="3221424"/>
            <a:ext cx="306226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//webpack.config.js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exports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entry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"./app.js"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watch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module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{</a:t>
            </a: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...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Image result for eslin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96" y="1647571"/>
            <a:ext cx="1354798" cy="1354798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042310" y="3178948"/>
            <a:ext cx="3945894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/.eslintrc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file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Fira Cod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"extends"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"airbnb"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lang="en-US" altLang="zh-CN" sz="2400" dirty="0">
                <a:solidFill>
                  <a:srgbClr val="808080"/>
                </a:solidFill>
                <a:latin typeface="Consolas" panose="020B0609020204030204" pitchFamily="49" charset="0"/>
                <a:ea typeface="Fira Code"/>
              </a:rPr>
              <a:t>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736339" y="2322935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Create-react-app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3747938" y="3093571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Official· No-config· Minimal</a:t>
            </a:r>
            <a:endParaRPr lang="zh-CN" altLang="en-US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5295996" y="3924689"/>
            <a:ext cx="1305428" cy="484321"/>
            <a:chOff x="5514473" y="5621810"/>
            <a:chExt cx="1305428" cy="484321"/>
          </a:xfrm>
        </p:grpSpPr>
        <p:pic>
          <p:nvPicPr>
            <p:cNvPr id="2051" name="Picture 20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61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54" name="Rectangle 2053"/>
          <p:cNvSpPr/>
          <p:nvPr/>
        </p:nvSpPr>
        <p:spPr>
          <a:xfrm>
            <a:off x="6268643" y="2815880"/>
            <a:ext cx="49103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zh-CN" altLang="en-US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create-react-app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</a:t>
            </a:r>
            <a:endParaRPr lang="en-US" altLang="zh-CN" sz="2400" dirty="0">
              <a:solidFill>
                <a:srgbClr val="A9B7C6"/>
              </a:solidFill>
              <a:latin typeface="Consolas" panose="020B0609020204030204" pitchFamily="49" charset="0"/>
              <a:ea typeface="Fira Code"/>
            </a:endParaRP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cd 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my-app/</a:t>
            </a:r>
          </a:p>
          <a:p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➜</a:t>
            </a:r>
            <a:r>
              <a: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~</a:t>
            </a:r>
            <a:r>
              <a:rPr lang="en-US" altLang="zh-CN" sz="2400" dirty="0">
                <a:solidFill>
                  <a:srgbClr val="40AA54"/>
                </a:solidFill>
                <a:latin typeface="Consolas" panose="020B0609020204030204" pitchFamily="49" charset="0"/>
                <a:ea typeface="Fira Code"/>
              </a:rPr>
              <a:t> yarn </a:t>
            </a:r>
            <a:r>
              <a:rPr lang="en-US" altLang="zh-CN" sz="2400" dirty="0">
                <a:solidFill>
                  <a:srgbClr val="61DAFB"/>
                </a:solidFill>
                <a:latin typeface="Consolas" panose="020B0609020204030204" pitchFamily="49" charset="0"/>
                <a:ea typeface="Fira Code"/>
              </a:rPr>
              <a:t>start</a:t>
            </a:r>
            <a:endParaRPr lang="zh-CN" altLang="en-US" sz="2000" dirty="0">
              <a:solidFill>
                <a:srgbClr val="61DAFB"/>
              </a:solidFill>
              <a:latin typeface="Consolas" panose="020B0609020204030204" pitchFamily="49" charset="0"/>
              <a:ea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927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30039 0.1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0.32331 0.17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9" y="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00079 0.17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23489 1.48148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21171 0.00092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4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32122 -0.00834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6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1" grpId="0"/>
      <p:bldP spid="21" grpId="1"/>
      <p:bldP spid="24" grpId="0"/>
      <p:bldP spid="24" grpId="1"/>
      <p:bldP spid="54" grpId="0"/>
      <p:bldP spid="54" grpId="1"/>
      <p:bldP spid="58" grpId="0"/>
      <p:bldP spid="58" grpId="1"/>
      <p:bldP spid="2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261209" y="2279296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State / Props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1209" y="3685309"/>
            <a:ext cx="3514191" cy="14060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latin typeface="Century Gothic" panose="020B0502020202020204" pitchFamily="34" charset="0"/>
              </a:rPr>
              <a:t>Dom / Styles</a:t>
            </a:r>
            <a:endParaRPr lang="zh-CN" altLang="en-US" sz="28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1209" y="1678318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1209" y="4279626"/>
            <a:ext cx="3514191" cy="1406013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8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62418" y="1678318"/>
            <a:ext cx="2810009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work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50543" y="4307936"/>
            <a:ext cx="2645084" cy="60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How things </a:t>
            </a:r>
            <a:r>
              <a:rPr lang="en-US" altLang="zh-CN" sz="24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look</a:t>
            </a:r>
            <a:endParaRPr lang="zh-CN" altLang="en-US" sz="24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6519" y="2438935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stores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6598" y="2432273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actions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28313" y="2432273"/>
            <a:ext cx="1245876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network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520" y="5038141"/>
            <a:ext cx="977788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styles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86599" y="5031479"/>
            <a:ext cx="1079424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dom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8313" y="5031479"/>
            <a:ext cx="1985311" cy="499080"/>
          </a:xfrm>
          <a:prstGeom prst="rect">
            <a:avLst/>
          </a:prstGeom>
          <a:noFill/>
          <a:ln w="19050">
            <a:solidFill>
              <a:srgbClr val="61DA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pure function</a:t>
            </a:r>
            <a:endParaRPr lang="zh-CN" altLang="en-US" sz="2000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83194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08297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33400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58503" y="203183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Container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3194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8297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400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58503" y="4547423"/>
            <a:ext cx="1549538" cy="619964"/>
          </a:xfrm>
          <a:prstGeom prst="rect">
            <a:avLst/>
          </a:prstGeom>
          <a:noFill/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Presenter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3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00013 -0.0858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86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9115 -2.22222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19115 -3.7037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812284" y="2041383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Flow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12283" y="4490978"/>
            <a:ext cx="2247273" cy="598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Components</a:t>
            </a:r>
            <a:endParaRPr lang="zh-CN" altLang="en-US" sz="2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73" name="Group 3072"/>
          <p:cNvGrpSpPr/>
          <p:nvPr/>
        </p:nvGrpSpPr>
        <p:grpSpPr>
          <a:xfrm>
            <a:off x="2483194" y="2031833"/>
            <a:ext cx="7324847" cy="619964"/>
            <a:chOff x="2483194" y="2031833"/>
            <a:chExt cx="7324847" cy="619964"/>
          </a:xfrm>
        </p:grpSpPr>
        <p:sp>
          <p:nvSpPr>
            <p:cNvPr id="34" name="Rectangle 33"/>
            <p:cNvSpPr/>
            <p:nvPr/>
          </p:nvSpPr>
          <p:spPr>
            <a:xfrm>
              <a:off x="2483194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08297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33400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58503" y="203183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Container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2483194" y="4547423"/>
            <a:ext cx="7324847" cy="619964"/>
            <a:chOff x="2483194" y="4547423"/>
            <a:chExt cx="7324847" cy="619964"/>
          </a:xfrm>
        </p:grpSpPr>
        <p:sp>
          <p:nvSpPr>
            <p:cNvPr id="38" name="Rectangle 37"/>
            <p:cNvSpPr/>
            <p:nvPr/>
          </p:nvSpPr>
          <p:spPr>
            <a:xfrm>
              <a:off x="2483194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08297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33400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58503" y="4547423"/>
              <a:ext cx="1549538" cy="619964"/>
            </a:xfrm>
            <a:prstGeom prst="rect">
              <a:avLst/>
            </a:prstGeom>
            <a:noFill/>
            <a:ln w="190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>
                  <a:solidFill>
                    <a:srgbClr val="F9DC3E"/>
                  </a:solidFill>
                  <a:latin typeface="Century Gothic" panose="020B0502020202020204" pitchFamily="34" charset="0"/>
                </a:rPr>
                <a:t>Presenter</a:t>
              </a:r>
              <a:endParaRPr lang="zh-CN" altLang="en-US" sz="2000" i="1" dirty="0">
                <a:solidFill>
                  <a:srgbClr val="F9DC3E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4003391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161436" y="2799644"/>
            <a:ext cx="1580444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28146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14413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63117" y="2799644"/>
            <a:ext cx="3322052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30618" y="2799644"/>
            <a:ext cx="0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882938" y="2799644"/>
            <a:ext cx="1768525" cy="1535289"/>
          </a:xfrm>
          <a:prstGeom prst="line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260834" y="2687236"/>
            <a:ext cx="3474168" cy="1819532"/>
            <a:chOff x="3260834" y="2687236"/>
            <a:chExt cx="3474168" cy="1819532"/>
          </a:xfrm>
        </p:grpSpPr>
        <p:sp>
          <p:nvSpPr>
            <p:cNvPr id="54" name="Arrow: Right 53"/>
            <p:cNvSpPr/>
            <p:nvPr/>
          </p:nvSpPr>
          <p:spPr>
            <a:xfrm rot="16200000">
              <a:off x="4041426" y="216657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zh-CN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0834" y="2899024"/>
              <a:ext cx="3474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endParaRPr lang="en-US" altLang="zh-CN" sz="2400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endParaRPr>
            </a:p>
            <a:p>
              <a:pPr algn="ctr"/>
              <a:r>
                <a:rPr lang="zh-CN" altLang="zh-CN" sz="2400" dirty="0">
                  <a:solidFill>
                    <a:srgbClr val="FFC66D"/>
                  </a:solidFill>
                  <a:latin typeface="Consolas" panose="020B0609020204030204" pitchFamily="49" charset="0"/>
                  <a:ea typeface="Fira Code"/>
                </a:rPr>
                <a:t>setState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(</a:t>
              </a:r>
              <a:r>
                <a:rPr lang="en-US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)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434313" y="2666355"/>
            <a:ext cx="2860848" cy="1819532"/>
            <a:chOff x="7434313" y="2666355"/>
            <a:chExt cx="2860848" cy="1819532"/>
          </a:xfrm>
        </p:grpSpPr>
        <p:sp>
          <p:nvSpPr>
            <p:cNvPr id="58" name="Arrow: Right 57"/>
            <p:cNvSpPr/>
            <p:nvPr/>
          </p:nvSpPr>
          <p:spPr>
            <a:xfrm rot="5400000">
              <a:off x="7954971" y="2145697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008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46769" y="3499188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 b="1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this</a:t>
              </a:r>
              <a:r>
                <a:rPr lang="zh-CN" altLang="zh-CN" sz="2400" dirty="0">
                  <a:solidFill>
                    <a:srgbClr val="A9B7C6"/>
                  </a:solidFill>
                  <a:latin typeface="Consolas" panose="020B0609020204030204" pitchFamily="49" charset="0"/>
                  <a:ea typeface="Fira Code"/>
                </a:rPr>
                <a:t>.</a:t>
              </a:r>
              <a:r>
                <a:rPr lang="zh-CN" altLang="zh-CN" sz="2400" dirty="0">
                  <a:solidFill>
                    <a:srgbClr val="9876AA"/>
                  </a:solidFill>
                  <a:latin typeface="Consolas" panose="020B0609020204030204" pitchFamily="49" charset="0"/>
                  <a:ea typeface="Fira Code"/>
                </a:rPr>
                <a:t>props</a:t>
              </a:r>
              <a:endParaRPr lang="zh-CN" altLang="zh-CN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3815" y="2713333"/>
            <a:ext cx="2860848" cy="1819532"/>
            <a:chOff x="7880192" y="341220"/>
            <a:chExt cx="2860848" cy="1819532"/>
          </a:xfrm>
        </p:grpSpPr>
        <p:sp>
          <p:nvSpPr>
            <p:cNvPr id="69" name="Arrow: Right 68"/>
            <p:cNvSpPr/>
            <p:nvPr/>
          </p:nvSpPr>
          <p:spPr>
            <a:xfrm rot="5400000">
              <a:off x="8400850" y="-179438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049166" y="774138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0.06093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249770" cy="667322"/>
            <a:chOff x="3097430" y="424600"/>
            <a:chExt cx="6249770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10" y="424600"/>
              <a:ext cx="5495390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state management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283" y="4490978"/>
            <a:ext cx="9734564" cy="676409"/>
            <a:chOff x="812283" y="4490978"/>
            <a:chExt cx="9734564" cy="676409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812283" y="4490978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Components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74" name="Group 3073"/>
            <p:cNvGrpSpPr/>
            <p:nvPr/>
          </p:nvGrpSpPr>
          <p:grpSpPr>
            <a:xfrm>
              <a:off x="3222000" y="4547423"/>
              <a:ext cx="7324847" cy="619964"/>
              <a:chOff x="2483194" y="4547423"/>
              <a:chExt cx="7324847" cy="6199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83194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08297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33400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258503" y="454742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Presenter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12284" y="2031084"/>
            <a:ext cx="9734563" cy="619964"/>
            <a:chOff x="812284" y="2031084"/>
            <a:chExt cx="9734563" cy="619964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812284" y="2041383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Flow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222000" y="2031084"/>
              <a:ext cx="7324847" cy="619964"/>
              <a:chOff x="2483194" y="2031833"/>
              <a:chExt cx="7324847" cy="61996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483194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408297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33400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58503" y="2031833"/>
                <a:ext cx="1549538" cy="619964"/>
              </a:xfrm>
              <a:prstGeom prst="rect">
                <a:avLst/>
              </a:prstGeom>
              <a:noFill/>
              <a:ln w="19050">
                <a:solidFill>
                  <a:srgbClr val="F9DC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F9DC3E"/>
                    </a:solidFill>
                    <a:latin typeface="Century Gothic" panose="020B0502020202020204" pitchFamily="34" charset="0"/>
                  </a:rPr>
                  <a:t>Container</a:t>
                </a:r>
                <a:endParaRPr lang="zh-CN" altLang="en-US" sz="2000" i="1" dirty="0">
                  <a:solidFill>
                    <a:srgbClr val="F9DC3E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433815" y="2713333"/>
            <a:ext cx="2860848" cy="1819532"/>
            <a:chOff x="5433815" y="2713333"/>
            <a:chExt cx="2860848" cy="1819532"/>
          </a:xfrm>
        </p:grpSpPr>
        <p:sp>
          <p:nvSpPr>
            <p:cNvPr id="53" name="Arrow: Right 52"/>
            <p:cNvSpPr/>
            <p:nvPr/>
          </p:nvSpPr>
          <p:spPr>
            <a:xfrm rot="5400000">
              <a:off x="5954473" y="2192675"/>
              <a:ext cx="1819532" cy="2860848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 w="31750">
              <a:solidFill>
                <a:srgbClr val="F9D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602789" y="3146251"/>
              <a:ext cx="52290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</a:t>
              </a:r>
              <a:endParaRPr lang="zh-CN" altLang="zh-CN" sz="4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2551" y="1784172"/>
            <a:ext cx="7411061" cy="827784"/>
            <a:chOff x="812551" y="1784172"/>
            <a:chExt cx="7411061" cy="827784"/>
          </a:xfrm>
        </p:grpSpPr>
        <p:sp>
          <p:nvSpPr>
            <p:cNvPr id="61" name="Rectangle 60"/>
            <p:cNvSpPr/>
            <p:nvPr/>
          </p:nvSpPr>
          <p:spPr>
            <a:xfrm>
              <a:off x="5546452" y="1784172"/>
              <a:ext cx="2677160" cy="827784"/>
            </a:xfrm>
            <a:prstGeom prst="rect">
              <a:avLst/>
            </a:prstGeom>
            <a:noFill/>
            <a:ln w="31750">
              <a:solidFill>
                <a:srgbClr val="61DA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Redux Store</a:t>
              </a:r>
              <a:endParaRPr lang="zh-CN" altLang="en-US" sz="28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itle 1"/>
            <p:cNvSpPr txBox="1">
              <a:spLocks/>
            </p:cNvSpPr>
            <p:nvPr/>
          </p:nvSpPr>
          <p:spPr>
            <a:xfrm>
              <a:off x="812551" y="1893137"/>
              <a:ext cx="2247273" cy="5988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2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Store</a:t>
              </a:r>
              <a:endParaRPr lang="zh-CN" altLang="en-US" sz="22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/>
          <p:cNvCxnSpPr>
            <a:stCxn id="53" idx="1"/>
          </p:cNvCxnSpPr>
          <p:nvPr/>
        </p:nvCxnSpPr>
        <p:spPr>
          <a:xfrm flipH="1">
            <a:off x="3981925" y="2713333"/>
            <a:ext cx="2882314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1"/>
          </p:cNvCxnSpPr>
          <p:nvPr/>
        </p:nvCxnSpPr>
        <p:spPr>
          <a:xfrm flipH="1">
            <a:off x="5733626" y="2713333"/>
            <a:ext cx="1130613" cy="629084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3" idx="1"/>
          </p:cNvCxnSpPr>
          <p:nvPr/>
        </p:nvCxnSpPr>
        <p:spPr>
          <a:xfrm>
            <a:off x="6864239" y="2713333"/>
            <a:ext cx="1119226" cy="592132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1"/>
          </p:cNvCxnSpPr>
          <p:nvPr/>
        </p:nvCxnSpPr>
        <p:spPr>
          <a:xfrm>
            <a:off x="6864239" y="2713333"/>
            <a:ext cx="3019990" cy="622756"/>
          </a:xfrm>
          <a:prstGeom prst="line">
            <a:avLst/>
          </a:prstGeom>
          <a:ln w="31750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6769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21872" y="4151085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46975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774082" y="4180113"/>
            <a:ext cx="0" cy="1016302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/>
          <p:cNvGrpSpPr/>
          <p:nvPr/>
        </p:nvGrpSpPr>
        <p:grpSpPr>
          <a:xfrm>
            <a:off x="5914455" y="2746735"/>
            <a:ext cx="1899573" cy="2449679"/>
            <a:chOff x="5914455" y="2746735"/>
            <a:chExt cx="1899573" cy="2449679"/>
          </a:xfrm>
        </p:grpSpPr>
        <p:sp>
          <p:nvSpPr>
            <p:cNvPr id="110" name="Arrow: Right 109"/>
            <p:cNvSpPr/>
            <p:nvPr/>
          </p:nvSpPr>
          <p:spPr>
            <a:xfrm rot="16200000">
              <a:off x="5639402" y="3021788"/>
              <a:ext cx="2449679" cy="1899573"/>
            </a:xfrm>
            <a:prstGeom prst="rightArrow">
              <a:avLst>
                <a:gd name="adj1" fmla="val 50000"/>
                <a:gd name="adj2" fmla="val 56202"/>
              </a:avLst>
            </a:prstGeom>
            <a:solidFill>
              <a:schemeClr val="tx1">
                <a:lumMod val="95000"/>
                <a:lumOff val="5000"/>
              </a:schemeClr>
            </a:solidFill>
            <a:ln w="31750">
              <a:solidFill>
                <a:srgbClr val="C393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80398" y="3300139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solidFill>
                    <a:srgbClr val="C393DD"/>
                  </a:solidFill>
                  <a:latin typeface="Consolas" panose="020B0609020204030204" pitchFamily="49" charset="0"/>
                </a:rPr>
                <a:t>Action</a:t>
              </a:r>
              <a:endParaRPr lang="zh-CN" altLang="zh-CN" sz="2800" i="1" dirty="0">
                <a:solidFill>
                  <a:srgbClr val="C393DD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Title 1"/>
          <p:cNvSpPr txBox="1">
            <a:spLocks/>
          </p:cNvSpPr>
          <p:nvPr/>
        </p:nvSpPr>
        <p:spPr>
          <a:xfrm>
            <a:off x="3996769" y="2718229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Redux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556426" y="3624889"/>
            <a:ext cx="1305428" cy="484321"/>
            <a:chOff x="5514473" y="5621810"/>
            <a:chExt cx="1305428" cy="484321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17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33.9k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2" name="Title 1"/>
          <p:cNvSpPr txBox="1">
            <a:spLocks/>
          </p:cNvSpPr>
          <p:nvPr/>
        </p:nvSpPr>
        <p:spPr>
          <a:xfrm>
            <a:off x="5932203" y="2728382"/>
            <a:ext cx="4450912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err="1">
                <a:solidFill>
                  <a:srgbClr val="61DAFB"/>
                </a:solidFill>
                <a:latin typeface="Century Gothic" panose="020B0502020202020204" pitchFamily="34" charset="0"/>
              </a:rPr>
              <a:t>Mobx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7651517" y="3621072"/>
            <a:ext cx="1305428" cy="484321"/>
            <a:chOff x="5514473" y="5621810"/>
            <a:chExt cx="1305428" cy="484321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125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6096000" y="2050142"/>
            <a:ext cx="0" cy="2843408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4.58333E-6 0.2090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094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18633 2.59259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18489 -0.00301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-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component &amp; style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26" y="2066471"/>
            <a:ext cx="3937049" cy="2952787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6580158" y="2876802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Material-ui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08089" y="3672338"/>
            <a:ext cx="1303798" cy="484321"/>
            <a:chOff x="7651517" y="3621072"/>
            <a:chExt cx="1303798" cy="48432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55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28.6k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3573416" y="3209832"/>
            <a:ext cx="5451467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Customize</a:t>
            </a:r>
            <a:r>
              <a:rPr lang="en-US" altLang="zh-CN" sz="31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·</a:t>
            </a:r>
            <a:r>
              <a:rPr lang="en-US" altLang="zh-CN" sz="3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CSS in JS</a:t>
            </a:r>
            <a:endParaRPr lang="zh-CN" altLang="en-US" sz="3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582058" y="2876800"/>
            <a:ext cx="4153224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Styled-component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45224" y="3672338"/>
            <a:ext cx="1303798" cy="484321"/>
            <a:chOff x="7651517" y="3621072"/>
            <a:chExt cx="1303798" cy="4843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62" name="Title 1"/>
            <p:cNvSpPr txBox="1">
              <a:spLocks/>
            </p:cNvSpPr>
            <p:nvPr/>
          </p:nvSpPr>
          <p:spPr>
            <a:xfrm>
              <a:off x="8104545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9.9k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3" name="Title 1"/>
          <p:cNvSpPr txBox="1">
            <a:spLocks/>
          </p:cNvSpPr>
          <p:nvPr/>
        </p:nvSpPr>
        <p:spPr>
          <a:xfrm>
            <a:off x="7906307" y="2876800"/>
            <a:ext cx="2340939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Aphrodite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846085" y="3659134"/>
            <a:ext cx="1309691" cy="484321"/>
            <a:chOff x="6800747" y="3621072"/>
            <a:chExt cx="1309691" cy="484321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517" y="3621072"/>
              <a:ext cx="458921" cy="458921"/>
            </a:xfrm>
            <a:prstGeom prst="rect">
              <a:avLst/>
            </a:prstGeom>
          </p:spPr>
        </p:pic>
        <p:sp>
          <p:nvSpPr>
            <p:cNvPr id="71" name="Title 1"/>
            <p:cNvSpPr txBox="1">
              <a:spLocks/>
            </p:cNvSpPr>
            <p:nvPr/>
          </p:nvSpPr>
          <p:spPr>
            <a:xfrm>
              <a:off x="6800747" y="3646472"/>
              <a:ext cx="85077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3.5k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23" y="1306836"/>
            <a:ext cx="4568550" cy="5109090"/>
            <a:chOff x="1137607" y="1479828"/>
            <a:chExt cx="4568550" cy="510909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1137607" y="1479828"/>
              <a:ext cx="4568550" cy="353943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import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React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from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'react'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/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export default function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Button(props)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const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customizeStyle = 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bgColor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,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props.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fontColor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return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(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&lt;button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className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="defaultButtonTheme"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  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style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nsolas" panose="020B0609020204030204" pitchFamily="49" charset="0"/>
                  <a:ea typeface="Fira Code"/>
                </a:rPr>
                <a:t>=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{customizeStyle} 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/&gt;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)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38353" y="5019258"/>
              <a:ext cx="4567804" cy="15696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.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  <a:ea typeface="Fira Code"/>
                </a:rPr>
                <a:t>defaultButtonTheme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{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background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black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lang="en-US" altLang="zh-CN" sz="1600" dirty="0">
                  <a:solidFill>
                    <a:srgbClr val="CC7832"/>
                  </a:solidFill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color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white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cursor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pointer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   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  <a:ea typeface="Fira Code"/>
                </a:rPr>
                <a:t>font-size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: 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  <a:ea typeface="Fira Code"/>
                </a:rPr>
                <a:t>16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  <a:ea typeface="Fira Code"/>
                </a:rPr>
                <a:t>px</a:t>
              </a: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  <a:t>;</a:t>
              </a:r>
              <a:b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  <a:ea typeface="Fira Code"/>
                </a:rPr>
              </a:b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  <a:ea typeface="Fira Code"/>
                </a:rPr>
                <a:t>}</a:t>
              </a:r>
              <a:endPara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565971" y="1306836"/>
            <a:ext cx="6356227" cy="3539430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 = styled.button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color: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cursor: pointer;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font-size: 16px;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&amp;:hover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  background: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${props =&gt;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darken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Fira Code"/>
              </a:rPr>
              <a:t>0.1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props.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`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defaultProps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=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bgColor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lang="zh-CN" altLang="zh-CN" sz="1600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black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fontColor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'white'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export default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4551681" y="2484005"/>
            <a:ext cx="1404656" cy="989063"/>
          </a:xfrm>
          <a:prstGeom prst="rightArrow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 w="34925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rgbClr val="F9DC3E"/>
                </a:solidFill>
                <a:latin typeface="Century Gothic" panose="020B0502020202020204" pitchFamily="34" charset="0"/>
              </a:rPr>
              <a:t>CSS in JS</a:t>
            </a:r>
            <a:endParaRPr lang="zh-CN" altLang="en-US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646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4688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152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6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6" grpId="0"/>
      <p:bldP spid="56" grpId="1"/>
      <p:bldP spid="56" grpId="2"/>
      <p:bldP spid="58" grpId="0"/>
      <p:bldP spid="58" grpId="1"/>
      <p:bldP spid="63" grpId="0"/>
      <p:bldP spid="63" grpId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026" name="Picture 2" descr="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4" y="2757629"/>
            <a:ext cx="1296037" cy="1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688348" y="2995715"/>
            <a:ext cx="2032307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1.</a:t>
            </a:r>
            <a:r>
              <a:rPr lang="en-US" altLang="zh-CN" i="1" dirty="0">
                <a:latin typeface="Century Gothic" panose="020B0502020202020204" pitchFamily="34" charset="0"/>
              </a:rPr>
              <a:t>OAuth Client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2388" y="2995715"/>
            <a:ext cx="2017081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2.</a:t>
            </a:r>
            <a:r>
              <a:rPr lang="en-US" altLang="zh-CN" i="1" dirty="0">
                <a:latin typeface="Century Gothic" panose="020B0502020202020204" pitchFamily="34" charset="0"/>
              </a:rPr>
              <a:t>Store Session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01202" y="2995715"/>
            <a:ext cx="2230329" cy="8198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61DAFB"/>
                </a:solidFill>
                <a:latin typeface="Century Gothic" panose="020B0502020202020204" pitchFamily="34" charset="0"/>
              </a:rPr>
              <a:t>3.</a:t>
            </a:r>
            <a:r>
              <a:rPr lang="en-US" altLang="zh-CN" i="1" dirty="0">
                <a:latin typeface="Century Gothic" panose="020B0502020202020204" pitchFamily="34" charset="0"/>
              </a:rPr>
              <a:t>Business Code </a:t>
            </a:r>
            <a:endParaRPr lang="zh-CN" alt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938" y="1456315"/>
            <a:ext cx="7588332" cy="1090852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91938" y="2724729"/>
            <a:ext cx="7588332" cy="1090852"/>
            <a:chOff x="2291938" y="2724729"/>
            <a:chExt cx="7588332" cy="1090852"/>
          </a:xfrm>
        </p:grpSpPr>
        <p:pic>
          <p:nvPicPr>
            <p:cNvPr id="1028" name="Picture 4" descr="Image result for facebook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1938" y="3998052"/>
            <a:ext cx="7588332" cy="1090852"/>
            <a:chOff x="2291938" y="2724729"/>
            <a:chExt cx="7588332" cy="1090852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oup 51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91938" y="5271375"/>
            <a:ext cx="7588332" cy="1090852"/>
            <a:chOff x="2291938" y="2724729"/>
            <a:chExt cx="7588332" cy="1090852"/>
          </a:xfrm>
        </p:grpSpPr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520" y="3029308"/>
              <a:ext cx="569383" cy="56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7" name="Group 66"/>
            <p:cNvGrpSpPr/>
            <p:nvPr/>
          </p:nvGrpSpPr>
          <p:grpSpPr>
            <a:xfrm>
              <a:off x="3923507" y="3026445"/>
              <a:ext cx="5690356" cy="575111"/>
              <a:chOff x="3846062" y="4325511"/>
              <a:chExt cx="5690356" cy="575111"/>
            </a:xfrm>
          </p:grpSpPr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3846062" y="4325511"/>
                <a:ext cx="142560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1.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OAuth Client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5910661" y="4325511"/>
                <a:ext cx="1414922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Store Session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7971909" y="4325511"/>
                <a:ext cx="1564509" cy="575111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100" i="1" dirty="0">
                    <a:solidFill>
                      <a:srgbClr val="61DAFB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en-US" altLang="zh-CN" sz="1200" i="1" dirty="0">
                    <a:latin typeface="Century Gothic" panose="020B0502020202020204" pitchFamily="34" charset="0"/>
                  </a:rPr>
                  <a:t>Business Code </a:t>
                </a:r>
                <a:endParaRPr lang="zh-CN" altLang="en-US" sz="1200" i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291938" y="2724729"/>
              <a:ext cx="7588332" cy="1090852"/>
            </a:xfrm>
            <a:prstGeom prst="rect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890161" y="1235034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Central Session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Middleware</a:t>
            </a:r>
            <a:endParaRPr lang="zh-CN" altLang="en-US" sz="2000" i="1" dirty="0">
              <a:solidFill>
                <a:srgbClr val="F9DC3E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05035" y="1235033"/>
            <a:ext cx="1662545" cy="5367647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 w="19050">
            <a:solidFill>
              <a:srgbClr val="F9D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OAuth</a:t>
            </a:r>
          </a:p>
          <a:p>
            <a:pPr algn="ctr"/>
            <a:r>
              <a:rPr lang="en-US" altLang="zh-CN" sz="2000" i="1" dirty="0">
                <a:solidFill>
                  <a:srgbClr val="F9DC3E"/>
                </a:solidFill>
                <a:latin typeface="Century Gothic" panose="020B0502020202020204" pitchFamily="34" charset="0"/>
              </a:rPr>
              <a:t>Client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06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2.22222E-6 L -0.27643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91 2.22222E-6 L -0.24779 -0.2055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10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0547 -0.2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3528 -0.203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102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22222E-6 L -0.06575 -0.2039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-10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" grpId="0" animBg="1"/>
      <p:bldP spid="5" grpId="1" animBg="1"/>
      <p:bldP spid="12" grpId="0" animBg="1"/>
      <p:bldP spid="12" grpId="1" animBg="1"/>
      <p:bldP spid="75" grpId="0" animBg="1"/>
      <p:bldP spid="75" grpId="1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468" y="424600"/>
            <a:ext cx="6356988" cy="667322"/>
            <a:chOff x="3097430" y="424600"/>
            <a:chExt cx="6356988" cy="667322"/>
          </a:xfrm>
        </p:grpSpPr>
        <p:pic>
          <p:nvPicPr>
            <p:cNvPr id="3076" name="Picture 4" descr="Image result for reac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430" y="424600"/>
              <a:ext cx="944880" cy="667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itle 1"/>
            <p:cNvSpPr txBox="1">
              <a:spLocks/>
            </p:cNvSpPr>
            <p:nvPr/>
          </p:nvSpPr>
          <p:spPr>
            <a:xfrm>
              <a:off x="3851809" y="424600"/>
              <a:ext cx="5602609" cy="666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Frontend Stack</a:t>
              </a:r>
              <a:r>
                <a:rPr lang="en-US" altLang="zh-CN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·</a:t>
              </a:r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2400" i="1" dirty="0">
                  <a:solidFill>
                    <a:srgbClr val="61DAFB"/>
                  </a:solidFill>
                  <a:latin typeface="Century Gothic" panose="020B0502020202020204" pitchFamily="34" charset="0"/>
                </a:rPr>
                <a:t>social media integrate</a:t>
              </a:r>
              <a:endParaRPr lang="zh-CN" altLang="en-US" sz="2400" i="1" dirty="0">
                <a:solidFill>
                  <a:srgbClr val="61DAFB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2743468" y="3072765"/>
            <a:ext cx="710536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Write these code </a:t>
            </a:r>
            <a:r>
              <a:rPr lang="en-US" altLang="zh-CN" sz="4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N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times </a:t>
            </a:r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887688" y="3479471"/>
            <a:ext cx="1816925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6887688" y="2405443"/>
            <a:ext cx="1676131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time</a:t>
            </a:r>
            <a:endParaRPr lang="en-US" altLang="zh-CN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283103" y="2738474"/>
            <a:ext cx="1765466" cy="66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dirty="0">
                <a:solidFill>
                  <a:srgbClr val="61DAFB"/>
                </a:solidFill>
                <a:latin typeface="Century Gothic" panose="020B0502020202020204" pitchFamily="34" charset="0"/>
              </a:rPr>
              <a:t>Hello.js</a:t>
            </a:r>
            <a:endParaRPr lang="zh-CN" altLang="en-US" sz="3200" b="1" i="1" dirty="0">
              <a:solidFill>
                <a:srgbClr val="61DAFB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06429" y="3516288"/>
            <a:ext cx="1305428" cy="484321"/>
            <a:chOff x="5514473" y="5621810"/>
            <a:chExt cx="1305428" cy="48432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473" y="5621810"/>
              <a:ext cx="458921" cy="458921"/>
            </a:xfrm>
            <a:prstGeom prst="rect">
              <a:avLst/>
            </a:prstGeom>
          </p:spPr>
        </p:pic>
        <p:sp>
          <p:nvSpPr>
            <p:cNvPr id="40" name="Title 1"/>
            <p:cNvSpPr txBox="1">
              <a:spLocks/>
            </p:cNvSpPr>
            <p:nvPr/>
          </p:nvSpPr>
          <p:spPr>
            <a:xfrm>
              <a:off x="5967501" y="5647210"/>
              <a:ext cx="852400" cy="458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2000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4.1k</a:t>
              </a:r>
              <a:endParaRPr lang="zh-CN" altLang="en-US" sz="2000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5707" y="2250375"/>
            <a:ext cx="4743606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hello.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twitter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twitter_consumer_key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linkedin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    </a:t>
            </a:r>
            <a:r>
              <a:rPr lang="en-US" altLang="zh-CN" dirty="0" err="1">
                <a:solidFill>
                  <a:srgbClr val="9876AA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: </a:t>
            </a:r>
            <a:r>
              <a:rPr lang="en-US" altLang="zh-CN" dirty="0" err="1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_consumer_key</a:t>
            </a:r>
            <a:r>
              <a:rPr lang="en-US" altLang="zh-CN" dirty="0">
                <a:solidFill>
                  <a:srgbClr val="A9B7C6"/>
                </a:solidFill>
                <a:latin typeface="Consolas" panose="020B0609020204030204" pitchFamily="49" charset="0"/>
                <a:ea typeface="Fira Code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redirect_uri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'/admin/callback'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5707" y="2388072"/>
            <a:ext cx="474360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const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 = hello(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'twitter'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login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// Get Profile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Fira Code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twitter.api(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ea typeface="Fira Code"/>
              </a:rPr>
              <a:t>'me'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ea typeface="Fira Code"/>
              </a:rPr>
              <a:t>then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(res =&gt; 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/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successCallback(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es)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Fira Code"/>
              </a:rPr>
              <a:t>failedCallback)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Fira Code"/>
              </a:rPr>
              <a:t>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85048" y="2600696"/>
            <a:ext cx="11519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35482" y="20814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r>
              <a:rPr lang="en-US" altLang="zh-CN" dirty="0" err="1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facebook</a:t>
            </a:r>
            <a:r>
              <a:rPr lang="zh-CN" altLang="zh-CN" dirty="0">
                <a:solidFill>
                  <a:srgbClr val="6A8759"/>
                </a:solidFill>
                <a:latin typeface="Consolas" panose="020B0609020204030204" pitchFamily="49" charset="0"/>
                <a:ea typeface="Fira Code"/>
              </a:rPr>
              <a:t>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1888 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21941 3.33333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6" grpId="1"/>
      <p:bldP spid="37" grpId="0"/>
      <p:bldP spid="37" grpId="1"/>
      <p:bldP spid="6" grpId="0"/>
      <p:bldP spid="6" grpId="1"/>
      <p:bldP spid="7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3072</Words>
  <Application>Microsoft Macintosh PowerPoint</Application>
  <PresentationFormat>宽屏</PresentationFormat>
  <Paragraphs>315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 Gothic</vt:lpstr>
      <vt:lpstr>Consolas</vt:lpstr>
      <vt:lpstr>Fira Code</vt:lpstr>
      <vt:lpstr>等线</vt:lpstr>
      <vt:lpstr>等线 Light</vt:lpstr>
      <vt:lpstr>Arial</vt:lpstr>
      <vt:lpstr>Office Theme</vt:lpstr>
      <vt:lpstr>using     pen Sources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Zikun Fan</dc:creator>
  <cp:lastModifiedBy>Microsoft Office 用户</cp:lastModifiedBy>
  <cp:revision>674</cp:revision>
  <dcterms:created xsi:type="dcterms:W3CDTF">2017-09-05T01:43:20Z</dcterms:created>
  <dcterms:modified xsi:type="dcterms:W3CDTF">2017-09-13T18:19:34Z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867195-f2b8-4ac2-b0b6-6bb73cb33afc_Enabled">
    <vt:lpwstr>True</vt:lpwstr>
  </property>
  <property fmtid="{D5CDD505-2E9C-101B-9397-08002B2CF9AE}" pid="3" name="MSIP_Label_87867195-f2b8-4ac2-b0b6-6bb73cb33afc_SiteId">
    <vt:lpwstr>72f988bf-86f1-41af-91ab-2d7cd011db47</vt:lpwstr>
  </property>
  <property fmtid="{D5CDD505-2E9C-101B-9397-08002B2CF9AE}" pid="4" name="MSIP_Label_87867195-f2b8-4ac2-b0b6-6bb73cb33afc_Ref">
    <vt:lpwstr>https://api.informationprotection.azure.com/api/72f988bf-86f1-41af-91ab-2d7cd011db47</vt:lpwstr>
  </property>
  <property fmtid="{D5CDD505-2E9C-101B-9397-08002B2CF9AE}" pid="5" name="MSIP_Label_87867195-f2b8-4ac2-b0b6-6bb73cb33afc_Owner">
    <vt:lpwstr>t-zikfan@microsoft.com</vt:lpwstr>
  </property>
  <property fmtid="{D5CDD505-2E9C-101B-9397-08002B2CF9AE}" pid="6" name="MSIP_Label_87867195-f2b8-4ac2-b0b6-6bb73cb33afc_SetDate">
    <vt:lpwstr>2017-09-06T15:01:57.8499465+08:00</vt:lpwstr>
  </property>
  <property fmtid="{D5CDD505-2E9C-101B-9397-08002B2CF9AE}" pid="7" name="MSIP_Label_87867195-f2b8-4ac2-b0b6-6bb73cb33afc_Name">
    <vt:lpwstr>Public</vt:lpwstr>
  </property>
  <property fmtid="{D5CDD505-2E9C-101B-9397-08002B2CF9AE}" pid="8" name="MSIP_Label_87867195-f2b8-4ac2-b0b6-6bb73cb33afc_Application">
    <vt:lpwstr>Microsoft Azure Information Protection</vt:lpwstr>
  </property>
  <property fmtid="{D5CDD505-2E9C-101B-9397-08002B2CF9AE}" pid="9" name="MSIP_Label_87867195-f2b8-4ac2-b0b6-6bb73cb33afc_Extended_MSFT_Method">
    <vt:lpwstr>Manual</vt:lpwstr>
  </property>
  <property fmtid="{D5CDD505-2E9C-101B-9397-08002B2CF9AE}" pid="10" name="Sensitivity">
    <vt:lpwstr>Public</vt:lpwstr>
  </property>
</Properties>
</file>