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8.png" ContentType="image/png"/>
  <Override PartName="/ppt/media/image1.emf" ContentType="image/x-emf"/>
  <Override PartName="/ppt/media/image9.png" ContentType="image/png"/>
  <Override PartName="/ppt/media/image2.emf" ContentType="image/x-emf"/>
  <Override PartName="/ppt/media/image3.emf" ContentType="image/x-emf"/>
  <Override PartName="/ppt/media/image4.emf" ContentType="image/x-emf"/>
  <Override PartName="/ppt/media/image5.png" ContentType="image/png"/>
  <Override PartName="/ppt/media/image6.png" ContentType="image/png"/>
  <Override PartName="/ppt/media/image7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e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 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DE10F68-1F06-4599-8E45-B1C7A4725204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25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pic>
        <p:nvPicPr>
          <p:cNvPr id="3" name="" descr=""/>
          <p:cNvPicPr/>
          <p:nvPr/>
        </p:nvPicPr>
        <p:blipFill>
          <a:blip r:embed="rId2"/>
          <a:stretch/>
        </p:blipFill>
        <p:spPr>
          <a:xfrm>
            <a:off x="-36000" y="0"/>
            <a:ext cx="10185840" cy="759600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3745440" y="2548440"/>
            <a:ext cx="2561760" cy="2471400"/>
          </a:xfrm>
          <a:prstGeom prst="rect">
            <a:avLst/>
          </a:prstGeom>
        </p:spPr>
        <p:txBody>
          <a:bodyPr lIns="0" rIns="0" tIns="0" bIns="0">
            <a:normAutofit fontScale="9000"/>
          </a:bodyPr>
          <a:p>
            <a:pPr algn="ctr">
              <a:spcAft>
                <a:spcPts val="1417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1" algn="ctr">
              <a:spcAft>
                <a:spcPts val="1134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2" algn="ctr">
              <a:spcAft>
                <a:spcPts val="850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3" algn="ctr">
              <a:spcAft>
                <a:spcPts val="567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4" algn="ctr">
              <a:spcAft>
                <a:spcPts val="283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5" algn="ctr">
              <a:spcAft>
                <a:spcPts val="283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6" algn="ctr">
              <a:spcAft>
                <a:spcPts val="283"/>
              </a:spcAft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403956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ffffff"/>
                </a:solidFill>
                <a:latin typeface="DejaVu Sans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48320" y="1382040"/>
            <a:ext cx="43704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2800" spc="-1" strike="noStrike">
                <a:solidFill>
                  <a:srgbClr val="333333"/>
                </a:solidFill>
                <a:latin typeface="DejaVu Sans"/>
              </a:rPr>
              <a:t>Clique para editar o formato do texto do título</a:t>
            </a:r>
            <a:endParaRPr b="0" lang="pt-BR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847960" y="2729520"/>
            <a:ext cx="4407840" cy="3392280"/>
          </a:xfrm>
          <a:prstGeom prst="rect">
            <a:avLst/>
          </a:prstGeom>
        </p:spPr>
        <p:txBody>
          <a:bodyPr lIns="0" rIns="0" tIns="0" bIns="0">
            <a:normAutofit fontScale="21000"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just"/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53EF9A4-C5D8-4BCA-AE2C-786BE3AAE4BC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2800" spc="-1" strike="noStrike">
                <a:solidFill>
                  <a:srgbClr val="333333"/>
                </a:solidFill>
                <a:latin typeface="DejaVu Sans"/>
              </a:rPr>
              <a:t>Clique para editar o formato do texto do título</a:t>
            </a:r>
            <a:endParaRPr b="0" lang="pt-BR" sz="28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26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16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16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16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1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808080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D84C1B6-BDFA-4A27-A761-D5EB7CD3A8DD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Clique para editar o formato do texto do título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Clique para editar o formato do texto da estrutura de tópicos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666666"/>
                </a:solidFill>
                <a:latin typeface="DejaVu Sans"/>
              </a:rPr>
              <a:t>2.º nível da estrutura de tópicos</a:t>
            </a:r>
            <a:endParaRPr b="0" lang="pt-BR" sz="2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666666"/>
                </a:solidFill>
                <a:latin typeface="DejaVu Sans"/>
              </a:rPr>
              <a:t>3.º nível da estrutura de tópicos</a:t>
            </a:r>
            <a:endParaRPr b="0" lang="pt-BR" sz="24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4.º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5.º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6.º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666666"/>
                </a:solidFill>
                <a:latin typeface="DejaVu Sans"/>
              </a:rPr>
              <a:t>7.º nível da estrutura de tópicos</a:t>
            </a:r>
            <a:endParaRPr b="0" lang="pt-BR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&lt;data/hora&gt;</a:t>
            </a:r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solidFill>
                  <a:srgbClr val="808080"/>
                </a:solidFill>
                <a:latin typeface="DejaVu Sans"/>
              </a:rPr>
              <a:t>&lt;rodapé&gt;</a:t>
            </a:r>
            <a:endParaRPr b="0" lang="pt-BR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68324FE-8223-44EB-8399-49BD593C6A35}" type="slidenum">
              <a:rPr b="0" lang="pt-BR" sz="1400" spc="-1" strike="noStrike">
                <a:solidFill>
                  <a:srgbClr val="dddddd"/>
                </a:solidFill>
                <a:latin typeface="DejaVu Sans"/>
              </a:rPr>
              <a:t>&lt;número&gt;</a:t>
            </a:fld>
            <a:endParaRPr b="0" lang="pt-BR" sz="1400" spc="-1" strike="noStrike">
              <a:solidFill>
                <a:srgbClr val="dddddd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APRESENTAÇÃO DO TRABALHO PARA A DISCIPLINA DE TÉCNICAS DE PROGRAMAÇÃO DO CURSO DE </a:t>
            </a:r>
            <a:br/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ENGENHARIA DE COMPUTAÇÃO DA UTFPR:  </a:t>
            </a:r>
            <a:br/>
            <a:r>
              <a:rPr b="0" i="1" lang="pt-BR" sz="3200" spc="-1" strike="noStrike">
                <a:solidFill>
                  <a:srgbClr val="00b050"/>
                </a:solidFill>
                <a:latin typeface="DejaVu Sans"/>
              </a:rPr>
              <a:t>DESCENT INTO MADNESS 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algn="ctr"/>
            <a:r>
              <a:rPr b="0" lang="pt-BR" sz="1300" spc="-1" strike="noStrike">
                <a:solidFill>
                  <a:srgbClr val="666666"/>
                </a:solidFill>
                <a:latin typeface="DejaVu Sans"/>
              </a:rPr>
              <a:t>Lucas Eduardo Bonancio Skora, Thiago de Mendonça Mildemberger</a:t>
            </a:r>
            <a:endParaRPr b="0" lang="pt-BR" sz="1300" spc="-1" strike="noStrike">
              <a:solidFill>
                <a:srgbClr val="666666"/>
              </a:solidFill>
              <a:latin typeface="DejaVu Sans"/>
            </a:endParaRPr>
          </a:p>
          <a:p>
            <a:pPr algn="ctr"/>
            <a:r>
              <a:rPr b="0" lang="pt-BR" sz="1300" spc="-1" strike="noStrike">
                <a:solidFill>
                  <a:srgbClr val="666666"/>
                </a:solidFill>
                <a:latin typeface="DejaVu Sans"/>
              </a:rPr>
              <a:t>lucasskora@alunos.utfpr.edu.br, thimil@alunos.utfpr.edu.br</a:t>
            </a:r>
            <a:endParaRPr b="0" lang="pt-BR" sz="13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Tabela de conceitos utilizados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graphicFrame>
        <p:nvGraphicFramePr>
          <p:cNvPr id="188" name="Table 2"/>
          <p:cNvGraphicFramePr/>
          <p:nvPr/>
        </p:nvGraphicFramePr>
        <p:xfrm>
          <a:off x="700560" y="1841040"/>
          <a:ext cx="8585640" cy="4728960"/>
        </p:xfrm>
        <a:graphic>
          <a:graphicData uri="http://schemas.openxmlformats.org/drawingml/2006/table">
            <a:tbl>
              <a:tblPr/>
              <a:tblGrid>
                <a:gridCol w="4967640"/>
                <a:gridCol w="756360"/>
                <a:gridCol w="2862000"/>
              </a:tblGrid>
              <a:tr h="448920">
                <a:tc>
                  <a:txBody>
                    <a:bodyPr lIns="90000" rIns="90000" tIns="46800" bIns="46800"/>
                    <a:p>
                      <a:r>
                        <a:rPr b="1" lang="pt-BR" sz="2400" spc="-1" strike="noStrike">
                          <a:latin typeface="DejaVu Sans"/>
                        </a:rPr>
                        <a:t>Virtualidade:</a:t>
                      </a:r>
                      <a:endParaRPr b="0" lang="pt-BR" sz="24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03880">
                <a:tc>
                  <a:txBody>
                    <a:bodyPr lIns="90000" rIns="90000" tIns="46800" bIns="46800"/>
                    <a:p>
                      <a:r>
                        <a:rPr b="0" lang="pt-BR" sz="2400" spc="-1" strike="noStrike">
                          <a:latin typeface="DejaVu Sans"/>
                        </a:rPr>
                        <a:t>- Métodos Virtuais.</a:t>
                      </a:r>
                      <a:endParaRPr b="0" lang="pt-BR" sz="24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400" spc="-1" strike="noStrike">
                          <a:latin typeface="DejaVu Sans"/>
                        </a:rPr>
                        <a:t>Sim</a:t>
                      </a:r>
                      <a:endParaRPr b="0" lang="pt-BR" sz="24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400" spc="-1" strike="noStrike">
                          <a:latin typeface="DejaVu Sans"/>
                        </a:rPr>
                        <a:t>Classe Tile, por exemplo.</a:t>
                      </a:r>
                      <a:endParaRPr b="0" lang="pt-BR" sz="24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868760">
                <a:tc>
                  <a:txBody>
                    <a:bodyPr lIns="90000" rIns="90000" tIns="46800" bIns="46800"/>
                    <a:p>
                      <a:r>
                        <a:rPr b="0" lang="pt-BR" sz="2400" spc="-1" strike="noStrike">
                          <a:latin typeface="DejaVu Sans"/>
                        </a:rPr>
                        <a:t>- Polimorfismo</a:t>
                      </a:r>
                      <a:endParaRPr b="0" lang="pt-BR" sz="24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400" spc="-1" strike="noStrike">
                          <a:latin typeface="DejaVu Sans"/>
                        </a:rPr>
                        <a:t>Sim</a:t>
                      </a:r>
                      <a:endParaRPr b="0" lang="pt-BR" sz="24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400" spc="-1" strike="noStrike">
                          <a:latin typeface="DejaVu Sans"/>
                        </a:rPr>
                        <a:t>Chamadas  à draw , update e initializeGeneric de Entity na classe EntityList.</a:t>
                      </a:r>
                      <a:endParaRPr b="0" lang="pt-BR" sz="24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03880">
                <a:tc>
                  <a:txBody>
                    <a:bodyPr lIns="90000" rIns="90000" tIns="46800" bIns="46800"/>
                    <a:p>
                      <a:r>
                        <a:rPr b="0" lang="pt-BR" sz="2400" spc="-1" strike="noStrike">
                          <a:latin typeface="DejaVu Sans"/>
                        </a:rPr>
                        <a:t>- Métodos Virtuais Puros / Classes Abstratas</a:t>
                      </a:r>
                      <a:endParaRPr b="0" lang="pt-BR" sz="24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400" spc="-1" strike="noStrike">
                          <a:latin typeface="DejaVu Sans"/>
                        </a:rPr>
                        <a:t>Sim</a:t>
                      </a:r>
                      <a:endParaRPr b="0" lang="pt-BR" sz="24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400" spc="-1" strike="noStrike">
                          <a:latin typeface="DejaVu Sans"/>
                        </a:rPr>
                        <a:t>Classe Entity, por exemplo.</a:t>
                      </a:r>
                      <a:endParaRPr b="0" lang="pt-BR" sz="24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03880">
                <a:tc>
                  <a:txBody>
                    <a:bodyPr lIns="90000" rIns="90000" tIns="46800" bIns="46800"/>
                    <a:p>
                      <a:r>
                        <a:rPr b="0" lang="pt-BR" sz="2400" spc="-1" strike="noStrike">
                          <a:latin typeface="DejaVu Sans"/>
                        </a:rPr>
                        <a:t>- Coesão e Desacoplamento</a:t>
                      </a:r>
                      <a:endParaRPr b="0" lang="pt-BR" sz="24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400" spc="-1" strike="noStrike">
                          <a:latin typeface="DejaVu Sans"/>
                        </a:rPr>
                        <a:t>Sim</a:t>
                      </a:r>
                      <a:endParaRPr b="0" lang="pt-BR" sz="24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400" spc="-1" strike="noStrike">
                          <a:latin typeface="DejaVu Sans"/>
                        </a:rPr>
                        <a:t>No projeto como um todo.</a:t>
                      </a:r>
                      <a:endParaRPr b="0" lang="pt-BR" sz="24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Tabela de conceitos utilizados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graphicFrame>
        <p:nvGraphicFramePr>
          <p:cNvPr id="190" name="Table 2"/>
          <p:cNvGraphicFramePr/>
          <p:nvPr/>
        </p:nvGraphicFramePr>
        <p:xfrm>
          <a:off x="700560" y="1841040"/>
          <a:ext cx="8584920" cy="4366080"/>
        </p:xfrm>
        <a:graphic>
          <a:graphicData uri="http://schemas.openxmlformats.org/drawingml/2006/table">
            <a:tbl>
              <a:tblPr/>
              <a:tblGrid>
                <a:gridCol w="5016960"/>
                <a:gridCol w="706320"/>
                <a:gridCol w="2862000"/>
              </a:tblGrid>
              <a:tr h="418680">
                <a:tc gridSpan="3">
                  <a:txBody>
                    <a:bodyPr lIns="90000" rIns="90000" tIns="46800" bIns="46800"/>
                    <a:p>
                      <a:r>
                        <a:rPr b="1" lang="pt-BR" sz="2200" spc="-1" strike="noStrike">
                          <a:latin typeface="DejaVu Sans"/>
                        </a:rPr>
                        <a:t>Organizadores e </a:t>
                      </a:r>
                      <a:r>
                        <a:rPr b="1" lang="pt-BR" sz="2200" spc="-1" strike="noStrike">
                          <a:latin typeface="DejaVu Sans"/>
                        </a:rPr>
                        <a:t>Estáticos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4340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Espaço de Nomes (</a:t>
                      </a:r>
                      <a:r>
                        <a:rPr b="0" i="1" lang="pt-BR" sz="2200" spc="-1" strike="noStrike">
                          <a:latin typeface="DejaVu Sans"/>
                        </a:rPr>
                        <a:t>Namespace</a:t>
                      </a:r>
                      <a:r>
                        <a:rPr b="0" lang="pt-BR" sz="2200" spc="-1" strike="noStrike">
                          <a:latin typeface="DejaVu Sans"/>
                        </a:rPr>
                        <a:t>) criada pelos autores.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No projeto como um todo.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6812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Classes aninhadas (</a:t>
                      </a:r>
                      <a:r>
                        <a:rPr b="0" i="1" lang="pt-BR" sz="2200" spc="-1" strike="noStrike">
                          <a:latin typeface="DejaVu Sans"/>
                        </a:rPr>
                        <a:t>Nested</a:t>
                      </a:r>
                      <a:r>
                        <a:rPr b="0" lang="pt-BR" sz="2200" spc="-1" strike="noStrike">
                          <a:latin typeface="DejaVu Sans"/>
                        </a:rPr>
                        <a:t>) criada pelos autores.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Classes List, TileMap  e EventManager.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6812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Atributos estáticos e métodos estáticos.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Classe  RandomValueGenerator.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6812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Uso extensivo de constante (</a:t>
                      </a:r>
                      <a:r>
                        <a:rPr b="0" i="1" lang="pt-BR" sz="2200" spc="-1" strike="noStrike">
                          <a:latin typeface="DejaVu Sans"/>
                        </a:rPr>
                        <a:t>const</a:t>
                      </a:r>
                      <a:r>
                        <a:rPr b="0" lang="pt-BR" sz="2200" spc="-1" strike="noStrike">
                          <a:latin typeface="DejaVu Sans"/>
                        </a:rPr>
                        <a:t>) parâmetro, retorno, método...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No projeto como um todo.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Tabela de conceitos utilizados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graphicFrame>
        <p:nvGraphicFramePr>
          <p:cNvPr id="192" name="Table 2"/>
          <p:cNvGraphicFramePr/>
          <p:nvPr/>
        </p:nvGraphicFramePr>
        <p:xfrm>
          <a:off x="432000" y="1841040"/>
          <a:ext cx="9286200" cy="4178160"/>
        </p:xfrm>
        <a:graphic>
          <a:graphicData uri="http://schemas.openxmlformats.org/drawingml/2006/table">
            <a:tbl>
              <a:tblPr/>
              <a:tblGrid>
                <a:gridCol w="5484960"/>
                <a:gridCol w="706320"/>
                <a:gridCol w="3095280"/>
              </a:tblGrid>
              <a:tr h="418680">
                <a:tc gridSpan="3">
                  <a:txBody>
                    <a:bodyPr lIns="90000" rIns="90000" tIns="46800" bIns="46800"/>
                    <a:p>
                      <a:r>
                        <a:rPr b="1" lang="en-US" sz="2200" spc="-1" strike="noStrike">
                          <a:latin typeface="DejaVu Sans"/>
                        </a:rPr>
                        <a:t>Standard Template Library</a:t>
                      </a:r>
                      <a:r>
                        <a:rPr b="1" i="1" lang="en-US" sz="2200" spc="-1" strike="noStrike">
                          <a:latin typeface="DejaVu Sans"/>
                        </a:rPr>
                        <a:t> (STL) </a:t>
                      </a:r>
                      <a:r>
                        <a:rPr b="1" lang="en-US" sz="2200" spc="-1" strike="noStrike">
                          <a:latin typeface="DejaVu Sans"/>
                        </a:rPr>
                        <a:t>e String OO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71756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A classe Pré-definida  </a:t>
                      </a:r>
                      <a:r>
                        <a:rPr b="0" i="1" lang="pt-BR" sz="2200" spc="-1" strike="noStrike">
                          <a:latin typeface="DejaVu Sans"/>
                        </a:rPr>
                        <a:t>String</a:t>
                      </a:r>
                      <a:r>
                        <a:rPr b="0" lang="pt-BR" sz="2200" spc="-1" strike="noStrike">
                          <a:latin typeface="DejaVu Sans"/>
                        </a:rPr>
                        <a:t> ou equivalente. &amp;</a:t>
                      </a:r>
                      <a:endParaRPr b="0" lang="pt-BR" sz="2200" spc="-1" strike="noStrike">
                        <a:latin typeface="DejaVu Sans"/>
                      </a:endParaRPr>
                    </a:p>
                    <a:p>
                      <a:pPr algn="just"/>
                      <a:r>
                        <a:rPr b="0" i="1" lang="pt-BR" sz="2200" spc="-1" strike="noStrike">
                          <a:latin typeface="DejaVu Sans"/>
                        </a:rPr>
                        <a:t>- Vector</a:t>
                      </a:r>
                      <a:r>
                        <a:rPr b="0" lang="pt-BR" sz="2200" spc="-1" strike="noStrike">
                          <a:latin typeface="DejaVu Sans"/>
                        </a:rPr>
                        <a:t> e/ou</a:t>
                      </a:r>
                      <a:r>
                        <a:rPr b="0" i="1" lang="pt-BR" sz="2200" spc="-1" strike="noStrike">
                          <a:latin typeface="DejaVu Sans"/>
                        </a:rPr>
                        <a:t> List </a:t>
                      </a:r>
                      <a:r>
                        <a:rPr b="0" lang="pt-BR" sz="2200" spc="-1" strike="noStrike">
                          <a:latin typeface="DejaVu Sans"/>
                        </a:rPr>
                        <a:t>da</a:t>
                      </a:r>
                      <a:r>
                        <a:rPr b="0" i="1" lang="pt-BR" sz="2200" spc="-1" strike="noStrike">
                          <a:latin typeface="DejaVu Sans"/>
                        </a:rPr>
                        <a:t> STL </a:t>
                      </a:r>
                      <a:r>
                        <a:rPr b="0" lang="pt-BR" sz="2200" spc="-1" strike="noStrike">
                          <a:latin typeface="DejaVu Sans"/>
                        </a:rPr>
                        <a:t>(p/ objetos ou ponteiros de objetos de classes definidos pelos autores)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Classes Entity e  TileVector, por exemplo.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39284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Pilha, Fila, Bifila, Fila de Prioridade, Conjunto, Multi-Conjunto, Mapa </a:t>
                      </a:r>
                      <a:r>
                        <a:rPr b="1" lang="pt-BR" sz="2200" spc="-1" strike="noStrike">
                          <a:latin typeface="DejaVu Sans"/>
                        </a:rPr>
                        <a:t>OU </a:t>
                      </a:r>
                      <a:r>
                        <a:rPr b="0" lang="pt-BR" sz="2200" spc="-1" strike="noStrike">
                          <a:latin typeface="DejaVu Sans"/>
                        </a:rPr>
                        <a:t>Multi-Mapa.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Classes Level (Conjunto),  LeaderBoard (Multi-mapa) e EventManager (Mapas). 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Tabela de conceitos utilizados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graphicFrame>
        <p:nvGraphicFramePr>
          <p:cNvPr id="194" name="Table 2"/>
          <p:cNvGraphicFramePr/>
          <p:nvPr/>
        </p:nvGraphicFramePr>
        <p:xfrm>
          <a:off x="432000" y="1841040"/>
          <a:ext cx="9069480" cy="3204000"/>
        </p:xfrm>
        <a:graphic>
          <a:graphicData uri="http://schemas.openxmlformats.org/drawingml/2006/table">
            <a:tbl>
              <a:tblPr/>
              <a:tblGrid>
                <a:gridCol w="7490520"/>
                <a:gridCol w="1579320"/>
              </a:tblGrid>
              <a:tr h="418680">
                <a:tc gridSpan="2">
                  <a:txBody>
                    <a:bodyPr lIns="90000" rIns="90000" tIns="46800" bIns="46800"/>
                    <a:p>
                      <a:r>
                        <a:rPr b="1" lang="pt-BR" sz="2200" spc="-1" strike="noStrike">
                          <a:latin typeface="DejaVu Sans"/>
                        </a:rPr>
                        <a:t>Programação concorrente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6812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Threads (Linhas de Execução) no âmbito da Orientação a Objetos, utilizando Posix, C-Run-Time </a:t>
                      </a:r>
                      <a:r>
                        <a:rPr b="1" lang="pt-BR" sz="2200" spc="-1" strike="noStrike">
                          <a:latin typeface="DejaVu Sans"/>
                        </a:rPr>
                        <a:t>OU </a:t>
                      </a:r>
                      <a:r>
                        <a:rPr b="0" lang="pt-BR" sz="2200" spc="-1" strike="noStrike">
                          <a:latin typeface="DejaVu Sans"/>
                        </a:rPr>
                        <a:t>Win32API ou afins.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  <a:ea typeface="Noto Sans CJK SC"/>
                        </a:rPr>
                        <a:t>Classe Thread, classe ThreadedCaster.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6812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Threads (Linhas de Execução) no âmbito da Orientação a Objetos com uso de Mutex, Semáforos, </a:t>
                      </a:r>
                      <a:r>
                        <a:rPr b="1" lang="pt-BR" sz="2200" spc="-1" strike="noStrike">
                          <a:latin typeface="DejaVu Sans"/>
                        </a:rPr>
                        <a:t>OU </a:t>
                      </a:r>
                      <a:r>
                        <a:rPr b="0" lang="pt-BR" sz="2200" spc="-1" strike="noStrike">
                          <a:latin typeface="DejaVu Sans"/>
                        </a:rPr>
                        <a:t>Troca de mensagens.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Idem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Tabela de conceitos utilizados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graphicFrame>
        <p:nvGraphicFramePr>
          <p:cNvPr id="196" name="Table 2"/>
          <p:cNvGraphicFramePr/>
          <p:nvPr/>
        </p:nvGraphicFramePr>
        <p:xfrm>
          <a:off x="432000" y="1841040"/>
          <a:ext cx="9285120" cy="4178160"/>
        </p:xfrm>
        <a:graphic>
          <a:graphicData uri="http://schemas.openxmlformats.org/drawingml/2006/table">
            <a:tbl>
              <a:tblPr/>
              <a:tblGrid>
                <a:gridCol w="5484240"/>
                <a:gridCol w="706320"/>
                <a:gridCol w="3094920"/>
              </a:tblGrid>
              <a:tr h="418680">
                <a:tc gridSpan="3">
                  <a:txBody>
                    <a:bodyPr lIns="90000" rIns="90000" tIns="46800" bIns="46800"/>
                    <a:p>
                      <a:r>
                        <a:rPr b="1" lang="pt-BR" sz="2200" spc="-1" strike="noStrike">
                          <a:latin typeface="DejaVu Sans"/>
                        </a:rPr>
                        <a:t>Biblioteca Gráfica / Visual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71756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Funcionalidades Elementares. &amp;</a:t>
                      </a:r>
                      <a:endParaRPr b="0" lang="pt-BR" sz="2200" spc="-1" strike="noStrike">
                        <a:latin typeface="DejaVu Sans"/>
                      </a:endParaRPr>
                    </a:p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Funcionalidades Avançadas como:</a:t>
                      </a:r>
                      <a:endParaRPr b="0" lang="pt-BR" sz="2200" spc="-1" strike="noStrike">
                        <a:latin typeface="DejaVu Sans"/>
                      </a:endParaRPr>
                    </a:p>
                    <a:p>
                      <a:pPr marL="259200" indent="-129600" algn="just"/>
                      <a:r>
                        <a:rPr b="0" lang="pt-BR" sz="2200" spc="-1" strike="noStrike">
                          <a:latin typeface="DejaVu Sans"/>
                        </a:rPr>
                        <a:t>tratamento de colisões </a:t>
                      </a:r>
                      <a:endParaRPr b="0" lang="pt-BR" sz="2200" spc="-1" strike="noStrike">
                        <a:latin typeface="DejaVu Sans"/>
                      </a:endParaRPr>
                    </a:p>
                    <a:p>
                      <a:pPr marL="259200" indent="-129600" algn="just"/>
                      <a:r>
                        <a:rPr b="0" lang="pt-BR" sz="2200" spc="-1" strike="noStrike">
                          <a:latin typeface="DejaVu Sans"/>
                        </a:rPr>
                        <a:t>duplo buffer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Carregar e desenhar imagens na tela, escrever texto e duplo buffer através da biblioteca SFML.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04228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Programação orientada e evento em algum ambiente gráfico. </a:t>
                      </a:r>
                      <a:endParaRPr b="0" lang="pt-BR" sz="2200" spc="-1" strike="noStrike">
                        <a:latin typeface="DejaVu Sans"/>
                      </a:endParaRPr>
                    </a:p>
                    <a:p>
                      <a:pPr algn="ctr"/>
                      <a:r>
                        <a:rPr b="1" lang="pt-BR" sz="2200" spc="-1" strike="noStrike">
                          <a:latin typeface="DejaVu Sans"/>
                        </a:rPr>
                        <a:t>OU</a:t>
                      </a:r>
                      <a:endParaRPr b="0" lang="pt-BR" sz="2200" spc="-1" strike="noStrike">
                        <a:latin typeface="DejaVu Sans"/>
                      </a:endParaRPr>
                    </a:p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RAD – Rapid Application Development (Objetos gráficos como formulários, botões etc).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Classe EventManager e uso das funcionalidades de eventos da SFML.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Tabela de conceitos utilizados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graphicFrame>
        <p:nvGraphicFramePr>
          <p:cNvPr id="198" name="Table 2"/>
          <p:cNvGraphicFramePr/>
          <p:nvPr/>
        </p:nvGraphicFramePr>
        <p:xfrm>
          <a:off x="432000" y="1841040"/>
          <a:ext cx="9284760" cy="2229840"/>
        </p:xfrm>
        <a:graphic>
          <a:graphicData uri="http://schemas.openxmlformats.org/drawingml/2006/table">
            <a:tbl>
              <a:tblPr/>
              <a:tblGrid>
                <a:gridCol w="2623320"/>
                <a:gridCol w="706320"/>
                <a:gridCol w="5955480"/>
              </a:tblGrid>
              <a:tr h="743400">
                <a:tc gridSpan="3">
                  <a:txBody>
                    <a:bodyPr lIns="90000" rIns="90000" tIns="46800" bIns="46800"/>
                    <a:p>
                      <a:pPr algn="just"/>
                      <a:r>
                        <a:rPr b="1" lang="pt-BR" sz="2200" spc="-1" strike="noStrike">
                          <a:latin typeface="DejaVu Sans"/>
                        </a:rPr>
                        <a:t>Interdisciplinaridades por meio da utilização de Conceitos de Matemática e/ou Física.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4340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Ensino Médio.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Velocidade e aceleração, coordenadas cartesianas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340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Ensino Superior.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Soma, subtração e multiplicação por escalar com vetores, versores;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Tabela de conceitos utilizados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graphicFrame>
        <p:nvGraphicFramePr>
          <p:cNvPr id="200" name="Table 2"/>
          <p:cNvGraphicFramePr/>
          <p:nvPr/>
        </p:nvGraphicFramePr>
        <p:xfrm>
          <a:off x="432000" y="1841040"/>
          <a:ext cx="9284400" cy="5015520"/>
        </p:xfrm>
        <a:graphic>
          <a:graphicData uri="http://schemas.openxmlformats.org/drawingml/2006/table">
            <a:tbl>
              <a:tblPr/>
              <a:tblGrid>
                <a:gridCol w="5395320"/>
                <a:gridCol w="794520"/>
                <a:gridCol w="3094920"/>
              </a:tblGrid>
              <a:tr h="418680">
                <a:tc gridSpan="3">
                  <a:txBody>
                    <a:bodyPr lIns="90000" rIns="90000" tIns="46800" bIns="46800"/>
                    <a:p>
                      <a:pPr algn="just"/>
                      <a:r>
                        <a:rPr b="1" lang="pt-BR" sz="2200" spc="-1" strike="noStrike">
                          <a:latin typeface="DejaVu Sans"/>
                        </a:rPr>
                        <a:t>Engenharia de Software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6812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Compreensão, melhoria e rastreabilidade de cumprimento de requisitos. 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 </a:t>
                      </a:r>
                      <a:r>
                        <a:rPr b="0" lang="pt-BR" sz="2200" spc="-1" strike="noStrike">
                          <a:latin typeface="DejaVu Sans"/>
                        </a:rPr>
                        <a:t>Reuniões com o professor e monitor.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340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Diagrama de Classes em UML.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Sim 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No desenvolvimento como um todo.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71756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Uso efetivo (quiçá) intensivo de padrões de projeto (particularmente GOF).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Classe RandomValueGenetator (Singleton), pacote Mementos (Memento).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6812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Testes a luz da Tabela de Requisitos e do Diagrama de Classes.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Reuniões com o professor  e monitor, testes.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81120" y="-4788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Tabela de conceitos utilizados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graphicFrame>
        <p:nvGraphicFramePr>
          <p:cNvPr id="202" name="Table 2"/>
          <p:cNvGraphicFramePr/>
          <p:nvPr/>
        </p:nvGraphicFramePr>
        <p:xfrm>
          <a:off x="456840" y="898200"/>
          <a:ext cx="9283680" cy="6314400"/>
        </p:xfrm>
        <a:graphic>
          <a:graphicData uri="http://schemas.openxmlformats.org/drawingml/2006/table">
            <a:tbl>
              <a:tblPr/>
              <a:tblGrid>
                <a:gridCol w="5482800"/>
                <a:gridCol w="706320"/>
                <a:gridCol w="3094920"/>
              </a:tblGrid>
              <a:tr h="418680">
                <a:tc gridSpan="3">
                  <a:txBody>
                    <a:bodyPr lIns="90000" rIns="90000" tIns="46800" bIns="46800"/>
                    <a:p>
                      <a:pPr algn="just"/>
                      <a:r>
                        <a:rPr b="1" lang="pt-BR" sz="2200" spc="-1" strike="noStrike">
                          <a:latin typeface="DejaVu Sans"/>
                        </a:rPr>
                        <a:t>Execução de Projeto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04228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Controle de versão de modelos e códigos automatizado (via SVN e/ou afins) OU manual (via cópias manuais). &amp;</a:t>
                      </a:r>
                      <a:endParaRPr b="0" lang="pt-BR" sz="2200" spc="-1" strike="noStrike">
                        <a:latin typeface="DejaVu Sans"/>
                      </a:endParaRPr>
                    </a:p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Uso de alguma forma de cópia de segurança (backup).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Repositório no Github.</a:t>
                      </a:r>
                      <a:endParaRPr b="0" lang="pt-BR" sz="2200" spc="-1" strike="noStrike">
                        <a:latin typeface="DejaVu Sans"/>
                      </a:endParaRPr>
                    </a:p>
                    <a:p>
                      <a:pPr algn="just"/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6812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Reuniões com o professor para acompanhamento do andamento do projeto.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4: 29/10, 12/11, 19/11, 21/11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39284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Reuniões com monitor da disciplina para acompanhamento do andamento do projeto.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9: 21/10, 23/10, 25/10, 06/11, 8/11, 11/11, 13/11, 18/11, 22/11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39284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Revisão do trabalho escrito de outra equipe e vice-versa.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Revisão do trabalho da dupla do Franco Barpp Gomes e João Vítor Dotto Rissardi.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Tabela de Conceitos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Porcentagem de conceitos utilizados: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algn="ctr"/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100%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Fotos ou vídeo do jogo executando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155520" y="1796400"/>
            <a:ext cx="9636480" cy="525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00560" y="2412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Requisitos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graphicFrame>
        <p:nvGraphicFramePr>
          <p:cNvPr id="171" name="Table 2"/>
          <p:cNvGraphicFramePr/>
          <p:nvPr/>
        </p:nvGraphicFramePr>
        <p:xfrm>
          <a:off x="756000" y="1403280"/>
          <a:ext cx="8678520" cy="4727160"/>
        </p:xfrm>
        <a:graphic>
          <a:graphicData uri="http://schemas.openxmlformats.org/drawingml/2006/table">
            <a:tbl>
              <a:tblPr/>
              <a:tblGrid>
                <a:gridCol w="864360"/>
                <a:gridCol w="7814520"/>
              </a:tblGrid>
              <a:tr h="48204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N.</a:t>
                      </a:r>
                      <a:endParaRPr b="0" lang="pt-BR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latin typeface="DejaVu Sans"/>
                        </a:rPr>
                        <a:t>Requisitos Funcionais</a:t>
                      </a:r>
                      <a:endParaRPr b="0" lang="pt-BR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44424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1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Apresentar menu de opções aos usuários do Jogo.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75060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2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Permitir um ou dois jogadores aos usuários do Jogo, sendo que no último caso seria para que os dois joguem de maneira concomitante. 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75060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3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Disponibilizar ao menos duas fases que podem ser jogadas sequencialmente ou selecionadas.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105696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4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Ter três tipos distintos de inimigos (o que pode incluir ‘Chefão’, vide abaixo), sendo que pelo menos um dos inimigos deve ser capaz de lançar projetil contra o(s) jogador(es). 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75060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5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Ter a cada fase ao menos dois tipos de inimigos com número aleatório de instâncias, podendo ser várias instâncias e sendo pelo menos 5 instâncias por tipo.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44496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6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Ter inimigo “Chefão” na última fase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Fotos ou vídeo do jogo executando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418680" y="1656000"/>
            <a:ext cx="9229320" cy="5018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Fotos ou vídeo do jogo executando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248760" y="1944000"/>
            <a:ext cx="9628200" cy="441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700560" y="28800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Fotos ou vídeo do jogo executando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864000" y="1463040"/>
            <a:ext cx="8141400" cy="580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792000" y="360000"/>
            <a:ext cx="8337600" cy="381600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2154240" y="4215960"/>
            <a:ext cx="5333760" cy="320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227520" y="1237680"/>
            <a:ext cx="9564480" cy="517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Conclusão geral dos resultados alcançados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- Importância de planejar antes de desenvolver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- Entendimento profundo do paradigma orientado à objetos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00560" y="2412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Requisitos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graphicFrame>
        <p:nvGraphicFramePr>
          <p:cNvPr id="173" name="Table 2"/>
          <p:cNvGraphicFramePr/>
          <p:nvPr/>
        </p:nvGraphicFramePr>
        <p:xfrm>
          <a:off x="690480" y="1040760"/>
          <a:ext cx="8678520" cy="5694840"/>
        </p:xfrm>
        <a:graphic>
          <a:graphicData uri="http://schemas.openxmlformats.org/drawingml/2006/table">
            <a:tbl>
              <a:tblPr/>
              <a:tblGrid>
                <a:gridCol w="864360"/>
                <a:gridCol w="7814520"/>
              </a:tblGrid>
              <a:tr h="400320"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N.</a:t>
                      </a:r>
                      <a:endParaRPr b="0" lang="pt-BR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800" spc="-1" strike="noStrike">
                          <a:latin typeface="DejaVu Sans"/>
                        </a:rPr>
                        <a:t>Requisitos Funcionais</a:t>
                      </a:r>
                      <a:endParaRPr b="0" lang="pt-BR" sz="18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864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7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Ter três tipos de obstáculos.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87768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8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Ter em cada fase ao menos dois tipos de obstáculos com número aleatório de instâncias (i.e., objetos)  → usa mesmas instâncias sendo pelo menos 5 instâncias por tipo.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5620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9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Ter representação gráfica de cada instância.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78336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10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Ter em cada fase um cenário de jogo com os obstáculos.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55620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11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Gerenciar colisões entre jogador e inimigos, bem como seus projeteis (em havendo).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6864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12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Gerenciar colisões entre jogador e obstáculos.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62316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13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Permitir cadastrar/salvar dados do usuário, manter pontuação durante jogo, salvar pontuação e gerar lista de pontuação (</a:t>
                      </a:r>
                      <a:r>
                        <a:rPr b="0" i="1" lang="pt-BR" sz="1600" spc="-1" strike="noStrike">
                          <a:latin typeface="DejaVu Sans"/>
                        </a:rPr>
                        <a:t>ranking</a:t>
                      </a:r>
                      <a:r>
                        <a:rPr b="0" lang="pt-BR" sz="1600" spc="-1" strike="noStrike">
                          <a:latin typeface="DejaVu Sans"/>
                        </a:rPr>
                        <a:t>). 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78336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14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Permitir Pausar o Jogo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  <a:tr h="370440"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15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pt-BR" sz="1600" spc="-1" strike="noStrike">
                          <a:latin typeface="DejaVu Sans"/>
                        </a:rPr>
                        <a:t>Permitir Salvar Jogada.</a:t>
                      </a:r>
                      <a:endParaRPr b="0" lang="pt-BR" sz="16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cccccc"/>
                      </a:solidFill>
                    </a:lnL>
                    <a:lnR w="720">
                      <a:solidFill>
                        <a:srgbClr val="cccccc"/>
                      </a:solidFill>
                    </a:lnR>
                    <a:lnT w="720">
                      <a:solidFill>
                        <a:srgbClr val="cccccc"/>
                      </a:solidFill>
                    </a:lnT>
                    <a:lnB w="720">
                      <a:solidFill>
                        <a:srgbClr val="cccccc"/>
                      </a:solidFill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Requisitos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Porcentagem dos requisitos cumpridos: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algn="ctr"/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  <a:p>
            <a:pPr algn="ctr"/>
            <a:r>
              <a:rPr b="0" lang="pt-BR" sz="3200" spc="-1" strike="noStrike">
                <a:solidFill>
                  <a:srgbClr val="666666"/>
                </a:solidFill>
                <a:latin typeface="DejaVu Sans"/>
              </a:rPr>
              <a:t>100%</a:t>
            </a:r>
            <a:endParaRPr b="0" lang="pt-BR" sz="3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Diagrama de Classes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561600" y="1463760"/>
            <a:ext cx="8870400" cy="559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Tabela de conceitos utilizados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graphicFrame>
        <p:nvGraphicFramePr>
          <p:cNvPr id="179" name="Table 2"/>
          <p:cNvGraphicFramePr/>
          <p:nvPr/>
        </p:nvGraphicFramePr>
        <p:xfrm>
          <a:off x="360000" y="1841040"/>
          <a:ext cx="9287280" cy="4690800"/>
        </p:xfrm>
        <a:graphic>
          <a:graphicData uri="http://schemas.openxmlformats.org/drawingml/2006/table">
            <a:tbl>
              <a:tblPr/>
              <a:tblGrid>
                <a:gridCol w="5485680"/>
                <a:gridCol w="706320"/>
                <a:gridCol w="3095640"/>
              </a:tblGrid>
              <a:tr h="418680">
                <a:tc gridSpan="3">
                  <a:txBody>
                    <a:bodyPr lIns="90000" rIns="90000" tIns="46800" bIns="46800"/>
                    <a:p>
                      <a:r>
                        <a:rPr b="1" lang="pt-BR" sz="2200" spc="-1" strike="noStrike">
                          <a:latin typeface="DejaVu Sans"/>
                        </a:rPr>
                        <a:t>Elementares: 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39284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Classes, objetos. &amp;</a:t>
                      </a:r>
                      <a:endParaRPr b="0" lang="pt-BR" sz="2200" spc="-1" strike="noStrike">
                        <a:latin typeface="DejaVu Sans"/>
                      </a:endParaRPr>
                    </a:p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Atributos (privados), variáveis e constantes. &amp;</a:t>
                      </a:r>
                      <a:endParaRPr b="0" lang="pt-BR" sz="2200" spc="-1" strike="noStrike">
                        <a:latin typeface="DejaVu Sans"/>
                      </a:endParaRPr>
                    </a:p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Métodos (com e sem retorno).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  <a:p>
                      <a:pPr algn="ctr"/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Todos .hpp e .cpp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39284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Métodos (com retorno </a:t>
                      </a:r>
                      <a:r>
                        <a:rPr b="0" i="1" lang="pt-BR" sz="2200" spc="-1" strike="noStrike">
                          <a:latin typeface="DejaVu Sans"/>
                        </a:rPr>
                        <a:t>const </a:t>
                      </a:r>
                      <a:r>
                        <a:rPr b="0" lang="pt-BR" sz="2200" spc="-1" strike="noStrike">
                          <a:latin typeface="DejaVu Sans"/>
                        </a:rPr>
                        <a:t>e parâmetro </a:t>
                      </a:r>
                      <a:r>
                        <a:rPr b="0" i="1" lang="pt-BR" sz="2200" spc="-1" strike="noStrike">
                          <a:latin typeface="DejaVu Sans"/>
                        </a:rPr>
                        <a:t>const</a:t>
                      </a:r>
                      <a:r>
                        <a:rPr b="0" lang="pt-BR" sz="2200" spc="-1" strike="noStrike">
                          <a:latin typeface="DejaVu Sans"/>
                        </a:rPr>
                        <a:t>). &amp;</a:t>
                      </a:r>
                      <a:endParaRPr b="0" lang="pt-BR" sz="2200" spc="-1" strike="noStrike">
                        <a:latin typeface="DejaVu Sans"/>
                      </a:endParaRPr>
                    </a:p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Construtores (sem/com parâmetros) e destrutores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Todos .hpp e .cpp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4340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Classe Principal.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FR" sz="2200" spc="-1" strike="noStrike">
                          <a:latin typeface="DejaVu Sans"/>
                        </a:rPr>
                        <a:t>Main.cpp &amp; DescentIntoMadness.hpp/.cpp</a:t>
                      </a:r>
                      <a:endParaRPr b="0" lang="fr-F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4340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Divisão em .h e .cpp.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No desenvolvimento como um todo.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Tabela de conceitos utilizados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graphicFrame>
        <p:nvGraphicFramePr>
          <p:cNvPr id="181" name="Table 2"/>
          <p:cNvGraphicFramePr/>
          <p:nvPr/>
        </p:nvGraphicFramePr>
        <p:xfrm>
          <a:off x="380880" y="1515240"/>
          <a:ext cx="9286920" cy="5664960"/>
        </p:xfrm>
        <a:graphic>
          <a:graphicData uri="http://schemas.openxmlformats.org/drawingml/2006/table">
            <a:tbl>
              <a:tblPr/>
              <a:tblGrid>
                <a:gridCol w="4557240"/>
                <a:gridCol w="706320"/>
                <a:gridCol w="4023720"/>
              </a:tblGrid>
              <a:tr h="418680">
                <a:tc gridSpan="3">
                  <a:txBody>
                    <a:bodyPr lIns="90000" rIns="90000" tIns="46800" bIns="46800"/>
                    <a:p>
                      <a:r>
                        <a:rPr b="1" lang="pt-BR" sz="2200" spc="-1" strike="noStrike">
                          <a:latin typeface="DejaVu Sans"/>
                        </a:rPr>
                        <a:t>Relações de: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04228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Associação direcional. &amp;</a:t>
                      </a:r>
                      <a:endParaRPr b="0" lang="pt-BR" sz="2200" spc="-1" strike="noStrike">
                        <a:latin typeface="DejaVu Sans"/>
                      </a:endParaRPr>
                    </a:p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Associação bidirecional.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Bidirecional entre  CollisionManager e PhysicalEntity, direcional entre Entity  e GraphicsManager (por exemplo)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39284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Agregação via associação. &amp;</a:t>
                      </a:r>
                      <a:endParaRPr b="0" lang="pt-BR" sz="2200" spc="-1" strike="noStrike">
                        <a:latin typeface="DejaVu Sans"/>
                      </a:endParaRPr>
                    </a:p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Agregação propriamente dita.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Via associação entre Tile (e derivadas) e TileManager, propriamente dita entre Entity e GeometricVector.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6812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Herança elementar. &amp;</a:t>
                      </a:r>
                      <a:endParaRPr b="0" lang="pt-BR" sz="2200" spc="-1" strike="noStrike">
                        <a:latin typeface="DejaVu Sans"/>
                      </a:endParaRPr>
                    </a:p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Herança em diversos níveis.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FR" sz="2200" spc="-1" strike="noStrike">
                          <a:latin typeface="DejaVu Sans"/>
                        </a:rPr>
                        <a:t>Elementar entre Entity e TileManager, em múltiplos níveis entre Entity e  Mob.</a:t>
                      </a:r>
                      <a:endParaRPr b="0" lang="fr-F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1868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Herança múltipla.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  <a:ea typeface="Noto Sans CJK SC"/>
                        </a:rPr>
                        <a:t>Threaded</a:t>
                      </a:r>
                      <a:r>
                        <a:rPr b="0" lang="pt-BR" sz="2200" spc="-1" strike="noStrike">
                          <a:latin typeface="DejaVu Sans"/>
                        </a:rPr>
                        <a:t>Caster herdando de Caster e Thread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Tabela de conceitos utilizados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graphicFrame>
        <p:nvGraphicFramePr>
          <p:cNvPr id="183" name="Table 2"/>
          <p:cNvGraphicFramePr/>
          <p:nvPr/>
        </p:nvGraphicFramePr>
        <p:xfrm>
          <a:off x="360000" y="1841040"/>
          <a:ext cx="9438480" cy="4366080"/>
        </p:xfrm>
        <a:graphic>
          <a:graphicData uri="http://schemas.openxmlformats.org/drawingml/2006/table">
            <a:tbl>
              <a:tblPr/>
              <a:tblGrid>
                <a:gridCol w="5773680"/>
                <a:gridCol w="822600"/>
                <a:gridCol w="2842560"/>
              </a:tblGrid>
              <a:tr h="418680">
                <a:tc gridSpan="3">
                  <a:txBody>
                    <a:bodyPr lIns="90000" rIns="90000" tIns="46800" bIns="46800"/>
                    <a:p>
                      <a:r>
                        <a:rPr b="1" lang="pt-BR" sz="2200" spc="-1" strike="noStrike">
                          <a:latin typeface="DejaVu Sans"/>
                        </a:rPr>
                        <a:t>Ponteiros, generalizações e exceções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4340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Operador </a:t>
                      </a:r>
                      <a:r>
                        <a:rPr b="0" i="1" lang="pt-BR" sz="2200" spc="-1" strike="noStrike">
                          <a:latin typeface="DejaVu Sans"/>
                        </a:rPr>
                        <a:t>this</a:t>
                      </a:r>
                      <a:r>
                        <a:rPr b="0" lang="pt-BR" sz="2200" spc="-1" strike="noStrike">
                          <a:latin typeface="DejaVu Sans"/>
                        </a:rPr>
                        <a:t>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Em vários momentos.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4340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Alocação de memória (</a:t>
                      </a:r>
                      <a:r>
                        <a:rPr b="0" i="1" lang="pt-BR" sz="2200" spc="-1" strike="noStrike">
                          <a:latin typeface="DejaVu Sans"/>
                        </a:rPr>
                        <a:t>new</a:t>
                      </a:r>
                      <a:r>
                        <a:rPr b="0" lang="pt-BR" sz="2200" spc="-1" strike="noStrike">
                          <a:latin typeface="DejaVu Sans"/>
                        </a:rPr>
                        <a:t> &amp; </a:t>
                      </a:r>
                      <a:r>
                        <a:rPr b="0" i="1" lang="pt-BR" sz="2200" spc="-1" strike="noStrike">
                          <a:latin typeface="DejaVu Sans"/>
                        </a:rPr>
                        <a:t>delete</a:t>
                      </a:r>
                      <a:r>
                        <a:rPr b="0" lang="pt-BR" sz="2200" spc="-1" strike="noStrike">
                          <a:latin typeface="DejaVu Sans"/>
                        </a:rPr>
                        <a:t>).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Em vários momentos.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6812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Gabaritos/</a:t>
                      </a:r>
                      <a:r>
                        <a:rPr b="0" i="1" lang="pt-BR" sz="2200" spc="-1" strike="noStrike">
                          <a:latin typeface="DejaVu Sans"/>
                        </a:rPr>
                        <a:t>Templates</a:t>
                      </a:r>
                      <a:r>
                        <a:rPr b="0" lang="pt-BR" sz="2200" spc="-1" strike="noStrike">
                          <a:latin typeface="DejaVu Sans"/>
                        </a:rPr>
                        <a:t> </a:t>
                      </a:r>
                      <a:r>
                        <a:rPr b="0" lang="pt-BR" sz="2200" spc="-1" strike="noStrike">
                          <a:latin typeface="DejaVu Sans"/>
                        </a:rPr>
                        <a:t>criada/adaptados pelos autores (e.g. </a:t>
                      </a:r>
                      <a:r>
                        <a:rPr b="0" lang="pt-BR" sz="2200" spc="-1" strike="noStrike">
                          <a:latin typeface="DejaVu Sans"/>
                        </a:rPr>
                        <a:t>Listas Encadeadas via </a:t>
                      </a:r>
                      <a:r>
                        <a:rPr b="0" i="1" lang="pt-BR" sz="2200" spc="-1" strike="noStrike">
                          <a:latin typeface="DejaVu Sans"/>
                        </a:rPr>
                        <a:t>Templates</a:t>
                      </a:r>
                      <a:r>
                        <a:rPr b="0" lang="pt-BR" sz="2200" spc="-1" strike="noStrike">
                          <a:latin typeface="DejaVu Sans"/>
                        </a:rPr>
                        <a:t>).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fr-FR" sz="2200" spc="-1" strike="noStrike">
                          <a:latin typeface="DejaVu Sans"/>
                        </a:rPr>
                        <a:t>Classe List e GeometricVector.</a:t>
                      </a:r>
                      <a:endParaRPr b="0" lang="fr-F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4340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Uso de Tratamento de Exceções (</a:t>
                      </a:r>
                      <a:r>
                        <a:rPr b="0" i="1" lang="pt-BR" sz="2200" spc="-1" strike="noStrike">
                          <a:latin typeface="DejaVu Sans"/>
                        </a:rPr>
                        <a:t>try catch</a:t>
                      </a:r>
                      <a:r>
                        <a:rPr b="0" lang="pt-BR" sz="2200" spc="-1" strike="noStrike">
                          <a:latin typeface="DejaVu Sans"/>
                        </a:rPr>
                        <a:t>).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Classe TileManager (durante o desenvolvimento)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pt-BR" sz="4000" spc="-1" strike="noStrike">
                <a:solidFill>
                  <a:srgbClr val="333333"/>
                </a:solidFill>
                <a:latin typeface="DejaVu Sans"/>
              </a:rPr>
              <a:t>Tabela de conceitos utilizados</a:t>
            </a:r>
            <a:endParaRPr b="0" lang="pt-BR" sz="4000" spc="-1" strike="noStrike">
              <a:solidFill>
                <a:srgbClr val="333333"/>
              </a:solidFill>
              <a:latin typeface="DejaVu Sans"/>
            </a:endParaRPr>
          </a:p>
        </p:txBody>
      </p:sp>
      <p:graphicFrame>
        <p:nvGraphicFramePr>
          <p:cNvPr id="185" name="Table 2"/>
          <p:cNvGraphicFramePr/>
          <p:nvPr/>
        </p:nvGraphicFramePr>
        <p:xfrm>
          <a:off x="702000" y="1483920"/>
          <a:ext cx="8678160" cy="2879280"/>
        </p:xfrm>
        <a:graphic>
          <a:graphicData uri="http://schemas.openxmlformats.org/drawingml/2006/table">
            <a:tbl>
              <a:tblPr/>
              <a:tblGrid>
                <a:gridCol w="5079600"/>
                <a:gridCol w="706320"/>
                <a:gridCol w="2892600"/>
              </a:tblGrid>
              <a:tr h="418680">
                <a:tc gridSpan="3">
                  <a:txBody>
                    <a:bodyPr lIns="90000" rIns="90000" tIns="46800" bIns="46800"/>
                    <a:p>
                      <a:r>
                        <a:rPr b="1" lang="pt-BR" sz="2200" spc="-1" strike="noStrike">
                          <a:latin typeface="DejaVu Sans"/>
                        </a:rPr>
                        <a:t>Sobrecarga de: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71756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Construtoras e Métodos.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Classe GeometricVector (construtores) e Level  (método bindPlayer).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43400">
                <a:tc>
                  <a:txBody>
                    <a:bodyPr lIns="90000" rIns="90000" tIns="46800" bIns="46800"/>
                    <a:p>
                      <a:pPr algn="just"/>
                      <a:r>
                        <a:rPr b="0" lang="pt-BR" sz="2200" spc="-1" strike="noStrike">
                          <a:latin typeface="DejaVu Sans"/>
                        </a:rPr>
                        <a:t>- Operadores (2 tipos de operadores pelo menos).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Classe GeometricVector.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Table 3"/>
          <p:cNvGraphicFramePr/>
          <p:nvPr/>
        </p:nvGraphicFramePr>
        <p:xfrm>
          <a:off x="711720" y="4502520"/>
          <a:ext cx="8677800" cy="2229840"/>
        </p:xfrm>
        <a:graphic>
          <a:graphicData uri="http://schemas.openxmlformats.org/drawingml/2006/table">
            <a:tbl>
              <a:tblPr/>
              <a:tblGrid>
                <a:gridCol w="5078880"/>
                <a:gridCol w="706320"/>
                <a:gridCol w="2892960"/>
              </a:tblGrid>
              <a:tr h="743400">
                <a:tc gridSpan="3">
                  <a:txBody>
                    <a:bodyPr lIns="90000" rIns="90000" tIns="46800" bIns="46800"/>
                    <a:p>
                      <a:r>
                        <a:rPr b="1" lang="pt-BR" sz="2200" spc="-1" strike="noStrike">
                          <a:latin typeface="DejaVu Sans"/>
                        </a:rPr>
                        <a:t>Persistência de Objetos (via arquivo de texto ou binário)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43400">
                <a:tc>
                  <a:txBody>
                    <a:bodyPr lIns="90000" rIns="90000" tIns="46800" bIns="46800"/>
                    <a:p>
                      <a:r>
                        <a:rPr b="0" lang="pt-BR" sz="2200" spc="-1" strike="noStrike">
                          <a:latin typeface="DejaVu Sans"/>
                        </a:rPr>
                        <a:t>- Persistência de Objetos. 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Pacotes Mementos e  Levels.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3400">
                <a:tc>
                  <a:txBody>
                    <a:bodyPr lIns="90000" rIns="90000" tIns="46800" bIns="46800"/>
                    <a:p>
                      <a:r>
                        <a:rPr b="0" lang="pt-BR" sz="2200" spc="-1" strike="noStrike">
                          <a:latin typeface="DejaVu Sans"/>
                        </a:rPr>
                        <a:t>- Persistência de Relacionamento de Objetos.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Sim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pt-BR" sz="2200" spc="-1" strike="noStrike">
                          <a:latin typeface="DejaVu Sans"/>
                        </a:rPr>
                        <a:t>Idem item anterior.</a:t>
                      </a:r>
                      <a:endParaRPr b="0" lang="pt-BR" sz="2200" spc="-1" strike="noStrike">
                        <a:latin typeface="DejaVu Sans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LibreOffice/6.1.3.2$Windows_X86_64 LibreOffice_project/86daf60bf00efa86ad547e59e09d6bb77c699acb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2019-11-21T21:20:57Z</dcterms:created>
  <dc:creator/>
  <dc:description/>
  <dc:language>pt-BR</dc:language>
  <cp:lastModifiedBy/>
  <dcterms:modified xsi:type="dcterms:W3CDTF">2019-11-25T08:42:28Z</dcterms:modified>
  <cp:revision>20</cp:revision>
  <dc:subject/>
  <dc:title>Focus</dc:title>
</cp:coreProperties>
</file>