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7"/>
  </p:notesMasterIdLst>
  <p:sldIdLst>
    <p:sldId id="256" r:id="rId3"/>
    <p:sldId id="257" r:id="rId4"/>
    <p:sldId id="258" r:id="rId5"/>
    <p:sldId id="277" r:id="rId6"/>
    <p:sldId id="282" r:id="rId7"/>
    <p:sldId id="281" r:id="rId8"/>
    <p:sldId id="279" r:id="rId9"/>
    <p:sldId id="283" r:id="rId10"/>
    <p:sldId id="278" r:id="rId11"/>
    <p:sldId id="259" r:id="rId12"/>
    <p:sldId id="260" r:id="rId13"/>
    <p:sldId id="280" r:id="rId14"/>
    <p:sldId id="261" r:id="rId15"/>
    <p:sldId id="276" r:id="rId16"/>
  </p:sldIdLst>
  <p:sldSz cx="9144000" cy="5145088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7175" cy="400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544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6" name="Shape 96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5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278312" y="10156825"/>
            <a:ext cx="327342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" name="Shape 103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437" cy="480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278312" y="10156825"/>
            <a:ext cx="3273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Shape 111"/>
          <p:cNvSpPr txBox="1"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0500" cy="48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23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8221663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6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863850" y="-1400175"/>
            <a:ext cx="3406775" cy="85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 rot="5400000">
            <a:off x="5459413" y="1370013"/>
            <a:ext cx="4384675" cy="205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1272381" y="-610394"/>
            <a:ext cx="4384675" cy="601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4438"/>
            <a:ext cx="3386137" cy="822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3838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3438" y="1203325"/>
            <a:ext cx="4035425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1662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16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512175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12175" cy="340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937" y="2065337"/>
            <a:ext cx="2878137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BA7701B7-0FD1-44D7-ACCE-5C8A96568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39952" y="1852463"/>
            <a:ext cx="4320480" cy="2484471"/>
          </a:xfrm>
          <a:effectLst>
            <a:outerShdw blurRad="40000" dist="1778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180975" indent="0" algn="just" eaLnBrk="1" hangingPunct="1"/>
            <a:endParaRPr lang="pt-BR" altLang="pt-BR" sz="2101" dirty="0"/>
          </a:p>
          <a:p>
            <a:pPr marL="180975" indent="0" algn="just" eaLnBrk="1" hangingPunct="1"/>
            <a:r>
              <a:rPr lang="pt-BR" altLang="pt-BR" sz="2101" dirty="0"/>
              <a:t>Os objetivos básicos de um sistema operacional podem ser sintetizados em duas palavras-chave: “abstração” e “gerência”, cujos principais aspectos são detalhados a seguir.</a:t>
            </a:r>
            <a:endParaRPr lang="pt-BR" altLang="pt-BR" sz="2101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8EA5DDD-AED8-4597-BD57-0890087DC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444500"/>
            <a:ext cx="8512175" cy="563562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Sistemas Operacionais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20162B-4564-4DBD-BCF4-05145691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564432"/>
            <a:ext cx="2659499" cy="3060535"/>
          </a:xfrm>
          <a:prstGeom prst="rect">
            <a:avLst/>
          </a:prstGeom>
          <a:noFill/>
          <a:ln>
            <a:noFill/>
          </a:ln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C93546F-A7D9-4EEC-B246-1053D42B7770}"/>
              </a:ext>
            </a:extLst>
          </p:cNvPr>
          <p:cNvSpPr txBox="1"/>
          <p:nvPr/>
        </p:nvSpPr>
        <p:spPr>
          <a:xfrm>
            <a:off x="1380872" y="4667821"/>
            <a:ext cx="2128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Gomes, Gabriel 2018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523D8D-E5DF-4417-BECC-F0A4FCA63A35}"/>
              </a:ext>
            </a:extLst>
          </p:cNvPr>
          <p:cNvSpPr/>
          <p:nvPr/>
        </p:nvSpPr>
        <p:spPr>
          <a:xfrm>
            <a:off x="1547664" y="1852464"/>
            <a:ext cx="6984776" cy="2160240"/>
          </a:xfrm>
          <a:prstGeom prst="rect">
            <a:avLst/>
          </a:prstGeom>
          <a:ln/>
          <a:effectLst>
            <a:outerShdw dist="177800" dir="7560000" algn="ctr" rotWithShape="0">
              <a:schemeClr val="bg2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pt-BR" sz="1900" dirty="0">
                <a:latin typeface="+mn-lt"/>
              </a:rPr>
              <a:t>Abstração de recursos:</a:t>
            </a:r>
          </a:p>
          <a:p>
            <a:pPr marL="685891" lvl="1" indent="-342900" algn="just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pt-BR" sz="1900" dirty="0">
                <a:latin typeface="+mn-lt"/>
              </a:rPr>
              <a:t>Como visto anteriormente, </a:t>
            </a:r>
            <a:r>
              <a:rPr lang="pt-BR" sz="1900" dirty="0"/>
              <a:t>Acessar os recursos de hardware de um sistema de computação pode ser uma tarefa complexa, devido às características específicas de cada dispositivo físico e a complexidade de suas interfaces.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1020CD-FA0D-4F95-97C5-BB0861E30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444500"/>
            <a:ext cx="8512175" cy="563562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Sistemas Operacionais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4523D8D-E5DF-4417-BECC-F0A4FCA63A35}"/>
              </a:ext>
            </a:extLst>
          </p:cNvPr>
          <p:cNvSpPr/>
          <p:nvPr/>
        </p:nvSpPr>
        <p:spPr>
          <a:xfrm>
            <a:off x="2051719" y="1132384"/>
            <a:ext cx="6771605" cy="3672408"/>
          </a:xfrm>
          <a:prstGeom prst="rect">
            <a:avLst/>
          </a:prstGeom>
          <a:ln/>
          <a:effectLst>
            <a:outerShdw dist="177800" dir="7560000" algn="ctr" rotWithShape="0">
              <a:schemeClr val="bg2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180975" lvl="2" algn="just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BR" sz="2400" dirty="0">
                <a:solidFill>
                  <a:srgbClr val="FF0000"/>
                </a:solidFill>
              </a:rPr>
              <a:t>Exemplo:</a:t>
            </a:r>
          </a:p>
          <a:p>
            <a:pPr marL="557213" lvl="2" indent="-285750" algn="just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pt-BR" sz="1700" dirty="0"/>
              <a:t>verificar se o leitor de DVD está disponível;</a:t>
            </a:r>
          </a:p>
          <a:p>
            <a:pPr marL="557213" lvl="2" indent="-285750" algn="just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pt-BR" sz="1700" dirty="0"/>
              <a:t>verificar se o leitor contém um Disco;</a:t>
            </a:r>
          </a:p>
          <a:p>
            <a:pPr marL="557213" lvl="2" indent="-285750" algn="just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pt-BR" sz="1700" dirty="0"/>
              <a:t>ligar o motor do leitor e aguardar atingir a velocidade de rotação correta;</a:t>
            </a:r>
          </a:p>
          <a:p>
            <a:pPr marL="557213" lvl="2" indent="-285750" algn="just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pt-BR" sz="1700" dirty="0"/>
              <a:t>posicionar a cabeça de leitura sobre a trilha onde está a tabela de diretório;</a:t>
            </a:r>
          </a:p>
          <a:p>
            <a:pPr marL="557213" lvl="2" indent="-285750" algn="just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pt-BR" sz="1700" dirty="0"/>
              <a:t>ler a tabela de diretório e localizar o arquivo ou subdiretório desejado; </a:t>
            </a:r>
          </a:p>
          <a:p>
            <a:pPr marL="557213" lvl="2" indent="-285750" algn="just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pt-BR" sz="1700" dirty="0"/>
              <a:t>mover a cabeça de leitura para a posição do bloco inicial do arquivo;</a:t>
            </a:r>
          </a:p>
          <a:p>
            <a:pPr marL="557213" lvl="2" indent="-285750" algn="just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pt-BR" sz="1700" dirty="0"/>
              <a:t>ler o bloco inicial do arquivo e depositá-lo em um Buffer.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1020CD-FA0D-4F95-97C5-BB0861E30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444500"/>
            <a:ext cx="8512175" cy="563562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Sistemas Operacionais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101D2F-538B-4243-8A42-ACDA14C3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59" y="3148608"/>
            <a:ext cx="1425756" cy="1067941"/>
          </a:xfrm>
          <a:prstGeom prst="rect">
            <a:avLst/>
          </a:prstGeom>
          <a:noFill/>
          <a:ln>
            <a:noFill/>
          </a:ln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05CBBD-9D14-4323-8DC6-10DEDD3A4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492424"/>
            <a:ext cx="1287587" cy="1287587"/>
          </a:xfrm>
          <a:prstGeom prst="rect">
            <a:avLst/>
          </a:prstGeom>
          <a:noFill/>
          <a:ln>
            <a:noFill/>
          </a:ln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9972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4">
            <a:extLst>
              <a:ext uri="{FF2B5EF4-FFF2-40B4-BE49-F238E27FC236}">
                <a16:creationId xmlns:a16="http://schemas.microsoft.com/office/drawing/2014/main" id="{BAC3AF3E-7DF3-41B6-BBFA-5AFA0F6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361" indent="-21437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479" indent="-171496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470" indent="-171496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461" indent="-171496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6453" indent="-17149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9444" indent="-17149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2436" indent="-17149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5427" indent="-17149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050"/>
              <a:t>Arquitetura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DE863BC-78A4-4AB7-AD3E-F10264773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1800" y="1265532"/>
            <a:ext cx="5907509" cy="3435056"/>
          </a:xfrm>
          <a:effectLst>
            <a:outerShdw blurRad="40000" dist="1778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180975" indent="0" algn="just" eaLnBrk="1" hangingPunct="1"/>
            <a:r>
              <a:rPr lang="pt-BR" altLang="pt-BR" sz="1900" dirty="0">
                <a:sym typeface="Wingdings" panose="05000000000000000000" pitchFamily="2" charset="2"/>
              </a:rPr>
              <a:t> </a:t>
            </a:r>
            <a:r>
              <a:rPr lang="pt-BR" altLang="pt-BR" sz="1900" dirty="0"/>
              <a:t>Assim, o sistema operacional deve definir interfaces abstratas para os recursos do hardware, visando atender os seguintes objetivos:</a:t>
            </a:r>
          </a:p>
          <a:p>
            <a:pPr marL="180975" indent="0" algn="just" eaLnBrk="1" hangingPunct="1"/>
            <a:endParaRPr lang="pt-BR" altLang="pt-BR" sz="1900" dirty="0"/>
          </a:p>
          <a:p>
            <a:pPr marL="180975" indent="0" algn="just" eaLnBrk="1" hangingPunct="1"/>
            <a:r>
              <a:rPr lang="pt-BR" altLang="pt-BR" sz="1900" dirty="0">
                <a:sym typeface="Wingdings" panose="05000000000000000000" pitchFamily="2" charset="2"/>
              </a:rPr>
              <a:t> </a:t>
            </a:r>
            <a:r>
              <a:rPr lang="pt-BR" altLang="pt-BR" sz="1900" dirty="0"/>
              <a:t>Prover interfaces de acesso aos dispositivos </a:t>
            </a:r>
          </a:p>
          <a:p>
            <a:pPr marL="180975" indent="0" algn="just" eaLnBrk="1" hangingPunct="1"/>
            <a:endParaRPr lang="pt-BR" altLang="pt-BR" sz="1900" dirty="0"/>
          </a:p>
          <a:p>
            <a:pPr marL="180975" indent="0" algn="just" eaLnBrk="1" hangingPunct="1"/>
            <a:r>
              <a:rPr lang="pt-BR" altLang="pt-BR" sz="1900" dirty="0">
                <a:sym typeface="Wingdings" panose="05000000000000000000" pitchFamily="2" charset="2"/>
              </a:rPr>
              <a:t></a:t>
            </a:r>
            <a:r>
              <a:rPr lang="pt-BR" altLang="pt-BR" sz="1900" dirty="0"/>
              <a:t>Tornar os aplicativos independentes do hardware. </a:t>
            </a:r>
          </a:p>
          <a:p>
            <a:pPr marL="180975" indent="0" algn="just" eaLnBrk="1" hangingPunct="1"/>
            <a:endParaRPr lang="pt-BR" altLang="pt-BR" sz="1900" dirty="0"/>
          </a:p>
          <a:p>
            <a:pPr marL="180975" indent="0" algn="just" eaLnBrk="1" hangingPunct="1"/>
            <a:r>
              <a:rPr lang="pt-BR" altLang="pt-BR" sz="1900" dirty="0">
                <a:sym typeface="Wingdings" panose="05000000000000000000" pitchFamily="2" charset="2"/>
              </a:rPr>
              <a:t> </a:t>
            </a:r>
            <a:r>
              <a:rPr lang="pt-BR" altLang="pt-BR" sz="1900" dirty="0"/>
              <a:t>Definir interfaces de acesso homogêneas para dispositivos com tecnologias distintas</a:t>
            </a: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00A4A6A1-E206-4115-9545-BFB1A25E9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Sistemas Operacionais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146CE2-64C0-4373-8D2B-6C4025A36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02607"/>
            <a:ext cx="1753705" cy="1167011"/>
          </a:xfrm>
          <a:prstGeom prst="rect">
            <a:avLst/>
          </a:prstGeom>
          <a:noFill/>
          <a:ln>
            <a:noFill/>
          </a:ln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60FFCD4-42A7-4ED4-9F80-3F54C0EFAFED}"/>
              </a:ext>
            </a:extLst>
          </p:cNvPr>
          <p:cNvSpPr txBox="1"/>
          <p:nvPr/>
        </p:nvSpPr>
        <p:spPr>
          <a:xfrm>
            <a:off x="755576" y="3006924"/>
            <a:ext cx="175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 err="1"/>
              <a:t>Maintscape</a:t>
            </a:r>
            <a:r>
              <a:rPr lang="pt-BR" sz="1000" dirty="0"/>
              <a:t>, 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083232-C266-4517-BC99-768791E08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436535"/>
            <a:ext cx="1753705" cy="986459"/>
          </a:xfrm>
          <a:prstGeom prst="rect">
            <a:avLst/>
          </a:prstGeom>
          <a:noFill/>
          <a:ln>
            <a:noFill/>
          </a:ln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F199CF-1510-402E-B963-BAC066428C82}"/>
              </a:ext>
            </a:extLst>
          </p:cNvPr>
          <p:cNvSpPr txBox="1"/>
          <p:nvPr/>
        </p:nvSpPr>
        <p:spPr>
          <a:xfrm>
            <a:off x="730063" y="4444752"/>
            <a:ext cx="175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Stock </a:t>
            </a:r>
            <a:r>
              <a:rPr lang="pt-BR" sz="1000" dirty="0" err="1"/>
              <a:t>Analysis</a:t>
            </a:r>
            <a:r>
              <a:rPr lang="pt-BR" sz="1000" dirty="0"/>
              <a:t> 2018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B883-773D-4BD6-ACE9-BDAC324D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569516"/>
            <a:ext cx="5197326" cy="850900"/>
          </a:xfrm>
        </p:spPr>
        <p:txBody>
          <a:bodyPr/>
          <a:lstStyle/>
          <a:p>
            <a:pPr algn="l"/>
            <a:r>
              <a:rPr lang="pt-BR" sz="3200" dirty="0"/>
              <a:t>Bibliografia Base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BE528477-CA09-4A5E-8B33-FF3C02974E25}"/>
              </a:ext>
            </a:extLst>
          </p:cNvPr>
          <p:cNvSpPr>
            <a:spLocks noGrp="1"/>
          </p:cNvSpPr>
          <p:nvPr/>
        </p:nvSpPr>
        <p:spPr>
          <a:xfrm>
            <a:off x="1187624" y="1708448"/>
            <a:ext cx="7388997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STALLINGS, William.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Arquitetura e Organização de Computadores. </a:t>
            </a:r>
          </a:p>
          <a:p>
            <a:pPr algn="just"/>
            <a:r>
              <a:rPr lang="pt-BR" sz="1600" dirty="0"/>
              <a:t>São Paulo: Pearson </a:t>
            </a:r>
            <a:r>
              <a:rPr lang="pt-BR" sz="1600" dirty="0" err="1"/>
              <a:t>Education</a:t>
            </a:r>
            <a:r>
              <a:rPr lang="pt-BR" sz="1600" dirty="0"/>
              <a:t> do Brasil, 2002.</a:t>
            </a:r>
          </a:p>
          <a:p>
            <a:pPr algn="just"/>
            <a:endParaRPr lang="pt-B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MONTEIRO, Mário A.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a Organização de Computadores.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Rio de Janeiro: LTC, 2002.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David A. Patterson &amp; John L. Hennessy.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Organização e projeto de computadores a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interface Hardware/Software.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Tradução: Nery Machado Filho. Morgan </a:t>
            </a:r>
            <a:r>
              <a:rPr lang="pt-BR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Kaufmmann</a:t>
            </a: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Editora Brasil: LTC, 2000.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77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>
            <a:extLst>
              <a:ext uri="{FF2B5EF4-FFF2-40B4-BE49-F238E27FC236}">
                <a16:creationId xmlns:a16="http://schemas.microsoft.com/office/drawing/2014/main" id="{A534F584-EF90-407B-B367-2015099EB21C}"/>
              </a:ext>
            </a:extLst>
          </p:cNvPr>
          <p:cNvSpPr txBox="1"/>
          <p:nvPr/>
        </p:nvSpPr>
        <p:spPr>
          <a:xfrm>
            <a:off x="5723466" y="4082562"/>
            <a:ext cx="2880981" cy="77155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800" b="1" dirty="0">
                <a:solidFill>
                  <a:schemeClr val="tx1"/>
                </a:solidFill>
              </a:rPr>
              <a:t>Mestre </a:t>
            </a:r>
            <a:r>
              <a:rPr lang="en-US" sz="800" b="1" dirty="0" err="1">
                <a:solidFill>
                  <a:schemeClr val="tx1"/>
                </a:solidFill>
              </a:rPr>
              <a:t>em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Sistemas</a:t>
            </a:r>
            <a:r>
              <a:rPr lang="en-US" sz="800" b="1" dirty="0">
                <a:solidFill>
                  <a:schemeClr val="tx1"/>
                </a:solidFill>
              </a:rPr>
              <a:t> de </a:t>
            </a:r>
            <a:r>
              <a:rPr lang="en-US" sz="800" b="1" dirty="0" err="1">
                <a:solidFill>
                  <a:schemeClr val="tx1"/>
                </a:solidFill>
              </a:rPr>
              <a:t>Computação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Shape 106">
            <a:extLst>
              <a:ext uri="{FF2B5EF4-FFF2-40B4-BE49-F238E27FC236}">
                <a16:creationId xmlns:a16="http://schemas.microsoft.com/office/drawing/2014/main" id="{E9E48C1D-8F89-4D11-94B0-8EA81F87A1DF}"/>
              </a:ext>
            </a:extLst>
          </p:cNvPr>
          <p:cNvSpPr txBox="1"/>
          <p:nvPr/>
        </p:nvSpPr>
        <p:spPr>
          <a:xfrm>
            <a:off x="3923928" y="2068488"/>
            <a:ext cx="4824536" cy="77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Disciplina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Arquitetura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Computadores</a:t>
            </a:r>
            <a:r>
              <a:rPr lang="en-US" sz="2400" b="1" dirty="0">
                <a:solidFill>
                  <a:schemeClr val="tx1"/>
                </a:solidFill>
              </a:rPr>
              <a:t> e </a:t>
            </a:r>
            <a:r>
              <a:rPr lang="en-US" sz="2400" b="1" dirty="0" err="1">
                <a:solidFill>
                  <a:schemeClr val="tx1"/>
                </a:solidFill>
              </a:rPr>
              <a:t>Sistemas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Operacionais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4">
            <a:extLst>
              <a:ext uri="{FF2B5EF4-FFF2-40B4-BE49-F238E27FC236}">
                <a16:creationId xmlns:a16="http://schemas.microsoft.com/office/drawing/2014/main" id="{CA045C80-5C1A-4817-B3E8-BF49060AAC3F}"/>
              </a:ext>
            </a:extLst>
          </p:cNvPr>
          <p:cNvSpPr txBox="1"/>
          <p:nvPr/>
        </p:nvSpPr>
        <p:spPr>
          <a:xfrm>
            <a:off x="3347864" y="2356520"/>
            <a:ext cx="5616624" cy="6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b="1" dirty="0" err="1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História</a:t>
            </a:r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dos </a:t>
            </a:r>
            <a:r>
              <a:rPr lang="en-US" sz="2400" b="1" dirty="0" err="1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Sistemas</a:t>
            </a:r>
            <a:r>
              <a:rPr lang="en-US" sz="2400" b="1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dirty="0" err="1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Operacionais</a:t>
            </a:r>
            <a:endParaRPr lang="en-US" sz="2400" b="1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F71B7E-9DDC-491E-971F-5F1E6E6FD127}"/>
              </a:ext>
            </a:extLst>
          </p:cNvPr>
          <p:cNvSpPr txBox="1"/>
          <p:nvPr/>
        </p:nvSpPr>
        <p:spPr>
          <a:xfrm>
            <a:off x="3347864" y="142041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</a:rPr>
              <a:t>Semana 4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Aula 01</a:t>
            </a:r>
          </a:p>
        </p:txBody>
      </p:sp>
      <p:sp>
        <p:nvSpPr>
          <p:cNvPr id="8" name="Shape 106">
            <a:extLst>
              <a:ext uri="{FF2B5EF4-FFF2-40B4-BE49-F238E27FC236}">
                <a16:creationId xmlns:a16="http://schemas.microsoft.com/office/drawing/2014/main" id="{0D3F139C-3066-4B6C-B247-68647FCA20DB}"/>
              </a:ext>
            </a:extLst>
          </p:cNvPr>
          <p:cNvSpPr txBox="1"/>
          <p:nvPr/>
        </p:nvSpPr>
        <p:spPr>
          <a:xfrm>
            <a:off x="5723466" y="4082562"/>
            <a:ext cx="2880981" cy="77155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Prof. </a:t>
            </a:r>
            <a:r>
              <a:rPr lang="en-US" sz="1800" b="1" dirty="0" err="1">
                <a:solidFill>
                  <a:schemeClr val="tx1"/>
                </a:solidFill>
              </a:rPr>
              <a:t>Wyllian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Fressatti</a:t>
            </a:r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4742"/>
              </a:buClr>
              <a:buSzPts val="5400"/>
              <a:buFont typeface="Arial"/>
              <a:buNone/>
            </a:pPr>
            <a:r>
              <a:rPr lang="en-US" sz="800" b="1" dirty="0">
                <a:solidFill>
                  <a:schemeClr val="tx1"/>
                </a:solidFill>
              </a:rPr>
              <a:t>Mestre </a:t>
            </a:r>
            <a:r>
              <a:rPr lang="en-US" sz="800" b="1" dirty="0" err="1">
                <a:solidFill>
                  <a:schemeClr val="tx1"/>
                </a:solidFill>
              </a:rPr>
              <a:t>em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1" dirty="0" err="1">
                <a:solidFill>
                  <a:schemeClr val="tx1"/>
                </a:solidFill>
              </a:rPr>
              <a:t>Sistemas</a:t>
            </a:r>
            <a:r>
              <a:rPr lang="en-US" sz="800" b="1" dirty="0">
                <a:solidFill>
                  <a:schemeClr val="tx1"/>
                </a:solidFill>
              </a:rPr>
              <a:t> de </a:t>
            </a:r>
            <a:r>
              <a:rPr lang="en-US" sz="800" b="1" dirty="0" err="1">
                <a:solidFill>
                  <a:schemeClr val="tx1"/>
                </a:solidFill>
              </a:rPr>
              <a:t>Computação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BF6DEA-1F28-43C4-BE34-6380540CA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 dirty="0"/>
              <a:t>Sistemas Operacionais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94D4A47-9446-418E-8326-39BE4E3F1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1888468"/>
            <a:ext cx="3798795" cy="2016224"/>
          </a:xfrm>
          <a:effectLst>
            <a:outerShdw blurRad="40000" dist="1778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361950" algn="just" eaLnBrk="1" hangingPunct="1"/>
            <a:endParaRPr lang="pt-BR" altLang="pt-BR" sz="1800" dirty="0"/>
          </a:p>
          <a:p>
            <a:pPr marL="0" indent="361950" algn="just" eaLnBrk="1" hangingPunct="1"/>
            <a:r>
              <a:rPr lang="pt-BR" altLang="pt-BR" sz="1800" dirty="0"/>
              <a:t>Os primeiros computadores eram construídos para executar uma tarefa específica, caso você precisasse de realizar outra atividade, um novo projeto deveria ser executado </a:t>
            </a:r>
            <a:r>
              <a:rPr lang="pt-BR" altLang="pt-BR" sz="1800"/>
              <a:t>e implementado.</a:t>
            </a:r>
            <a:endParaRPr lang="pt-BR" altLang="pt-BR" sz="1800" dirty="0"/>
          </a:p>
          <a:p>
            <a:pPr marL="0" indent="361950" algn="just" eaLnBrk="1" hangingPunct="1"/>
            <a:endParaRPr lang="pt-BR" altLang="pt-BR" sz="1800" dirty="0"/>
          </a:p>
          <a:p>
            <a:pPr lvl="1" algn="just" eaLnBrk="1" hangingPunct="1"/>
            <a:endParaRPr lang="pt-BR" alt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FF1D4B-6263-4555-90B3-686B1679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05" y="1888468"/>
            <a:ext cx="3340310" cy="2016223"/>
          </a:xfrm>
          <a:prstGeom prst="rect">
            <a:avLst/>
          </a:prstGeom>
          <a:effectLst>
            <a:outerShdw blurRad="50800" dist="1524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BF6DEA-1F28-43C4-BE34-6380540CA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 dirty="0"/>
              <a:t>Sistemas Operacionais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94D4A47-9446-418E-8326-39BE4E3F1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79912" y="1492424"/>
            <a:ext cx="4518875" cy="2808312"/>
          </a:xfrm>
          <a:effectLst>
            <a:outerShdw blurRad="40000" dist="1778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361950" algn="just" eaLnBrk="1" hangingPunct="1"/>
            <a:endParaRPr lang="pt-BR" altLang="pt-BR" sz="1800" dirty="0"/>
          </a:p>
          <a:p>
            <a:pPr marL="0" indent="361950" algn="just" eaLnBrk="1" hangingPunct="1"/>
            <a:r>
              <a:rPr lang="pt-BR" altLang="pt-BR" sz="1800" dirty="0"/>
              <a:t>Em uma evolução, o  usuário introduzia programa na máquina, introduzia os dados, iniciava o programa e aguardava a finalização.</a:t>
            </a:r>
          </a:p>
          <a:p>
            <a:pPr marL="0" indent="361950" algn="just" eaLnBrk="1" hangingPunct="1"/>
            <a:endParaRPr lang="pt-BR" altLang="pt-BR" sz="1800" dirty="0"/>
          </a:p>
          <a:p>
            <a:pPr marL="0" indent="361950" algn="just"/>
            <a:r>
              <a:rPr lang="pt-BR" altLang="pt-BR" sz="1800" dirty="0"/>
              <a:t>A partir do advento dos sistemas operacionais muitas possibilidades foram expandidas</a:t>
            </a:r>
          </a:p>
          <a:p>
            <a:pPr lvl="1" algn="just" eaLnBrk="1" hangingPunct="1"/>
            <a:endParaRPr lang="pt-BR" alt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DF38EF-E79A-458F-8600-E72E82DE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58280"/>
            <a:ext cx="2078784" cy="3076600"/>
          </a:xfrm>
          <a:prstGeom prst="rect">
            <a:avLst/>
          </a:prstGeom>
          <a:effectLst>
            <a:outerShdw blurRad="50800" dist="1397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77800" h="177800"/>
          </a:sp3d>
        </p:spPr>
      </p:pic>
    </p:spTree>
    <p:extLst>
      <p:ext uri="{BB962C8B-B14F-4D97-AF65-F5344CB8AC3E}">
        <p14:creationId xmlns:p14="http://schemas.microsoft.com/office/powerpoint/2010/main" val="132079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BF6DEA-1F28-43C4-BE34-6380540CA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 dirty="0"/>
              <a:t>Sistemas Operacionais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94D4A47-9446-418E-8326-39BE4E3F1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672" y="1348408"/>
            <a:ext cx="7039155" cy="2448272"/>
          </a:xfrm>
          <a:effectLst>
            <a:outerShdw blurRad="40000" dist="1778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361950" algn="just" eaLnBrk="1" hangingPunct="1"/>
            <a:r>
              <a:rPr lang="pt-BR" altLang="pt-BR" sz="1800" dirty="0">
                <a:sym typeface="Wingdings" panose="05000000000000000000" pitchFamily="2" charset="2"/>
              </a:rPr>
              <a:t> </a:t>
            </a:r>
            <a:r>
              <a:rPr lang="pt-BR" altLang="pt-BR" sz="1800" dirty="0"/>
              <a:t>No início, na era dos grandes mainframes, era necessário carregar o computador com toda a programação que iria utilizar. </a:t>
            </a:r>
          </a:p>
          <a:p>
            <a:pPr marL="0" indent="361950" algn="just" eaLnBrk="1" hangingPunct="1"/>
            <a:endParaRPr lang="pt-BR" altLang="pt-BR" sz="1800" dirty="0"/>
          </a:p>
          <a:p>
            <a:pPr marL="0" indent="361950" algn="just" eaLnBrk="1" hangingPunct="1"/>
            <a:r>
              <a:rPr lang="pt-BR" altLang="pt-BR" sz="1800" dirty="0">
                <a:sym typeface="Wingdings" panose="05000000000000000000" pitchFamily="2" charset="2"/>
              </a:rPr>
              <a:t> </a:t>
            </a:r>
            <a:r>
              <a:rPr lang="pt-BR" altLang="pt-BR" sz="1800" dirty="0"/>
              <a:t>O primeiro sistema operacional realmente ativo foi o GM-NAA I/O, da GM, criado para o IBM 704. </a:t>
            </a:r>
          </a:p>
          <a:p>
            <a:pPr marL="0" indent="361950" algn="just" eaLnBrk="1" hangingPunct="1"/>
            <a:endParaRPr lang="pt-BR" altLang="pt-BR" sz="1800" dirty="0"/>
          </a:p>
          <a:p>
            <a:pPr marL="0" indent="361950" algn="just" eaLnBrk="1" hangingPunct="1"/>
            <a:r>
              <a:rPr lang="pt-BR" altLang="pt-BR" sz="1800" dirty="0">
                <a:sym typeface="Wingdings" panose="05000000000000000000" pitchFamily="2" charset="2"/>
              </a:rPr>
              <a:t> </a:t>
            </a:r>
            <a:r>
              <a:rPr lang="pt-BR" altLang="pt-BR" sz="1800" dirty="0"/>
              <a:t>A proposta era automatizar diversas atividades sem ter que reenviar constantemente códigos para fazer uma determinada função, além de gerenciar melhor os recursos do equipamento.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859244-708B-49C3-97BD-F7F00E7B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37" y="3998709"/>
            <a:ext cx="1597989" cy="1023566"/>
          </a:xfrm>
          <a:prstGeom prst="rect">
            <a:avLst/>
          </a:prstGeom>
          <a:effectLst>
            <a:outerShdw blurRad="50800" dist="1524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BC29A6-1BE8-4107-B972-F9309081F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997481"/>
            <a:ext cx="1368152" cy="1024794"/>
          </a:xfrm>
          <a:prstGeom prst="rect">
            <a:avLst/>
          </a:prstGeom>
          <a:effectLst>
            <a:outerShdw blurRad="50800" dist="1524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0CA2D6-0B87-4A0C-9BCD-782B43501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3991671"/>
            <a:ext cx="1958675" cy="1023566"/>
          </a:xfrm>
          <a:prstGeom prst="rect">
            <a:avLst/>
          </a:prstGeom>
          <a:effectLst>
            <a:outerShdw blurRad="50800" dist="1524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6115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2B6B12-94F0-4A8E-8F77-4C3F1170C3CE}"/>
              </a:ext>
            </a:extLst>
          </p:cNvPr>
          <p:cNvSpPr txBox="1"/>
          <p:nvPr/>
        </p:nvSpPr>
        <p:spPr>
          <a:xfrm>
            <a:off x="2291514" y="1648957"/>
            <a:ext cx="6336704" cy="3016210"/>
          </a:xfrm>
          <a:prstGeom prst="rect">
            <a:avLst/>
          </a:prstGeom>
          <a:effectLst>
            <a:outerShdw blurRad="40000" dist="1778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pt-BR" altLang="pt-BR" sz="1900" dirty="0"/>
          </a:p>
          <a:p>
            <a:pPr algn="just"/>
            <a:r>
              <a:rPr lang="pt-BR" altLang="pt-BR" sz="1900" dirty="0">
                <a:sym typeface="Wingdings" panose="05000000000000000000" pitchFamily="2" charset="2"/>
              </a:rPr>
              <a:t> </a:t>
            </a:r>
            <a:r>
              <a:rPr lang="pt-BR" altLang="pt-BR" sz="1900" dirty="0"/>
              <a:t>Com o passar dos anos, diversas empresas projetaram e desenvolveram S.O. para seus mainframes, determinadas empresas se especializaram na criação de sistemas para terceiros.</a:t>
            </a:r>
          </a:p>
          <a:p>
            <a:pPr algn="just"/>
            <a:endParaRPr lang="pt-BR" altLang="pt-BR" sz="1900" dirty="0"/>
          </a:p>
          <a:p>
            <a:pPr algn="just"/>
            <a:r>
              <a:rPr lang="pt-BR" altLang="pt-BR" sz="1900" dirty="0">
                <a:sym typeface="Wingdings" panose="05000000000000000000" pitchFamily="2" charset="2"/>
              </a:rPr>
              <a:t> </a:t>
            </a:r>
            <a:r>
              <a:rPr lang="pt-BR" altLang="pt-BR" sz="1900" dirty="0"/>
              <a:t>O problema é que cada um destes sistemas apresentava características próprias e não possuíam nenhum tipo de comunicação entre si, o que criou a necessidade de uma padronização.</a:t>
            </a:r>
            <a:endParaRPr lang="pt-BR" sz="19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3FE543-5B70-4852-BB8C-5D537C5C1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444500"/>
            <a:ext cx="8512175" cy="563562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Sistemas Operacionais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DE4EFB-9EEF-467D-928C-203127F0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8" y="3220616"/>
            <a:ext cx="1751961" cy="915541"/>
          </a:xfrm>
          <a:prstGeom prst="rect">
            <a:avLst/>
          </a:prstGeom>
          <a:effectLst>
            <a:outerShdw blurRad="50800" dist="1524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DD7A43-C96C-4F43-9E4F-F0291214E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18" y="1708448"/>
            <a:ext cx="1714159" cy="1283965"/>
          </a:xfrm>
          <a:prstGeom prst="rect">
            <a:avLst/>
          </a:prstGeom>
          <a:effectLst>
            <a:outerShdw blurRad="50800" dist="1524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36743B1-E2BD-4BF5-919D-5584BD60F78D}"/>
              </a:ext>
            </a:extLst>
          </p:cNvPr>
          <p:cNvSpPr txBox="1"/>
          <p:nvPr/>
        </p:nvSpPr>
        <p:spPr>
          <a:xfrm>
            <a:off x="433974" y="295900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IBM, 2018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BD2DF4-4EF4-427B-B178-44A949680598}"/>
              </a:ext>
            </a:extLst>
          </p:cNvPr>
          <p:cNvSpPr txBox="1"/>
          <p:nvPr/>
        </p:nvSpPr>
        <p:spPr>
          <a:xfrm>
            <a:off x="413783" y="422872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IBM, 2018</a:t>
            </a:r>
          </a:p>
        </p:txBody>
      </p:sp>
    </p:spTree>
    <p:extLst>
      <p:ext uri="{BB962C8B-B14F-4D97-AF65-F5344CB8AC3E}">
        <p14:creationId xmlns:p14="http://schemas.microsoft.com/office/powerpoint/2010/main" val="9331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2B6B12-94F0-4A8E-8F77-4C3F1170C3CE}"/>
              </a:ext>
            </a:extLst>
          </p:cNvPr>
          <p:cNvSpPr txBox="1"/>
          <p:nvPr/>
        </p:nvSpPr>
        <p:spPr>
          <a:xfrm>
            <a:off x="4139952" y="1581269"/>
            <a:ext cx="4320480" cy="2431435"/>
          </a:xfrm>
          <a:prstGeom prst="rect">
            <a:avLst/>
          </a:prstGeom>
          <a:effectLst>
            <a:outerShdw blurRad="40000" dist="177800" dir="756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pt-BR" altLang="pt-BR" sz="1900" dirty="0"/>
          </a:p>
          <a:p>
            <a:pPr algn="just"/>
            <a:r>
              <a:rPr lang="pt-BR" altLang="pt-BR" sz="1900" dirty="0">
                <a:sym typeface="Wingdings" panose="05000000000000000000" pitchFamily="2" charset="2"/>
              </a:rPr>
              <a:t> </a:t>
            </a:r>
            <a:r>
              <a:rPr lang="pt-BR" altLang="pt-BR" sz="1900" dirty="0"/>
              <a:t>Portanto, torna-se desejável oferecer aos programas aplicativos uma forma de acesso homogênea aos dispositivos físicos, que permita abstrair as diferenças tecnológicas entre eles.</a:t>
            </a:r>
          </a:p>
          <a:p>
            <a:pPr algn="just"/>
            <a:endParaRPr lang="pt-BR" sz="19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3FE543-5B70-4852-BB8C-5D537C5C1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444500"/>
            <a:ext cx="8512175" cy="563562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Sistemas Operacionais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2FD19D-0101-414E-B749-487EEF557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1972122"/>
            <a:ext cx="2581275" cy="1771650"/>
          </a:xfrm>
          <a:prstGeom prst="rect">
            <a:avLst/>
          </a:prstGeom>
          <a:noFill/>
          <a:ln>
            <a:noFill/>
          </a:ln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E6F2BE-D54C-4506-ACF1-3D5D38D9942D}"/>
              </a:ext>
            </a:extLst>
          </p:cNvPr>
          <p:cNvSpPr txBox="1"/>
          <p:nvPr/>
        </p:nvSpPr>
        <p:spPr>
          <a:xfrm>
            <a:off x="1326133" y="3796680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(Siqueira, Fernando 2018)</a:t>
            </a:r>
          </a:p>
        </p:txBody>
      </p:sp>
    </p:spTree>
    <p:extLst>
      <p:ext uri="{BB962C8B-B14F-4D97-AF65-F5344CB8AC3E}">
        <p14:creationId xmlns:p14="http://schemas.microsoft.com/office/powerpoint/2010/main" val="345004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Imagem 2">
            <a:extLst>
              <a:ext uri="{FF2B5EF4-FFF2-40B4-BE49-F238E27FC236}">
                <a16:creationId xmlns:a16="http://schemas.microsoft.com/office/drawing/2014/main" id="{956C0806-6E1B-407F-923B-12236B6F7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8408"/>
            <a:ext cx="3777828" cy="3116827"/>
          </a:xfrm>
          <a:prstGeom prst="rect">
            <a:avLst/>
          </a:prstGeom>
          <a:noFill/>
          <a:ln>
            <a:noFill/>
          </a:ln>
          <a:effectLst>
            <a:outerShdw blurRad="50800" dist="177800" dir="756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34DB74A4-BDD6-4E03-88BC-F73AF76F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9912" y="4634078"/>
            <a:ext cx="2701171" cy="343006"/>
          </a:xfrm>
        </p:spPr>
        <p:txBody>
          <a:bodyPr/>
          <a:lstStyle/>
          <a:p>
            <a:pPr>
              <a:defRPr/>
            </a:pPr>
            <a:r>
              <a:rPr lang="pt-BR" sz="1050" b="1" dirty="0">
                <a:solidFill>
                  <a:schemeClr val="tx1"/>
                </a:solidFill>
              </a:rPr>
              <a:t>Fonte: (</a:t>
            </a:r>
            <a:r>
              <a:rPr lang="pt-BR" sz="1050" b="1" dirty="0" err="1">
                <a:solidFill>
                  <a:schemeClr val="tx1"/>
                </a:solidFill>
              </a:rPr>
              <a:t>Maziero</a:t>
            </a:r>
            <a:r>
              <a:rPr lang="pt-BR" sz="1050" b="1" dirty="0">
                <a:solidFill>
                  <a:schemeClr val="tx1"/>
                </a:solidFill>
              </a:rPr>
              <a:t>, 2013-2017)</a:t>
            </a:r>
            <a:endParaRPr lang="pt-BR" altLang="pt-BR" sz="1050" b="1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7229AF-2615-420B-86F8-28684F984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444500"/>
            <a:ext cx="8512175" cy="563562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Sistemas Operacionais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568</Words>
  <Application>Microsoft Office PowerPoint</Application>
  <PresentationFormat>Personalizar</PresentationFormat>
  <Paragraphs>73</Paragraphs>
  <Slides>14</Slides>
  <Notes>3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Tahoma</vt:lpstr>
      <vt:lpstr>Times New Roman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Sistemas Operacionais</vt:lpstr>
      <vt:lpstr>Bibliografia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Dell-07</dc:creator>
  <cp:lastModifiedBy>Wyllian Fressatti</cp:lastModifiedBy>
  <cp:revision>162</cp:revision>
  <dcterms:modified xsi:type="dcterms:W3CDTF">2018-07-18T15:46:10Z</dcterms:modified>
</cp:coreProperties>
</file>