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69" r:id="rId6"/>
    <p:sldId id="261" r:id="rId7"/>
    <p:sldId id="278" r:id="rId8"/>
    <p:sldId id="279" r:id="rId9"/>
    <p:sldId id="280" r:id="rId10"/>
    <p:sldId id="282" r:id="rId11"/>
    <p:sldId id="281" r:id="rId12"/>
  </p:sldIdLst>
  <p:sldSz cx="9144000" cy="5145088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3717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5446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6" name="Shape 96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5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3" name="Shape 103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2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4278312" y="10156825"/>
            <a:ext cx="32733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Shape 111"/>
          <p:cNvSpPr txBox="1"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23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882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55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5" name="Shape 135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57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8221663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4033838" cy="338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43438" y="1203325"/>
            <a:ext cx="4035425" cy="338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12175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rot="5400000">
            <a:off x="2863850" y="-1400175"/>
            <a:ext cx="3406775" cy="851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21662" cy="33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4179888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43438" y="1152525"/>
            <a:ext cx="4179887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 rot="5400000">
            <a:off x="5459413" y="1370013"/>
            <a:ext cx="4384675" cy="205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 rot="5400000">
            <a:off x="1272381" y="-610394"/>
            <a:ext cx="4384675" cy="601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2874962" y="-1214438"/>
            <a:ext cx="3386137" cy="822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21662" cy="33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12175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5937" y="2065337"/>
            <a:ext cx="2878137" cy="1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B883-773D-4BD6-ACE9-BDAC324D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317779"/>
            <a:ext cx="8221662" cy="850900"/>
          </a:xfrm>
        </p:spPr>
        <p:txBody>
          <a:bodyPr/>
          <a:lstStyle/>
          <a:p>
            <a:pPr algn="l"/>
            <a:r>
              <a:rPr lang="pt-BR" sz="3200"/>
              <a:t>Bibliografia Base</a:t>
            </a:r>
            <a:endParaRPr lang="pt-BR" sz="3200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F3AA461F-56AE-4D16-95CA-7879BE34288C}"/>
              </a:ext>
            </a:extLst>
          </p:cNvPr>
          <p:cNvSpPr>
            <a:spLocks noGrp="1"/>
          </p:cNvSpPr>
          <p:nvPr/>
        </p:nvSpPr>
        <p:spPr>
          <a:xfrm>
            <a:off x="877502" y="1348408"/>
            <a:ext cx="7388997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STALLINGS, William.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Arquitetura e Organização de Computadores. </a:t>
            </a:r>
          </a:p>
          <a:p>
            <a:pPr algn="just"/>
            <a:r>
              <a:rPr lang="pt-BR" sz="1600" dirty="0"/>
              <a:t>São Paulo: Pearson </a:t>
            </a:r>
            <a:r>
              <a:rPr lang="pt-BR" sz="1600" dirty="0" err="1"/>
              <a:t>Education</a:t>
            </a:r>
            <a:r>
              <a:rPr lang="pt-BR" sz="1600" dirty="0"/>
              <a:t> do Brasil, 2002.</a:t>
            </a:r>
          </a:p>
          <a:p>
            <a:pPr algn="just"/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MONTEIRO, Mário A.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Introdução a Organização de Computadores.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Rio de Janeiro: LTC, 2002.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David A. Patterson &amp; John L. Hennessy.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Organização e projeto de computadores a</a:t>
            </a: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interface Hardware/Software.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Tradução: Nery Machado Filho. Morgan </a:t>
            </a:r>
            <a:r>
              <a:rPr lang="pt-BR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Kaufmmann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Editora Brasil: LTC, 2000.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77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6">
            <a:extLst>
              <a:ext uri="{FF2B5EF4-FFF2-40B4-BE49-F238E27FC236}">
                <a16:creationId xmlns:a16="http://schemas.microsoft.com/office/drawing/2014/main" id="{BFB2E90F-CECF-4A4D-871A-AD538C507B39}"/>
              </a:ext>
            </a:extLst>
          </p:cNvPr>
          <p:cNvSpPr txBox="1"/>
          <p:nvPr/>
        </p:nvSpPr>
        <p:spPr>
          <a:xfrm>
            <a:off x="5688124" y="4082562"/>
            <a:ext cx="3240360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Prof. </a:t>
            </a:r>
            <a:r>
              <a:rPr lang="en-US" sz="1800" b="1" dirty="0" err="1">
                <a:solidFill>
                  <a:schemeClr val="tx1"/>
                </a:solidFill>
              </a:rPr>
              <a:t>Wyllian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Fressatti</a:t>
            </a:r>
            <a:endParaRPr lang="en-US" sz="1800"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</a:rPr>
              <a:t>Mestre </a:t>
            </a:r>
            <a:r>
              <a:rPr lang="en-US" sz="1000" b="1" dirty="0" err="1">
                <a:solidFill>
                  <a:schemeClr val="tx1"/>
                </a:solidFill>
              </a:rPr>
              <a:t>em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sistemas</a:t>
            </a:r>
            <a:r>
              <a:rPr lang="en-US" sz="1000" b="1" dirty="0">
                <a:solidFill>
                  <a:schemeClr val="tx1"/>
                </a:solidFill>
              </a:rPr>
              <a:t> de </a:t>
            </a:r>
            <a:r>
              <a:rPr lang="en-US" sz="1000" b="1" dirty="0" err="1">
                <a:solidFill>
                  <a:schemeClr val="tx1"/>
                </a:solidFill>
              </a:rPr>
              <a:t>computação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Shape 106">
            <a:extLst>
              <a:ext uri="{FF2B5EF4-FFF2-40B4-BE49-F238E27FC236}">
                <a16:creationId xmlns:a16="http://schemas.microsoft.com/office/drawing/2014/main" id="{6AD65CBE-3C87-4B88-97FC-8E4F25059A5A}"/>
              </a:ext>
            </a:extLst>
          </p:cNvPr>
          <p:cNvSpPr txBox="1"/>
          <p:nvPr/>
        </p:nvSpPr>
        <p:spPr>
          <a:xfrm>
            <a:off x="3923928" y="2068488"/>
            <a:ext cx="4824536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Disciplina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Arquitetura</a:t>
            </a:r>
            <a:r>
              <a:rPr lang="en-US" sz="2400" b="1" dirty="0">
                <a:solidFill>
                  <a:schemeClr val="tx1"/>
                </a:solidFill>
              </a:rPr>
              <a:t> de </a:t>
            </a:r>
            <a:r>
              <a:rPr lang="en-US" sz="2400" b="1" dirty="0" err="1">
                <a:solidFill>
                  <a:schemeClr val="tx1"/>
                </a:solidFill>
              </a:rPr>
              <a:t>Computadores</a:t>
            </a:r>
            <a:r>
              <a:rPr lang="en-US" sz="2400" b="1" dirty="0">
                <a:solidFill>
                  <a:schemeClr val="tx1"/>
                </a:solidFill>
              </a:rPr>
              <a:t> e </a:t>
            </a:r>
            <a:r>
              <a:rPr lang="en-US" sz="2400" b="1" dirty="0" err="1">
                <a:solidFill>
                  <a:schemeClr val="tx1"/>
                </a:solidFill>
              </a:rPr>
              <a:t>Sistemas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Operacionais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2627784" y="2220938"/>
            <a:ext cx="5079014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Semana</a:t>
            </a:r>
            <a:r>
              <a:rPr lang="en-US" sz="2800" b="1" dirty="0">
                <a:solidFill>
                  <a:schemeClr val="tx1"/>
                </a:solidFill>
              </a:rPr>
              <a:t> 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chemeClr val="tx1"/>
                </a:solidFill>
              </a:rPr>
              <a:t>Aula 03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FA917B9-EC01-4A00-8C70-416697A206F2}"/>
              </a:ext>
            </a:extLst>
          </p:cNvPr>
          <p:cNvSpPr/>
          <p:nvPr/>
        </p:nvSpPr>
        <p:spPr>
          <a:xfrm>
            <a:off x="2807804" y="2788568"/>
            <a:ext cx="5760640" cy="48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400" b="1" dirty="0">
                <a:solidFill>
                  <a:srgbClr val="FF0000"/>
                </a:solidFill>
              </a:rPr>
              <a:t>Estrutura de um sistema operacional</a:t>
            </a:r>
          </a:p>
        </p:txBody>
      </p:sp>
      <p:sp>
        <p:nvSpPr>
          <p:cNvPr id="5" name="Shape 106">
            <a:extLst>
              <a:ext uri="{FF2B5EF4-FFF2-40B4-BE49-F238E27FC236}">
                <a16:creationId xmlns:a16="http://schemas.microsoft.com/office/drawing/2014/main" id="{BC990758-014B-4E8F-B558-D3AC4323A68E}"/>
              </a:ext>
            </a:extLst>
          </p:cNvPr>
          <p:cNvSpPr txBox="1"/>
          <p:nvPr/>
        </p:nvSpPr>
        <p:spPr>
          <a:xfrm>
            <a:off x="5688124" y="4082562"/>
            <a:ext cx="3240360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Prof. </a:t>
            </a:r>
            <a:r>
              <a:rPr lang="en-US" sz="1800" b="1" dirty="0" err="1">
                <a:solidFill>
                  <a:schemeClr val="tx1"/>
                </a:solidFill>
              </a:rPr>
              <a:t>Wyllian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Fressatti</a:t>
            </a:r>
            <a:endParaRPr lang="en-US" sz="1800"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</a:rPr>
              <a:t>Mestre </a:t>
            </a:r>
            <a:r>
              <a:rPr lang="en-US" sz="1000" b="1" dirty="0" err="1">
                <a:solidFill>
                  <a:schemeClr val="tx1"/>
                </a:solidFill>
              </a:rPr>
              <a:t>em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sistemas</a:t>
            </a:r>
            <a:r>
              <a:rPr lang="en-US" sz="1000" b="1" dirty="0">
                <a:solidFill>
                  <a:schemeClr val="tx1"/>
                </a:solidFill>
              </a:rPr>
              <a:t> de </a:t>
            </a:r>
            <a:r>
              <a:rPr lang="en-US" sz="1000" b="1" dirty="0" err="1">
                <a:solidFill>
                  <a:schemeClr val="tx1"/>
                </a:solidFill>
              </a:rPr>
              <a:t>computação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4">
            <a:extLst>
              <a:ext uri="{FF2B5EF4-FFF2-40B4-BE49-F238E27FC236}">
                <a16:creationId xmlns:a16="http://schemas.microsoft.com/office/drawing/2014/main" id="{5660822E-0FA4-405A-947F-FEB9E77E705A}"/>
              </a:ext>
            </a:extLst>
          </p:cNvPr>
          <p:cNvSpPr txBox="1"/>
          <p:nvPr/>
        </p:nvSpPr>
        <p:spPr>
          <a:xfrm>
            <a:off x="2555776" y="533590"/>
            <a:ext cx="603041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Estrutura</a:t>
            </a:r>
            <a:r>
              <a:rPr lang="en-US" sz="2800" b="1" dirty="0">
                <a:solidFill>
                  <a:schemeClr val="tx1"/>
                </a:solidFill>
              </a:rPr>
              <a:t> de um S.O.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99AA6D-7782-4B6A-94D4-FED63930986A}"/>
              </a:ext>
            </a:extLst>
          </p:cNvPr>
          <p:cNvSpPr/>
          <p:nvPr/>
        </p:nvSpPr>
        <p:spPr>
          <a:xfrm>
            <a:off x="1619672" y="1996480"/>
            <a:ext cx="6630598" cy="2031325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en-US" sz="2100" dirty="0">
              <a:solidFill>
                <a:schemeClr val="dk1"/>
              </a:solidFill>
            </a:endParaRP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2100" dirty="0"/>
              <a:t>Um sistema operacional não é um bloco único e fechado de software executando sobre o hardware. Na verdade, ele é composto de diversos componentes com objetivos e funcionalidades complementares.</a:t>
            </a:r>
            <a:endParaRPr lang="en-US" sz="2100" dirty="0">
              <a:solidFill>
                <a:srgbClr val="534742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A9DE90-7744-4A47-A4FB-CB890BD9D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265041"/>
            <a:ext cx="1195129" cy="1179264"/>
          </a:xfrm>
          <a:prstGeom prst="rect">
            <a:avLst/>
          </a:prstGeom>
          <a:effectLst>
            <a:outerShdw blurRad="50800" dist="1524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419872" y="1929933"/>
            <a:ext cx="5189184" cy="2586827"/>
          </a:xfrm>
          <a:prstGeom prst="rect">
            <a:avLst/>
          </a:prstGeom>
          <a:ln/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en-US" sz="21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Changa"/>
              </a:rPr>
              <a:t>• </a:t>
            </a:r>
            <a:r>
              <a:rPr lang="pt-BR" sz="2100" spc="-1" dirty="0">
                <a:solidFill>
                  <a:srgbClr val="534742"/>
                </a:solidFill>
                <a:uFill>
                  <a:solidFill>
                    <a:srgbClr val="FFFFFF"/>
                  </a:solidFill>
                </a:uFill>
              </a:rPr>
              <a:t>Alguns dos componentes mais relevantes de um sistema operacional típico são:</a:t>
            </a:r>
          </a:p>
          <a:p>
            <a:pPr marL="285750" lvl="7" indent="-28575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pt-BR" sz="1800" dirty="0"/>
              <a:t>Núcleo</a:t>
            </a:r>
          </a:p>
          <a:p>
            <a:pPr marL="285750" lvl="5" indent="-28575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pt-BR" sz="1800" dirty="0"/>
              <a:t>Drivers</a:t>
            </a:r>
          </a:p>
          <a:p>
            <a:pPr marL="285750" lvl="5" indent="-28575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pt-BR" sz="1800" dirty="0"/>
              <a:t>Código de inicialização</a:t>
            </a:r>
          </a:p>
          <a:p>
            <a:pPr marL="285750" lvl="5" indent="-28575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pt-BR" sz="1800" dirty="0"/>
              <a:t>Programas utilitários</a:t>
            </a:r>
            <a:endParaRPr lang="pt-BR" altLang="en-US" sz="1800" spc="-1" dirty="0">
              <a:solidFill>
                <a:srgbClr val="534742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0412479-4BB0-4AA9-AA4F-22E43A77F91B}"/>
              </a:ext>
            </a:extLst>
          </p:cNvPr>
          <p:cNvSpPr txBox="1"/>
          <p:nvPr/>
        </p:nvSpPr>
        <p:spPr>
          <a:xfrm>
            <a:off x="2555776" y="533590"/>
            <a:ext cx="603041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Estrutura</a:t>
            </a:r>
            <a:r>
              <a:rPr lang="en-US" sz="2800" b="1" dirty="0">
                <a:solidFill>
                  <a:schemeClr val="tx1"/>
                </a:solidFill>
              </a:rPr>
              <a:t> de um S.O.</a:t>
            </a:r>
            <a:endParaRPr sz="2800" b="1" dirty="0">
              <a:solidFill>
                <a:schemeClr val="tx1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0718BA7-E8B0-4E70-B6D2-5834F2356D83}"/>
              </a:ext>
            </a:extLst>
          </p:cNvPr>
          <p:cNvGrpSpPr/>
          <p:nvPr/>
        </p:nvGrpSpPr>
        <p:grpSpPr>
          <a:xfrm>
            <a:off x="683568" y="3217719"/>
            <a:ext cx="2353047" cy="1299041"/>
            <a:chOff x="6233145" y="2932584"/>
            <a:chExt cx="2353047" cy="129904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62109FC9-CCCC-48DE-98E9-667F9BDBB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3145" y="2932584"/>
              <a:ext cx="2353047" cy="926759"/>
            </a:xfrm>
            <a:prstGeom prst="rect">
              <a:avLst/>
            </a:prstGeom>
            <a:effectLst>
              <a:outerShdw blurRad="50800" dist="177800" dir="7560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C84B857-FB1A-488F-BA0A-7AA1BE9EC2E8}"/>
                </a:ext>
              </a:extLst>
            </p:cNvPr>
            <p:cNvSpPr/>
            <p:nvPr/>
          </p:nvSpPr>
          <p:spPr>
            <a:xfrm>
              <a:off x="6321870" y="3970015"/>
              <a:ext cx="217559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dirty="0"/>
                <a:t>Fonte: www.gcfaprendelivre.org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81F7564-B54B-44DC-8071-F0CC9BA396A1}"/>
              </a:ext>
            </a:extLst>
          </p:cNvPr>
          <p:cNvGrpSpPr/>
          <p:nvPr/>
        </p:nvGrpSpPr>
        <p:grpSpPr>
          <a:xfrm>
            <a:off x="6631811" y="459742"/>
            <a:ext cx="1954381" cy="1470191"/>
            <a:chOff x="6579030" y="394959"/>
            <a:chExt cx="1954381" cy="1470191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779808C-C740-48D7-8F2A-1D5C87E7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8906" y="394959"/>
              <a:ext cx="1544293" cy="1162692"/>
            </a:xfrm>
            <a:prstGeom prst="rect">
              <a:avLst/>
            </a:prstGeom>
            <a:effectLst>
              <a:outerShdw blurRad="50800" dist="177800" dir="7560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98AAEB6-3688-4497-BF1E-AB41C2F10F38}"/>
                </a:ext>
              </a:extLst>
            </p:cNvPr>
            <p:cNvSpPr/>
            <p:nvPr/>
          </p:nvSpPr>
          <p:spPr>
            <a:xfrm>
              <a:off x="6579030" y="1603540"/>
              <a:ext cx="195438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dirty="0"/>
                <a:t>Fonte: (</a:t>
              </a:r>
              <a:r>
                <a:rPr lang="pt-BR" sz="1100" dirty="0" err="1"/>
                <a:t>ConcursoTop</a:t>
              </a:r>
              <a:r>
                <a:rPr lang="pt-BR" sz="1100" dirty="0"/>
                <a:t>, 2018)</a:t>
              </a:r>
            </a:p>
          </p:txBody>
        </p:sp>
      </p:grp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4323E1E-B6F1-4075-AA78-E0FDF6A11D6C}"/>
              </a:ext>
            </a:extLst>
          </p:cNvPr>
          <p:cNvSpPr txBox="1"/>
          <p:nvPr/>
        </p:nvSpPr>
        <p:spPr>
          <a:xfrm>
            <a:off x="1606777" y="2068488"/>
            <a:ext cx="6912768" cy="1708160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pt-BR" sz="21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ea typeface="Changa"/>
            </a:endParaRPr>
          </a:p>
          <a:p>
            <a:pPr algn="just"/>
            <a:r>
              <a:rPr lang="pt-BR" sz="21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Changa"/>
              </a:rPr>
              <a:t>Núcleo:</a:t>
            </a:r>
            <a:r>
              <a:rPr lang="pt-BR" sz="21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Changa"/>
              </a:rPr>
              <a:t> é o centro do sistema operacional, responsável pela gerência dos recursos do hardware usados pelas aplicações. Ele também implementa as principais abstrações utilizadas pelos programas aplicativos.</a:t>
            </a:r>
            <a:endParaRPr lang="pt-BR" sz="2100" dirty="0">
              <a:solidFill>
                <a:schemeClr val="tx1"/>
              </a:solidFill>
            </a:endParaRPr>
          </a:p>
        </p:txBody>
      </p:sp>
      <p:sp>
        <p:nvSpPr>
          <p:cNvPr id="4" name="Shape 114">
            <a:extLst>
              <a:ext uri="{FF2B5EF4-FFF2-40B4-BE49-F238E27FC236}">
                <a16:creationId xmlns:a16="http://schemas.microsoft.com/office/drawing/2014/main" id="{F18835A1-EAFD-41F8-86F2-23B7DF17D448}"/>
              </a:ext>
            </a:extLst>
          </p:cNvPr>
          <p:cNvSpPr txBox="1"/>
          <p:nvPr/>
        </p:nvSpPr>
        <p:spPr>
          <a:xfrm>
            <a:off x="2555776" y="533590"/>
            <a:ext cx="603041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Estrutura</a:t>
            </a:r>
            <a:r>
              <a:rPr lang="en-US" sz="2800" b="1" dirty="0">
                <a:solidFill>
                  <a:schemeClr val="tx1"/>
                </a:solidFill>
              </a:rPr>
              <a:t> de um S.O.</a:t>
            </a:r>
            <a:endParaRPr sz="2800" b="1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64BBDA-96A0-43D5-90EE-6C53F6AD1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428251"/>
            <a:ext cx="1656184" cy="1192452"/>
          </a:xfrm>
          <a:prstGeom prst="rect">
            <a:avLst/>
          </a:prstGeom>
          <a:effectLst>
            <a:outerShdw blurRad="50800" dist="1524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46497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11B341A-2C97-4EF0-9BA9-6FFD1F08B4BC}"/>
              </a:ext>
            </a:extLst>
          </p:cNvPr>
          <p:cNvSpPr txBox="1"/>
          <p:nvPr/>
        </p:nvSpPr>
        <p:spPr>
          <a:xfrm>
            <a:off x="1547664" y="1852464"/>
            <a:ext cx="6912768" cy="2677656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265113" algn="just"/>
            <a:r>
              <a:rPr lang="pt-BR" sz="2100" b="1" dirty="0">
                <a:solidFill>
                  <a:srgbClr val="FF0000"/>
                </a:solidFill>
              </a:rPr>
              <a:t>Drivers: </a:t>
            </a:r>
            <a:r>
              <a:rPr lang="pt-BR" sz="2100" dirty="0"/>
              <a:t>São códigos específicos para acessar os dispositivos </a:t>
            </a:r>
            <a:r>
              <a:rPr lang="pt-BR" sz="2100"/>
              <a:t>(hardware). </a:t>
            </a:r>
            <a:r>
              <a:rPr lang="pt-BR" sz="2100" dirty="0"/>
              <a:t>Existe um driver para cada tipo de dispositivo, como discos rígidos </a:t>
            </a:r>
            <a:r>
              <a:rPr lang="pt-BR" sz="2100" dirty="0">
                <a:solidFill>
                  <a:srgbClr val="FF0000"/>
                </a:solidFill>
              </a:rPr>
              <a:t>IDE</a:t>
            </a:r>
            <a:r>
              <a:rPr lang="pt-BR" sz="2100" dirty="0"/>
              <a:t>, </a:t>
            </a:r>
            <a:r>
              <a:rPr lang="pt-BR" sz="2100" dirty="0">
                <a:solidFill>
                  <a:srgbClr val="FF0000"/>
                </a:solidFill>
              </a:rPr>
              <a:t>SCSI</a:t>
            </a:r>
            <a:r>
              <a:rPr lang="pt-BR" sz="2100" dirty="0"/>
              <a:t>, portas </a:t>
            </a:r>
            <a:r>
              <a:rPr lang="pt-BR" sz="2100" dirty="0">
                <a:solidFill>
                  <a:srgbClr val="FF0000"/>
                </a:solidFill>
              </a:rPr>
              <a:t>USB</a:t>
            </a:r>
            <a:r>
              <a:rPr lang="pt-BR" sz="2100" dirty="0"/>
              <a:t>, placas de </a:t>
            </a:r>
            <a:r>
              <a:rPr lang="pt-BR" sz="2100" dirty="0">
                <a:solidFill>
                  <a:srgbClr val="FF0000"/>
                </a:solidFill>
              </a:rPr>
              <a:t>vídeo</a:t>
            </a:r>
            <a:r>
              <a:rPr lang="pt-BR" sz="2100" dirty="0"/>
              <a:t>, etc. Muitas vezes o driver é construído pelo próprio fabricante do hardware e fornecido em forma compilada (em linguagem de máquina) para ser acoplado ao restante do sistema operacional.</a:t>
            </a:r>
          </a:p>
        </p:txBody>
      </p:sp>
      <p:sp>
        <p:nvSpPr>
          <p:cNvPr id="5" name="Shape 114">
            <a:extLst>
              <a:ext uri="{FF2B5EF4-FFF2-40B4-BE49-F238E27FC236}">
                <a16:creationId xmlns:a16="http://schemas.microsoft.com/office/drawing/2014/main" id="{A1B4EC8D-D3AC-42DA-891D-E332FB84A504}"/>
              </a:ext>
            </a:extLst>
          </p:cNvPr>
          <p:cNvSpPr txBox="1"/>
          <p:nvPr/>
        </p:nvSpPr>
        <p:spPr>
          <a:xfrm>
            <a:off x="2555776" y="533590"/>
            <a:ext cx="603041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Estrutura</a:t>
            </a:r>
            <a:r>
              <a:rPr lang="en-US" sz="2800" b="1" dirty="0">
                <a:solidFill>
                  <a:schemeClr val="tx1"/>
                </a:solidFill>
              </a:rPr>
              <a:t> de um S.O.</a:t>
            </a:r>
            <a:endParaRPr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1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21D2FC8-B551-423B-8B45-8279543058F3}"/>
              </a:ext>
            </a:extLst>
          </p:cNvPr>
          <p:cNvSpPr txBox="1"/>
          <p:nvPr/>
        </p:nvSpPr>
        <p:spPr>
          <a:xfrm>
            <a:off x="1763688" y="1924472"/>
            <a:ext cx="6552728" cy="2554545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  <a:buSzPct val="141000"/>
            </a:pPr>
            <a:endParaRPr lang="pt-BR" sz="2000" dirty="0"/>
          </a:p>
          <a:p>
            <a:pPr algn="just">
              <a:buClr>
                <a:srgbClr val="FF0000"/>
              </a:buClr>
              <a:buSzPct val="141000"/>
            </a:pPr>
            <a:r>
              <a:rPr lang="pt-BR" sz="2000" b="1" dirty="0">
                <a:solidFill>
                  <a:srgbClr val="FF0000"/>
                </a:solidFill>
              </a:rPr>
              <a:t>Código de inicialização: </a:t>
            </a:r>
            <a:r>
              <a:rPr lang="pt-BR" sz="2000" dirty="0"/>
              <a:t>a inicialização do hardware requer uma série de tarefas complexas, como reconhecer os dispositivos instalados, testá-los e configurá-los adequadamente para seu uso posterior. Outra tarefa importante é carregar o núcleo do sistema operacional em memória e iniciar sua execução.</a:t>
            </a:r>
          </a:p>
          <a:p>
            <a:pPr algn="just">
              <a:buClr>
                <a:srgbClr val="FF0000"/>
              </a:buClr>
              <a:buSzPct val="141000"/>
            </a:pPr>
            <a:endParaRPr lang="pt-BR" sz="2000" dirty="0"/>
          </a:p>
        </p:txBody>
      </p:sp>
      <p:sp>
        <p:nvSpPr>
          <p:cNvPr id="4" name="Shape 114">
            <a:extLst>
              <a:ext uri="{FF2B5EF4-FFF2-40B4-BE49-F238E27FC236}">
                <a16:creationId xmlns:a16="http://schemas.microsoft.com/office/drawing/2014/main" id="{C00869FC-77BA-4AC3-B2E0-B7E48E7DCE17}"/>
              </a:ext>
            </a:extLst>
          </p:cNvPr>
          <p:cNvSpPr txBox="1"/>
          <p:nvPr/>
        </p:nvSpPr>
        <p:spPr>
          <a:xfrm>
            <a:off x="2555776" y="533590"/>
            <a:ext cx="603041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Estrutura</a:t>
            </a:r>
            <a:r>
              <a:rPr lang="en-US" sz="2800" b="1" dirty="0">
                <a:solidFill>
                  <a:schemeClr val="tx1"/>
                </a:solidFill>
              </a:rPr>
              <a:t> de um S.O.</a:t>
            </a:r>
            <a:endParaRPr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6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21D2FC8-B551-423B-8B45-8279543058F3}"/>
              </a:ext>
            </a:extLst>
          </p:cNvPr>
          <p:cNvSpPr txBox="1"/>
          <p:nvPr/>
        </p:nvSpPr>
        <p:spPr>
          <a:xfrm>
            <a:off x="1763688" y="1924472"/>
            <a:ext cx="6552728" cy="2862322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  <a:buSzPct val="141000"/>
            </a:pPr>
            <a:endParaRPr lang="pt-BR" sz="2000" dirty="0">
              <a:solidFill>
                <a:schemeClr val="tx1"/>
              </a:solidFill>
            </a:endParaRPr>
          </a:p>
          <a:p>
            <a:pPr algn="just">
              <a:buClr>
                <a:srgbClr val="FF0000"/>
              </a:buClr>
              <a:buSzPct val="141000"/>
            </a:pPr>
            <a:r>
              <a:rPr lang="pt-BR" sz="2000" b="1" dirty="0">
                <a:solidFill>
                  <a:srgbClr val="FF0000"/>
                </a:solidFill>
              </a:rPr>
              <a:t>Programas utilitários: </a:t>
            </a:r>
            <a:r>
              <a:rPr lang="pt-BR" sz="2000" dirty="0">
                <a:solidFill>
                  <a:schemeClr val="tx1"/>
                </a:solidFill>
              </a:rPr>
              <a:t>são programas que facilitam o uso do sistema computacional, fornecendo funcionalidades complementares ao núcleo, como formatação de discos e mídias, configuração de dispositivos, manipulação de arquivos (mover, copiar, apagar), interpretador de comandos, terminal, interface gráfica, gerência de janelas, etc.</a:t>
            </a:r>
          </a:p>
          <a:p>
            <a:pPr algn="just">
              <a:buClr>
                <a:srgbClr val="FF0000"/>
              </a:buClr>
              <a:buSzPct val="141000"/>
            </a:pP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4" name="Shape 114">
            <a:extLst>
              <a:ext uri="{FF2B5EF4-FFF2-40B4-BE49-F238E27FC236}">
                <a16:creationId xmlns:a16="http://schemas.microsoft.com/office/drawing/2014/main" id="{C00869FC-77BA-4AC3-B2E0-B7E48E7DCE17}"/>
              </a:ext>
            </a:extLst>
          </p:cNvPr>
          <p:cNvSpPr txBox="1"/>
          <p:nvPr/>
        </p:nvSpPr>
        <p:spPr>
          <a:xfrm>
            <a:off x="2555776" y="533590"/>
            <a:ext cx="6030416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Estrutura</a:t>
            </a:r>
            <a:r>
              <a:rPr lang="en-US" sz="2800" b="1" dirty="0">
                <a:solidFill>
                  <a:schemeClr val="tx1"/>
                </a:solidFill>
              </a:rPr>
              <a:t> de um S.O.</a:t>
            </a:r>
            <a:endParaRPr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58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389</Words>
  <Application>Microsoft Office PowerPoint</Application>
  <PresentationFormat>Personalizar</PresentationFormat>
  <Paragraphs>43</Paragraphs>
  <Slides>10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Changa</vt:lpstr>
      <vt:lpstr>Times New Roman</vt:lpstr>
      <vt:lpstr>Wingdings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Bibliografia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Dell-07</dc:creator>
  <cp:lastModifiedBy>Wyllian Fressatti</cp:lastModifiedBy>
  <cp:revision>88</cp:revision>
  <dcterms:modified xsi:type="dcterms:W3CDTF">2018-07-17T03:22:57Z</dcterms:modified>
</cp:coreProperties>
</file>