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5"/>
  </p:notesMasterIdLst>
  <p:sldIdLst>
    <p:sldId id="256" r:id="rId3"/>
    <p:sldId id="257" r:id="rId4"/>
    <p:sldId id="258" r:id="rId5"/>
    <p:sldId id="269" r:id="rId6"/>
    <p:sldId id="261" r:id="rId7"/>
    <p:sldId id="285" r:id="rId8"/>
    <p:sldId id="278" r:id="rId9"/>
    <p:sldId id="279" r:id="rId10"/>
    <p:sldId id="280" r:id="rId11"/>
    <p:sldId id="262" r:id="rId12"/>
    <p:sldId id="286" r:id="rId13"/>
    <p:sldId id="281" r:id="rId14"/>
  </p:sldIdLst>
  <p:sldSz cx="9144000" cy="5145088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>
      <p:cViewPr varScale="1">
        <p:scale>
          <a:sx n="85" d="100"/>
          <a:sy n="85" d="100"/>
        </p:scale>
        <p:origin x="94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37175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85446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6" name="Shape 96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55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3" name="Shape 103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2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4278312" y="10156825"/>
            <a:ext cx="32733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1" name="Shape 111"/>
          <p:cNvSpPr txBox="1"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500" cy="48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232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8825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855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5" name="Shape 135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572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5" name="Shape 135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629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4278312" y="10156825"/>
            <a:ext cx="32733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4" name="Shape 144"/>
          <p:cNvSpPr txBox="1"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500" cy="48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157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4278312" y="10156825"/>
            <a:ext cx="32733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4" name="Shape 144"/>
          <p:cNvSpPr txBox="1"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500" cy="48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60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8221663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4033838" cy="338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43438" y="1203325"/>
            <a:ext cx="4035425" cy="338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12175" cy="340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 rot="5400000">
            <a:off x="2863850" y="-1400175"/>
            <a:ext cx="3406775" cy="851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8221662" cy="33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4179888" cy="340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643438" y="1152525"/>
            <a:ext cx="4179887" cy="340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 rot="5400000">
            <a:off x="5459413" y="1370013"/>
            <a:ext cx="4384675" cy="205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 rot="5400000">
            <a:off x="1272381" y="-610394"/>
            <a:ext cx="4384675" cy="601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2874962" y="-1214438"/>
            <a:ext cx="3386137" cy="822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8221662" cy="33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12175" cy="340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5937" y="2065337"/>
            <a:ext cx="2878137" cy="10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FC6FAA3-B0D3-4BE0-A650-AED783AE5A02}"/>
              </a:ext>
            </a:extLst>
          </p:cNvPr>
          <p:cNvSpPr txBox="1"/>
          <p:nvPr/>
        </p:nvSpPr>
        <p:spPr>
          <a:xfrm>
            <a:off x="1619672" y="1636440"/>
            <a:ext cx="6966520" cy="2139047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pt-BR" sz="1900" dirty="0"/>
          </a:p>
          <a:p>
            <a:pPr algn="just"/>
            <a:r>
              <a:rPr lang="pt-BR" sz="1900" dirty="0">
                <a:sym typeface="Wingdings" panose="05000000000000000000" pitchFamily="2" charset="2"/>
              </a:rPr>
              <a:t></a:t>
            </a:r>
            <a:r>
              <a:rPr lang="pt-BR" sz="1900" dirty="0"/>
              <a:t>De forma geral, cada fluxo de execução do sistema, seja associado a um processo ou no interior do núcleo, é denominado thread. Threads executando dentro de um processo são chamados de threads de usuário (</a:t>
            </a:r>
            <a:r>
              <a:rPr lang="pt-BR" sz="1900" dirty="0" err="1"/>
              <a:t>user-level</a:t>
            </a:r>
            <a:r>
              <a:rPr lang="pt-BR" sz="1900" dirty="0"/>
              <a:t> threads ou simplesmente </a:t>
            </a:r>
            <a:r>
              <a:rPr lang="pt-BR" sz="1900" dirty="0" err="1"/>
              <a:t>user</a:t>
            </a:r>
            <a:r>
              <a:rPr lang="pt-BR" sz="1900" dirty="0"/>
              <a:t> threads).</a:t>
            </a:r>
          </a:p>
          <a:p>
            <a:pPr algn="just"/>
            <a:endParaRPr lang="pt-BR" sz="1900" dirty="0"/>
          </a:p>
        </p:txBody>
      </p:sp>
      <p:sp>
        <p:nvSpPr>
          <p:cNvPr id="4" name="Shape 114">
            <a:extLst>
              <a:ext uri="{FF2B5EF4-FFF2-40B4-BE49-F238E27FC236}">
                <a16:creationId xmlns:a16="http://schemas.microsoft.com/office/drawing/2014/main" id="{1F075DC7-D620-4718-B6BC-3D3744B419CC}"/>
              </a:ext>
            </a:extLst>
          </p:cNvPr>
          <p:cNvSpPr txBox="1"/>
          <p:nvPr/>
        </p:nvSpPr>
        <p:spPr>
          <a:xfrm>
            <a:off x="2555776" y="533590"/>
            <a:ext cx="6030416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en-US" sz="2400" b="1" dirty="0">
                <a:solidFill>
                  <a:schemeClr val="tx1"/>
                </a:solidFill>
              </a:rPr>
              <a:t>Threads</a:t>
            </a:r>
            <a:endParaRPr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FC6FAA3-B0D3-4BE0-A650-AED783AE5A02}"/>
              </a:ext>
            </a:extLst>
          </p:cNvPr>
          <p:cNvSpPr txBox="1"/>
          <p:nvPr/>
        </p:nvSpPr>
        <p:spPr>
          <a:xfrm>
            <a:off x="1619672" y="1636440"/>
            <a:ext cx="6966520" cy="2139047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pt-BR" sz="1900" dirty="0"/>
          </a:p>
          <a:p>
            <a:pPr marL="342900" indent="-342900" algn="just">
              <a:buFont typeface="Wingdings" panose="05000000000000000000" pitchFamily="2" charset="2"/>
              <a:buChar char="à"/>
            </a:pPr>
            <a:r>
              <a:rPr lang="pt-BR" sz="1900" dirty="0"/>
              <a:t>Cada thread de usuário corresponde a uma tarefa a ser executada dentro de um processo.</a:t>
            </a:r>
          </a:p>
          <a:p>
            <a:pPr marL="342900" indent="-342900" algn="just">
              <a:buFont typeface="Wingdings" panose="05000000000000000000" pitchFamily="2" charset="2"/>
              <a:buChar char="à"/>
            </a:pPr>
            <a:endParaRPr lang="pt-BR" sz="1900" dirty="0"/>
          </a:p>
          <a:p>
            <a:pPr algn="just"/>
            <a:r>
              <a:rPr lang="pt-BR" sz="1900" dirty="0">
                <a:sym typeface="Wingdings" panose="05000000000000000000" pitchFamily="2" charset="2"/>
              </a:rPr>
              <a:t> O</a:t>
            </a:r>
            <a:r>
              <a:rPr lang="pt-BR" sz="1900" dirty="0"/>
              <a:t>s fluxos de execução reconhecidos e gerenciados pelo núcleo do sistema operacional são chamados de threads de núcleo</a:t>
            </a:r>
          </a:p>
        </p:txBody>
      </p:sp>
      <p:sp>
        <p:nvSpPr>
          <p:cNvPr id="4" name="Shape 114">
            <a:extLst>
              <a:ext uri="{FF2B5EF4-FFF2-40B4-BE49-F238E27FC236}">
                <a16:creationId xmlns:a16="http://schemas.microsoft.com/office/drawing/2014/main" id="{4718B87A-361A-4814-B799-4B9883C24D0D}"/>
              </a:ext>
            </a:extLst>
          </p:cNvPr>
          <p:cNvSpPr txBox="1"/>
          <p:nvPr/>
        </p:nvSpPr>
        <p:spPr>
          <a:xfrm>
            <a:off x="2555776" y="533590"/>
            <a:ext cx="6030416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en-US" sz="2400" b="1" dirty="0">
                <a:solidFill>
                  <a:schemeClr val="tx1"/>
                </a:solidFill>
              </a:rPr>
              <a:t>Threads</a:t>
            </a:r>
            <a:endParaRPr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59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5B883-773D-4BD6-ACE9-BDAC324D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317779"/>
            <a:ext cx="8221662" cy="850900"/>
          </a:xfrm>
        </p:spPr>
        <p:txBody>
          <a:bodyPr/>
          <a:lstStyle/>
          <a:p>
            <a:pPr algn="l"/>
            <a:r>
              <a:rPr lang="pt-BR" sz="3200"/>
              <a:t>Bibliografia Base</a:t>
            </a:r>
            <a:endParaRPr lang="pt-BR" sz="3200" dirty="0"/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B8AFF6F1-D572-492A-934D-9814BE4546C8}"/>
              </a:ext>
            </a:extLst>
          </p:cNvPr>
          <p:cNvSpPr>
            <a:spLocks noGrp="1"/>
          </p:cNvSpPr>
          <p:nvPr/>
        </p:nvSpPr>
        <p:spPr>
          <a:xfrm>
            <a:off x="877502" y="1348408"/>
            <a:ext cx="7388997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STALLINGS, William.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Arquitetura e Organização de Computadores. </a:t>
            </a:r>
          </a:p>
          <a:p>
            <a:pPr algn="just"/>
            <a:r>
              <a:rPr lang="pt-BR" sz="1600" dirty="0"/>
              <a:t>São Paulo: Pearson </a:t>
            </a:r>
            <a:r>
              <a:rPr lang="pt-BR" sz="1600" dirty="0" err="1"/>
              <a:t>Education</a:t>
            </a:r>
            <a:r>
              <a:rPr lang="pt-BR" sz="1600" dirty="0"/>
              <a:t> do Brasil, 2002.</a:t>
            </a:r>
          </a:p>
          <a:p>
            <a:pPr algn="just"/>
            <a:endParaRPr lang="pt-B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MONTEIRO, Mário A.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Introdução a Organização de Computadores.</a:t>
            </a:r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Rio de Janeiro: LTC, 2002.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David A. Patterson &amp; John L. Hennessy.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Organização e projeto de computadores a</a:t>
            </a:r>
            <a:r>
              <a:rPr lang="pt-B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interface Hardware/Software.</a:t>
            </a:r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Tradução: Nery Machado Filho. Morgan </a:t>
            </a:r>
            <a:r>
              <a:rPr lang="pt-BR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Kaufmmann</a:t>
            </a:r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Editora Brasil: LTC, 2000.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377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6">
            <a:extLst>
              <a:ext uri="{FF2B5EF4-FFF2-40B4-BE49-F238E27FC236}">
                <a16:creationId xmlns:a16="http://schemas.microsoft.com/office/drawing/2014/main" id="{BFB2E90F-CECF-4A4D-871A-AD538C507B39}"/>
              </a:ext>
            </a:extLst>
          </p:cNvPr>
          <p:cNvSpPr txBox="1"/>
          <p:nvPr/>
        </p:nvSpPr>
        <p:spPr>
          <a:xfrm>
            <a:off x="5688124" y="4082562"/>
            <a:ext cx="3240360" cy="77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</a:rPr>
              <a:t>Prof. </a:t>
            </a:r>
            <a:r>
              <a:rPr lang="en-US" sz="1800" b="1" dirty="0" err="1">
                <a:solidFill>
                  <a:schemeClr val="tx1"/>
                </a:solidFill>
              </a:rPr>
              <a:t>Wyllian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Fressatti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5" name="Shape 106">
            <a:extLst>
              <a:ext uri="{FF2B5EF4-FFF2-40B4-BE49-F238E27FC236}">
                <a16:creationId xmlns:a16="http://schemas.microsoft.com/office/drawing/2014/main" id="{D688CA4D-6B53-4B56-B7AA-B91590B0F36D}"/>
              </a:ext>
            </a:extLst>
          </p:cNvPr>
          <p:cNvSpPr txBox="1"/>
          <p:nvPr/>
        </p:nvSpPr>
        <p:spPr>
          <a:xfrm>
            <a:off x="3923928" y="2068488"/>
            <a:ext cx="4824536" cy="77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Disciplina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Arquitetura</a:t>
            </a:r>
            <a:r>
              <a:rPr lang="en-US" sz="2400" b="1" dirty="0">
                <a:solidFill>
                  <a:schemeClr val="tx1"/>
                </a:solidFill>
              </a:rPr>
              <a:t> de </a:t>
            </a:r>
            <a:r>
              <a:rPr lang="en-US" sz="2400" b="1" dirty="0" err="1">
                <a:solidFill>
                  <a:schemeClr val="tx1"/>
                </a:solidFill>
              </a:rPr>
              <a:t>Computadores</a:t>
            </a:r>
            <a:r>
              <a:rPr lang="en-US" sz="2400" b="1" dirty="0">
                <a:solidFill>
                  <a:schemeClr val="tx1"/>
                </a:solidFill>
              </a:rPr>
              <a:t> e </a:t>
            </a:r>
            <a:r>
              <a:rPr lang="en-US" sz="2400" b="1" dirty="0" err="1">
                <a:solidFill>
                  <a:schemeClr val="tx1"/>
                </a:solidFill>
              </a:rPr>
              <a:t>Sistemas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Operacionais</a:t>
            </a: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2987824" y="2549848"/>
            <a:ext cx="4536504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Semana</a:t>
            </a:r>
            <a:r>
              <a:rPr lang="en-US" sz="2800" b="1" dirty="0">
                <a:solidFill>
                  <a:schemeClr val="tx1"/>
                </a:solidFill>
              </a:rPr>
              <a:t> 4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>
                <a:solidFill>
                  <a:schemeClr val="tx1"/>
                </a:solidFill>
              </a:rPr>
              <a:t>Aula 04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Processos</a:t>
            </a:r>
            <a:endParaRPr sz="2800" b="1" dirty="0">
              <a:solidFill>
                <a:srgbClr val="FF0000"/>
              </a:solidFill>
            </a:endParaRPr>
          </a:p>
        </p:txBody>
      </p:sp>
      <p:sp>
        <p:nvSpPr>
          <p:cNvPr id="5" name="Shape 106">
            <a:extLst>
              <a:ext uri="{FF2B5EF4-FFF2-40B4-BE49-F238E27FC236}">
                <a16:creationId xmlns:a16="http://schemas.microsoft.com/office/drawing/2014/main" id="{866117FB-F4C5-42DC-930C-A13D045FB54A}"/>
              </a:ext>
            </a:extLst>
          </p:cNvPr>
          <p:cNvSpPr txBox="1"/>
          <p:nvPr/>
        </p:nvSpPr>
        <p:spPr>
          <a:xfrm>
            <a:off x="5688124" y="4082562"/>
            <a:ext cx="3240360" cy="77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</a:rPr>
              <a:t>Prof. </a:t>
            </a:r>
            <a:r>
              <a:rPr lang="en-US" sz="1800" b="1" dirty="0" err="1">
                <a:solidFill>
                  <a:schemeClr val="tx1"/>
                </a:solidFill>
              </a:rPr>
              <a:t>Wyllian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Fressatti</a:t>
            </a:r>
            <a:endParaRPr lang="en-US" sz="1800" b="1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1000" b="1" dirty="0">
                <a:solidFill>
                  <a:schemeClr val="tx1"/>
                </a:solidFill>
              </a:rPr>
              <a:t>Mestre </a:t>
            </a:r>
            <a:r>
              <a:rPr lang="en-US" sz="1000" b="1" dirty="0" err="1">
                <a:solidFill>
                  <a:schemeClr val="tx1"/>
                </a:solidFill>
              </a:rPr>
              <a:t>em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sistemas</a:t>
            </a:r>
            <a:r>
              <a:rPr lang="en-US" sz="1000" b="1" dirty="0">
                <a:solidFill>
                  <a:schemeClr val="tx1"/>
                </a:solidFill>
              </a:rPr>
              <a:t> de </a:t>
            </a:r>
            <a:r>
              <a:rPr lang="en-US" sz="1000" b="1" dirty="0" err="1">
                <a:solidFill>
                  <a:schemeClr val="tx1"/>
                </a:solidFill>
              </a:rPr>
              <a:t>computação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4">
            <a:extLst>
              <a:ext uri="{FF2B5EF4-FFF2-40B4-BE49-F238E27FC236}">
                <a16:creationId xmlns:a16="http://schemas.microsoft.com/office/drawing/2014/main" id="{5660822E-0FA4-405A-947F-FEB9E77E705A}"/>
              </a:ext>
            </a:extLst>
          </p:cNvPr>
          <p:cNvSpPr txBox="1"/>
          <p:nvPr/>
        </p:nvSpPr>
        <p:spPr>
          <a:xfrm>
            <a:off x="2555776" y="533590"/>
            <a:ext cx="6030416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dirty="0">
                <a:solidFill>
                  <a:schemeClr val="tx1"/>
                </a:solidFill>
              </a:rPr>
              <a:t>O que </a:t>
            </a:r>
            <a:r>
              <a:rPr lang="en-US" sz="2400" b="1" dirty="0" err="1">
                <a:solidFill>
                  <a:schemeClr val="tx1"/>
                </a:solidFill>
              </a:rPr>
              <a:t>são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Processos</a:t>
            </a:r>
            <a:r>
              <a:rPr lang="en-US" sz="2400" b="1" dirty="0">
                <a:solidFill>
                  <a:schemeClr val="tx1"/>
                </a:solidFill>
              </a:rPr>
              <a:t>?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B99AA6D-7782-4B6A-94D4-FED63930986A}"/>
              </a:ext>
            </a:extLst>
          </p:cNvPr>
          <p:cNvSpPr/>
          <p:nvPr/>
        </p:nvSpPr>
        <p:spPr>
          <a:xfrm>
            <a:off x="1403648" y="1420416"/>
            <a:ext cx="7344815" cy="3308598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endParaRPr lang="en-US" sz="1900" dirty="0">
              <a:solidFill>
                <a:schemeClr val="dk1"/>
              </a:solidFill>
            </a:endParaRPr>
          </a:p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1900" dirty="0"/>
              <a:t>Além do código executável, cada tarefa ativa em um sistema de computação precisa de um conjunto de recursos para executar e cumprir seu objetivo.</a:t>
            </a:r>
          </a:p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1900" dirty="0"/>
              <a:t>Entre esses recursos estão:</a:t>
            </a:r>
          </a:p>
          <a:p>
            <a:pPr marL="523875" indent="-342900" algn="just" defTabSz="896938">
              <a:buClr>
                <a:schemeClr val="dk1"/>
              </a:buClr>
              <a:buFont typeface="Wingdings" panose="05000000000000000000" pitchFamily="2" charset="2"/>
              <a:buChar char="Ø"/>
              <a:tabLst>
                <a:tab pos="5378450" algn="l"/>
              </a:tabLst>
            </a:pPr>
            <a:r>
              <a:rPr lang="pt-BR" sz="1900" dirty="0"/>
              <a:t>As áreas de memória usadas pela tarefa para armazenar seu código;</a:t>
            </a:r>
          </a:p>
          <a:p>
            <a:pPr marL="523875" indent="-342900" algn="just" defTabSz="896938">
              <a:buClr>
                <a:schemeClr val="dk1"/>
              </a:buClr>
              <a:buFont typeface="Wingdings" panose="05000000000000000000" pitchFamily="2" charset="2"/>
              <a:buChar char="Ø"/>
              <a:tabLst>
                <a:tab pos="5378450" algn="l"/>
              </a:tabLst>
            </a:pPr>
            <a:r>
              <a:rPr lang="pt-BR" sz="1900" dirty="0"/>
              <a:t>Dados;</a:t>
            </a:r>
          </a:p>
          <a:p>
            <a:pPr marL="523875" indent="-342900" algn="just" defTabSz="896938">
              <a:buClr>
                <a:schemeClr val="dk1"/>
              </a:buClr>
              <a:buFont typeface="Wingdings" panose="05000000000000000000" pitchFamily="2" charset="2"/>
              <a:buChar char="Ø"/>
              <a:tabLst>
                <a:tab pos="5378450" algn="l"/>
              </a:tabLst>
            </a:pPr>
            <a:r>
              <a:rPr lang="pt-BR" sz="1900" dirty="0"/>
              <a:t>Pilha,</a:t>
            </a:r>
          </a:p>
          <a:p>
            <a:pPr marL="523875" indent="-342900" algn="just" defTabSz="896938">
              <a:buClr>
                <a:schemeClr val="dk1"/>
              </a:buClr>
              <a:buFont typeface="Wingdings" panose="05000000000000000000" pitchFamily="2" charset="2"/>
              <a:buChar char="Ø"/>
              <a:tabLst>
                <a:tab pos="5378450" algn="l"/>
              </a:tabLst>
            </a:pPr>
            <a:r>
              <a:rPr lang="pt-BR" sz="1900" dirty="0"/>
              <a:t>Arquivos abertos, </a:t>
            </a:r>
          </a:p>
          <a:p>
            <a:pPr marL="523875" indent="-342900" algn="just" defTabSz="896938">
              <a:buClr>
                <a:schemeClr val="dk1"/>
              </a:buClr>
              <a:buFont typeface="Wingdings" panose="05000000000000000000" pitchFamily="2" charset="2"/>
              <a:buChar char="Ø"/>
              <a:tabLst>
                <a:tab pos="5378450" algn="l"/>
              </a:tabLst>
            </a:pPr>
            <a:r>
              <a:rPr lang="pt-BR" sz="1900" dirty="0"/>
              <a:t>Conexões de rede, etc. </a:t>
            </a:r>
          </a:p>
        </p:txBody>
      </p: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FF933E2E-AA1A-4CC0-AC42-385A5CF3D7D7}"/>
              </a:ext>
            </a:extLst>
          </p:cNvPr>
          <p:cNvSpPr/>
          <p:nvPr/>
        </p:nvSpPr>
        <p:spPr>
          <a:xfrm>
            <a:off x="6300191" y="3364632"/>
            <a:ext cx="2448271" cy="1440160"/>
          </a:xfrm>
          <a:prstGeom prst="wedgeRoundRectCallout">
            <a:avLst>
              <a:gd name="adj1" fmla="val -75355"/>
              <a:gd name="adj2" fmla="val -32347"/>
              <a:gd name="adj3" fmla="val 16667"/>
            </a:avLst>
          </a:prstGeom>
          <a:effectLst>
            <a:outerShdw blurRad="50800" dist="1778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/>
              <a:t>O conjunto dos recursos alocados a uma tarefa para sua execução é denominado processo.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4">
            <a:extLst>
              <a:ext uri="{FF2B5EF4-FFF2-40B4-BE49-F238E27FC236}">
                <a16:creationId xmlns:a16="http://schemas.microsoft.com/office/drawing/2014/main" id="{FDC8E961-B633-4A7F-8A75-52EC41F50C22}"/>
              </a:ext>
            </a:extLst>
          </p:cNvPr>
          <p:cNvSpPr txBox="1"/>
          <p:nvPr/>
        </p:nvSpPr>
        <p:spPr>
          <a:xfrm>
            <a:off x="2555776" y="533590"/>
            <a:ext cx="6030416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dirty="0">
                <a:solidFill>
                  <a:schemeClr val="tx1"/>
                </a:solidFill>
              </a:rPr>
              <a:t>O que </a:t>
            </a:r>
            <a:r>
              <a:rPr lang="en-US" sz="2400" b="1" dirty="0" err="1">
                <a:solidFill>
                  <a:schemeClr val="tx1"/>
                </a:solidFill>
              </a:rPr>
              <a:t>são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Processos</a:t>
            </a:r>
            <a:r>
              <a:rPr lang="en-US" sz="2400" b="1" dirty="0">
                <a:solidFill>
                  <a:schemeClr val="tx1"/>
                </a:solidFill>
              </a:rPr>
              <a:t>?</a:t>
            </a:r>
            <a:endParaRPr sz="2400" b="1" dirty="0">
              <a:solidFill>
                <a:schemeClr val="tx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0F43CBC-2BC5-4CF7-B783-EE5FFB5B331E}"/>
              </a:ext>
            </a:extLst>
          </p:cNvPr>
          <p:cNvGrpSpPr/>
          <p:nvPr/>
        </p:nvGrpSpPr>
        <p:grpSpPr>
          <a:xfrm>
            <a:off x="2070248" y="1335508"/>
            <a:ext cx="5328592" cy="3489029"/>
            <a:chOff x="2070248" y="1335508"/>
            <a:chExt cx="5328592" cy="3489029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0517806D-2CFF-40AD-B295-C0356EE05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0248" y="1335508"/>
              <a:ext cx="5328592" cy="3151905"/>
            </a:xfrm>
            <a:prstGeom prst="rect">
              <a:avLst/>
            </a:prstGeom>
            <a:effectLst>
              <a:outerShdw blurRad="50800" dist="177800" dir="7560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36DCE74-4503-4ECC-86A9-2961859A32C4}"/>
                </a:ext>
              </a:extLst>
            </p:cNvPr>
            <p:cNvSpPr/>
            <p:nvPr/>
          </p:nvSpPr>
          <p:spPr>
            <a:xfrm>
              <a:off x="3787811" y="4516760"/>
              <a:ext cx="18934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URWPalladioL-Roma"/>
                </a:rPr>
                <a:t>Fonte: (</a:t>
              </a:r>
              <a:r>
                <a:rPr lang="pt-BR" dirty="0" err="1">
                  <a:latin typeface="URWPalladioL-Roma"/>
                </a:rPr>
                <a:t>Maziero</a:t>
              </a:r>
              <a:r>
                <a:rPr lang="pt-BR" dirty="0">
                  <a:latin typeface="URWPalladioL-Roma"/>
                </a:rPr>
                <a:t>, 2017) </a:t>
              </a:r>
              <a:endParaRPr lang="pt-BR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14">
            <a:extLst>
              <a:ext uri="{FF2B5EF4-FFF2-40B4-BE49-F238E27FC236}">
                <a16:creationId xmlns:a16="http://schemas.microsoft.com/office/drawing/2014/main" id="{A6CECFCA-46A9-4A59-9C82-73F99C17A365}"/>
              </a:ext>
            </a:extLst>
          </p:cNvPr>
          <p:cNvSpPr txBox="1"/>
          <p:nvPr/>
        </p:nvSpPr>
        <p:spPr>
          <a:xfrm>
            <a:off x="2555776" y="533590"/>
            <a:ext cx="6030416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en-US" sz="2400" b="1" dirty="0" err="1">
                <a:solidFill>
                  <a:schemeClr val="tx1"/>
                </a:solidFill>
              </a:rPr>
              <a:t>Criação</a:t>
            </a:r>
            <a:r>
              <a:rPr lang="en-US" sz="2400" b="1" dirty="0">
                <a:solidFill>
                  <a:schemeClr val="tx1"/>
                </a:solidFill>
              </a:rPr>
              <a:t> de </a:t>
            </a:r>
            <a:r>
              <a:rPr lang="en-US" sz="2400" b="1" dirty="0" err="1">
                <a:solidFill>
                  <a:schemeClr val="tx1"/>
                </a:solidFill>
              </a:rPr>
              <a:t>processos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BBD0B93-1D93-4ECB-B040-0791C27B4C26}"/>
              </a:ext>
            </a:extLst>
          </p:cNvPr>
          <p:cNvSpPr/>
          <p:nvPr/>
        </p:nvSpPr>
        <p:spPr>
          <a:xfrm>
            <a:off x="1331640" y="3076600"/>
            <a:ext cx="7254552" cy="1554272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t-BR" sz="1900" dirty="0">
                <a:sym typeface="Wingdings" panose="05000000000000000000" pitchFamily="2" charset="2"/>
              </a:rPr>
              <a:t></a:t>
            </a:r>
            <a:r>
              <a:rPr lang="pt-BR" sz="1900" dirty="0"/>
              <a:t>No caso do UNIX, processos são criados através da chamada de sistema </a:t>
            </a:r>
            <a:r>
              <a:rPr lang="pt-BR" sz="1900" dirty="0" err="1"/>
              <a:t>fork</a:t>
            </a:r>
            <a:r>
              <a:rPr lang="pt-BR" sz="1900" dirty="0"/>
              <a:t>, que cria uma réplica do processo solicitante: todo o espaço de memória do processo é replicado, incluindo o código da(s) tarefa(s) associada(s) e os descritores dos arquivos e demais recursos associados ao mesmo.</a:t>
            </a:r>
            <a:endParaRPr lang="en-US" sz="19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E96F018-C2BE-4F6B-9FD6-28236A0D9D54}"/>
              </a:ext>
            </a:extLst>
          </p:cNvPr>
          <p:cNvSpPr/>
          <p:nvPr/>
        </p:nvSpPr>
        <p:spPr>
          <a:xfrm>
            <a:off x="1331640" y="1420416"/>
            <a:ext cx="7254552" cy="1261884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1900" dirty="0">
                <a:sym typeface="Wingdings" panose="05000000000000000000" pitchFamily="2" charset="2"/>
              </a:rPr>
              <a:t></a:t>
            </a:r>
            <a:r>
              <a:rPr lang="pt-BR" sz="1900" dirty="0"/>
              <a:t>Durante a vida do sistema, processos são criados e destruídos. Essas operações são disponibilizadas às aplicações através de chamadas de sistema; cada sistema operacional tem suas próprias chamadas para a criação e remoção de processos.</a:t>
            </a:r>
          </a:p>
        </p:txBody>
      </p:sp>
    </p:spTree>
    <p:extLst>
      <p:ext uri="{BB962C8B-B14F-4D97-AF65-F5344CB8AC3E}">
        <p14:creationId xmlns:p14="http://schemas.microsoft.com/office/powerpoint/2010/main" val="51130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4">
            <a:extLst>
              <a:ext uri="{FF2B5EF4-FFF2-40B4-BE49-F238E27FC236}">
                <a16:creationId xmlns:a16="http://schemas.microsoft.com/office/drawing/2014/main" id="{6BE7196D-3373-49B5-BFF3-F4D5F84B8B1D}"/>
              </a:ext>
            </a:extLst>
          </p:cNvPr>
          <p:cNvSpPr txBox="1"/>
          <p:nvPr/>
        </p:nvSpPr>
        <p:spPr>
          <a:xfrm>
            <a:off x="2555776" y="533590"/>
            <a:ext cx="6030416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en-US" sz="2400" b="1" dirty="0" err="1">
                <a:solidFill>
                  <a:schemeClr val="tx1"/>
                </a:solidFill>
              </a:rPr>
              <a:t>Criação</a:t>
            </a:r>
            <a:r>
              <a:rPr lang="en-US" sz="2400" b="1" dirty="0">
                <a:solidFill>
                  <a:schemeClr val="tx1"/>
                </a:solidFill>
              </a:rPr>
              <a:t> de </a:t>
            </a:r>
            <a:r>
              <a:rPr lang="en-US" sz="2400" b="1" dirty="0" err="1">
                <a:solidFill>
                  <a:schemeClr val="tx1"/>
                </a:solidFill>
              </a:rPr>
              <a:t>processos</a:t>
            </a:r>
            <a:endParaRPr sz="2400" b="1" dirty="0">
              <a:solidFill>
                <a:schemeClr val="tx1"/>
              </a:solidFill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71DA2F74-4860-49EA-8276-78B66FD9E540}"/>
              </a:ext>
            </a:extLst>
          </p:cNvPr>
          <p:cNvGrpSpPr/>
          <p:nvPr/>
        </p:nvGrpSpPr>
        <p:grpSpPr>
          <a:xfrm>
            <a:off x="1547664" y="1348408"/>
            <a:ext cx="6491064" cy="3553921"/>
            <a:chOff x="1547664" y="1348408"/>
            <a:chExt cx="6491064" cy="3553921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6267EB46-E146-4216-BCD3-FE82AFC7B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7664" y="1348408"/>
              <a:ext cx="6491064" cy="3102789"/>
            </a:xfrm>
            <a:prstGeom prst="rect">
              <a:avLst/>
            </a:prstGeom>
            <a:effectLst>
              <a:outerShdw blurRad="50800" dist="177800" dir="7560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2D211E9-9934-4705-AF94-F707C049C41A}"/>
                </a:ext>
              </a:extLst>
            </p:cNvPr>
            <p:cNvSpPr/>
            <p:nvPr/>
          </p:nvSpPr>
          <p:spPr>
            <a:xfrm>
              <a:off x="3846462" y="4594552"/>
              <a:ext cx="18934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URWPalladioL-Roma"/>
                </a:rPr>
                <a:t>Fonte: (</a:t>
              </a:r>
              <a:r>
                <a:rPr lang="pt-BR" dirty="0" err="1">
                  <a:latin typeface="URWPalladioL-Roma"/>
                </a:rPr>
                <a:t>Maziero</a:t>
              </a:r>
              <a:r>
                <a:rPr lang="pt-BR" dirty="0">
                  <a:latin typeface="URWPalladioL-Roma"/>
                </a:rPr>
                <a:t>, 2017)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46497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11B341A-2C97-4EF0-9BA9-6FFD1F08B4BC}"/>
              </a:ext>
            </a:extLst>
          </p:cNvPr>
          <p:cNvSpPr txBox="1"/>
          <p:nvPr/>
        </p:nvSpPr>
        <p:spPr>
          <a:xfrm>
            <a:off x="1475656" y="1492424"/>
            <a:ext cx="6984776" cy="1554272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1900" dirty="0">
                <a:sym typeface="Wingdings" panose="05000000000000000000" pitchFamily="2" charset="2"/>
              </a:rPr>
              <a:t></a:t>
            </a:r>
            <a:r>
              <a:rPr lang="pt-BR" sz="1900" dirty="0"/>
              <a:t>A chamada de sistema </a:t>
            </a:r>
            <a:r>
              <a:rPr lang="pt-BR" sz="1900" dirty="0" err="1"/>
              <a:t>fork</a:t>
            </a:r>
            <a:r>
              <a:rPr lang="pt-BR" sz="1900" dirty="0"/>
              <a:t> é invocada por um processo (o pai), mas dois processos recebem seu retorno: o processo pai, que a invocou, e o processo filho, recém criado, que possui o mesmo estado interno que o pai (ele também está aguardando o retorno da chamada de sistema). </a:t>
            </a:r>
          </a:p>
        </p:txBody>
      </p:sp>
      <p:sp>
        <p:nvSpPr>
          <p:cNvPr id="4" name="Shape 114">
            <a:extLst>
              <a:ext uri="{FF2B5EF4-FFF2-40B4-BE49-F238E27FC236}">
                <a16:creationId xmlns:a16="http://schemas.microsoft.com/office/drawing/2014/main" id="{8B118A35-EE0D-42E5-A02C-CCE483A23890}"/>
              </a:ext>
            </a:extLst>
          </p:cNvPr>
          <p:cNvSpPr txBox="1"/>
          <p:nvPr/>
        </p:nvSpPr>
        <p:spPr>
          <a:xfrm>
            <a:off x="2555776" y="533590"/>
            <a:ext cx="6030416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en-US" sz="2400" b="1" dirty="0" err="1">
                <a:solidFill>
                  <a:schemeClr val="tx1"/>
                </a:solidFill>
              </a:rPr>
              <a:t>Processos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801812-EE6B-414B-9CD3-F06313851FC6}"/>
              </a:ext>
            </a:extLst>
          </p:cNvPr>
          <p:cNvSpPr txBox="1"/>
          <p:nvPr/>
        </p:nvSpPr>
        <p:spPr>
          <a:xfrm>
            <a:off x="1475656" y="3364632"/>
            <a:ext cx="7006149" cy="1554272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1900" dirty="0">
                <a:sym typeface="Wingdings" panose="05000000000000000000" pitchFamily="2" charset="2"/>
              </a:rPr>
              <a:t></a:t>
            </a:r>
            <a:r>
              <a:rPr lang="pt-BR" sz="1900" dirty="0"/>
              <a:t>Ambos os processos têm os mesmos recursos associados, embora em áreas de memória distintas. Caso o processo filho deseje abandonar o fluxo de execução herdado do processo pai e executar outro código, poderá fazê-lo através da chamada de sistema </a:t>
            </a:r>
            <a:r>
              <a:rPr lang="pt-BR" sz="1900" dirty="0" err="1"/>
              <a:t>execve</a:t>
            </a:r>
            <a:r>
              <a:rPr lang="pt-BR" sz="19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5451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21D2FC8-B551-423B-8B45-8279543058F3}"/>
              </a:ext>
            </a:extLst>
          </p:cNvPr>
          <p:cNvSpPr txBox="1"/>
          <p:nvPr/>
        </p:nvSpPr>
        <p:spPr>
          <a:xfrm>
            <a:off x="1582298" y="1420416"/>
            <a:ext cx="7020780" cy="3016210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pt-BR" sz="1900" dirty="0"/>
          </a:p>
          <a:p>
            <a:pPr algn="just"/>
            <a:r>
              <a:rPr lang="pt-BR" sz="1900" dirty="0">
                <a:sym typeface="Wingdings" panose="05000000000000000000" pitchFamily="2" charset="2"/>
              </a:rPr>
              <a:t>O</a:t>
            </a:r>
            <a:r>
              <a:rPr lang="pt-BR" sz="1900" dirty="0"/>
              <a:t>s primeiros sistemas operacionais suportavam apenas uma tarefa por processo. À medida em que as aplicações se tornavam mais complexas, essa limitação se tornou um claro inconveniente. 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>
                <a:sym typeface="Wingdings" panose="05000000000000000000" pitchFamily="2" charset="2"/>
              </a:rPr>
              <a:t></a:t>
            </a:r>
            <a:r>
              <a:rPr lang="pt-BR" sz="1900" dirty="0"/>
              <a:t>Por exemplo, um editor de textos geralmente executa tarefas simultâneas de edição, formatação, paginação e verificação ortográfica sobre a mesma massa de dados (o texto sob edição).</a:t>
            </a:r>
          </a:p>
        </p:txBody>
      </p:sp>
      <p:sp>
        <p:nvSpPr>
          <p:cNvPr id="4" name="Shape 114">
            <a:extLst>
              <a:ext uri="{FF2B5EF4-FFF2-40B4-BE49-F238E27FC236}">
                <a16:creationId xmlns:a16="http://schemas.microsoft.com/office/drawing/2014/main" id="{0162E8BB-839B-41AD-BE7E-1BB73FD9B4BE}"/>
              </a:ext>
            </a:extLst>
          </p:cNvPr>
          <p:cNvSpPr txBox="1"/>
          <p:nvPr/>
        </p:nvSpPr>
        <p:spPr>
          <a:xfrm>
            <a:off x="2555776" y="533590"/>
            <a:ext cx="6030416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en-US" sz="2400" b="1" dirty="0">
                <a:solidFill>
                  <a:schemeClr val="tx1"/>
                </a:solidFill>
              </a:rPr>
              <a:t>Threads</a:t>
            </a:r>
            <a:endParaRPr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68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530</Words>
  <Application>Microsoft Office PowerPoint</Application>
  <PresentationFormat>Personalizar</PresentationFormat>
  <Paragraphs>57</Paragraphs>
  <Slides>12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URWPalladioL-Roma</vt:lpstr>
      <vt:lpstr>Wingdings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Bibliografia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Dell-07</dc:creator>
  <cp:lastModifiedBy>Wyllian Fressatti</cp:lastModifiedBy>
  <cp:revision>104</cp:revision>
  <dcterms:modified xsi:type="dcterms:W3CDTF">2018-07-17T03:23:49Z</dcterms:modified>
</cp:coreProperties>
</file>