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69" r:id="rId6"/>
    <p:sldId id="286" r:id="rId7"/>
    <p:sldId id="287" r:id="rId8"/>
    <p:sldId id="290" r:id="rId9"/>
    <p:sldId id="288" r:id="rId10"/>
    <p:sldId id="289" r:id="rId11"/>
    <p:sldId id="282" r:id="rId12"/>
    <p:sldId id="261" r:id="rId13"/>
    <p:sldId id="281" r:id="rId14"/>
  </p:sldIdLst>
  <p:sldSz cx="9144000" cy="5145088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85" d="100"/>
          <a:sy n="85" d="100"/>
        </p:scale>
        <p:origin x="82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544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" name="Shape 96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5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7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Shape 103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Shape 111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3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8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50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23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1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35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1663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3838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3438" y="1203325"/>
            <a:ext cx="4035425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702300" y="1438275"/>
            <a:ext cx="41148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1370012" y="-614363"/>
            <a:ext cx="4114800" cy="623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863850" y="-1400175"/>
            <a:ext cx="3406775" cy="8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79888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43438" y="1152525"/>
            <a:ext cx="4179887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459413" y="1370013"/>
            <a:ext cx="438467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1272381" y="-610394"/>
            <a:ext cx="4384675" cy="601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4438"/>
            <a:ext cx="3386137" cy="822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937" y="2065337"/>
            <a:ext cx="2878137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483D27-78CC-4FA9-8C81-0D898A0C1BAE}"/>
              </a:ext>
            </a:extLst>
          </p:cNvPr>
          <p:cNvSpPr/>
          <p:nvPr/>
        </p:nvSpPr>
        <p:spPr>
          <a:xfrm>
            <a:off x="2269767" y="772344"/>
            <a:ext cx="383951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chemeClr val="tx1"/>
                </a:solidFill>
              </a:rPr>
              <a:t>Gerência de memória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C54CCA-4E4B-4849-9C45-BDC40F45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34369"/>
            <a:ext cx="6644977" cy="1276350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AF88CF17-940B-44EA-B4A9-4F1441117075}"/>
              </a:ext>
            </a:extLst>
          </p:cNvPr>
          <p:cNvSpPr/>
          <p:nvPr/>
        </p:nvSpPr>
        <p:spPr>
          <a:xfrm>
            <a:off x="1475656" y="3724672"/>
            <a:ext cx="1224136" cy="936104"/>
          </a:xfrm>
          <a:prstGeom prst="wedgeRoundRectCallout">
            <a:avLst>
              <a:gd name="adj1" fmla="val -1946"/>
              <a:gd name="adj2" fmla="val -125971"/>
              <a:gd name="adj3" fmla="val 16667"/>
            </a:avLst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 principal</a:t>
            </a:r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84143A39-5264-4198-AF33-CD275D00B247}"/>
              </a:ext>
            </a:extLst>
          </p:cNvPr>
          <p:cNvSpPr/>
          <p:nvPr/>
        </p:nvSpPr>
        <p:spPr>
          <a:xfrm>
            <a:off x="2987824" y="3717929"/>
            <a:ext cx="1224136" cy="936104"/>
          </a:xfrm>
          <a:prstGeom prst="wedgeRoundRectCallout">
            <a:avLst>
              <a:gd name="adj1" fmla="val -7802"/>
              <a:gd name="adj2" fmla="val -130795"/>
              <a:gd name="adj3" fmla="val 16667"/>
            </a:avLst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Variáveis globais</a:t>
            </a:r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26EDBBA7-B5D2-4595-A6B7-3651C3B5AB6A}"/>
              </a:ext>
            </a:extLst>
          </p:cNvPr>
          <p:cNvSpPr/>
          <p:nvPr/>
        </p:nvSpPr>
        <p:spPr>
          <a:xfrm>
            <a:off x="4490086" y="3717929"/>
            <a:ext cx="1224136" cy="936104"/>
          </a:xfrm>
          <a:prstGeom prst="wedgeRoundRectCallout">
            <a:avLst>
              <a:gd name="adj1" fmla="val -7802"/>
              <a:gd name="adj2" fmla="val -130795"/>
              <a:gd name="adj3" fmla="val 16667"/>
            </a:avLst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Variáveis dinâmicas</a:t>
            </a:r>
          </a:p>
        </p:txBody>
      </p: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4A93A236-9FBF-411B-874D-11906975ABFC}"/>
              </a:ext>
            </a:extLst>
          </p:cNvPr>
          <p:cNvSpPr/>
          <p:nvPr/>
        </p:nvSpPr>
        <p:spPr>
          <a:xfrm>
            <a:off x="5992348" y="3724672"/>
            <a:ext cx="1224136" cy="936104"/>
          </a:xfrm>
          <a:prstGeom prst="wedgeRoundRectCallout">
            <a:avLst>
              <a:gd name="adj1" fmla="val -35468"/>
              <a:gd name="adj2" fmla="val -132001"/>
              <a:gd name="adj3" fmla="val 16667"/>
            </a:avLst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Área não alocada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B6BBA465-C0E1-4256-BFE8-05A1F7FD1446}"/>
              </a:ext>
            </a:extLst>
          </p:cNvPr>
          <p:cNvSpPr/>
          <p:nvPr/>
        </p:nvSpPr>
        <p:spPr>
          <a:xfrm>
            <a:off x="7494610" y="3717929"/>
            <a:ext cx="1224136" cy="936104"/>
          </a:xfrm>
          <a:prstGeom prst="wedgeRoundRectCallout">
            <a:avLst>
              <a:gd name="adj1" fmla="val -35468"/>
              <a:gd name="adj2" fmla="val -132001"/>
              <a:gd name="adj3" fmla="val 16667"/>
            </a:avLst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Parâmetros de funções e variáveis locais</a:t>
            </a:r>
          </a:p>
        </p:txBody>
      </p:sp>
    </p:spTree>
    <p:extLst>
      <p:ext uri="{BB962C8B-B14F-4D97-AF65-F5344CB8AC3E}">
        <p14:creationId xmlns:p14="http://schemas.microsoft.com/office/powerpoint/2010/main" val="4798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96F018-C2BE-4F6B-9FD6-28236A0D9D54}"/>
              </a:ext>
            </a:extLst>
          </p:cNvPr>
          <p:cNvSpPr/>
          <p:nvPr/>
        </p:nvSpPr>
        <p:spPr>
          <a:xfrm>
            <a:off x="1547664" y="1462097"/>
            <a:ext cx="7268298" cy="1323439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A </a:t>
            </a:r>
            <a:r>
              <a:rPr 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forma mais simples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 de alocação de memória consiste em dividir a memória destinada aos processos em N </a:t>
            </a:r>
            <a:r>
              <a:rPr 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partições fixas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, de tamanhos iguais ou distintos. Em cada partição pode ser carregado um processo.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C238DA-EEDC-472A-B4BF-6B2B7FA2BDD4}"/>
              </a:ext>
            </a:extLst>
          </p:cNvPr>
          <p:cNvSpPr/>
          <p:nvPr/>
        </p:nvSpPr>
        <p:spPr>
          <a:xfrm>
            <a:off x="2269767" y="772344"/>
            <a:ext cx="272382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/>
              <a:t>Partições fixas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734D73-CA98-4FBC-B0AD-BAAE4074FF71}"/>
              </a:ext>
            </a:extLst>
          </p:cNvPr>
          <p:cNvSpPr/>
          <p:nvPr/>
        </p:nvSpPr>
        <p:spPr>
          <a:xfrm>
            <a:off x="1547664" y="3169904"/>
            <a:ext cx="7268298" cy="1631216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Nesse esquema, a tradução entre os endereços lógicos vistos pelos processos e os endereços físicos é feita através de um </a:t>
            </a:r>
            <a:r>
              <a:rPr 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simples registrador de relocação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, cujo valor é somado ao endereço lógico gerado pelo  processador, a fim de obter o endereço físico correspondente.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B883-773D-4BD6-ACE9-BDAC324D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317779"/>
            <a:ext cx="8221662" cy="850900"/>
          </a:xfrm>
        </p:spPr>
        <p:txBody>
          <a:bodyPr/>
          <a:lstStyle/>
          <a:p>
            <a:pPr algn="l"/>
            <a:r>
              <a:rPr lang="pt-BR" sz="3200"/>
              <a:t>Bibliografia Base</a:t>
            </a:r>
            <a:endParaRPr lang="pt-BR" sz="320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727C749-F620-41E6-9540-5EC40FEC33DA}"/>
              </a:ext>
            </a:extLst>
          </p:cNvPr>
          <p:cNvSpPr>
            <a:spLocks noGrp="1"/>
          </p:cNvSpPr>
          <p:nvPr/>
        </p:nvSpPr>
        <p:spPr>
          <a:xfrm>
            <a:off x="877502" y="1348408"/>
            <a:ext cx="7388997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STALLINGS, William.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e Organização de Computadores. </a:t>
            </a:r>
          </a:p>
          <a:p>
            <a:pPr algn="just"/>
            <a:r>
              <a:rPr lang="pt-BR" sz="1600" dirty="0"/>
              <a:t>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2002.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MONTEIRO, Mário A.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 Organização de Computadores.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Rio de Janeiro: LTC, 2002.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David A. Patterson &amp; John L. Hennessy.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Organização e projeto de computadores a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 Hardware/Software.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Tradução: Nery Machado Filho. Morgan </a:t>
            </a:r>
            <a:r>
              <a:rPr lang="pt-BR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Kaufmmann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Editora Brasil: LTC, 2000.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6">
            <a:extLst>
              <a:ext uri="{FF2B5EF4-FFF2-40B4-BE49-F238E27FC236}">
                <a16:creationId xmlns:a16="http://schemas.microsoft.com/office/drawing/2014/main" id="{5589656A-20A9-408A-9E41-1C9A2C2AAFDB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Mestre </a:t>
            </a:r>
            <a:r>
              <a:rPr lang="en-US" sz="1000" b="1" dirty="0" err="1">
                <a:solidFill>
                  <a:schemeClr val="tx1"/>
                </a:solidFill>
              </a:rPr>
              <a:t>em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sistemas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computação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Shape 106">
            <a:extLst>
              <a:ext uri="{FF2B5EF4-FFF2-40B4-BE49-F238E27FC236}">
                <a16:creationId xmlns:a16="http://schemas.microsoft.com/office/drawing/2014/main" id="{6DA1DEF8-81D0-410B-AA8A-DAA5CEF4962C}"/>
              </a:ext>
            </a:extLst>
          </p:cNvPr>
          <p:cNvSpPr txBox="1"/>
          <p:nvPr/>
        </p:nvSpPr>
        <p:spPr>
          <a:xfrm>
            <a:off x="3923928" y="2068488"/>
            <a:ext cx="4824536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Disciplina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Arquitetura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Computadores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Sistemas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Operacionais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419872" y="844352"/>
            <a:ext cx="4536504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Semana</a:t>
            </a:r>
            <a:r>
              <a:rPr lang="en-US" sz="2800" b="1" dirty="0">
                <a:solidFill>
                  <a:schemeClr val="tx1"/>
                </a:solidFill>
              </a:rPr>
              <a:t> 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tx1"/>
                </a:solidFill>
              </a:rPr>
              <a:t>Aula 05</a:t>
            </a:r>
            <a:endParaRPr lang="en-US" sz="28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3910B6-64A5-418E-975F-39BF3D6355BB}"/>
              </a:ext>
            </a:extLst>
          </p:cNvPr>
          <p:cNvSpPr/>
          <p:nvPr/>
        </p:nvSpPr>
        <p:spPr>
          <a:xfrm>
            <a:off x="3420883" y="2412251"/>
            <a:ext cx="409439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3000" b="1" dirty="0">
                <a:solidFill>
                  <a:srgbClr val="FF0000"/>
                </a:solidFill>
              </a:rPr>
              <a:t>Gerência de memória</a:t>
            </a: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0214627A-57FC-43B3-BF54-9D6CB05B9FBE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Mestre </a:t>
            </a:r>
            <a:r>
              <a:rPr lang="en-US" sz="1000" b="1" dirty="0" err="1">
                <a:solidFill>
                  <a:schemeClr val="tx1"/>
                </a:solidFill>
              </a:rPr>
              <a:t>em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sistemas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computação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E93E275-8E8E-40D5-9A5C-BC3E488FE613}"/>
              </a:ext>
            </a:extLst>
          </p:cNvPr>
          <p:cNvSpPr/>
          <p:nvPr/>
        </p:nvSpPr>
        <p:spPr>
          <a:xfrm>
            <a:off x="1907704" y="1996480"/>
            <a:ext cx="6822504" cy="1554272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sz="1900" dirty="0">
                <a:solidFill>
                  <a:schemeClr val="tx1"/>
                </a:solidFill>
              </a:rPr>
              <a:t>Ao executar uma sequência de instruções, o processador escreve endereços no barramento de endereços do computador, que servem para buscar instruções e operandos, mas também para ler e escrever valores em posições de memória e portas de entrada/saída. </a:t>
            </a:r>
            <a:endParaRPr lang="en-US" sz="1900" dirty="0">
              <a:solidFill>
                <a:srgbClr val="53474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7F0A6BD-B6BC-47BB-99CD-1FED2FD9BA8D}"/>
              </a:ext>
            </a:extLst>
          </p:cNvPr>
          <p:cNvSpPr/>
          <p:nvPr/>
        </p:nvSpPr>
        <p:spPr>
          <a:xfrm>
            <a:off x="2269767" y="772344"/>
            <a:ext cx="383951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chemeClr val="tx1"/>
                </a:solidFill>
              </a:rPr>
              <a:t>Gerência de memória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C8BC84-48C2-4D86-A44A-F3D9B331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797693"/>
            <a:ext cx="2088083" cy="1173930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BE6613-A067-4D26-8584-EE87DF863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622" y="3814461"/>
            <a:ext cx="1562230" cy="1171672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7F0A6BD-B6BC-47BB-99CD-1FED2FD9BA8D}"/>
              </a:ext>
            </a:extLst>
          </p:cNvPr>
          <p:cNvSpPr/>
          <p:nvPr/>
        </p:nvSpPr>
        <p:spPr>
          <a:xfrm>
            <a:off x="2269767" y="772344"/>
            <a:ext cx="383951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chemeClr val="tx1"/>
                </a:solidFill>
              </a:rPr>
              <a:t>Gerência de memória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ADC912A-1C10-42B7-A214-12C566151509}"/>
              </a:ext>
            </a:extLst>
          </p:cNvPr>
          <p:cNvSpPr/>
          <p:nvPr/>
        </p:nvSpPr>
        <p:spPr>
          <a:xfrm>
            <a:off x="1763688" y="1492424"/>
            <a:ext cx="6894512" cy="2139047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Os endereços de memória determinados pelo processador à medida em que executa algum código são chamados de endereços lógicos, isto porque correspondem à lógica do programa, mas não são essencialmente iguais aos endereços reais das instruções e variáveis na memória real do computador, que são chamados de endereços físicos.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0FB0FF-3F24-461B-ADD2-78781CD7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953" y="3784650"/>
            <a:ext cx="2088083" cy="1173930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22D415-B934-4F24-982F-20DD9B4D2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006" y="3786908"/>
            <a:ext cx="1562230" cy="1171672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03621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7F0A6BD-B6BC-47BB-99CD-1FED2FD9BA8D}"/>
              </a:ext>
            </a:extLst>
          </p:cNvPr>
          <p:cNvSpPr/>
          <p:nvPr/>
        </p:nvSpPr>
        <p:spPr>
          <a:xfrm>
            <a:off x="2269767" y="772344"/>
            <a:ext cx="383951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chemeClr val="tx1"/>
                </a:solidFill>
              </a:rPr>
              <a:t>Gerência de memória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ADC912A-1C10-42B7-A214-12C566151509}"/>
              </a:ext>
            </a:extLst>
          </p:cNvPr>
          <p:cNvSpPr/>
          <p:nvPr/>
        </p:nvSpPr>
        <p:spPr>
          <a:xfrm>
            <a:off x="3203848" y="1780456"/>
            <a:ext cx="5454352" cy="2723823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Os endereços lógicos emitidos pelo processador são interceptados por um hardware especial denominado Unidade de Gerência de Memória (MMU - </a:t>
            </a:r>
            <a:r>
              <a:rPr lang="pt-BR" sz="1900" dirty="0" err="1">
                <a:solidFill>
                  <a:schemeClr val="tx1"/>
                </a:solidFill>
                <a:sym typeface="Wingdings" panose="05000000000000000000" pitchFamily="2" charset="2"/>
              </a:rPr>
              <a:t>Memory</a:t>
            </a: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 Management Unit), que pode fazer parte do próprio processador (como ocorre nos sistemas atuais) ou constituir um dispositivo separado (como ocorria nas máquinas mais antigas).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DBB4EB4-F1B3-462F-BDF8-0CDBA3574667}"/>
              </a:ext>
            </a:extLst>
          </p:cNvPr>
          <p:cNvGrpSpPr/>
          <p:nvPr/>
        </p:nvGrpSpPr>
        <p:grpSpPr>
          <a:xfrm>
            <a:off x="683568" y="2572544"/>
            <a:ext cx="2160240" cy="1557754"/>
            <a:chOff x="683568" y="2556002"/>
            <a:chExt cx="2743200" cy="207835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5577834-7AB6-41F3-9DF1-6FC2202E6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568" y="2556002"/>
              <a:ext cx="2743200" cy="1666875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68E027A-58F1-4ADE-8ECC-D19AED1F6C09}"/>
                </a:ext>
              </a:extLst>
            </p:cNvPr>
            <p:cNvSpPr txBox="1"/>
            <p:nvPr/>
          </p:nvSpPr>
          <p:spPr>
            <a:xfrm>
              <a:off x="1187624" y="4372744"/>
              <a:ext cx="1944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</a:t>
              </a:r>
              <a:r>
                <a:rPr lang="pt-BR" sz="1100" dirty="0" err="1"/>
                <a:t>SergioPrado</a:t>
              </a:r>
              <a:r>
                <a:rPr lang="pt-BR" sz="1100" dirty="0"/>
                <a:t>. 2018)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8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7F0A6BD-B6BC-47BB-99CD-1FED2FD9BA8D}"/>
              </a:ext>
            </a:extLst>
          </p:cNvPr>
          <p:cNvSpPr/>
          <p:nvPr/>
        </p:nvSpPr>
        <p:spPr>
          <a:xfrm>
            <a:off x="2269767" y="772344"/>
            <a:ext cx="383951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chemeClr val="tx1"/>
                </a:solidFill>
              </a:rPr>
              <a:t>Gerência de memória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ADC912A-1C10-42B7-A214-12C566151509}"/>
              </a:ext>
            </a:extLst>
          </p:cNvPr>
          <p:cNvSpPr/>
          <p:nvPr/>
        </p:nvSpPr>
        <p:spPr>
          <a:xfrm>
            <a:off x="3851920" y="1791442"/>
            <a:ext cx="4858450" cy="2431435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1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A MMU faz a análise dos endereços lógicos emitidos pelo processador e determina os endereços físicos correspondentes na memória da máquina, permitindo então seu acesso pelo processador.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19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15AD380-B9DC-460D-98E6-9BA30F5B065B}"/>
              </a:ext>
            </a:extLst>
          </p:cNvPr>
          <p:cNvGrpSpPr/>
          <p:nvPr/>
        </p:nvGrpSpPr>
        <p:grpSpPr>
          <a:xfrm>
            <a:off x="683568" y="2556002"/>
            <a:ext cx="2743200" cy="2078352"/>
            <a:chOff x="683568" y="2556002"/>
            <a:chExt cx="2743200" cy="207835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0DA9DC9-BF22-47F2-AEA7-0D34C3CC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568" y="2556002"/>
              <a:ext cx="2743200" cy="1666875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E4246B7-F498-4C64-9C17-893267E4A38D}"/>
                </a:ext>
              </a:extLst>
            </p:cNvPr>
            <p:cNvSpPr txBox="1"/>
            <p:nvPr/>
          </p:nvSpPr>
          <p:spPr>
            <a:xfrm>
              <a:off x="1187624" y="4372744"/>
              <a:ext cx="1944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</a:t>
              </a:r>
              <a:r>
                <a:rPr lang="pt-BR" sz="1100" dirty="0" err="1"/>
                <a:t>SergioPrado</a:t>
              </a:r>
              <a:r>
                <a:rPr lang="pt-BR" sz="1100" dirty="0"/>
                <a:t>. 2018)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3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7F0A6BD-B6BC-47BB-99CD-1FED2FD9BA8D}"/>
              </a:ext>
            </a:extLst>
          </p:cNvPr>
          <p:cNvSpPr/>
          <p:nvPr/>
        </p:nvSpPr>
        <p:spPr>
          <a:xfrm>
            <a:off x="2269767" y="772344"/>
            <a:ext cx="3839513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chemeClr val="tx1"/>
                </a:solidFill>
              </a:rPr>
              <a:t>Gerência de memória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ADC912A-1C10-42B7-A214-12C566151509}"/>
              </a:ext>
            </a:extLst>
          </p:cNvPr>
          <p:cNvSpPr/>
          <p:nvPr/>
        </p:nvSpPr>
        <p:spPr>
          <a:xfrm>
            <a:off x="1493912" y="1492424"/>
            <a:ext cx="7254552" cy="3308598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1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A MMU pode ser rapidamente adequada para mudar a forma de conversão entre endereços lógicos e físicos, isto permite implementar uma área de memória particular para cada processo do sistema. 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1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Assim, a cada troca de contexto entre processos, as regras de conversão da MMU devem ser ajustadas para somente permitir o acesso à área de memória definida para cada novo processo corrente.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19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778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7F0A6BD-B6BC-47BB-99CD-1FED2FD9BA8D}"/>
              </a:ext>
            </a:extLst>
          </p:cNvPr>
          <p:cNvSpPr/>
          <p:nvPr/>
        </p:nvSpPr>
        <p:spPr>
          <a:xfrm>
            <a:off x="2269767" y="772344"/>
            <a:ext cx="6197530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chemeClr val="tx1"/>
                </a:solidFill>
              </a:rPr>
              <a:t>Modelo de memória dos processos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ADC912A-1C10-42B7-A214-12C566151509}"/>
              </a:ext>
            </a:extLst>
          </p:cNvPr>
          <p:cNvSpPr/>
          <p:nvPr/>
        </p:nvSpPr>
        <p:spPr>
          <a:xfrm>
            <a:off x="1619672" y="1780456"/>
            <a:ext cx="7038528" cy="2723823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Cada processo é visto pelo sistema operacional como uma cápsula isolada, ou seja, uma área de memória específica que só ele e o núcleo do sistema podem acessar.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1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Essa área de memória contém todas as informações necessárias à execução do processo, divididas nas seguintes seções: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1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  <a:sym typeface="Wingdings" panose="05000000000000000000" pitchFamily="2" charset="2"/>
              </a:rPr>
              <a:t>Observar a Figura </a:t>
            </a:r>
          </a:p>
        </p:txBody>
      </p:sp>
    </p:spTree>
    <p:extLst>
      <p:ext uri="{BB962C8B-B14F-4D97-AF65-F5344CB8AC3E}">
        <p14:creationId xmlns:p14="http://schemas.microsoft.com/office/powerpoint/2010/main" val="2219689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519</Words>
  <Application>Microsoft Office PowerPoint</Application>
  <PresentationFormat>Personalizar</PresentationFormat>
  <Paragraphs>52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Dell-07</dc:creator>
  <cp:lastModifiedBy>Wyllian Fressatti</cp:lastModifiedBy>
  <cp:revision>151</cp:revision>
  <dcterms:modified xsi:type="dcterms:W3CDTF">2018-07-17T03:24:17Z</dcterms:modified>
</cp:coreProperties>
</file>