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82" r:id="rId6"/>
    <p:sldId id="269" r:id="rId7"/>
    <p:sldId id="261" r:id="rId8"/>
    <p:sldId id="284" r:id="rId9"/>
    <p:sldId id="285" r:id="rId10"/>
    <p:sldId id="286" r:id="rId11"/>
    <p:sldId id="281" r:id="rId12"/>
  </p:sldIdLst>
  <p:sldSz cx="9144000" cy="5145088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3717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5446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6" name="Shape 96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5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3" name="Shape 103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2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4278312" y="10156825"/>
            <a:ext cx="32733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Shape 111"/>
          <p:cNvSpPr txBox="1"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23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0663" y="812800"/>
            <a:ext cx="7108825" cy="40005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1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812800"/>
            <a:ext cx="710882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55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5" name="Shape 135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57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5" name="Shape 135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17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5" name="Shape 135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64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5" name="Shape 135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82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8221663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4033838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3438" y="1203325"/>
            <a:ext cx="4035425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12175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5702300" y="1438275"/>
            <a:ext cx="41148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1370012" y="-614363"/>
            <a:ext cx="4114800" cy="623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2863850" y="-1400175"/>
            <a:ext cx="3406775" cy="851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1662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79888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43438" y="1152525"/>
            <a:ext cx="4179887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 rot="5400000">
            <a:off x="5459413" y="1370013"/>
            <a:ext cx="4384675" cy="205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 rot="5400000">
            <a:off x="1272381" y="-610394"/>
            <a:ext cx="4384675" cy="601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2874962" y="-1214438"/>
            <a:ext cx="3386137" cy="822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1662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12175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5937" y="2065337"/>
            <a:ext cx="2878137" cy="1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B883-773D-4BD6-ACE9-BDAC324D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317779"/>
            <a:ext cx="8221662" cy="850900"/>
          </a:xfrm>
        </p:spPr>
        <p:txBody>
          <a:bodyPr/>
          <a:lstStyle/>
          <a:p>
            <a:pPr algn="l"/>
            <a:r>
              <a:rPr lang="pt-BR" sz="3200"/>
              <a:t>Bibliografia Base</a:t>
            </a:r>
            <a:endParaRPr lang="pt-BR" sz="320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6EB697C-F4BF-429F-A6D9-96C4EDA53F8E}"/>
              </a:ext>
            </a:extLst>
          </p:cNvPr>
          <p:cNvSpPr>
            <a:spLocks noGrp="1"/>
          </p:cNvSpPr>
          <p:nvPr/>
        </p:nvSpPr>
        <p:spPr>
          <a:xfrm>
            <a:off x="877502" y="1348408"/>
            <a:ext cx="7388997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STALLINGS, William.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Arquitetura e Organização de Computadores. </a:t>
            </a:r>
          </a:p>
          <a:p>
            <a:pPr algn="just"/>
            <a:r>
              <a:rPr lang="pt-BR" sz="1600" dirty="0"/>
              <a:t>São Paulo: Pearson </a:t>
            </a:r>
            <a:r>
              <a:rPr lang="pt-BR" sz="1600" dirty="0" err="1"/>
              <a:t>Education</a:t>
            </a:r>
            <a:r>
              <a:rPr lang="pt-BR" sz="1600" dirty="0"/>
              <a:t> do Brasil, 2002.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MONTEIRO, Mário A.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Introdução a Organização de Computadores.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Rio de Janeiro: LTC, 2002.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David A. Patterson &amp; John L. Hennessy.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Organização e projeto de computadores a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interface Hardware/Software.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Tradução: Nery Machado Filho. Morgan </a:t>
            </a:r>
            <a:r>
              <a:rPr lang="pt-BR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Kaufmmann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Editora Brasil: LTC, 2000.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77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6">
            <a:extLst>
              <a:ext uri="{FF2B5EF4-FFF2-40B4-BE49-F238E27FC236}">
                <a16:creationId xmlns:a16="http://schemas.microsoft.com/office/drawing/2014/main" id="{C8D15CE6-C6F7-4A77-9FD1-31888D59D2EA}"/>
              </a:ext>
            </a:extLst>
          </p:cNvPr>
          <p:cNvSpPr txBox="1"/>
          <p:nvPr/>
        </p:nvSpPr>
        <p:spPr>
          <a:xfrm>
            <a:off x="5688124" y="4082562"/>
            <a:ext cx="3240360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Prof. </a:t>
            </a:r>
            <a:r>
              <a:rPr lang="en-US" sz="1800" b="1" dirty="0" err="1">
                <a:solidFill>
                  <a:schemeClr val="tx1"/>
                </a:solidFill>
              </a:rPr>
              <a:t>Wyllian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Fressatti</a:t>
            </a:r>
            <a:endParaRPr lang="en-US" sz="18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</a:rPr>
              <a:t>Mestre </a:t>
            </a:r>
            <a:r>
              <a:rPr lang="en-US" sz="1000" b="1" dirty="0" err="1">
                <a:solidFill>
                  <a:schemeClr val="tx1"/>
                </a:solidFill>
              </a:rPr>
              <a:t>em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sistemas</a:t>
            </a:r>
            <a:r>
              <a:rPr lang="en-US" sz="1000" b="1" dirty="0">
                <a:solidFill>
                  <a:schemeClr val="tx1"/>
                </a:solidFill>
              </a:rPr>
              <a:t> de </a:t>
            </a:r>
            <a:r>
              <a:rPr lang="en-US" sz="1000" b="1" dirty="0" err="1">
                <a:solidFill>
                  <a:schemeClr val="tx1"/>
                </a:solidFill>
              </a:rPr>
              <a:t>computação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Shape 106">
            <a:extLst>
              <a:ext uri="{FF2B5EF4-FFF2-40B4-BE49-F238E27FC236}">
                <a16:creationId xmlns:a16="http://schemas.microsoft.com/office/drawing/2014/main" id="{4E9EBD7B-15C2-4102-A7A3-A4B8405332F3}"/>
              </a:ext>
            </a:extLst>
          </p:cNvPr>
          <p:cNvSpPr txBox="1"/>
          <p:nvPr/>
        </p:nvSpPr>
        <p:spPr>
          <a:xfrm>
            <a:off x="3923928" y="2068488"/>
            <a:ext cx="4824536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Disciplina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Arquitetura</a:t>
            </a:r>
            <a:r>
              <a:rPr lang="en-US" sz="2400" b="1" dirty="0">
                <a:solidFill>
                  <a:schemeClr val="tx1"/>
                </a:solidFill>
              </a:rPr>
              <a:t> de </a:t>
            </a:r>
            <a:r>
              <a:rPr lang="en-US" sz="2400" b="1" dirty="0" err="1">
                <a:solidFill>
                  <a:schemeClr val="tx1"/>
                </a:solidFill>
              </a:rPr>
              <a:t>Computadores</a:t>
            </a:r>
            <a:r>
              <a:rPr lang="en-US" sz="2400" b="1" dirty="0">
                <a:solidFill>
                  <a:schemeClr val="tx1"/>
                </a:solidFill>
              </a:rPr>
              <a:t> e </a:t>
            </a:r>
            <a:r>
              <a:rPr lang="en-US" sz="2400" b="1" dirty="0" err="1">
                <a:solidFill>
                  <a:schemeClr val="tx1"/>
                </a:solidFill>
              </a:rPr>
              <a:t>Sistemas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Operacionais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2555776" y="2716560"/>
            <a:ext cx="6120680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Semana</a:t>
            </a:r>
            <a:r>
              <a:rPr lang="en-US" sz="2800" b="1" dirty="0">
                <a:solidFill>
                  <a:schemeClr val="tx1"/>
                </a:solidFill>
              </a:rPr>
              <a:t> 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tx1"/>
                </a:solidFill>
              </a:rPr>
              <a:t>Aula 06</a:t>
            </a:r>
            <a:endParaRPr lang="en-US" sz="2800" b="1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>
                <a:solidFill>
                  <a:srgbClr val="FF0000"/>
                </a:solidFill>
              </a:rPr>
              <a:t>Gerência de Memória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5" name="Shape 106">
            <a:extLst>
              <a:ext uri="{FF2B5EF4-FFF2-40B4-BE49-F238E27FC236}">
                <a16:creationId xmlns:a16="http://schemas.microsoft.com/office/drawing/2014/main" id="{FF0C82DF-AAFC-480F-802F-8234D7D6728D}"/>
              </a:ext>
            </a:extLst>
          </p:cNvPr>
          <p:cNvSpPr txBox="1"/>
          <p:nvPr/>
        </p:nvSpPr>
        <p:spPr>
          <a:xfrm>
            <a:off x="5688124" y="4082562"/>
            <a:ext cx="3240360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Prof. </a:t>
            </a:r>
            <a:r>
              <a:rPr lang="en-US" sz="1800" b="1" dirty="0" err="1">
                <a:solidFill>
                  <a:schemeClr val="tx1"/>
                </a:solidFill>
              </a:rPr>
              <a:t>Wyllian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Fressatti</a:t>
            </a:r>
            <a:endParaRPr lang="en-US" sz="18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</a:rPr>
              <a:t>Mestre </a:t>
            </a:r>
            <a:r>
              <a:rPr lang="en-US" sz="1000" b="1" dirty="0" err="1">
                <a:solidFill>
                  <a:schemeClr val="tx1"/>
                </a:solidFill>
              </a:rPr>
              <a:t>em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sistemas</a:t>
            </a:r>
            <a:r>
              <a:rPr lang="en-US" sz="1000" b="1" dirty="0">
                <a:solidFill>
                  <a:schemeClr val="tx1"/>
                </a:solidFill>
              </a:rPr>
              <a:t> de </a:t>
            </a:r>
            <a:r>
              <a:rPr lang="en-US" sz="1000" b="1" dirty="0" err="1">
                <a:solidFill>
                  <a:schemeClr val="tx1"/>
                </a:solidFill>
              </a:rPr>
              <a:t>computação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4">
            <a:extLst>
              <a:ext uri="{FF2B5EF4-FFF2-40B4-BE49-F238E27FC236}">
                <a16:creationId xmlns:a16="http://schemas.microsoft.com/office/drawing/2014/main" id="{EB2057DE-B0C9-49BD-A88D-CB89D5EC839A}"/>
              </a:ext>
            </a:extLst>
          </p:cNvPr>
          <p:cNvSpPr txBox="1"/>
          <p:nvPr/>
        </p:nvSpPr>
        <p:spPr>
          <a:xfrm>
            <a:off x="1957146" y="700336"/>
            <a:ext cx="5976664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/>
              <a:t>Alocação contígua.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F7759D6-0DD4-4DAA-ADE2-2ABFBBC3611C}"/>
              </a:ext>
            </a:extLst>
          </p:cNvPr>
          <p:cNvSpPr/>
          <p:nvPr/>
        </p:nvSpPr>
        <p:spPr>
          <a:xfrm>
            <a:off x="1259632" y="2229341"/>
            <a:ext cx="7371692" cy="2431435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>
                <a:solidFill>
                  <a:schemeClr val="tx1"/>
                </a:solidFill>
              </a:rPr>
              <a:t>No modelo anterior (segmentos), com partições fixas, pode ser melhorado caso o tamanho de cada partição possa ser determinado para se adequar à uma determinada demanda de um processo.</a:t>
            </a: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1900" dirty="0">
                <a:solidFill>
                  <a:schemeClr val="tx1"/>
                </a:solidFill>
              </a:rPr>
              <a:t>Para isto a MMU deve ser projetada para trabalhar com dois registradores próprios: um registrador base, que define o endereço inicial da partição ativa, e um registrador limite, que define o tamanho em bytes dessa partição.</a:t>
            </a: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017B72-194D-4206-ABEB-6FF3AA8E9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340296"/>
            <a:ext cx="2762250" cy="1657350"/>
          </a:xfrm>
          <a:prstGeom prst="rect">
            <a:avLst/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7983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E93E275-8E8E-40D5-9A5C-BC3E488FE613}"/>
              </a:ext>
            </a:extLst>
          </p:cNvPr>
          <p:cNvSpPr/>
          <p:nvPr/>
        </p:nvSpPr>
        <p:spPr>
          <a:xfrm>
            <a:off x="1981362" y="1511271"/>
            <a:ext cx="6606480" cy="1631216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en-US" sz="2000" dirty="0"/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Os valores dos registradores base e limite da MMU devem ser ajustados pelo </a:t>
            </a:r>
            <a:r>
              <a:rPr lang="pt-BR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dispatcher</a:t>
            </a: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 a cada troca de contexto, ou seja, cada vez que o processo ativo é substituído.</a:t>
            </a:r>
            <a:endParaRPr lang="en-US" sz="2000" dirty="0">
              <a:solidFill>
                <a:srgbClr val="534742"/>
              </a:solidFill>
            </a:endParaRPr>
          </a:p>
        </p:txBody>
      </p:sp>
      <p:sp>
        <p:nvSpPr>
          <p:cNvPr id="6" name="Shape 114">
            <a:extLst>
              <a:ext uri="{FF2B5EF4-FFF2-40B4-BE49-F238E27FC236}">
                <a16:creationId xmlns:a16="http://schemas.microsoft.com/office/drawing/2014/main" id="{B21D1E1C-70A0-4D7D-8311-1212F9D05279}"/>
              </a:ext>
            </a:extLst>
          </p:cNvPr>
          <p:cNvSpPr txBox="1"/>
          <p:nvPr/>
        </p:nvSpPr>
        <p:spPr>
          <a:xfrm>
            <a:off x="1957146" y="700336"/>
            <a:ext cx="5976664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/>
              <a:t>Alocação contígua.</a:t>
            </a:r>
            <a:endParaRPr sz="2800" b="1" dirty="0">
              <a:solidFill>
                <a:schemeClr val="tx1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8CCE91F-EDCA-4A5B-99C1-9C9E6061950F}"/>
              </a:ext>
            </a:extLst>
          </p:cNvPr>
          <p:cNvGrpSpPr/>
          <p:nvPr/>
        </p:nvGrpSpPr>
        <p:grpSpPr>
          <a:xfrm>
            <a:off x="5364088" y="3508648"/>
            <a:ext cx="2271911" cy="1431021"/>
            <a:chOff x="5364088" y="3508648"/>
            <a:chExt cx="2271911" cy="1431021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C7A1F67-90F2-4B98-8591-92CCC3D82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4088" y="3508648"/>
              <a:ext cx="2271911" cy="1183439"/>
            </a:xfrm>
            <a:prstGeom prst="rect">
              <a:avLst/>
            </a:prstGeom>
            <a:effectLst>
              <a:outerShdw blurRad="50800" dist="177800" dir="7560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D784C53-B652-4AB0-87FC-D8355339EDDB}"/>
                </a:ext>
              </a:extLst>
            </p:cNvPr>
            <p:cNvSpPr txBox="1"/>
            <p:nvPr/>
          </p:nvSpPr>
          <p:spPr>
            <a:xfrm>
              <a:off x="5622290" y="4678059"/>
              <a:ext cx="19936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</a:t>
              </a:r>
              <a:r>
                <a:rPr lang="pt-BR" sz="1100" dirty="0" err="1"/>
                <a:t>RenatoAlves</a:t>
              </a:r>
              <a:r>
                <a:rPr lang="pt-BR" sz="1100" dirty="0"/>
                <a:t>, 2018)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1C1544B-89B4-4448-9B1A-C12EDC51553C}"/>
              </a:ext>
            </a:extLst>
          </p:cNvPr>
          <p:cNvGrpSpPr/>
          <p:nvPr/>
        </p:nvGrpSpPr>
        <p:grpSpPr>
          <a:xfrm>
            <a:off x="2665502" y="3508648"/>
            <a:ext cx="2279976" cy="1445049"/>
            <a:chOff x="2665502" y="3508648"/>
            <a:chExt cx="2279976" cy="1445049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F32012AE-15BD-4218-972D-5A81977A9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5502" y="3508648"/>
              <a:ext cx="2050514" cy="1152128"/>
            </a:xfrm>
            <a:prstGeom prst="rect">
              <a:avLst/>
            </a:prstGeom>
            <a:effectLst>
              <a:outerShdw blurRad="50800" dist="177800" dir="7560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16148A4-5376-4296-83EE-E098D7B5E4B2}"/>
                </a:ext>
              </a:extLst>
            </p:cNvPr>
            <p:cNvSpPr txBox="1"/>
            <p:nvPr/>
          </p:nvSpPr>
          <p:spPr>
            <a:xfrm>
              <a:off x="2951820" y="4692087"/>
              <a:ext cx="19936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</a:t>
              </a:r>
              <a:r>
                <a:rPr lang="pt-BR" sz="1100" dirty="0" err="1"/>
                <a:t>Hypescience</a:t>
              </a:r>
              <a:r>
                <a:rPr lang="pt-BR" sz="1100" dirty="0"/>
                <a:t>, 2018)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96F018-C2BE-4F6B-9FD6-28236A0D9D54}"/>
              </a:ext>
            </a:extLst>
          </p:cNvPr>
          <p:cNvSpPr/>
          <p:nvPr/>
        </p:nvSpPr>
        <p:spPr>
          <a:xfrm>
            <a:off x="1628056" y="1502574"/>
            <a:ext cx="7128792" cy="1631216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pt-BR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A alocação segmentada, é uma extensão da alocação contígua, na qual o espaço de memória de um processo é fracionado em áreas, ou segmentos, que podem ser alocados separadamente na memória física. </a:t>
            </a:r>
          </a:p>
        </p:txBody>
      </p:sp>
      <p:sp>
        <p:nvSpPr>
          <p:cNvPr id="6" name="Shape 114">
            <a:extLst>
              <a:ext uri="{FF2B5EF4-FFF2-40B4-BE49-F238E27FC236}">
                <a16:creationId xmlns:a16="http://schemas.microsoft.com/office/drawing/2014/main" id="{EFCD5861-3C1B-4873-9FDC-99136F2EB890}"/>
              </a:ext>
            </a:extLst>
          </p:cNvPr>
          <p:cNvSpPr txBox="1"/>
          <p:nvPr/>
        </p:nvSpPr>
        <p:spPr>
          <a:xfrm>
            <a:off x="2007666" y="625160"/>
            <a:ext cx="5976664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/>
              <a:t>Alocação por segmentos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E2E1DF7-9260-421A-8F03-2F0594B3D6FA}"/>
              </a:ext>
            </a:extLst>
          </p:cNvPr>
          <p:cNvSpPr/>
          <p:nvPr/>
        </p:nvSpPr>
        <p:spPr>
          <a:xfrm>
            <a:off x="1628056" y="3364632"/>
            <a:ext cx="7128792" cy="1323439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Este modelo, por sua vez, também podem ser definidos segmentos para itens específicos, como bibliotecas compartilhadas, vetores, matrizes, pilhas de threads, buffers de entrada/saída, etc.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9B1622-55E6-410A-9F75-218AEFDB7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101" y="394318"/>
            <a:ext cx="1313775" cy="877414"/>
          </a:xfrm>
          <a:prstGeom prst="rect">
            <a:avLst/>
          </a:prstGeom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96F018-C2BE-4F6B-9FD6-28236A0D9D54}"/>
              </a:ext>
            </a:extLst>
          </p:cNvPr>
          <p:cNvSpPr/>
          <p:nvPr/>
        </p:nvSpPr>
        <p:spPr>
          <a:xfrm>
            <a:off x="1475656" y="1780456"/>
            <a:ext cx="7128792" cy="2246769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pt-BR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Ao estruturar a memória em segmentos, o espaço de memória de cada processo não é mais visto como uma sequência linear de endereços lógicos, mas como uma coleção de segmentos de tamanhos diversos e políticas de acesso distintas.</a:t>
            </a: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Shape 114">
            <a:extLst>
              <a:ext uri="{FF2B5EF4-FFF2-40B4-BE49-F238E27FC236}">
                <a16:creationId xmlns:a16="http://schemas.microsoft.com/office/drawing/2014/main" id="{EFCD5861-3C1B-4873-9FDC-99136F2EB890}"/>
              </a:ext>
            </a:extLst>
          </p:cNvPr>
          <p:cNvSpPr txBox="1"/>
          <p:nvPr/>
        </p:nvSpPr>
        <p:spPr>
          <a:xfrm>
            <a:off x="2007666" y="625160"/>
            <a:ext cx="5976664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/>
              <a:t>Alocação por segmentos</a:t>
            </a:r>
            <a:endParaRPr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96F018-C2BE-4F6B-9FD6-28236A0D9D54}"/>
              </a:ext>
            </a:extLst>
          </p:cNvPr>
          <p:cNvSpPr/>
          <p:nvPr/>
        </p:nvSpPr>
        <p:spPr>
          <a:xfrm>
            <a:off x="1431602" y="1564432"/>
            <a:ext cx="7128792" cy="3477875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pt-BR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Conforme visto na Seção anterior, a alocação de memória por segmentos exige o uso de endereços bidimensionais na forma [</a:t>
            </a:r>
            <a:r>
              <a:rPr lang="pt-BR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segmento:offset</a:t>
            </a: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], o que é pouco intuitivo para o programador e torna mais complexa a construção de compiladores. </a:t>
            </a: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pt-BR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Além disso, é uma forma de alocação bastante suscetível à fragmentação externa. Essas deficiências levaram os projetistas de hardware a desenvolver outras técnicas para a alocação da memória principal.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Shape 114">
            <a:extLst>
              <a:ext uri="{FF2B5EF4-FFF2-40B4-BE49-F238E27FC236}">
                <a16:creationId xmlns:a16="http://schemas.microsoft.com/office/drawing/2014/main" id="{EFCD5861-3C1B-4873-9FDC-99136F2EB890}"/>
              </a:ext>
            </a:extLst>
          </p:cNvPr>
          <p:cNvSpPr txBox="1"/>
          <p:nvPr/>
        </p:nvSpPr>
        <p:spPr>
          <a:xfrm>
            <a:off x="2007666" y="625160"/>
            <a:ext cx="5976664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/>
              <a:t>Alocação paginada</a:t>
            </a:r>
            <a:endParaRPr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5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96F018-C2BE-4F6B-9FD6-28236A0D9D54}"/>
              </a:ext>
            </a:extLst>
          </p:cNvPr>
          <p:cNvSpPr/>
          <p:nvPr/>
        </p:nvSpPr>
        <p:spPr>
          <a:xfrm>
            <a:off x="1431602" y="1564432"/>
            <a:ext cx="7128792" cy="2862322"/>
          </a:xfrm>
          <a:prstGeom prst="rect">
            <a:avLst/>
          </a:prstGeom>
          <a:effectLst>
            <a:outerShdw blurRad="40000" dist="1524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endParaRPr lang="pt-BR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Na alocação de memória por páginas, ou alocação paginada, o espaço de endereçamento lógico dos processos é mantido linear e unidimensional (ao contrário da alocação por segmentos, que usa endereços bidimensionais). Internamente, e de forma transparente</a:t>
            </a:r>
          </a:p>
          <a:p>
            <a:pPr marL="180975" algn="just" defTabSz="896938">
              <a:buClr>
                <a:schemeClr val="dk1"/>
              </a:buClr>
              <a:tabLst>
                <a:tab pos="5378450" algn="l"/>
              </a:tabLst>
            </a:pPr>
            <a:r>
              <a:rPr lang="pt-BR" sz="2000" dirty="0">
                <a:solidFill>
                  <a:schemeClr val="tx1"/>
                </a:solidFill>
                <a:sym typeface="Wingdings" panose="05000000000000000000" pitchFamily="2" charset="2"/>
              </a:rPr>
              <a:t>para os processos, o espaço de endereços lógicos é dividido em pequenos blocos de mesmo tamanho, denominados páginas.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Shape 114">
            <a:extLst>
              <a:ext uri="{FF2B5EF4-FFF2-40B4-BE49-F238E27FC236}">
                <a16:creationId xmlns:a16="http://schemas.microsoft.com/office/drawing/2014/main" id="{EFCD5861-3C1B-4873-9FDC-99136F2EB890}"/>
              </a:ext>
            </a:extLst>
          </p:cNvPr>
          <p:cNvSpPr txBox="1"/>
          <p:nvPr/>
        </p:nvSpPr>
        <p:spPr>
          <a:xfrm>
            <a:off x="2007666" y="625160"/>
            <a:ext cx="5976664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pt-BR" sz="2800" b="1" dirty="0"/>
              <a:t>Alocação paginada</a:t>
            </a:r>
            <a:endParaRPr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65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470</Words>
  <Application>Microsoft Office PowerPoint</Application>
  <PresentationFormat>Personalizar</PresentationFormat>
  <Paragraphs>50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Wingdings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Bibliografia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Dell-07</dc:creator>
  <cp:lastModifiedBy>Wyllian Fressatti</cp:lastModifiedBy>
  <cp:revision>125</cp:revision>
  <dcterms:modified xsi:type="dcterms:W3CDTF">2018-07-17T03:24:49Z</dcterms:modified>
</cp:coreProperties>
</file>