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4"/>
  </p:notesMasterIdLst>
  <p:sldIdLst>
    <p:sldId id="256" r:id="rId3"/>
    <p:sldId id="257" r:id="rId4"/>
    <p:sldId id="258" r:id="rId5"/>
    <p:sldId id="282" r:id="rId6"/>
    <p:sldId id="286" r:id="rId7"/>
    <p:sldId id="287" r:id="rId8"/>
    <p:sldId id="288" r:id="rId9"/>
    <p:sldId id="289" r:id="rId10"/>
    <p:sldId id="290" r:id="rId11"/>
    <p:sldId id="261" r:id="rId12"/>
    <p:sldId id="281" r:id="rId13"/>
  </p:sldIdLst>
  <p:sldSz cx="9144000" cy="5145088"/>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88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Shape 4"/>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Shape 5"/>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 name="Shape 6"/>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 name="Shape 7"/>
          <p:cNvSpPr>
            <a:spLocks noGrp="1" noRot="1" noChangeAspect="1"/>
          </p:cNvSpPr>
          <p:nvPr>
            <p:ph type="sldImg" idx="2"/>
          </p:nvPr>
        </p:nvSpPr>
        <p:spPr>
          <a:xfrm>
            <a:off x="1106487" y="812800"/>
            <a:ext cx="5337175" cy="40005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 name="Shape 8"/>
          <p:cNvSpPr txBox="1">
            <a:spLocks noGrp="1"/>
          </p:cNvSpPr>
          <p:nvPr>
            <p:ph type="body" idx="1"/>
          </p:nvPr>
        </p:nvSpPr>
        <p:spPr>
          <a:xfrm>
            <a:off x="755650" y="5078412"/>
            <a:ext cx="6040437" cy="480377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Shape 9"/>
          <p:cNvSpPr txBox="1">
            <a:spLocks noGrp="1"/>
          </p:cNvSpPr>
          <p:nvPr>
            <p:ph type="hdr" idx="3"/>
          </p:nvPr>
        </p:nvSpPr>
        <p:spPr>
          <a:xfrm>
            <a:off x="0" y="0"/>
            <a:ext cx="3273425" cy="52705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 name="Shape 10"/>
          <p:cNvSpPr txBox="1">
            <a:spLocks noGrp="1"/>
          </p:cNvSpPr>
          <p:nvPr>
            <p:ph type="dt" idx="10"/>
          </p:nvPr>
        </p:nvSpPr>
        <p:spPr>
          <a:xfrm>
            <a:off x="4278312" y="0"/>
            <a:ext cx="3273425" cy="52705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ftr" idx="11"/>
          </p:nvPr>
        </p:nvSpPr>
        <p:spPr>
          <a:xfrm>
            <a:off x="0" y="10156825"/>
            <a:ext cx="3273425" cy="5270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2628544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a:t>
            </a:fld>
            <a:endParaRPr/>
          </a:p>
        </p:txBody>
      </p:sp>
      <p:sp>
        <p:nvSpPr>
          <p:cNvPr id="95" name="Shape 95"/>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96" name="Shape 96"/>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 name="Shape 97"/>
          <p:cNvSpPr txBox="1">
            <a:spLocks noGrp="1"/>
          </p:cNvSpPr>
          <p:nvPr>
            <p:ph type="body" idx="1"/>
          </p:nvPr>
        </p:nvSpPr>
        <p:spPr>
          <a:xfrm>
            <a:off x="755650" y="5078412"/>
            <a:ext cx="6040437" cy="48037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6755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2</a:t>
            </a:fld>
            <a:endParaRPr/>
          </a:p>
        </p:txBody>
      </p:sp>
      <p:sp>
        <p:nvSpPr>
          <p:cNvPr id="102" name="Shape 102"/>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03" name="Shape 103"/>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 name="Shape 104"/>
          <p:cNvSpPr txBox="1">
            <a:spLocks noGrp="1"/>
          </p:cNvSpPr>
          <p:nvPr>
            <p:ph type="body" idx="1"/>
          </p:nvPr>
        </p:nvSpPr>
        <p:spPr>
          <a:xfrm>
            <a:off x="755650" y="5078412"/>
            <a:ext cx="6040437" cy="48037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125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p:nvPr/>
        </p:nvSpPr>
        <p:spPr>
          <a:xfrm>
            <a:off x="4278312" y="10156825"/>
            <a:ext cx="3273300" cy="5271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3</a:t>
            </a:fld>
            <a:endParaRPr/>
          </a:p>
        </p:txBody>
      </p:sp>
      <p:sp>
        <p:nvSpPr>
          <p:cNvPr id="110" name="Shape 110"/>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11" name="Shape 111"/>
          <p:cNvSpPr txBox="1"/>
          <p:nvPr/>
        </p:nvSpPr>
        <p:spPr>
          <a:xfrm>
            <a:off x="755650" y="5078412"/>
            <a:ext cx="6048300" cy="4811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55650" y="5078412"/>
            <a:ext cx="6040500" cy="480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9123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10</a:t>
            </a:fld>
            <a:endParaRPr/>
          </a:p>
        </p:txBody>
      </p:sp>
      <p:sp>
        <p:nvSpPr>
          <p:cNvPr id="134" name="Shape 134"/>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5" name="Shape 135"/>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6" name="Shape 136"/>
          <p:cNvSpPr txBox="1">
            <a:spLocks noGrp="1"/>
          </p:cNvSpPr>
          <p:nvPr>
            <p:ph type="body" idx="1"/>
          </p:nvPr>
        </p:nvSpPr>
        <p:spPr>
          <a:xfrm>
            <a:off x="755650" y="5078412"/>
            <a:ext cx="6040437" cy="48037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757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4788"/>
            <a:ext cx="8221663"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203325"/>
            <a:ext cx="4033838" cy="33861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2"/>
          </p:nvPr>
        </p:nvSpPr>
        <p:spPr>
          <a:xfrm>
            <a:off x="4643438" y="1203325"/>
            <a:ext cx="4035425" cy="33861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22313" y="3306763"/>
            <a:ext cx="7772400" cy="1020762"/>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4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1"/>
          </p:nvPr>
        </p:nvSpPr>
        <p:spPr>
          <a:xfrm>
            <a:off x="722313" y="2181225"/>
            <a:ext cx="7772400" cy="1125538"/>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600"/>
              <a:buFont typeface="Times New Roman"/>
              <a:buNone/>
              <a:defRPr sz="16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Times New Roma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1598613"/>
            <a:ext cx="7772400" cy="110331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ubTitle" idx="1"/>
          </p:nvPr>
        </p:nvSpPr>
        <p:spPr>
          <a:xfrm>
            <a:off x="1371600" y="2916238"/>
            <a:ext cx="6400800" cy="1314450"/>
          </a:xfrm>
          <a:prstGeom prst="rect">
            <a:avLst/>
          </a:prstGeom>
          <a:noFill/>
          <a:ln>
            <a:noFill/>
          </a:ln>
        </p:spPr>
        <p:txBody>
          <a:bodyPr spcFirstLastPara="1" wrap="square" lIns="91425" tIns="91425" rIns="91425" bIns="91425" anchor="t" anchorCtr="0"/>
          <a:lstStyle>
            <a:lvl1pPr marR="0" lvl="0" algn="ctr"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ctr"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ctr"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ctr"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ctr"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ctr"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body" idx="1"/>
          </p:nvPr>
        </p:nvSpPr>
        <p:spPr>
          <a:xfrm>
            <a:off x="311150" y="1152525"/>
            <a:ext cx="8512175"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rot="5400000">
            <a:off x="5702300" y="1438275"/>
            <a:ext cx="4114800" cy="212725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body" idx="1"/>
          </p:nvPr>
        </p:nvSpPr>
        <p:spPr>
          <a:xfrm rot="5400000">
            <a:off x="1370012" y="-614363"/>
            <a:ext cx="4114800" cy="623252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body" idx="1"/>
          </p:nvPr>
        </p:nvSpPr>
        <p:spPr>
          <a:xfrm rot="5400000">
            <a:off x="2863850" y="-1400175"/>
            <a:ext cx="3406775" cy="85121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3602038"/>
            <a:ext cx="5486400" cy="4254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8" name="Shape 68"/>
          <p:cNvSpPr>
            <a:spLocks noGrp="1"/>
          </p:cNvSpPr>
          <p:nvPr>
            <p:ph type="pic" idx="2"/>
          </p:nvPr>
        </p:nvSpPr>
        <p:spPr>
          <a:xfrm>
            <a:off x="1792288" y="460375"/>
            <a:ext cx="5486400" cy="308610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body" idx="1"/>
          </p:nvPr>
        </p:nvSpPr>
        <p:spPr>
          <a:xfrm>
            <a:off x="1792288" y="4027488"/>
            <a:ext cx="5486400" cy="603250"/>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4788"/>
            <a:ext cx="3008313" cy="871537"/>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2" name="Shape 72"/>
          <p:cNvSpPr txBox="1">
            <a:spLocks noGrp="1"/>
          </p:cNvSpPr>
          <p:nvPr>
            <p:ph type="body" idx="1"/>
          </p:nvPr>
        </p:nvSpPr>
        <p:spPr>
          <a:xfrm>
            <a:off x="3575050" y="204788"/>
            <a:ext cx="5111750" cy="439102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body" idx="2"/>
          </p:nvPr>
        </p:nvSpPr>
        <p:spPr>
          <a:xfrm>
            <a:off x="457200" y="1076325"/>
            <a:ext cx="3008313" cy="351948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1"/>
          </p:nvPr>
        </p:nvSpPr>
        <p:spPr>
          <a:xfrm>
            <a:off x="457200" y="1203325"/>
            <a:ext cx="8221662" cy="3386137"/>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6375"/>
            <a:ext cx="8229600" cy="85725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body" idx="1"/>
          </p:nvPr>
        </p:nvSpPr>
        <p:spPr>
          <a:xfrm>
            <a:off x="457200" y="1150938"/>
            <a:ext cx="4040188"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2"/>
          </p:nvPr>
        </p:nvSpPr>
        <p:spPr>
          <a:xfrm>
            <a:off x="457200" y="1631950"/>
            <a:ext cx="4040188"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
        <p:nvSpPr>
          <p:cNvPr id="81" name="Shape 81"/>
          <p:cNvSpPr txBox="1">
            <a:spLocks noGrp="1"/>
          </p:cNvSpPr>
          <p:nvPr>
            <p:ph type="body" idx="3"/>
          </p:nvPr>
        </p:nvSpPr>
        <p:spPr>
          <a:xfrm>
            <a:off x="4645025" y="1150938"/>
            <a:ext cx="4041775"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82" name="Shape 82"/>
          <p:cNvSpPr txBox="1">
            <a:spLocks noGrp="1"/>
          </p:cNvSpPr>
          <p:nvPr>
            <p:ph type="body" idx="4"/>
          </p:nvPr>
        </p:nvSpPr>
        <p:spPr>
          <a:xfrm>
            <a:off x="4645025" y="1631950"/>
            <a:ext cx="4041775"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body" idx="1"/>
          </p:nvPr>
        </p:nvSpPr>
        <p:spPr>
          <a:xfrm>
            <a:off x="311150" y="1152525"/>
            <a:ext cx="4179888"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6" name="Shape 86"/>
          <p:cNvSpPr txBox="1">
            <a:spLocks noGrp="1"/>
          </p:cNvSpPr>
          <p:nvPr>
            <p:ph type="body" idx="2"/>
          </p:nvPr>
        </p:nvSpPr>
        <p:spPr>
          <a:xfrm>
            <a:off x="4643438" y="1152525"/>
            <a:ext cx="4179887"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722313" y="3306763"/>
            <a:ext cx="7772400" cy="1020762"/>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4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722313" y="2181225"/>
            <a:ext cx="7772400" cy="1125538"/>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600"/>
              <a:buFont typeface="Times New Roman"/>
              <a:buNone/>
              <a:defRPr sz="16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Times New Roma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685800" y="1598613"/>
            <a:ext cx="7772400" cy="110331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92" name="Shape 92"/>
          <p:cNvSpPr txBox="1">
            <a:spLocks noGrp="1"/>
          </p:cNvSpPr>
          <p:nvPr>
            <p:ph type="subTitle" idx="1"/>
          </p:nvPr>
        </p:nvSpPr>
        <p:spPr>
          <a:xfrm>
            <a:off x="1371600" y="2916238"/>
            <a:ext cx="6400800" cy="1314450"/>
          </a:xfrm>
          <a:prstGeom prst="rect">
            <a:avLst/>
          </a:prstGeom>
          <a:noFill/>
          <a:ln>
            <a:noFill/>
          </a:ln>
        </p:spPr>
        <p:txBody>
          <a:bodyPr spcFirstLastPara="1" wrap="square" lIns="91425" tIns="91425" rIns="91425" bIns="91425" anchor="t" anchorCtr="0"/>
          <a:lstStyle>
            <a:lvl1pPr marR="0" lvl="0" algn="ctr"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ctr"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ctr"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ctr"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ctr"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ctr"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5459413" y="1370013"/>
            <a:ext cx="4384675" cy="2054225"/>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body" idx="1"/>
          </p:nvPr>
        </p:nvSpPr>
        <p:spPr>
          <a:xfrm rot="5400000">
            <a:off x="1272381" y="-610394"/>
            <a:ext cx="4384675" cy="60150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2874962" y="-1214438"/>
            <a:ext cx="3386137" cy="8221662"/>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792288" y="3602038"/>
            <a:ext cx="5486400" cy="4254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0" name="Shape 30"/>
          <p:cNvSpPr>
            <a:spLocks noGrp="1"/>
          </p:cNvSpPr>
          <p:nvPr>
            <p:ph type="pic" idx="2"/>
          </p:nvPr>
        </p:nvSpPr>
        <p:spPr>
          <a:xfrm>
            <a:off x="1792288" y="460375"/>
            <a:ext cx="5486400" cy="308610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body" idx="1"/>
          </p:nvPr>
        </p:nvSpPr>
        <p:spPr>
          <a:xfrm>
            <a:off x="1792288" y="4027488"/>
            <a:ext cx="5486400" cy="603250"/>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8"/>
            <a:ext cx="3008313" cy="871537"/>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3575050" y="204788"/>
            <a:ext cx="5111750" cy="439102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57200" y="1076325"/>
            <a:ext cx="3008313" cy="351948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6375"/>
            <a:ext cx="8229600" cy="85725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150938"/>
            <a:ext cx="4040188"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body" idx="2"/>
          </p:nvPr>
        </p:nvSpPr>
        <p:spPr>
          <a:xfrm>
            <a:off x="457200" y="1631950"/>
            <a:ext cx="4040188"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3"/>
          </p:nvPr>
        </p:nvSpPr>
        <p:spPr>
          <a:xfrm>
            <a:off x="4645025" y="1150938"/>
            <a:ext cx="4041775"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body" idx="4"/>
          </p:nvPr>
        </p:nvSpPr>
        <p:spPr>
          <a:xfrm>
            <a:off x="4645025" y="1631950"/>
            <a:ext cx="4041775"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203325"/>
            <a:ext cx="8221662" cy="3386137"/>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311150" y="1152525"/>
            <a:ext cx="8512175"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Shape 99"/>
          <p:cNvPicPr preferRelativeResize="0"/>
          <p:nvPr/>
        </p:nvPicPr>
        <p:blipFill rotWithShape="1">
          <a:blip r:embed="rId4">
            <a:alphaModFix/>
          </a:blip>
          <a:srcRect/>
          <a:stretch/>
        </p:blipFill>
        <p:spPr>
          <a:xfrm>
            <a:off x="3055937" y="2065337"/>
            <a:ext cx="2878137" cy="101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7"/>
        <p:cNvGrpSpPr/>
        <p:nvPr/>
      </p:nvGrpSpPr>
      <p:grpSpPr>
        <a:xfrm>
          <a:off x="0" y="0"/>
          <a:ext cx="0" cy="0"/>
          <a:chOff x="0" y="0"/>
          <a:chExt cx="0" cy="0"/>
        </a:xfrm>
      </p:grpSpPr>
      <p:sp>
        <p:nvSpPr>
          <p:cNvPr id="2" name="Retângulo 1">
            <a:extLst>
              <a:ext uri="{FF2B5EF4-FFF2-40B4-BE49-F238E27FC236}">
                <a16:creationId xmlns:a16="http://schemas.microsoft.com/office/drawing/2014/main" id="{4E96F018-C2BE-4F6B-9FD6-28236A0D9D54}"/>
              </a:ext>
            </a:extLst>
          </p:cNvPr>
          <p:cNvSpPr/>
          <p:nvPr/>
        </p:nvSpPr>
        <p:spPr>
          <a:xfrm>
            <a:off x="1763688" y="1996480"/>
            <a:ext cx="6630598" cy="1938992"/>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endParaRPr lang="pt-BR" sz="2000" dirty="0">
              <a:solidFill>
                <a:schemeClr val="tx1"/>
              </a:solidFill>
              <a:sym typeface="Wingdings" panose="05000000000000000000" pitchFamily="2" charset="2"/>
            </a:endParaRPr>
          </a:p>
          <a:p>
            <a:pPr marL="180975" algn="just" defTabSz="896938">
              <a:buClr>
                <a:schemeClr val="dk1"/>
              </a:buClr>
              <a:tabLst>
                <a:tab pos="5378450" algn="l"/>
              </a:tabLst>
            </a:pPr>
            <a:r>
              <a:rPr lang="pt-BR" sz="2000" dirty="0">
                <a:solidFill>
                  <a:schemeClr val="tx1"/>
                </a:solidFill>
                <a:sym typeface="Wingdings" panose="05000000000000000000" pitchFamily="2" charset="2"/>
              </a:rPr>
              <a:t>Como exposto no slide anterior</a:t>
            </a:r>
            <a:r>
              <a:rPr lang="pt-BR" sz="2000" dirty="0">
                <a:solidFill>
                  <a:schemeClr val="tx1"/>
                </a:solidFill>
              </a:rPr>
              <a:t>, os detalhes tecnológicos e particularidades de cada dispositivo são isolados, tornando o restante do sistema operacional independente da tecnologia subjacente.</a:t>
            </a:r>
          </a:p>
          <a:p>
            <a:pPr marL="180975" algn="just" defTabSz="896938">
              <a:buClr>
                <a:schemeClr val="dk1"/>
              </a:buClr>
              <a:tabLst>
                <a:tab pos="5378450" algn="l"/>
              </a:tabLst>
            </a:pPr>
            <a:endParaRPr lang="pt-BR" sz="2000" dirty="0">
              <a:solidFill>
                <a:schemeClr val="tx1"/>
              </a:solidFill>
            </a:endParaRPr>
          </a:p>
        </p:txBody>
      </p:sp>
      <p:sp>
        <p:nvSpPr>
          <p:cNvPr id="6" name="Shape 114">
            <a:extLst>
              <a:ext uri="{FF2B5EF4-FFF2-40B4-BE49-F238E27FC236}">
                <a16:creationId xmlns:a16="http://schemas.microsoft.com/office/drawing/2014/main" id="{847F5190-84DF-4487-94D7-ECD56616FF58}"/>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5B883-773D-4BD6-ACE9-BDAC324D815D}"/>
              </a:ext>
            </a:extLst>
          </p:cNvPr>
          <p:cNvSpPr>
            <a:spLocks noGrp="1"/>
          </p:cNvSpPr>
          <p:nvPr>
            <p:ph type="title"/>
          </p:nvPr>
        </p:nvSpPr>
        <p:spPr>
          <a:xfrm>
            <a:off x="2051720" y="317779"/>
            <a:ext cx="8221662" cy="850900"/>
          </a:xfrm>
        </p:spPr>
        <p:txBody>
          <a:bodyPr/>
          <a:lstStyle/>
          <a:p>
            <a:pPr algn="l"/>
            <a:r>
              <a:rPr lang="pt-BR" sz="3200"/>
              <a:t>Bibliografia Base</a:t>
            </a:r>
            <a:endParaRPr lang="pt-BR" sz="3200" dirty="0"/>
          </a:p>
        </p:txBody>
      </p:sp>
      <p:sp>
        <p:nvSpPr>
          <p:cNvPr id="6" name="Espaço Reservado para Texto 2">
            <a:extLst>
              <a:ext uri="{FF2B5EF4-FFF2-40B4-BE49-F238E27FC236}">
                <a16:creationId xmlns:a16="http://schemas.microsoft.com/office/drawing/2014/main" id="{E210BEF8-5798-4BB5-8DA0-80197289F941}"/>
              </a:ext>
            </a:extLst>
          </p:cNvPr>
          <p:cNvSpPr>
            <a:spLocks noGrp="1"/>
          </p:cNvSpPr>
          <p:nvPr/>
        </p:nvSpPr>
        <p:spPr>
          <a:xfrm>
            <a:off x="877502" y="1348408"/>
            <a:ext cx="7388997" cy="244827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228600" algn="l" rtl="0">
              <a:lnSpc>
                <a:spcPct val="93000"/>
              </a:lnSpc>
              <a:spcBef>
                <a:spcPts val="0"/>
              </a:spcBef>
              <a:spcAft>
                <a:spcPts val="0"/>
              </a:spcAft>
              <a:buClr>
                <a:srgbClr val="000000"/>
              </a:buClr>
              <a:buSzPts val="1400"/>
              <a:buFont typeface="Arial"/>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4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pPr algn="just"/>
            <a:r>
              <a:rPr lang="pt-BR" sz="1600" dirty="0">
                <a:latin typeface="Times New Roman" panose="02020603050405020304" pitchFamily="18" charset="0"/>
                <a:ea typeface="Times New Roman" panose="02020603050405020304" pitchFamily="18" charset="0"/>
              </a:rPr>
              <a:t>STALLINGS, William. </a:t>
            </a:r>
            <a:r>
              <a:rPr lang="pt-BR" sz="1600" b="1" dirty="0">
                <a:latin typeface="Times New Roman" panose="02020603050405020304" pitchFamily="18" charset="0"/>
                <a:ea typeface="Times New Roman" panose="02020603050405020304" pitchFamily="18" charset="0"/>
              </a:rPr>
              <a:t>Arquitetura e Organização de Computadores. </a:t>
            </a:r>
          </a:p>
          <a:p>
            <a:pPr algn="just"/>
            <a:r>
              <a:rPr lang="pt-BR" sz="1600" dirty="0"/>
              <a:t>São Paulo: Pearson </a:t>
            </a:r>
            <a:r>
              <a:rPr lang="pt-BR" sz="1600" dirty="0" err="1"/>
              <a:t>Education</a:t>
            </a:r>
            <a:r>
              <a:rPr lang="pt-BR" sz="1600" dirty="0"/>
              <a:t> do Brasil, 2002.</a:t>
            </a:r>
          </a:p>
          <a:p>
            <a:pPr algn="just"/>
            <a:endParaRPr lang="pt-BR" sz="16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MONTEIRO, Mário A. </a:t>
            </a:r>
            <a:r>
              <a:rPr lang="pt-BR" sz="1600" b="1" dirty="0">
                <a:latin typeface="Times New Roman" panose="02020603050405020304" pitchFamily="18" charset="0"/>
                <a:ea typeface="Times New Roman" panose="02020603050405020304" pitchFamily="18" charset="0"/>
              </a:rPr>
              <a:t>Introdução a Organização de Computadores.</a:t>
            </a:r>
            <a:r>
              <a:rPr lang="pt-BR" sz="1600" dirty="0">
                <a:latin typeface="Times New Roman" panose="02020603050405020304" pitchFamily="18" charset="0"/>
                <a:ea typeface="Times New Roman" panose="02020603050405020304" pitchFamily="18" charset="0"/>
              </a:rPr>
              <a:t> Rio de Janeiro: LTC, 2002.</a:t>
            </a:r>
            <a:endParaRPr lang="pt-BR" sz="18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 </a:t>
            </a:r>
            <a:endParaRPr lang="pt-BR" sz="18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David A. Patterson &amp; John L. Hennessy. </a:t>
            </a:r>
            <a:r>
              <a:rPr lang="pt-BR" sz="1600" b="1" dirty="0">
                <a:latin typeface="Times New Roman" panose="02020603050405020304" pitchFamily="18" charset="0"/>
                <a:ea typeface="Times New Roman" panose="02020603050405020304" pitchFamily="18" charset="0"/>
              </a:rPr>
              <a:t> Organização e projeto de computadores a</a:t>
            </a:r>
            <a:r>
              <a:rPr lang="pt-BR" sz="1800" dirty="0">
                <a:latin typeface="Times New Roman" panose="02020603050405020304" pitchFamily="18" charset="0"/>
                <a:ea typeface="Times New Roman" panose="02020603050405020304" pitchFamily="18" charset="0"/>
              </a:rPr>
              <a:t> </a:t>
            </a:r>
            <a:r>
              <a:rPr lang="pt-BR" sz="1600" b="1" dirty="0">
                <a:latin typeface="Times New Roman" panose="02020603050405020304" pitchFamily="18" charset="0"/>
                <a:ea typeface="Times New Roman" panose="02020603050405020304" pitchFamily="18" charset="0"/>
              </a:rPr>
              <a:t>interface Hardware/Software.</a:t>
            </a:r>
            <a:r>
              <a:rPr lang="pt-BR" sz="1600" dirty="0">
                <a:latin typeface="Times New Roman" panose="02020603050405020304" pitchFamily="18" charset="0"/>
                <a:ea typeface="Times New Roman" panose="02020603050405020304" pitchFamily="18" charset="0"/>
              </a:rPr>
              <a:t> Tradução: Nery Machado Filho. Morgan </a:t>
            </a:r>
            <a:r>
              <a:rPr lang="pt-BR" sz="1600" dirty="0" err="1">
                <a:latin typeface="Times New Roman" panose="02020603050405020304" pitchFamily="18" charset="0"/>
                <a:ea typeface="Times New Roman" panose="02020603050405020304" pitchFamily="18" charset="0"/>
              </a:rPr>
              <a:t>Kaufmmann</a:t>
            </a:r>
            <a:r>
              <a:rPr lang="pt-BR" sz="1600" dirty="0">
                <a:latin typeface="Times New Roman" panose="02020603050405020304" pitchFamily="18" charset="0"/>
                <a:ea typeface="Times New Roman" panose="02020603050405020304" pitchFamily="18" charset="0"/>
              </a:rPr>
              <a:t> Editora Brasil: LTC, 2000.</a:t>
            </a:r>
            <a:endParaRPr lang="pt-BR" sz="1800" dirty="0">
              <a:latin typeface="Times New Roman" panose="02020603050405020304" pitchFamily="18" charset="0"/>
              <a:ea typeface="Times New Roman" panose="02020603050405020304" pitchFamily="18" charset="0"/>
            </a:endParaRPr>
          </a:p>
          <a:p>
            <a:endParaRPr lang="pt-BR" sz="1600" dirty="0"/>
          </a:p>
        </p:txBody>
      </p:sp>
    </p:spTree>
    <p:extLst>
      <p:ext uri="{BB962C8B-B14F-4D97-AF65-F5344CB8AC3E}">
        <p14:creationId xmlns:p14="http://schemas.microsoft.com/office/powerpoint/2010/main" val="32377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5"/>
        <p:cNvGrpSpPr/>
        <p:nvPr/>
      </p:nvGrpSpPr>
      <p:grpSpPr>
        <a:xfrm>
          <a:off x="0" y="0"/>
          <a:ext cx="0" cy="0"/>
          <a:chOff x="0" y="0"/>
          <a:chExt cx="0" cy="0"/>
        </a:xfrm>
      </p:grpSpPr>
      <p:sp>
        <p:nvSpPr>
          <p:cNvPr id="5" name="Shape 106">
            <a:extLst>
              <a:ext uri="{FF2B5EF4-FFF2-40B4-BE49-F238E27FC236}">
                <a16:creationId xmlns:a16="http://schemas.microsoft.com/office/drawing/2014/main" id="{D615204D-25C3-4774-8BC6-F7B11B160D3E}"/>
              </a:ext>
            </a:extLst>
          </p:cNvPr>
          <p:cNvSpPr txBox="1"/>
          <p:nvPr/>
        </p:nvSpPr>
        <p:spPr>
          <a:xfrm>
            <a:off x="5148064" y="3938546"/>
            <a:ext cx="3240360" cy="771552"/>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Clr>
                <a:srgbClr val="534742"/>
              </a:buClr>
              <a:buSzPts val="5400"/>
              <a:buFont typeface="Arial"/>
              <a:buNone/>
            </a:pPr>
            <a:r>
              <a:rPr lang="en-US" sz="1800" b="1" dirty="0">
                <a:solidFill>
                  <a:schemeClr val="tx1"/>
                </a:solidFill>
              </a:rPr>
              <a:t>Prof. </a:t>
            </a:r>
            <a:r>
              <a:rPr lang="en-US" sz="1800" b="1" dirty="0" err="1">
                <a:solidFill>
                  <a:schemeClr val="tx1"/>
                </a:solidFill>
              </a:rPr>
              <a:t>Wyllian</a:t>
            </a:r>
            <a:r>
              <a:rPr lang="en-US" sz="1800" b="1" dirty="0">
                <a:solidFill>
                  <a:schemeClr val="tx1"/>
                </a:solidFill>
              </a:rPr>
              <a:t> </a:t>
            </a:r>
            <a:r>
              <a:rPr lang="en-US" sz="1800" b="1" dirty="0" err="1">
                <a:solidFill>
                  <a:schemeClr val="tx1"/>
                </a:solidFill>
              </a:rPr>
              <a:t>Fressatti</a:t>
            </a:r>
            <a:endParaRPr lang="en-US" sz="1800" b="1" dirty="0">
              <a:solidFill>
                <a:schemeClr val="tx1"/>
              </a:solidFill>
            </a:endParaRPr>
          </a:p>
          <a:p>
            <a:pPr marL="0" marR="0" lvl="0" indent="0" algn="l" rtl="0">
              <a:lnSpc>
                <a:spcPct val="100000"/>
              </a:lnSpc>
              <a:spcBef>
                <a:spcPts val="0"/>
              </a:spcBef>
              <a:spcAft>
                <a:spcPts val="0"/>
              </a:spcAft>
              <a:buClr>
                <a:srgbClr val="534742"/>
              </a:buClr>
              <a:buSzPts val="5400"/>
              <a:buFont typeface="Arial"/>
              <a:buNone/>
            </a:pPr>
            <a:r>
              <a:rPr lang="en-US" sz="1000" b="1" dirty="0">
                <a:solidFill>
                  <a:schemeClr val="tx1"/>
                </a:solidFill>
              </a:rPr>
              <a:t>Mestre </a:t>
            </a:r>
            <a:r>
              <a:rPr lang="en-US" sz="1000" b="1" dirty="0" err="1">
                <a:solidFill>
                  <a:schemeClr val="tx1"/>
                </a:solidFill>
              </a:rPr>
              <a:t>em</a:t>
            </a:r>
            <a:r>
              <a:rPr lang="en-US" sz="1000" b="1" dirty="0">
                <a:solidFill>
                  <a:schemeClr val="tx1"/>
                </a:solidFill>
              </a:rPr>
              <a:t> </a:t>
            </a:r>
            <a:r>
              <a:rPr lang="en-US" sz="1000" b="1" dirty="0" err="1">
                <a:solidFill>
                  <a:schemeClr val="tx1"/>
                </a:solidFill>
              </a:rPr>
              <a:t>sistemas</a:t>
            </a:r>
            <a:r>
              <a:rPr lang="en-US" sz="1000" b="1" dirty="0">
                <a:solidFill>
                  <a:schemeClr val="tx1"/>
                </a:solidFill>
              </a:rPr>
              <a:t> de </a:t>
            </a:r>
            <a:r>
              <a:rPr lang="en-US" sz="1000" b="1" dirty="0" err="1">
                <a:solidFill>
                  <a:schemeClr val="tx1"/>
                </a:solidFill>
              </a:rPr>
              <a:t>computação</a:t>
            </a:r>
            <a:endParaRPr lang="en-US" sz="1000" b="1" dirty="0">
              <a:solidFill>
                <a:schemeClr val="tx1"/>
              </a:solidFill>
            </a:endParaRPr>
          </a:p>
        </p:txBody>
      </p:sp>
      <p:sp>
        <p:nvSpPr>
          <p:cNvPr id="4" name="Shape 106">
            <a:extLst>
              <a:ext uri="{FF2B5EF4-FFF2-40B4-BE49-F238E27FC236}">
                <a16:creationId xmlns:a16="http://schemas.microsoft.com/office/drawing/2014/main" id="{3EFE4CD2-0A78-4B8D-9EDB-47EB05E89680}"/>
              </a:ext>
            </a:extLst>
          </p:cNvPr>
          <p:cNvSpPr txBox="1"/>
          <p:nvPr/>
        </p:nvSpPr>
        <p:spPr>
          <a:xfrm>
            <a:off x="3923928" y="2068488"/>
            <a:ext cx="4824536" cy="771552"/>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Clr>
                <a:srgbClr val="534742"/>
              </a:buClr>
              <a:buSzPts val="5400"/>
              <a:buFont typeface="Arial"/>
              <a:buNone/>
            </a:pPr>
            <a:r>
              <a:rPr lang="en-US" sz="2400" b="1" dirty="0" err="1">
                <a:solidFill>
                  <a:schemeClr val="tx1"/>
                </a:solidFill>
              </a:rPr>
              <a:t>Disciplina</a:t>
            </a:r>
            <a:r>
              <a:rPr lang="en-US" sz="2400" b="1" dirty="0">
                <a:solidFill>
                  <a:schemeClr val="tx1"/>
                </a:solidFill>
              </a:rPr>
              <a:t>: </a:t>
            </a:r>
          </a:p>
          <a:p>
            <a:pPr marL="0" marR="0" lvl="0" indent="0" algn="l" rtl="0">
              <a:lnSpc>
                <a:spcPct val="100000"/>
              </a:lnSpc>
              <a:spcBef>
                <a:spcPts val="0"/>
              </a:spcBef>
              <a:spcAft>
                <a:spcPts val="0"/>
              </a:spcAft>
              <a:buClr>
                <a:srgbClr val="534742"/>
              </a:buClr>
              <a:buSzPts val="5400"/>
              <a:buFont typeface="Arial"/>
              <a:buNone/>
            </a:pPr>
            <a:r>
              <a:rPr lang="en-US" sz="2400" b="1" dirty="0" err="1">
                <a:solidFill>
                  <a:schemeClr val="tx1"/>
                </a:solidFill>
              </a:rPr>
              <a:t>Arquitetura</a:t>
            </a:r>
            <a:r>
              <a:rPr lang="en-US" sz="2400" b="1" dirty="0">
                <a:solidFill>
                  <a:schemeClr val="tx1"/>
                </a:solidFill>
              </a:rPr>
              <a:t> de </a:t>
            </a:r>
            <a:r>
              <a:rPr lang="en-US" sz="2400" b="1" dirty="0" err="1">
                <a:solidFill>
                  <a:schemeClr val="tx1"/>
                </a:solidFill>
              </a:rPr>
              <a:t>Computadores</a:t>
            </a:r>
            <a:r>
              <a:rPr lang="en-US" sz="2400" b="1" dirty="0">
                <a:solidFill>
                  <a:schemeClr val="tx1"/>
                </a:solidFill>
              </a:rPr>
              <a:t> e </a:t>
            </a:r>
            <a:r>
              <a:rPr lang="en-US" sz="2400" b="1" dirty="0" err="1">
                <a:solidFill>
                  <a:schemeClr val="tx1"/>
                </a:solidFill>
              </a:rPr>
              <a:t>Sistemas</a:t>
            </a:r>
            <a:r>
              <a:rPr lang="en-US" sz="2400" b="1" dirty="0">
                <a:solidFill>
                  <a:schemeClr val="tx1"/>
                </a:solidFill>
              </a:rPr>
              <a:t> </a:t>
            </a:r>
            <a:r>
              <a:rPr lang="en-US" sz="2400" b="1" dirty="0" err="1">
                <a:solidFill>
                  <a:schemeClr val="tx1"/>
                </a:solidFill>
              </a:rPr>
              <a:t>Operacionais</a:t>
            </a:r>
            <a:endParaRPr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Shape 114"/>
          <p:cNvSpPr txBox="1"/>
          <p:nvPr/>
        </p:nvSpPr>
        <p:spPr>
          <a:xfrm>
            <a:off x="2556284" y="2568697"/>
            <a:ext cx="6372200"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endParaRPr lang="en-US" sz="2400" b="1" dirty="0">
              <a:solidFill>
                <a:schemeClr val="tx1"/>
              </a:solidFill>
            </a:endParaRPr>
          </a:p>
          <a:p>
            <a:pPr marL="0" lvl="0" indent="0" rtl="0">
              <a:lnSpc>
                <a:spcPct val="115000"/>
              </a:lnSpc>
              <a:spcBef>
                <a:spcPts val="0"/>
              </a:spcBef>
              <a:spcAft>
                <a:spcPts val="0"/>
              </a:spcAft>
              <a:buClr>
                <a:schemeClr val="dk1"/>
              </a:buClr>
              <a:buFont typeface="Arial"/>
              <a:buNone/>
            </a:pPr>
            <a:r>
              <a:rPr lang="en-US" sz="2400" b="1" dirty="0" err="1">
                <a:solidFill>
                  <a:schemeClr val="tx1"/>
                </a:solidFill>
              </a:rPr>
              <a:t>Semana</a:t>
            </a:r>
            <a:r>
              <a:rPr lang="en-US" sz="2400" b="1" dirty="0">
                <a:solidFill>
                  <a:schemeClr val="tx1"/>
                </a:solidFill>
              </a:rPr>
              <a:t> 4</a:t>
            </a:r>
          </a:p>
          <a:p>
            <a:pPr marL="0" lvl="0" indent="0" rtl="0">
              <a:lnSpc>
                <a:spcPct val="115000"/>
              </a:lnSpc>
              <a:spcBef>
                <a:spcPts val="0"/>
              </a:spcBef>
              <a:spcAft>
                <a:spcPts val="0"/>
              </a:spcAft>
              <a:buClr>
                <a:schemeClr val="dk1"/>
              </a:buClr>
              <a:buFont typeface="Arial"/>
              <a:buNone/>
            </a:pPr>
            <a:r>
              <a:rPr lang="en-US" sz="2400" b="1">
                <a:solidFill>
                  <a:schemeClr val="tx1"/>
                </a:solidFill>
              </a:rPr>
              <a:t>Aula 07</a:t>
            </a:r>
            <a:endParaRPr lang="en-US" sz="2400" b="1" dirty="0">
              <a:solidFill>
                <a:schemeClr val="tx1"/>
              </a:solidFill>
            </a:endParaRPr>
          </a:p>
          <a:p>
            <a:pPr marL="0" lvl="0" indent="0" rtl="0">
              <a:lnSpc>
                <a:spcPct val="115000"/>
              </a:lnSpc>
              <a:spcBef>
                <a:spcPts val="0"/>
              </a:spcBef>
              <a:spcAft>
                <a:spcPts val="0"/>
              </a:spcAft>
              <a:buClr>
                <a:schemeClr val="dk1"/>
              </a:buClr>
              <a:buFont typeface="Arial"/>
              <a:buNone/>
            </a:pPr>
            <a:endParaRPr lang="en-US" sz="2400" b="1" dirty="0">
              <a:solidFill>
                <a:schemeClr val="tx1"/>
              </a:solidFill>
            </a:endParaRPr>
          </a:p>
          <a:p>
            <a:pPr marL="0" lvl="0" indent="0" rtl="0">
              <a:lnSpc>
                <a:spcPct val="115000"/>
              </a:lnSpc>
              <a:spcBef>
                <a:spcPts val="0"/>
              </a:spcBef>
              <a:spcAft>
                <a:spcPts val="0"/>
              </a:spcAft>
              <a:buClr>
                <a:schemeClr val="dk1"/>
              </a:buClr>
              <a:buFont typeface="Arial"/>
              <a:buNone/>
            </a:pPr>
            <a:r>
              <a:rPr lang="en-US" sz="2400" b="1" dirty="0" err="1">
                <a:solidFill>
                  <a:srgbClr val="FF0000"/>
                </a:solidFill>
              </a:rPr>
              <a:t>Sistemas</a:t>
            </a:r>
            <a:r>
              <a:rPr lang="en-US" sz="2400" b="1" dirty="0">
                <a:solidFill>
                  <a:srgbClr val="FF0000"/>
                </a:solidFill>
              </a:rPr>
              <a:t> de </a:t>
            </a:r>
            <a:r>
              <a:rPr lang="en-US" sz="2400" b="1" dirty="0" err="1">
                <a:solidFill>
                  <a:srgbClr val="FF0000"/>
                </a:solidFill>
              </a:rPr>
              <a:t>Arquivos</a:t>
            </a:r>
            <a:endParaRPr sz="2400" b="1" dirty="0">
              <a:solidFill>
                <a:srgbClr val="FF0000"/>
              </a:solidFill>
            </a:endParaRPr>
          </a:p>
        </p:txBody>
      </p:sp>
      <p:sp>
        <p:nvSpPr>
          <p:cNvPr id="5" name="Shape 106">
            <a:extLst>
              <a:ext uri="{FF2B5EF4-FFF2-40B4-BE49-F238E27FC236}">
                <a16:creationId xmlns:a16="http://schemas.microsoft.com/office/drawing/2014/main" id="{21B4C1C7-2C49-4995-B965-2646ECD8AE50}"/>
              </a:ext>
            </a:extLst>
          </p:cNvPr>
          <p:cNvSpPr txBox="1"/>
          <p:nvPr/>
        </p:nvSpPr>
        <p:spPr>
          <a:xfrm>
            <a:off x="5148064" y="3938546"/>
            <a:ext cx="3240360" cy="771552"/>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Clr>
                <a:srgbClr val="534742"/>
              </a:buClr>
              <a:buSzPts val="5400"/>
              <a:buFont typeface="Arial"/>
              <a:buNone/>
            </a:pPr>
            <a:r>
              <a:rPr lang="en-US" sz="1800" b="1" dirty="0">
                <a:solidFill>
                  <a:schemeClr val="tx1"/>
                </a:solidFill>
              </a:rPr>
              <a:t>Prof. </a:t>
            </a:r>
            <a:r>
              <a:rPr lang="en-US" sz="1800" b="1" dirty="0" err="1">
                <a:solidFill>
                  <a:schemeClr val="tx1"/>
                </a:solidFill>
              </a:rPr>
              <a:t>Wyllian</a:t>
            </a:r>
            <a:r>
              <a:rPr lang="en-US" sz="1800" b="1" dirty="0">
                <a:solidFill>
                  <a:schemeClr val="tx1"/>
                </a:solidFill>
              </a:rPr>
              <a:t> </a:t>
            </a:r>
            <a:r>
              <a:rPr lang="en-US" sz="1800" b="1" dirty="0" err="1">
                <a:solidFill>
                  <a:schemeClr val="tx1"/>
                </a:solidFill>
              </a:rPr>
              <a:t>Fressatti</a:t>
            </a:r>
            <a:endParaRPr lang="en-US" sz="1800" b="1" dirty="0">
              <a:solidFill>
                <a:schemeClr val="tx1"/>
              </a:solidFill>
            </a:endParaRPr>
          </a:p>
          <a:p>
            <a:pPr marL="0" marR="0" lvl="0" indent="0" algn="l" rtl="0">
              <a:lnSpc>
                <a:spcPct val="100000"/>
              </a:lnSpc>
              <a:spcBef>
                <a:spcPts val="0"/>
              </a:spcBef>
              <a:spcAft>
                <a:spcPts val="0"/>
              </a:spcAft>
              <a:buClr>
                <a:srgbClr val="534742"/>
              </a:buClr>
              <a:buSzPts val="5400"/>
              <a:buFont typeface="Arial"/>
              <a:buNone/>
            </a:pPr>
            <a:r>
              <a:rPr lang="en-US" sz="1000" b="1" dirty="0">
                <a:solidFill>
                  <a:schemeClr val="tx1"/>
                </a:solidFill>
              </a:rPr>
              <a:t>Mestre </a:t>
            </a:r>
            <a:r>
              <a:rPr lang="en-US" sz="1000" b="1" dirty="0" err="1">
                <a:solidFill>
                  <a:schemeClr val="tx1"/>
                </a:solidFill>
              </a:rPr>
              <a:t>em</a:t>
            </a:r>
            <a:r>
              <a:rPr lang="en-US" sz="1000" b="1" dirty="0">
                <a:solidFill>
                  <a:schemeClr val="tx1"/>
                </a:solidFill>
              </a:rPr>
              <a:t> </a:t>
            </a:r>
            <a:r>
              <a:rPr lang="en-US" sz="1000" b="1" dirty="0" err="1">
                <a:solidFill>
                  <a:schemeClr val="tx1"/>
                </a:solidFill>
              </a:rPr>
              <a:t>sistemas</a:t>
            </a:r>
            <a:r>
              <a:rPr lang="en-US" sz="1000" b="1" dirty="0">
                <a:solidFill>
                  <a:schemeClr val="tx1"/>
                </a:solidFill>
              </a:rPr>
              <a:t> de </a:t>
            </a:r>
            <a:r>
              <a:rPr lang="en-US" sz="1000" b="1" dirty="0" err="1">
                <a:solidFill>
                  <a:schemeClr val="tx1"/>
                </a:solidFill>
              </a:rPr>
              <a:t>computação</a:t>
            </a:r>
            <a:endParaRPr lang="en-US" sz="1000"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1619672" y="1852464"/>
            <a:ext cx="6987893" cy="3170099"/>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endParaRPr lang="en-US"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 </a:t>
            </a:r>
            <a:r>
              <a:rPr lang="pt-BR" sz="2000" dirty="0">
                <a:solidFill>
                  <a:schemeClr val="bg2"/>
                </a:solidFill>
              </a:rPr>
              <a:t>Vários problemas devem ser resolvidos na construção de um sistema de arquivos, que podemos começar desde o acesso de baixo nível aos dispositivos físicos de armazenamento até a implementação da interface que permite o acesso a </a:t>
            </a:r>
            <a:r>
              <a:rPr lang="pt-BR" sz="2000">
                <a:solidFill>
                  <a:schemeClr val="bg2"/>
                </a:solidFill>
              </a:rPr>
              <a:t>estes arquivos</a:t>
            </a:r>
            <a:r>
              <a:rPr lang="pt-BR" sz="2000" dirty="0">
                <a:solidFill>
                  <a:schemeClr val="bg2"/>
                </a:solidFill>
              </a:rPr>
              <a:t>. </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 </a:t>
            </a:r>
            <a:r>
              <a:rPr lang="pt-BR" sz="2000" dirty="0">
                <a:solidFill>
                  <a:schemeClr val="bg2"/>
                </a:solidFill>
              </a:rPr>
              <a:t>Na implementação de um sistema de arquivos, considera-se que cada arquivo possui dados e metadados.</a:t>
            </a:r>
            <a:endParaRPr lang="en-US" sz="2000" dirty="0">
              <a:solidFill>
                <a:schemeClr val="bg2"/>
              </a:solidFill>
            </a:endParaRPr>
          </a:p>
        </p:txBody>
      </p:sp>
      <p:grpSp>
        <p:nvGrpSpPr>
          <p:cNvPr id="5" name="Agrupar 4">
            <a:extLst>
              <a:ext uri="{FF2B5EF4-FFF2-40B4-BE49-F238E27FC236}">
                <a16:creationId xmlns:a16="http://schemas.microsoft.com/office/drawing/2014/main" id="{209AC6D7-34ED-4B85-9F32-C3027F648024}"/>
              </a:ext>
            </a:extLst>
          </p:cNvPr>
          <p:cNvGrpSpPr/>
          <p:nvPr/>
        </p:nvGrpSpPr>
        <p:grpSpPr>
          <a:xfrm>
            <a:off x="6668279" y="330784"/>
            <a:ext cx="1939286" cy="1305655"/>
            <a:chOff x="6668279" y="330784"/>
            <a:chExt cx="1939286" cy="1305655"/>
          </a:xfrm>
        </p:grpSpPr>
        <p:pic>
          <p:nvPicPr>
            <p:cNvPr id="3" name="Imagem 2">
              <a:extLst>
                <a:ext uri="{FF2B5EF4-FFF2-40B4-BE49-F238E27FC236}">
                  <a16:creationId xmlns:a16="http://schemas.microsoft.com/office/drawing/2014/main" id="{C7EA0209-F97B-4330-A939-A4038E4FAF8F}"/>
                </a:ext>
              </a:extLst>
            </p:cNvPr>
            <p:cNvPicPr>
              <a:picLocks noChangeAspect="1"/>
            </p:cNvPicPr>
            <p:nvPr/>
          </p:nvPicPr>
          <p:blipFill>
            <a:blip r:embed="rId3"/>
            <a:stretch>
              <a:fillRect/>
            </a:stretch>
          </p:blipFill>
          <p:spPr>
            <a:xfrm>
              <a:off x="6668279" y="330784"/>
              <a:ext cx="1939286" cy="108963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4" name="Retângulo 3">
              <a:extLst>
                <a:ext uri="{FF2B5EF4-FFF2-40B4-BE49-F238E27FC236}">
                  <a16:creationId xmlns:a16="http://schemas.microsoft.com/office/drawing/2014/main" id="{90A94AE8-3E67-40A1-80DC-F13FA58B9529}"/>
                </a:ext>
              </a:extLst>
            </p:cNvPr>
            <p:cNvSpPr/>
            <p:nvPr/>
          </p:nvSpPr>
          <p:spPr>
            <a:xfrm>
              <a:off x="6668279" y="1390218"/>
              <a:ext cx="1912703" cy="246221"/>
            </a:xfrm>
            <a:prstGeom prst="rect">
              <a:avLst/>
            </a:prstGeom>
          </p:spPr>
          <p:txBody>
            <a:bodyPr wrap="none">
              <a:spAutoFit/>
            </a:bodyPr>
            <a:lstStyle/>
            <a:p>
              <a:r>
                <a:rPr lang="pt-BR" sz="1000" dirty="0">
                  <a:solidFill>
                    <a:schemeClr val="bg2"/>
                  </a:solidFill>
                  <a:latin typeface="+mj-lt"/>
                </a:rPr>
                <a:t>(Ubuntu Para Iniciantes, 2014)</a:t>
              </a:r>
            </a:p>
          </p:txBody>
        </p:sp>
      </p:grpSp>
    </p:spTree>
    <p:extLst>
      <p:ext uri="{BB962C8B-B14F-4D97-AF65-F5344CB8AC3E}">
        <p14:creationId xmlns:p14="http://schemas.microsoft.com/office/powerpoint/2010/main" val="47983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1619672" y="1852464"/>
            <a:ext cx="6987893" cy="2862322"/>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endParaRPr lang="en-US"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 </a:t>
            </a:r>
            <a:r>
              <a:rPr lang="pt-BR" sz="2000" dirty="0">
                <a:solidFill>
                  <a:schemeClr val="bg2"/>
                </a:solidFill>
              </a:rPr>
              <a:t>Os dados de um arquivo são o seu conteúdo em si (uma foto, uma música, uma planilha, um documento); </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 </a:t>
            </a:r>
            <a:r>
              <a:rPr lang="pt-BR" sz="2000" dirty="0">
                <a:solidFill>
                  <a:schemeClr val="bg2"/>
                </a:solidFill>
              </a:rPr>
              <a:t>Por outro lado, os metadados do arquivo são seus atributos (nome, datas, permissões de acesso, etc.) e todas as informações de controle necessárias para localizar e manter seu conteúdo no disco.</a:t>
            </a:r>
          </a:p>
          <a:p>
            <a:pPr marL="180975" algn="just" defTabSz="896938">
              <a:buClr>
                <a:schemeClr val="dk1"/>
              </a:buClr>
              <a:tabLst>
                <a:tab pos="5378450" algn="l"/>
              </a:tabLst>
            </a:pPr>
            <a:endParaRPr lang="en-US" sz="2000" dirty="0">
              <a:solidFill>
                <a:schemeClr val="bg2"/>
              </a:solidFill>
            </a:endParaRPr>
          </a:p>
        </p:txBody>
      </p:sp>
      <p:grpSp>
        <p:nvGrpSpPr>
          <p:cNvPr id="8" name="Agrupar 7">
            <a:extLst>
              <a:ext uri="{FF2B5EF4-FFF2-40B4-BE49-F238E27FC236}">
                <a16:creationId xmlns:a16="http://schemas.microsoft.com/office/drawing/2014/main" id="{C3D8DCFF-6B82-4B85-9EC5-BCB05D9E0E69}"/>
              </a:ext>
            </a:extLst>
          </p:cNvPr>
          <p:cNvGrpSpPr/>
          <p:nvPr/>
        </p:nvGrpSpPr>
        <p:grpSpPr>
          <a:xfrm>
            <a:off x="6372200" y="268288"/>
            <a:ext cx="2152161" cy="1340230"/>
            <a:chOff x="6372200" y="268288"/>
            <a:chExt cx="2152161" cy="1340230"/>
          </a:xfrm>
        </p:grpSpPr>
        <p:pic>
          <p:nvPicPr>
            <p:cNvPr id="3" name="Imagem 2">
              <a:extLst>
                <a:ext uri="{FF2B5EF4-FFF2-40B4-BE49-F238E27FC236}">
                  <a16:creationId xmlns:a16="http://schemas.microsoft.com/office/drawing/2014/main" id="{C4199C27-5308-4CD9-93D2-D79039113194}"/>
                </a:ext>
              </a:extLst>
            </p:cNvPr>
            <p:cNvPicPr>
              <a:picLocks noChangeAspect="1"/>
            </p:cNvPicPr>
            <p:nvPr/>
          </p:nvPicPr>
          <p:blipFill>
            <a:blip r:embed="rId3"/>
            <a:stretch>
              <a:fillRect/>
            </a:stretch>
          </p:blipFill>
          <p:spPr>
            <a:xfrm>
              <a:off x="6372200" y="268288"/>
              <a:ext cx="2152161" cy="1079475"/>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5" name="CaixaDeTexto 4">
              <a:extLst>
                <a:ext uri="{FF2B5EF4-FFF2-40B4-BE49-F238E27FC236}">
                  <a16:creationId xmlns:a16="http://schemas.microsoft.com/office/drawing/2014/main" id="{52CEE9EE-9DBD-4768-926A-144D72488EB4}"/>
                </a:ext>
              </a:extLst>
            </p:cNvPr>
            <p:cNvSpPr txBox="1"/>
            <p:nvPr/>
          </p:nvSpPr>
          <p:spPr>
            <a:xfrm>
              <a:off x="6696765" y="1346908"/>
              <a:ext cx="1800200" cy="261610"/>
            </a:xfrm>
            <a:prstGeom prst="rect">
              <a:avLst/>
            </a:prstGeom>
            <a:noFill/>
          </p:spPr>
          <p:txBody>
            <a:bodyPr wrap="square" rtlCol="0">
              <a:spAutoFit/>
            </a:bodyPr>
            <a:lstStyle/>
            <a:p>
              <a:r>
                <a:rPr lang="pt-BR" sz="1100" dirty="0"/>
                <a:t>(</a:t>
              </a:r>
              <a:r>
                <a:rPr lang="pt-BR" sz="1100" dirty="0" err="1"/>
                <a:t>Techtudo</a:t>
              </a:r>
              <a:r>
                <a:rPr lang="pt-BR" sz="1100" dirty="0"/>
                <a:t>, 2016)</a:t>
              </a:r>
            </a:p>
          </p:txBody>
        </p:sp>
      </p:grpSp>
    </p:spTree>
    <p:extLst>
      <p:ext uri="{BB962C8B-B14F-4D97-AF65-F5344CB8AC3E}">
        <p14:creationId xmlns:p14="http://schemas.microsoft.com/office/powerpoint/2010/main" val="71496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1619672" y="1852464"/>
            <a:ext cx="6987893" cy="2554545"/>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r>
              <a:rPr lang="pt-BR" sz="2000" dirty="0">
                <a:solidFill>
                  <a:schemeClr val="bg2"/>
                </a:solidFill>
              </a:rPr>
              <a:t>Arquitetura geral</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rPr>
              <a:t>Os principais elementos que constituem a gerência de arquivos estão organizados em camadas. No nível mais baixo dessa arquitetura estão os dispositivos de armazenamento, como discos rígidos ou bancos de memória flash, responsáveis pelo armazenamento dos dados e metadados dos arquivos. </a:t>
            </a:r>
            <a:endParaRPr lang="en-US" sz="2000" dirty="0">
              <a:solidFill>
                <a:schemeClr val="bg2"/>
              </a:solidFill>
            </a:endParaRPr>
          </a:p>
        </p:txBody>
      </p:sp>
      <p:grpSp>
        <p:nvGrpSpPr>
          <p:cNvPr id="5" name="Agrupar 4">
            <a:extLst>
              <a:ext uri="{FF2B5EF4-FFF2-40B4-BE49-F238E27FC236}">
                <a16:creationId xmlns:a16="http://schemas.microsoft.com/office/drawing/2014/main" id="{90EEC72F-E739-45A0-8692-AF69CE0FABF2}"/>
              </a:ext>
            </a:extLst>
          </p:cNvPr>
          <p:cNvGrpSpPr/>
          <p:nvPr/>
        </p:nvGrpSpPr>
        <p:grpSpPr>
          <a:xfrm>
            <a:off x="6125384" y="334703"/>
            <a:ext cx="2335047" cy="1429690"/>
            <a:chOff x="6125384" y="334703"/>
            <a:chExt cx="2335047" cy="1429690"/>
          </a:xfrm>
        </p:grpSpPr>
        <p:pic>
          <p:nvPicPr>
            <p:cNvPr id="3" name="Imagem 2">
              <a:extLst>
                <a:ext uri="{FF2B5EF4-FFF2-40B4-BE49-F238E27FC236}">
                  <a16:creationId xmlns:a16="http://schemas.microsoft.com/office/drawing/2014/main" id="{C1703C7B-9A53-40E9-9BB8-F96BE116D256}"/>
                </a:ext>
              </a:extLst>
            </p:cNvPr>
            <p:cNvPicPr>
              <a:picLocks noChangeAspect="1"/>
            </p:cNvPicPr>
            <p:nvPr/>
          </p:nvPicPr>
          <p:blipFill>
            <a:blip r:embed="rId3"/>
            <a:stretch>
              <a:fillRect/>
            </a:stretch>
          </p:blipFill>
          <p:spPr>
            <a:xfrm>
              <a:off x="6300192" y="334703"/>
              <a:ext cx="1738618" cy="1156971"/>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4" name="Retângulo 3">
              <a:extLst>
                <a:ext uri="{FF2B5EF4-FFF2-40B4-BE49-F238E27FC236}">
                  <a16:creationId xmlns:a16="http://schemas.microsoft.com/office/drawing/2014/main" id="{F5CB51C6-1E94-4239-9D10-F61531E22F46}"/>
                </a:ext>
              </a:extLst>
            </p:cNvPr>
            <p:cNvSpPr/>
            <p:nvPr/>
          </p:nvSpPr>
          <p:spPr>
            <a:xfrm>
              <a:off x="6125384" y="1533561"/>
              <a:ext cx="2335047" cy="230832"/>
            </a:xfrm>
            <a:prstGeom prst="rect">
              <a:avLst/>
            </a:prstGeom>
          </p:spPr>
          <p:txBody>
            <a:bodyPr wrap="square">
              <a:spAutoFit/>
            </a:bodyPr>
            <a:lstStyle/>
            <a:p>
              <a:r>
                <a:rPr lang="pt-BR" sz="900" dirty="0"/>
                <a:t>Fonte: http://viper5000pt.blogspot.com</a:t>
              </a:r>
            </a:p>
          </p:txBody>
        </p:sp>
      </p:grpSp>
    </p:spTree>
    <p:extLst>
      <p:ext uri="{BB962C8B-B14F-4D97-AF65-F5344CB8AC3E}">
        <p14:creationId xmlns:p14="http://schemas.microsoft.com/office/powerpoint/2010/main" val="100124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2627784" y="1852464"/>
            <a:ext cx="5979781" cy="2862322"/>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r>
              <a:rPr lang="pt-BR" sz="2000" dirty="0">
                <a:solidFill>
                  <a:schemeClr val="bg2"/>
                </a:solidFill>
              </a:rPr>
              <a:t>Arquitetura geral</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rPr>
              <a:t>Esses dispositivos são acessados através de controladores, que são circuitos eletrônicos dedicados ao controle e interface dos dispositivos. A interface entre controladores e dispositivos de armazenamento segue padrões como SATA, ATAPI, SCSI, USB e outros. </a:t>
            </a:r>
          </a:p>
          <a:p>
            <a:pPr marL="180975" algn="just" defTabSz="896938">
              <a:buClr>
                <a:schemeClr val="dk1"/>
              </a:buClr>
              <a:tabLst>
                <a:tab pos="5378450" algn="l"/>
              </a:tabLst>
            </a:pPr>
            <a:endParaRPr lang="pt-BR" sz="2000" dirty="0">
              <a:solidFill>
                <a:schemeClr val="bg2"/>
              </a:solidFill>
            </a:endParaRPr>
          </a:p>
        </p:txBody>
      </p:sp>
      <p:pic>
        <p:nvPicPr>
          <p:cNvPr id="3" name="Imagem 2">
            <a:extLst>
              <a:ext uri="{FF2B5EF4-FFF2-40B4-BE49-F238E27FC236}">
                <a16:creationId xmlns:a16="http://schemas.microsoft.com/office/drawing/2014/main" id="{8B37E8E7-D6CF-46CA-AFF1-0A9BED1A38B4}"/>
              </a:ext>
            </a:extLst>
          </p:cNvPr>
          <p:cNvPicPr>
            <a:picLocks noChangeAspect="1"/>
          </p:cNvPicPr>
          <p:nvPr/>
        </p:nvPicPr>
        <p:blipFill>
          <a:blip r:embed="rId3"/>
          <a:stretch>
            <a:fillRect/>
          </a:stretch>
        </p:blipFill>
        <p:spPr>
          <a:xfrm>
            <a:off x="7164155" y="484312"/>
            <a:ext cx="1443410" cy="1125860"/>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pic>
        <p:nvPicPr>
          <p:cNvPr id="5" name="Imagem 4">
            <a:extLst>
              <a:ext uri="{FF2B5EF4-FFF2-40B4-BE49-F238E27FC236}">
                <a16:creationId xmlns:a16="http://schemas.microsoft.com/office/drawing/2014/main" id="{ACC8DCFE-8947-41CD-935C-566C36C8928A}"/>
              </a:ext>
            </a:extLst>
          </p:cNvPr>
          <p:cNvPicPr>
            <a:picLocks noChangeAspect="1"/>
          </p:cNvPicPr>
          <p:nvPr/>
        </p:nvPicPr>
        <p:blipFill>
          <a:blip r:embed="rId4"/>
          <a:stretch>
            <a:fillRect/>
          </a:stretch>
        </p:blipFill>
        <p:spPr>
          <a:xfrm>
            <a:off x="379276" y="2790314"/>
            <a:ext cx="1924472" cy="192447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Tree>
    <p:extLst>
      <p:ext uri="{BB962C8B-B14F-4D97-AF65-F5344CB8AC3E}">
        <p14:creationId xmlns:p14="http://schemas.microsoft.com/office/powerpoint/2010/main" val="266904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1619672" y="1474665"/>
            <a:ext cx="6987893" cy="3170099"/>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r>
              <a:rPr lang="pt-BR" sz="2000" dirty="0">
                <a:solidFill>
                  <a:schemeClr val="bg2"/>
                </a:solidFill>
              </a:rPr>
              <a:t>Arquitetura geral</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a:t>
            </a:r>
            <a:r>
              <a:rPr lang="pt-BR" sz="2000" dirty="0">
                <a:solidFill>
                  <a:srgbClr val="FF0000"/>
                </a:solidFill>
              </a:rPr>
              <a:t>Os controladores de dispositivos </a:t>
            </a:r>
            <a:r>
              <a:rPr lang="pt-BR" sz="2000" dirty="0">
                <a:solidFill>
                  <a:schemeClr val="bg2"/>
                </a:solidFill>
              </a:rPr>
              <a:t>são configurados e acessados pelo núcleo do sistema operacional através de drivers de dispositivos, que são componentes de software</a:t>
            </a:r>
          </a:p>
          <a:p>
            <a:pPr marL="180975" algn="just" defTabSz="896938">
              <a:buClr>
                <a:schemeClr val="dk1"/>
              </a:buClr>
              <a:tabLst>
                <a:tab pos="5378450" algn="l"/>
              </a:tabLst>
            </a:pPr>
            <a:r>
              <a:rPr lang="pt-BR" sz="2000" dirty="0">
                <a:solidFill>
                  <a:schemeClr val="bg2"/>
                </a:solidFill>
              </a:rPr>
              <a:t>capazes de interagir com os controladores. </a:t>
            </a:r>
          </a:p>
          <a:p>
            <a:pPr marL="180975" algn="just" defTabSz="896938">
              <a:buClr>
                <a:schemeClr val="dk1"/>
              </a:buClr>
              <a:tabLst>
                <a:tab pos="5378450" algn="l"/>
              </a:tabLst>
            </a:pPr>
            <a:r>
              <a:rPr lang="pt-BR" sz="2000" dirty="0">
                <a:solidFill>
                  <a:schemeClr val="bg2"/>
                </a:solidFill>
                <a:sym typeface="Wingdings" panose="05000000000000000000" pitchFamily="2" charset="2"/>
              </a:rPr>
              <a:t></a:t>
            </a:r>
            <a:r>
              <a:rPr lang="pt-BR" sz="2000" dirty="0">
                <a:solidFill>
                  <a:srgbClr val="FF0000"/>
                </a:solidFill>
              </a:rPr>
              <a:t>Os drivers </a:t>
            </a:r>
            <a:r>
              <a:rPr lang="pt-BR" sz="2000" dirty="0">
                <a:solidFill>
                  <a:schemeClr val="bg2"/>
                </a:solidFill>
              </a:rPr>
              <a:t>usam portas de entrada/saída, interrupções e canais de acesso direto à memória </a:t>
            </a:r>
            <a:r>
              <a:rPr lang="pt-BR" sz="2000" dirty="0">
                <a:solidFill>
                  <a:srgbClr val="FF0000"/>
                </a:solidFill>
              </a:rPr>
              <a:t>(DMA) </a:t>
            </a:r>
            <a:r>
              <a:rPr lang="pt-BR" sz="2000" dirty="0">
                <a:solidFill>
                  <a:schemeClr val="bg2"/>
                </a:solidFill>
              </a:rPr>
              <a:t>para interagir com os controladores e realizar as operações de controle e de entrada/saída de dados.</a:t>
            </a:r>
          </a:p>
        </p:txBody>
      </p:sp>
      <p:grpSp>
        <p:nvGrpSpPr>
          <p:cNvPr id="8" name="Agrupar 7">
            <a:extLst>
              <a:ext uri="{FF2B5EF4-FFF2-40B4-BE49-F238E27FC236}">
                <a16:creationId xmlns:a16="http://schemas.microsoft.com/office/drawing/2014/main" id="{603EAE52-D150-4813-915E-19B090461164}"/>
              </a:ext>
            </a:extLst>
          </p:cNvPr>
          <p:cNvGrpSpPr/>
          <p:nvPr/>
        </p:nvGrpSpPr>
        <p:grpSpPr>
          <a:xfrm>
            <a:off x="6156176" y="268288"/>
            <a:ext cx="2736304" cy="1685717"/>
            <a:chOff x="6156176" y="268288"/>
            <a:chExt cx="2736304" cy="1685717"/>
          </a:xfrm>
        </p:grpSpPr>
        <p:pic>
          <p:nvPicPr>
            <p:cNvPr id="9" name="Imagem 8">
              <a:extLst>
                <a:ext uri="{FF2B5EF4-FFF2-40B4-BE49-F238E27FC236}">
                  <a16:creationId xmlns:a16="http://schemas.microsoft.com/office/drawing/2014/main" id="{F0103694-29D7-4A68-A6FF-EFA2F0ED4585}"/>
                </a:ext>
              </a:extLst>
            </p:cNvPr>
            <p:cNvPicPr>
              <a:picLocks noChangeAspect="1"/>
            </p:cNvPicPr>
            <p:nvPr/>
          </p:nvPicPr>
          <p:blipFill>
            <a:blip r:embed="rId3"/>
            <a:stretch>
              <a:fillRect/>
            </a:stretch>
          </p:blipFill>
          <p:spPr>
            <a:xfrm>
              <a:off x="6156176" y="268288"/>
              <a:ext cx="2138724" cy="1359278"/>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10" name="CaixaDeTexto 9">
              <a:extLst>
                <a:ext uri="{FF2B5EF4-FFF2-40B4-BE49-F238E27FC236}">
                  <a16:creationId xmlns:a16="http://schemas.microsoft.com/office/drawing/2014/main" id="{AAC25651-E2AE-40E6-AD0E-DDB31395C9C6}"/>
                </a:ext>
              </a:extLst>
            </p:cNvPr>
            <p:cNvSpPr txBox="1"/>
            <p:nvPr/>
          </p:nvSpPr>
          <p:spPr>
            <a:xfrm>
              <a:off x="6300192" y="1707784"/>
              <a:ext cx="2592288" cy="246221"/>
            </a:xfrm>
            <a:prstGeom prst="rect">
              <a:avLst/>
            </a:prstGeom>
            <a:noFill/>
          </p:spPr>
          <p:txBody>
            <a:bodyPr wrap="square" rtlCol="0">
              <a:spAutoFit/>
            </a:bodyPr>
            <a:lstStyle/>
            <a:p>
              <a:r>
                <a:rPr lang="pt-BR" sz="1000" dirty="0"/>
                <a:t>(Conceptos Básicos, 2018)</a:t>
              </a:r>
            </a:p>
          </p:txBody>
        </p:sp>
      </p:grpSp>
    </p:spTree>
    <p:extLst>
      <p:ext uri="{BB962C8B-B14F-4D97-AF65-F5344CB8AC3E}">
        <p14:creationId xmlns:p14="http://schemas.microsoft.com/office/powerpoint/2010/main" val="97299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114">
            <a:extLst>
              <a:ext uri="{FF2B5EF4-FFF2-40B4-BE49-F238E27FC236}">
                <a16:creationId xmlns:a16="http://schemas.microsoft.com/office/drawing/2014/main" id="{EB2057DE-B0C9-49BD-A88D-CB89D5EC839A}"/>
              </a:ext>
            </a:extLst>
          </p:cNvPr>
          <p:cNvSpPr txBox="1"/>
          <p:nvPr/>
        </p:nvSpPr>
        <p:spPr>
          <a:xfrm>
            <a:off x="2303748" y="484312"/>
            <a:ext cx="4536504" cy="646572"/>
          </a:xfrm>
          <a:prstGeom prst="rect">
            <a:avLst/>
          </a:prstGeom>
          <a:noFill/>
          <a:ln>
            <a:noFill/>
          </a:ln>
        </p:spPr>
        <p:txBody>
          <a:bodyPr spcFirstLastPara="1" wrap="square" lIns="90000" tIns="91425" rIns="90000" bIns="91425" anchor="b" anchorCtr="0">
            <a:noAutofit/>
          </a:bodyPr>
          <a:lstStyle/>
          <a:p>
            <a:pPr marL="0" lvl="0" indent="0" rtl="0">
              <a:lnSpc>
                <a:spcPct val="115000"/>
              </a:lnSpc>
              <a:spcBef>
                <a:spcPts val="0"/>
              </a:spcBef>
              <a:spcAft>
                <a:spcPts val="0"/>
              </a:spcAft>
              <a:buClr>
                <a:schemeClr val="dk1"/>
              </a:buClr>
              <a:buFont typeface="Arial"/>
              <a:buNone/>
            </a:pPr>
            <a:r>
              <a:rPr lang="en-US" sz="2400" b="1" dirty="0" err="1">
                <a:solidFill>
                  <a:schemeClr val="tx1"/>
                </a:solidFill>
              </a:rPr>
              <a:t>Sistemas</a:t>
            </a:r>
            <a:r>
              <a:rPr lang="en-US" sz="2400" b="1" dirty="0">
                <a:solidFill>
                  <a:schemeClr val="tx1"/>
                </a:solidFill>
              </a:rPr>
              <a:t> de </a:t>
            </a:r>
            <a:r>
              <a:rPr lang="en-US" sz="2400" b="1" dirty="0" err="1">
                <a:solidFill>
                  <a:schemeClr val="tx1"/>
                </a:solidFill>
              </a:rPr>
              <a:t>Arquivos</a:t>
            </a:r>
            <a:endParaRPr sz="2400" b="1" dirty="0">
              <a:solidFill>
                <a:schemeClr val="tx1"/>
              </a:solidFill>
            </a:endParaRPr>
          </a:p>
        </p:txBody>
      </p:sp>
      <p:sp>
        <p:nvSpPr>
          <p:cNvPr id="7" name="Retângulo 6">
            <a:extLst>
              <a:ext uri="{FF2B5EF4-FFF2-40B4-BE49-F238E27FC236}">
                <a16:creationId xmlns:a16="http://schemas.microsoft.com/office/drawing/2014/main" id="{4F7759D6-0DD4-4DAA-ADE2-2ABFBBC3611C}"/>
              </a:ext>
            </a:extLst>
          </p:cNvPr>
          <p:cNvSpPr/>
          <p:nvPr/>
        </p:nvSpPr>
        <p:spPr>
          <a:xfrm>
            <a:off x="1307007" y="2034223"/>
            <a:ext cx="6987893" cy="2554545"/>
          </a:xfrm>
          <a:prstGeom prst="rect">
            <a:avLst/>
          </a:prstGeom>
          <a:effectLst>
            <a:outerShdw blurRad="40000" dist="152400" dir="7560000" rotWithShape="0">
              <a:srgbClr val="000000">
                <a:alpha val="38000"/>
              </a:srgbClr>
            </a:outerShdw>
          </a:effectLst>
          <a:scene3d>
            <a:camera prst="orthographicFront"/>
            <a:lightRig rig="threePt" dir="t"/>
          </a:scene3d>
          <a:sp3d>
            <a:bevelT w="152400" h="152400"/>
          </a:sp3d>
        </p:spPr>
        <p:style>
          <a:lnRef idx="1">
            <a:schemeClr val="accent4"/>
          </a:lnRef>
          <a:fillRef idx="2">
            <a:schemeClr val="accent4"/>
          </a:fillRef>
          <a:effectRef idx="1">
            <a:schemeClr val="accent4"/>
          </a:effectRef>
          <a:fontRef idx="minor">
            <a:schemeClr val="dk1"/>
          </a:fontRef>
        </p:style>
        <p:txBody>
          <a:bodyPr wrap="square">
            <a:spAutoFit/>
          </a:bodyPr>
          <a:lstStyle/>
          <a:p>
            <a:pPr marL="180975" algn="just" defTabSz="896938">
              <a:buClr>
                <a:schemeClr val="dk1"/>
              </a:buClr>
              <a:tabLst>
                <a:tab pos="5378450" algn="l"/>
              </a:tabLst>
            </a:pPr>
            <a:r>
              <a:rPr lang="pt-BR" sz="2000" dirty="0">
                <a:solidFill>
                  <a:schemeClr val="bg2"/>
                </a:solidFill>
              </a:rPr>
              <a:t>Arquitetura geral</a:t>
            </a:r>
          </a:p>
          <a:p>
            <a:pPr marL="180975" algn="just" defTabSz="896938">
              <a:buClr>
                <a:schemeClr val="dk1"/>
              </a:buClr>
              <a:tabLst>
                <a:tab pos="5378450" algn="l"/>
              </a:tabLst>
            </a:pPr>
            <a:endParaRPr lang="pt-BR" sz="2000" dirty="0">
              <a:solidFill>
                <a:schemeClr val="bg2"/>
              </a:solidFill>
            </a:endParaRPr>
          </a:p>
          <a:p>
            <a:pPr marL="180975" algn="just" defTabSz="896938">
              <a:buClr>
                <a:schemeClr val="dk1"/>
              </a:buClr>
              <a:tabLst>
                <a:tab pos="5378450" algn="l"/>
              </a:tabLst>
            </a:pPr>
            <a:r>
              <a:rPr lang="pt-BR" sz="2000" dirty="0">
                <a:solidFill>
                  <a:schemeClr val="bg2"/>
                </a:solidFill>
                <a:sym typeface="Wingdings" panose="05000000000000000000" pitchFamily="2" charset="2"/>
              </a:rPr>
              <a:t></a:t>
            </a:r>
            <a:r>
              <a:rPr lang="pt-BR" sz="2000" dirty="0">
                <a:solidFill>
                  <a:srgbClr val="FF0000"/>
                </a:solidFill>
                <a:sym typeface="Wingdings" panose="05000000000000000000" pitchFamily="2" charset="2"/>
              </a:rPr>
              <a:t>C</a:t>
            </a:r>
            <a:r>
              <a:rPr lang="pt-BR" sz="2000" dirty="0">
                <a:solidFill>
                  <a:srgbClr val="FF0000"/>
                </a:solidFill>
              </a:rPr>
              <a:t>ada controlador </a:t>
            </a:r>
            <a:r>
              <a:rPr lang="pt-BR" sz="2000" dirty="0">
                <a:solidFill>
                  <a:schemeClr val="tx1"/>
                </a:solidFill>
              </a:rPr>
              <a:t>tem sua própria interface e também possui um driver específico. </a:t>
            </a:r>
          </a:p>
          <a:p>
            <a:pPr marL="180975" algn="just" defTabSz="896938">
              <a:buClr>
                <a:schemeClr val="dk1"/>
              </a:buClr>
              <a:tabLst>
                <a:tab pos="5378450" algn="l"/>
              </a:tabLst>
            </a:pPr>
            <a:r>
              <a:rPr lang="pt-BR" sz="2000" dirty="0">
                <a:solidFill>
                  <a:schemeClr val="tx1"/>
                </a:solidFill>
                <a:sym typeface="Wingdings" panose="05000000000000000000" pitchFamily="2" charset="2"/>
              </a:rPr>
              <a:t></a:t>
            </a:r>
            <a:r>
              <a:rPr lang="pt-BR" sz="2000" dirty="0">
                <a:solidFill>
                  <a:srgbClr val="FF0000"/>
                </a:solidFill>
              </a:rPr>
              <a:t>Os drivers </a:t>
            </a:r>
            <a:r>
              <a:rPr lang="pt-BR" sz="2000" dirty="0">
                <a:solidFill>
                  <a:schemeClr val="tx1"/>
                </a:solidFill>
              </a:rPr>
              <a:t>não mostram essas interfaces e fornecem às camadas superiores do núcleo uma interface padronizada para acesso aos dispositivos de armazenamento.</a:t>
            </a:r>
          </a:p>
          <a:p>
            <a:pPr marL="180975" algn="just" defTabSz="896938">
              <a:buClr>
                <a:schemeClr val="dk1"/>
              </a:buClr>
              <a:tabLst>
                <a:tab pos="5378450" algn="l"/>
              </a:tabLst>
            </a:pPr>
            <a:endParaRPr lang="pt-BR" sz="2000" dirty="0">
              <a:solidFill>
                <a:schemeClr val="tx1"/>
              </a:solidFill>
            </a:endParaRPr>
          </a:p>
        </p:txBody>
      </p:sp>
      <p:grpSp>
        <p:nvGrpSpPr>
          <p:cNvPr id="4" name="Agrupar 3">
            <a:extLst>
              <a:ext uri="{FF2B5EF4-FFF2-40B4-BE49-F238E27FC236}">
                <a16:creationId xmlns:a16="http://schemas.microsoft.com/office/drawing/2014/main" id="{82DE2895-06C8-42F7-BD8E-AE087267C8FA}"/>
              </a:ext>
            </a:extLst>
          </p:cNvPr>
          <p:cNvGrpSpPr/>
          <p:nvPr/>
        </p:nvGrpSpPr>
        <p:grpSpPr>
          <a:xfrm>
            <a:off x="6156176" y="268288"/>
            <a:ext cx="2736304" cy="1685717"/>
            <a:chOff x="6156176" y="268288"/>
            <a:chExt cx="2736304" cy="1685717"/>
          </a:xfrm>
        </p:grpSpPr>
        <p:pic>
          <p:nvPicPr>
            <p:cNvPr id="3" name="Imagem 2">
              <a:extLst>
                <a:ext uri="{FF2B5EF4-FFF2-40B4-BE49-F238E27FC236}">
                  <a16:creationId xmlns:a16="http://schemas.microsoft.com/office/drawing/2014/main" id="{AFCA8B3D-2169-48AD-A2F1-BC50B1754DC8}"/>
                </a:ext>
              </a:extLst>
            </p:cNvPr>
            <p:cNvPicPr>
              <a:picLocks noChangeAspect="1"/>
            </p:cNvPicPr>
            <p:nvPr/>
          </p:nvPicPr>
          <p:blipFill>
            <a:blip r:embed="rId3"/>
            <a:stretch>
              <a:fillRect/>
            </a:stretch>
          </p:blipFill>
          <p:spPr>
            <a:xfrm>
              <a:off x="6156176" y="268288"/>
              <a:ext cx="2138724" cy="1359278"/>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2" name="CaixaDeTexto 1">
              <a:extLst>
                <a:ext uri="{FF2B5EF4-FFF2-40B4-BE49-F238E27FC236}">
                  <a16:creationId xmlns:a16="http://schemas.microsoft.com/office/drawing/2014/main" id="{D7E7A9A8-1B1F-48B9-81B0-8060D9711D4D}"/>
                </a:ext>
              </a:extLst>
            </p:cNvPr>
            <p:cNvSpPr txBox="1"/>
            <p:nvPr/>
          </p:nvSpPr>
          <p:spPr>
            <a:xfrm>
              <a:off x="6300192" y="1707784"/>
              <a:ext cx="2592288" cy="246221"/>
            </a:xfrm>
            <a:prstGeom prst="rect">
              <a:avLst/>
            </a:prstGeom>
            <a:noFill/>
          </p:spPr>
          <p:txBody>
            <a:bodyPr wrap="square" rtlCol="0">
              <a:spAutoFit/>
            </a:bodyPr>
            <a:lstStyle/>
            <a:p>
              <a:r>
                <a:rPr lang="pt-BR" sz="1000" dirty="0"/>
                <a:t>(Conceptos Básicos, 2018)</a:t>
              </a:r>
            </a:p>
          </p:txBody>
        </p:sp>
      </p:grpSp>
    </p:spTree>
    <p:extLst>
      <p:ext uri="{BB962C8B-B14F-4D97-AF65-F5344CB8AC3E}">
        <p14:creationId xmlns:p14="http://schemas.microsoft.com/office/powerpoint/2010/main" val="2178231890"/>
      </p:ext>
    </p:extLst>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TotalTime>
  <Words>525</Words>
  <Application>Microsoft Office PowerPoint</Application>
  <PresentationFormat>Personalizar</PresentationFormat>
  <Paragraphs>59</Paragraphs>
  <Slides>11</Slides>
  <Notes>4</Notes>
  <HiddenSlides>0</HiddenSlides>
  <MMClips>0</MMClips>
  <ScaleCrop>false</ScaleCrop>
  <HeadingPairs>
    <vt:vector size="6" baseType="variant">
      <vt:variant>
        <vt:lpstr>Fontes usadas</vt:lpstr>
      </vt:variant>
      <vt:variant>
        <vt:i4>2</vt:i4>
      </vt:variant>
      <vt:variant>
        <vt:lpstr>Tema</vt:lpstr>
      </vt:variant>
      <vt:variant>
        <vt:i4>2</vt:i4>
      </vt:variant>
      <vt:variant>
        <vt:lpstr>Títulos de slides</vt:lpstr>
      </vt:variant>
      <vt:variant>
        <vt:i4>11</vt:i4>
      </vt:variant>
    </vt:vector>
  </HeadingPairs>
  <TitlesOfParts>
    <vt:vector size="15" baseType="lpstr">
      <vt:lpstr>Arial</vt:lpstr>
      <vt:lpstr>Times New Roman</vt:lpstr>
      <vt:lpstr>Tema do Office</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Bibliografia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Dell-07</dc:creator>
  <cp:lastModifiedBy>Wyllian</cp:lastModifiedBy>
  <cp:revision>122</cp:revision>
  <dcterms:modified xsi:type="dcterms:W3CDTF">2020-10-27T00:30:13Z</dcterms:modified>
</cp:coreProperties>
</file>