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  <p:sldMasterId id="2147483672" r:id="rId2"/>
  </p:sldMasterIdLst>
  <p:notesMasterIdLst>
    <p:notesMasterId r:id="rId16"/>
  </p:notesMasterIdLst>
  <p:sldIdLst>
    <p:sldId id="256" r:id="rId3"/>
    <p:sldId id="257" r:id="rId4"/>
    <p:sldId id="258" r:id="rId5"/>
    <p:sldId id="282" r:id="rId6"/>
    <p:sldId id="283" r:id="rId7"/>
    <p:sldId id="279" r:id="rId8"/>
    <p:sldId id="284" r:id="rId9"/>
    <p:sldId id="261" r:id="rId10"/>
    <p:sldId id="285" r:id="rId11"/>
    <p:sldId id="280" r:id="rId12"/>
    <p:sldId id="287" r:id="rId13"/>
    <p:sldId id="288" r:id="rId14"/>
    <p:sldId id="281" r:id="rId15"/>
  </p:sldIdLst>
  <p:sldSz cx="9144000" cy="5145088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882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4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5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37175" cy="4000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0437" cy="480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7342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xfrm>
            <a:off x="4278312" y="0"/>
            <a:ext cx="327342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0" y="10156825"/>
            <a:ext cx="327342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342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85446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4278312" y="10156825"/>
            <a:ext cx="327342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96" name="Shape 96"/>
          <p:cNvSpPr txBox="1"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0437" cy="4803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7552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4278312" y="10156825"/>
            <a:ext cx="327342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03" name="Shape 103"/>
          <p:cNvSpPr txBox="1"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0437" cy="4803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1258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/>
        </p:nvSpPr>
        <p:spPr>
          <a:xfrm>
            <a:off x="4278312" y="10156825"/>
            <a:ext cx="3273300" cy="5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11" name="Shape 111"/>
          <p:cNvSpPr txBox="1"/>
          <p:nvPr/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0500" cy="48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1232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/>
        </p:nvSpPr>
        <p:spPr>
          <a:xfrm>
            <a:off x="4278312" y="10156825"/>
            <a:ext cx="327342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35" name="Shape 135"/>
          <p:cNvSpPr txBox="1"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0437" cy="4803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7572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">
  <p:cSld name="Layout Personalizad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8221663" cy="8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8221662" cy="8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203325"/>
            <a:ext cx="4033838" cy="3386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643438" y="1203325"/>
            <a:ext cx="4035425" cy="3386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311150" y="444500"/>
            <a:ext cx="8512175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311150" y="1152525"/>
            <a:ext cx="8512175" cy="3406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 rot="5400000">
            <a:off x="5702300" y="1438275"/>
            <a:ext cx="4114800" cy="212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 rot="5400000">
            <a:off x="1370012" y="-614363"/>
            <a:ext cx="4114800" cy="623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311150" y="444500"/>
            <a:ext cx="8512175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 rot="5400000">
            <a:off x="2863850" y="-1400175"/>
            <a:ext cx="3406775" cy="851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pic" idx="2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1792288" y="4027488"/>
            <a:ext cx="5486400" cy="60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9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9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150" y="444500"/>
            <a:ext cx="8512175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8221662" cy="8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203325"/>
            <a:ext cx="8221662" cy="338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457200" y="1631950"/>
            <a:ext cx="4040188" cy="296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4"/>
          </p:nvPr>
        </p:nvSpPr>
        <p:spPr>
          <a:xfrm>
            <a:off x="4645025" y="1631950"/>
            <a:ext cx="4041775" cy="296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150" y="444500"/>
            <a:ext cx="8512175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150" y="1152525"/>
            <a:ext cx="4179888" cy="3406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4643438" y="1152525"/>
            <a:ext cx="4179887" cy="3406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 rot="5400000">
            <a:off x="5459413" y="1370013"/>
            <a:ext cx="4384675" cy="205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 rot="5400000">
            <a:off x="1272381" y="-610394"/>
            <a:ext cx="4384675" cy="6015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8221662" cy="8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 rot="5400000">
            <a:off x="2874962" y="-1214438"/>
            <a:ext cx="3386137" cy="822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pic" idx="2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792288" y="4027488"/>
            <a:ext cx="5486400" cy="60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9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9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8221662" cy="8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57200" y="1631950"/>
            <a:ext cx="4040188" cy="296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4"/>
          </p:nvPr>
        </p:nvSpPr>
        <p:spPr>
          <a:xfrm>
            <a:off x="4645025" y="1631950"/>
            <a:ext cx="4041775" cy="296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8221662" cy="8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3325"/>
            <a:ext cx="8221662" cy="338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311150" y="444500"/>
            <a:ext cx="8512175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1150" y="1152525"/>
            <a:ext cx="8512175" cy="3406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9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55937" y="2065337"/>
            <a:ext cx="2878137" cy="101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6AE31BA-9D55-49A6-8160-FD6F089E8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1063381"/>
            <a:ext cx="4608512" cy="3478399"/>
          </a:xfrm>
          <a:prstGeom prst="rect">
            <a:avLst/>
          </a:prstGeom>
          <a:effectLst>
            <a:outerShdw blurRad="50800" dist="177800" dir="756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6" name="Shape 114">
            <a:extLst>
              <a:ext uri="{FF2B5EF4-FFF2-40B4-BE49-F238E27FC236}">
                <a16:creationId xmlns:a16="http://schemas.microsoft.com/office/drawing/2014/main" id="{DEBDDA81-868D-447B-88EE-88CDE3909271}"/>
              </a:ext>
            </a:extLst>
          </p:cNvPr>
          <p:cNvSpPr txBox="1"/>
          <p:nvPr/>
        </p:nvSpPr>
        <p:spPr>
          <a:xfrm>
            <a:off x="1979712" y="340296"/>
            <a:ext cx="6264696" cy="646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1" dirty="0" err="1">
                <a:solidFill>
                  <a:schemeClr val="tx1"/>
                </a:solidFill>
              </a:rPr>
              <a:t>Alocação</a:t>
            </a:r>
            <a:r>
              <a:rPr lang="en-US" sz="2800" b="1" dirty="0">
                <a:solidFill>
                  <a:schemeClr val="tx1"/>
                </a:solidFill>
              </a:rPr>
              <a:t> de </a:t>
            </a:r>
            <a:r>
              <a:rPr lang="en-US" sz="2800" b="1" dirty="0" err="1">
                <a:solidFill>
                  <a:schemeClr val="tx1"/>
                </a:solidFill>
              </a:rPr>
              <a:t>arquivos</a:t>
            </a:r>
            <a:r>
              <a:rPr lang="en-US" sz="2800" b="1" dirty="0">
                <a:solidFill>
                  <a:schemeClr val="tx1"/>
                </a:solidFill>
              </a:rPr>
              <a:t> (</a:t>
            </a:r>
            <a:r>
              <a:rPr lang="en-US" sz="2800" b="1" dirty="0" err="1">
                <a:solidFill>
                  <a:schemeClr val="tx1"/>
                </a:solidFill>
              </a:rPr>
              <a:t>Encadeada</a:t>
            </a:r>
            <a:r>
              <a:rPr lang="en-US" sz="2800" b="1" dirty="0">
                <a:solidFill>
                  <a:schemeClr val="tx1"/>
                </a:solidFill>
              </a:rPr>
              <a:t>)</a:t>
            </a:r>
            <a:endParaRPr sz="2800" b="1" dirty="0">
              <a:solidFill>
                <a:schemeClr val="tx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D0818A8-9602-429E-A16A-AF11653F8FE1}"/>
              </a:ext>
            </a:extLst>
          </p:cNvPr>
          <p:cNvSpPr txBox="1"/>
          <p:nvPr/>
        </p:nvSpPr>
        <p:spPr>
          <a:xfrm>
            <a:off x="3311860" y="4650903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Fonte: (</a:t>
            </a:r>
            <a:r>
              <a:rPr lang="pt-BR" dirty="0" err="1"/>
              <a:t>Maziero</a:t>
            </a:r>
            <a:r>
              <a:rPr lang="pt-BR" dirty="0"/>
              <a:t>, 2017)</a:t>
            </a:r>
          </a:p>
        </p:txBody>
      </p:sp>
    </p:spTree>
    <p:extLst>
      <p:ext uri="{BB962C8B-B14F-4D97-AF65-F5344CB8AC3E}">
        <p14:creationId xmlns:p14="http://schemas.microsoft.com/office/powerpoint/2010/main" val="938368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11B341A-2C97-4EF0-9BA9-6FFD1F08B4BC}"/>
              </a:ext>
            </a:extLst>
          </p:cNvPr>
          <p:cNvSpPr txBox="1"/>
          <p:nvPr/>
        </p:nvSpPr>
        <p:spPr>
          <a:xfrm>
            <a:off x="1547664" y="1636440"/>
            <a:ext cx="7344816" cy="2246769"/>
          </a:xfrm>
          <a:prstGeom prst="rect">
            <a:avLst/>
          </a:prstGeom>
          <a:effectLst>
            <a:outerShdw blurRad="40000" dist="152400" dir="756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1524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pt-BR" sz="2000" dirty="0">
                <a:solidFill>
                  <a:schemeClr val="tx1"/>
                </a:solidFill>
              </a:rPr>
              <a:t>Alocação indexada nesta abordagem a estrutura em lista encadeada da estratégia anterior é substituída por um vetor contendo um índice de blocos do arquivo. Cada entrada desse índice corresponde a um bloco do arquivo e aponta para a posição desse bloco no disco. O índice de blocos de cada arquivo é mantido no disco em uma estrutura denominada nó de índice (index node) ou simplesmente </a:t>
            </a:r>
            <a:r>
              <a:rPr lang="pt-BR" sz="2000" dirty="0" err="1">
                <a:solidFill>
                  <a:schemeClr val="tx1"/>
                </a:solidFill>
              </a:rPr>
              <a:t>nó-i</a:t>
            </a:r>
            <a:r>
              <a:rPr lang="pt-BR" sz="2000" dirty="0">
                <a:solidFill>
                  <a:schemeClr val="tx1"/>
                </a:solidFill>
              </a:rPr>
              <a:t> (</a:t>
            </a:r>
            <a:r>
              <a:rPr lang="pt-BR" sz="2000" dirty="0" err="1">
                <a:solidFill>
                  <a:schemeClr val="tx1"/>
                </a:solidFill>
              </a:rPr>
              <a:t>i-node</a:t>
            </a:r>
            <a:r>
              <a:rPr lang="pt-BR" sz="2000" dirty="0">
                <a:solidFill>
                  <a:schemeClr val="tx1"/>
                </a:solidFill>
              </a:rPr>
              <a:t>).</a:t>
            </a:r>
          </a:p>
        </p:txBody>
      </p:sp>
      <p:sp>
        <p:nvSpPr>
          <p:cNvPr id="5" name="Shape 114">
            <a:extLst>
              <a:ext uri="{FF2B5EF4-FFF2-40B4-BE49-F238E27FC236}">
                <a16:creationId xmlns:a16="http://schemas.microsoft.com/office/drawing/2014/main" id="{3CB94E3B-6ECD-4609-A5DD-5AA3C351EF81}"/>
              </a:ext>
            </a:extLst>
          </p:cNvPr>
          <p:cNvSpPr txBox="1"/>
          <p:nvPr/>
        </p:nvSpPr>
        <p:spPr>
          <a:xfrm>
            <a:off x="1979712" y="340296"/>
            <a:ext cx="6264696" cy="646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1" dirty="0" err="1">
                <a:solidFill>
                  <a:schemeClr val="tx1"/>
                </a:solidFill>
              </a:rPr>
              <a:t>Alocação</a:t>
            </a:r>
            <a:r>
              <a:rPr lang="en-US" sz="2800" b="1" dirty="0">
                <a:solidFill>
                  <a:schemeClr val="tx1"/>
                </a:solidFill>
              </a:rPr>
              <a:t> de </a:t>
            </a:r>
            <a:r>
              <a:rPr lang="en-US" sz="2800" b="1" dirty="0" err="1">
                <a:solidFill>
                  <a:schemeClr val="tx1"/>
                </a:solidFill>
              </a:rPr>
              <a:t>arquivos</a:t>
            </a:r>
            <a:r>
              <a:rPr lang="en-US" sz="2800" b="1" dirty="0">
                <a:solidFill>
                  <a:schemeClr val="tx1"/>
                </a:solidFill>
              </a:rPr>
              <a:t> (</a:t>
            </a:r>
            <a:r>
              <a:rPr lang="en-US" sz="2800" b="1" dirty="0" err="1">
                <a:solidFill>
                  <a:schemeClr val="tx1"/>
                </a:solidFill>
              </a:rPr>
              <a:t>Indexada</a:t>
            </a:r>
            <a:r>
              <a:rPr lang="en-US" sz="2800" b="1" dirty="0">
                <a:solidFill>
                  <a:schemeClr val="tx1"/>
                </a:solidFill>
              </a:rPr>
              <a:t>)</a:t>
            </a:r>
            <a:endParaRPr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988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14">
            <a:extLst>
              <a:ext uri="{FF2B5EF4-FFF2-40B4-BE49-F238E27FC236}">
                <a16:creationId xmlns:a16="http://schemas.microsoft.com/office/drawing/2014/main" id="{3CB94E3B-6ECD-4609-A5DD-5AA3C351EF81}"/>
              </a:ext>
            </a:extLst>
          </p:cNvPr>
          <p:cNvSpPr txBox="1"/>
          <p:nvPr/>
        </p:nvSpPr>
        <p:spPr>
          <a:xfrm>
            <a:off x="1979712" y="340296"/>
            <a:ext cx="6264696" cy="646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1" dirty="0" err="1">
                <a:solidFill>
                  <a:schemeClr val="tx1"/>
                </a:solidFill>
              </a:rPr>
              <a:t>Alocação</a:t>
            </a:r>
            <a:r>
              <a:rPr lang="en-US" sz="2800" b="1" dirty="0">
                <a:solidFill>
                  <a:schemeClr val="tx1"/>
                </a:solidFill>
              </a:rPr>
              <a:t> de </a:t>
            </a:r>
            <a:r>
              <a:rPr lang="en-US" sz="2800" b="1" dirty="0" err="1">
                <a:solidFill>
                  <a:schemeClr val="tx1"/>
                </a:solidFill>
              </a:rPr>
              <a:t>arquivos</a:t>
            </a:r>
            <a:r>
              <a:rPr lang="en-US" sz="2800" b="1" dirty="0">
                <a:solidFill>
                  <a:schemeClr val="tx1"/>
                </a:solidFill>
              </a:rPr>
              <a:t> (</a:t>
            </a:r>
            <a:r>
              <a:rPr lang="en-US" sz="2800" b="1" dirty="0" err="1">
                <a:solidFill>
                  <a:schemeClr val="tx1"/>
                </a:solidFill>
              </a:rPr>
              <a:t>Indexada</a:t>
            </a:r>
            <a:r>
              <a:rPr lang="en-US" sz="2800" b="1" dirty="0">
                <a:solidFill>
                  <a:schemeClr val="tx1"/>
                </a:solidFill>
              </a:rPr>
              <a:t>)</a:t>
            </a:r>
            <a:endParaRPr sz="2800" b="1" dirty="0">
              <a:solidFill>
                <a:schemeClr val="tx1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61AC782-A7ED-422F-B25B-2C4EF06BF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916360"/>
            <a:ext cx="4632176" cy="3727454"/>
          </a:xfrm>
          <a:prstGeom prst="rect">
            <a:avLst/>
          </a:prstGeom>
          <a:effectLst>
            <a:outerShdw blurRad="50800" dist="177800" dir="756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380553C-AB53-4F22-A63F-0F2DD8693707}"/>
              </a:ext>
            </a:extLst>
          </p:cNvPr>
          <p:cNvSpPr txBox="1"/>
          <p:nvPr/>
        </p:nvSpPr>
        <p:spPr>
          <a:xfrm>
            <a:off x="3395700" y="4650903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Fonte: (</a:t>
            </a:r>
            <a:r>
              <a:rPr lang="pt-BR" dirty="0" err="1"/>
              <a:t>Maziero</a:t>
            </a:r>
            <a:r>
              <a:rPr lang="pt-BR" dirty="0"/>
              <a:t>, 2017)</a:t>
            </a:r>
          </a:p>
        </p:txBody>
      </p:sp>
    </p:spTree>
    <p:extLst>
      <p:ext uri="{BB962C8B-B14F-4D97-AF65-F5344CB8AC3E}">
        <p14:creationId xmlns:p14="http://schemas.microsoft.com/office/powerpoint/2010/main" val="3463772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5B883-773D-4BD6-ACE9-BDAC324D8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720" y="317779"/>
            <a:ext cx="8221662" cy="850900"/>
          </a:xfrm>
        </p:spPr>
        <p:txBody>
          <a:bodyPr/>
          <a:lstStyle/>
          <a:p>
            <a:pPr algn="l"/>
            <a:r>
              <a:rPr lang="pt-BR" sz="3200"/>
              <a:t>Bibliografia Base</a:t>
            </a:r>
            <a:endParaRPr lang="pt-BR" sz="3200" dirty="0"/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E15D63E6-1515-4424-93CE-1862E31C2E92}"/>
              </a:ext>
            </a:extLst>
          </p:cNvPr>
          <p:cNvSpPr>
            <a:spLocks noGrp="1"/>
          </p:cNvSpPr>
          <p:nvPr/>
        </p:nvSpPr>
        <p:spPr>
          <a:xfrm>
            <a:off x="877502" y="1348408"/>
            <a:ext cx="7388997" cy="2448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pt-B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STALLINGS, William. </a:t>
            </a:r>
            <a:r>
              <a:rPr lang="pt-BR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Arquitetura e Organização de Computadores. </a:t>
            </a:r>
          </a:p>
          <a:p>
            <a:pPr algn="just"/>
            <a:r>
              <a:rPr lang="pt-BR" sz="1600" dirty="0"/>
              <a:t>São Paulo: Pearson </a:t>
            </a:r>
            <a:r>
              <a:rPr lang="pt-BR" sz="1600" dirty="0" err="1"/>
              <a:t>Education</a:t>
            </a:r>
            <a:r>
              <a:rPr lang="pt-BR" sz="1600" dirty="0"/>
              <a:t> do Brasil, 2002.</a:t>
            </a:r>
          </a:p>
          <a:p>
            <a:pPr algn="just"/>
            <a:endParaRPr lang="pt-BR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pt-B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MONTEIRO, Mário A. </a:t>
            </a:r>
            <a:r>
              <a:rPr lang="pt-BR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Introdução a Organização de Computadores.</a:t>
            </a:r>
            <a:r>
              <a:rPr lang="pt-B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Rio de Janeiro: LTC, 2002.</a:t>
            </a:r>
            <a:endParaRPr lang="pt-BR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pt-B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pt-B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David A. Patterson &amp; John L. Hennessy. </a:t>
            </a:r>
            <a:r>
              <a:rPr lang="pt-BR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Organização e projeto de computadores a</a:t>
            </a:r>
            <a:r>
              <a:rPr lang="pt-BR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interface Hardware/Software.</a:t>
            </a:r>
            <a:r>
              <a:rPr lang="pt-B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Tradução: Nery Machado Filho. Morgan </a:t>
            </a:r>
            <a:r>
              <a:rPr lang="pt-BR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Kaufmmann</a:t>
            </a:r>
            <a:r>
              <a:rPr lang="pt-B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Editora Brasil: LTC, 2000.</a:t>
            </a:r>
            <a:endParaRPr lang="pt-BR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237792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06">
            <a:extLst>
              <a:ext uri="{FF2B5EF4-FFF2-40B4-BE49-F238E27FC236}">
                <a16:creationId xmlns:a16="http://schemas.microsoft.com/office/drawing/2014/main" id="{BFB2E90F-CECF-4A4D-871A-AD538C507B39}"/>
              </a:ext>
            </a:extLst>
          </p:cNvPr>
          <p:cNvSpPr txBox="1"/>
          <p:nvPr/>
        </p:nvSpPr>
        <p:spPr>
          <a:xfrm>
            <a:off x="5688124" y="4082562"/>
            <a:ext cx="3240360" cy="771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4742"/>
              </a:buClr>
              <a:buSzPts val="5400"/>
              <a:buFont typeface="Arial"/>
              <a:buNone/>
            </a:pPr>
            <a:r>
              <a:rPr lang="en-US" sz="1800" b="1" dirty="0">
                <a:solidFill>
                  <a:schemeClr val="tx1"/>
                </a:solidFill>
              </a:rPr>
              <a:t>Prof. </a:t>
            </a:r>
            <a:r>
              <a:rPr lang="en-US" sz="1800" b="1" dirty="0" err="1">
                <a:solidFill>
                  <a:schemeClr val="tx1"/>
                </a:solidFill>
              </a:rPr>
              <a:t>Wyllian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Fressatti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5" name="Shape 106">
            <a:extLst>
              <a:ext uri="{FF2B5EF4-FFF2-40B4-BE49-F238E27FC236}">
                <a16:creationId xmlns:a16="http://schemas.microsoft.com/office/drawing/2014/main" id="{FD7CEC6A-0C9F-480D-B689-3A0BCF765443}"/>
              </a:ext>
            </a:extLst>
          </p:cNvPr>
          <p:cNvSpPr txBox="1"/>
          <p:nvPr/>
        </p:nvSpPr>
        <p:spPr>
          <a:xfrm>
            <a:off x="3923928" y="2068488"/>
            <a:ext cx="4824536" cy="771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4742"/>
              </a:buClr>
              <a:buSzPts val="5400"/>
              <a:buFont typeface="Arial"/>
              <a:buNone/>
            </a:pPr>
            <a:r>
              <a:rPr lang="en-US" sz="2400" b="1" dirty="0" err="1">
                <a:solidFill>
                  <a:schemeClr val="tx1"/>
                </a:solidFill>
              </a:rPr>
              <a:t>Disciplina</a:t>
            </a:r>
            <a:r>
              <a:rPr lang="en-US" sz="2400" b="1" dirty="0">
                <a:solidFill>
                  <a:schemeClr val="tx1"/>
                </a:solidFill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4742"/>
              </a:buClr>
              <a:buSzPts val="5400"/>
              <a:buFont typeface="Arial"/>
              <a:buNone/>
            </a:pPr>
            <a:r>
              <a:rPr lang="en-US" sz="2400" b="1" dirty="0" err="1">
                <a:solidFill>
                  <a:schemeClr val="tx1"/>
                </a:solidFill>
              </a:rPr>
              <a:t>Arquitetura</a:t>
            </a:r>
            <a:r>
              <a:rPr lang="en-US" sz="2400" b="1" dirty="0">
                <a:solidFill>
                  <a:schemeClr val="tx1"/>
                </a:solidFill>
              </a:rPr>
              <a:t> de </a:t>
            </a:r>
            <a:r>
              <a:rPr lang="en-US" sz="2400" b="1" dirty="0" err="1">
                <a:solidFill>
                  <a:schemeClr val="tx1"/>
                </a:solidFill>
              </a:rPr>
              <a:t>Computadores</a:t>
            </a:r>
            <a:r>
              <a:rPr lang="en-US" sz="2400" b="1" dirty="0">
                <a:solidFill>
                  <a:schemeClr val="tx1"/>
                </a:solidFill>
              </a:rPr>
              <a:t> e </a:t>
            </a:r>
            <a:r>
              <a:rPr lang="en-US" sz="2400" b="1" dirty="0" err="1">
                <a:solidFill>
                  <a:schemeClr val="tx1"/>
                </a:solidFill>
              </a:rPr>
              <a:t>Sistemas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Operacionais</a:t>
            </a:r>
            <a:endParaRPr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3203848" y="2572544"/>
            <a:ext cx="5328592" cy="646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2800" b="1" dirty="0">
              <a:solidFill>
                <a:schemeClr val="tx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1" dirty="0" err="1">
                <a:solidFill>
                  <a:schemeClr val="tx1"/>
                </a:solidFill>
              </a:rPr>
              <a:t>Semana</a:t>
            </a:r>
            <a:r>
              <a:rPr lang="en-US" sz="2800" b="1" dirty="0">
                <a:solidFill>
                  <a:schemeClr val="tx1"/>
                </a:solidFill>
              </a:rPr>
              <a:t> 4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1">
                <a:solidFill>
                  <a:schemeClr val="tx1"/>
                </a:solidFill>
              </a:rPr>
              <a:t>Aula 08</a:t>
            </a:r>
            <a:endParaRPr lang="en-US" sz="2800" b="1" dirty="0">
              <a:solidFill>
                <a:schemeClr val="tx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2800" b="1" dirty="0">
              <a:solidFill>
                <a:schemeClr val="tx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1" dirty="0" err="1">
                <a:solidFill>
                  <a:srgbClr val="FF0000"/>
                </a:solidFill>
              </a:rPr>
              <a:t>Alocação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física</a:t>
            </a:r>
            <a:r>
              <a:rPr lang="en-US" sz="2800" b="1" dirty="0">
                <a:solidFill>
                  <a:srgbClr val="FF0000"/>
                </a:solidFill>
              </a:rPr>
              <a:t> de </a:t>
            </a:r>
            <a:r>
              <a:rPr lang="en-US" sz="2800" b="1" dirty="0" err="1">
                <a:solidFill>
                  <a:srgbClr val="FF0000"/>
                </a:solidFill>
              </a:rPr>
              <a:t>arquivos</a:t>
            </a:r>
            <a:endParaRPr sz="2800" b="1" dirty="0">
              <a:solidFill>
                <a:srgbClr val="FF0000"/>
              </a:solidFill>
            </a:endParaRPr>
          </a:p>
        </p:txBody>
      </p:sp>
      <p:sp>
        <p:nvSpPr>
          <p:cNvPr id="4" name="Shape 106">
            <a:extLst>
              <a:ext uri="{FF2B5EF4-FFF2-40B4-BE49-F238E27FC236}">
                <a16:creationId xmlns:a16="http://schemas.microsoft.com/office/drawing/2014/main" id="{D63D9127-3723-4700-90E7-AE697F533B53}"/>
              </a:ext>
            </a:extLst>
          </p:cNvPr>
          <p:cNvSpPr txBox="1"/>
          <p:nvPr/>
        </p:nvSpPr>
        <p:spPr>
          <a:xfrm>
            <a:off x="5688124" y="4082562"/>
            <a:ext cx="3240360" cy="771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4742"/>
              </a:buClr>
              <a:buSzPts val="5400"/>
              <a:buFont typeface="Arial"/>
              <a:buNone/>
            </a:pPr>
            <a:r>
              <a:rPr lang="en-US" sz="1800" b="1" dirty="0">
                <a:solidFill>
                  <a:schemeClr val="tx1"/>
                </a:solidFill>
              </a:rPr>
              <a:t>Prof. </a:t>
            </a:r>
            <a:r>
              <a:rPr lang="en-US" sz="1800" b="1" dirty="0" err="1">
                <a:solidFill>
                  <a:schemeClr val="tx1"/>
                </a:solidFill>
              </a:rPr>
              <a:t>Wyllian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Fressatti</a:t>
            </a:r>
            <a:endParaRPr lang="en-US" sz="1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14">
            <a:extLst>
              <a:ext uri="{FF2B5EF4-FFF2-40B4-BE49-F238E27FC236}">
                <a16:creationId xmlns:a16="http://schemas.microsoft.com/office/drawing/2014/main" id="{EB2057DE-B0C9-49BD-A88D-CB89D5EC839A}"/>
              </a:ext>
            </a:extLst>
          </p:cNvPr>
          <p:cNvSpPr txBox="1"/>
          <p:nvPr/>
        </p:nvSpPr>
        <p:spPr>
          <a:xfrm>
            <a:off x="1979712" y="340296"/>
            <a:ext cx="4536504" cy="646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1" dirty="0" err="1">
                <a:solidFill>
                  <a:schemeClr val="tx1"/>
                </a:solidFill>
              </a:rPr>
              <a:t>Alocação</a:t>
            </a:r>
            <a:r>
              <a:rPr lang="en-US" sz="2800" b="1" dirty="0">
                <a:solidFill>
                  <a:schemeClr val="tx1"/>
                </a:solidFill>
              </a:rPr>
              <a:t> de </a:t>
            </a:r>
            <a:r>
              <a:rPr lang="en-US" sz="2800" b="1" dirty="0" err="1">
                <a:solidFill>
                  <a:schemeClr val="tx1"/>
                </a:solidFill>
              </a:rPr>
              <a:t>arquivos</a:t>
            </a:r>
            <a:endParaRPr sz="2800" b="1" dirty="0">
              <a:solidFill>
                <a:schemeClr val="tx1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F7759D6-0DD4-4DAA-ADE2-2ABFBBC3611C}"/>
              </a:ext>
            </a:extLst>
          </p:cNvPr>
          <p:cNvSpPr/>
          <p:nvPr/>
        </p:nvSpPr>
        <p:spPr>
          <a:xfrm>
            <a:off x="1403648" y="1519568"/>
            <a:ext cx="7128792" cy="3477875"/>
          </a:xfrm>
          <a:prstGeom prst="rect">
            <a:avLst/>
          </a:prstGeom>
          <a:effectLst>
            <a:outerShdw blurRad="40000" dist="152400" dir="756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1524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23875" indent="-342900" algn="just" defTabSz="896938">
              <a:buClr>
                <a:schemeClr val="dk1"/>
              </a:buClr>
              <a:buFont typeface="Wingdings" panose="05000000000000000000" pitchFamily="2" charset="2"/>
              <a:buChar char="à"/>
              <a:tabLst>
                <a:tab pos="5378450" algn="l"/>
              </a:tabLst>
            </a:pPr>
            <a:r>
              <a:rPr lang="pt-BR" sz="2000" dirty="0"/>
              <a:t>Um dispositivo de armazenamento é visto pelas camadas superiores como um grande vetor de blocos lógicos de tamanho fixo. </a:t>
            </a:r>
          </a:p>
          <a:p>
            <a:pPr marL="523875" indent="-342900" algn="just" defTabSz="896938">
              <a:buClr>
                <a:schemeClr val="dk1"/>
              </a:buClr>
              <a:buFont typeface="Wingdings" panose="05000000000000000000" pitchFamily="2" charset="2"/>
              <a:buChar char="à"/>
              <a:tabLst>
                <a:tab pos="5378450" algn="l"/>
              </a:tabLst>
            </a:pPr>
            <a:endParaRPr lang="pt-BR" sz="2000" dirty="0"/>
          </a:p>
          <a:p>
            <a:pPr marL="523875" indent="-342900" algn="just" defTabSz="896938">
              <a:buClr>
                <a:schemeClr val="dk1"/>
              </a:buClr>
              <a:buFont typeface="Wingdings" panose="05000000000000000000" pitchFamily="2" charset="2"/>
              <a:buChar char="à"/>
              <a:tabLst>
                <a:tab pos="5378450" algn="l"/>
              </a:tabLst>
            </a:pPr>
            <a:r>
              <a:rPr lang="pt-BR" sz="2000" dirty="0"/>
              <a:t>O problema da alocação de arquivos consiste em dispor (alocar) o conteúdo e os metadados dos arquivos dentro desses blocos lógicos. </a:t>
            </a:r>
          </a:p>
          <a:p>
            <a:pPr marL="523875" indent="-342900" algn="just" defTabSz="896938">
              <a:buClr>
                <a:schemeClr val="dk1"/>
              </a:buClr>
              <a:buFont typeface="Wingdings" panose="05000000000000000000" pitchFamily="2" charset="2"/>
              <a:buChar char="à"/>
              <a:tabLst>
                <a:tab pos="5378450" algn="l"/>
              </a:tabLst>
            </a:pPr>
            <a:endParaRPr lang="pt-BR" sz="2000" dirty="0"/>
          </a:p>
          <a:p>
            <a:pPr marL="523875" indent="-342900" algn="just" defTabSz="896938">
              <a:buClr>
                <a:schemeClr val="dk1"/>
              </a:buClr>
              <a:buFont typeface="Wingdings" panose="05000000000000000000" pitchFamily="2" charset="2"/>
              <a:buChar char="à"/>
              <a:tabLst>
                <a:tab pos="5378450" algn="l"/>
              </a:tabLst>
            </a:pPr>
            <a:r>
              <a:rPr lang="pt-BR" sz="2000" dirty="0"/>
              <a:t>Como os blocos lógicos são pequenos, cada arquivo poderá precisar de muitos blocos lógicos para ser armazenado no disco</a:t>
            </a:r>
          </a:p>
        </p:txBody>
      </p:sp>
    </p:spTree>
    <p:extLst>
      <p:ext uri="{BB962C8B-B14F-4D97-AF65-F5344CB8AC3E}">
        <p14:creationId xmlns:p14="http://schemas.microsoft.com/office/powerpoint/2010/main" val="479830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14">
            <a:extLst>
              <a:ext uri="{FF2B5EF4-FFF2-40B4-BE49-F238E27FC236}">
                <a16:creationId xmlns:a16="http://schemas.microsoft.com/office/drawing/2014/main" id="{EB2057DE-B0C9-49BD-A88D-CB89D5EC839A}"/>
              </a:ext>
            </a:extLst>
          </p:cNvPr>
          <p:cNvSpPr txBox="1"/>
          <p:nvPr/>
        </p:nvSpPr>
        <p:spPr>
          <a:xfrm>
            <a:off x="1979712" y="340296"/>
            <a:ext cx="4536504" cy="646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1" dirty="0" err="1">
                <a:solidFill>
                  <a:schemeClr val="tx1"/>
                </a:solidFill>
              </a:rPr>
              <a:t>Alocação</a:t>
            </a:r>
            <a:r>
              <a:rPr lang="en-US" sz="2800" b="1" dirty="0">
                <a:solidFill>
                  <a:schemeClr val="tx1"/>
                </a:solidFill>
              </a:rPr>
              <a:t> de </a:t>
            </a:r>
            <a:r>
              <a:rPr lang="en-US" sz="2800" b="1" dirty="0" err="1">
                <a:solidFill>
                  <a:schemeClr val="tx1"/>
                </a:solidFill>
              </a:rPr>
              <a:t>arquivos</a:t>
            </a:r>
            <a:endParaRPr sz="2800" b="1" dirty="0">
              <a:solidFill>
                <a:schemeClr val="tx1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F7759D6-0DD4-4DAA-ADE2-2ABFBBC3611C}"/>
              </a:ext>
            </a:extLst>
          </p:cNvPr>
          <p:cNvSpPr/>
          <p:nvPr/>
        </p:nvSpPr>
        <p:spPr>
          <a:xfrm>
            <a:off x="1403648" y="1519568"/>
            <a:ext cx="7128792" cy="2554545"/>
          </a:xfrm>
          <a:prstGeom prst="rect">
            <a:avLst/>
          </a:prstGeom>
          <a:effectLst>
            <a:outerShdw blurRad="40000" dist="152400" dir="756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1524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23875" indent="-342900" algn="just" defTabSz="896938">
              <a:buClr>
                <a:schemeClr val="dk1"/>
              </a:buClr>
              <a:buFont typeface="Wingdings" panose="05000000000000000000" pitchFamily="2" charset="2"/>
              <a:buChar char="à"/>
              <a:tabLst>
                <a:tab pos="5378450" algn="l"/>
              </a:tabLst>
            </a:pPr>
            <a:r>
              <a:rPr lang="pt-BR" sz="2000" dirty="0"/>
              <a:t>Os dados e metadados de um arquivo precisam estar dispostos nesses blocos de forma a permitir um acesso com rapidez e que seja confiável. </a:t>
            </a:r>
          </a:p>
          <a:p>
            <a:pPr marL="523875" indent="-342900" algn="just" defTabSz="896938">
              <a:buClr>
                <a:schemeClr val="dk1"/>
              </a:buClr>
              <a:buFont typeface="Wingdings" panose="05000000000000000000" pitchFamily="2" charset="2"/>
              <a:buChar char="à"/>
              <a:tabLst>
                <a:tab pos="5378450" algn="l"/>
              </a:tabLst>
            </a:pPr>
            <a:endParaRPr lang="pt-BR" sz="2000" dirty="0"/>
          </a:p>
          <a:p>
            <a:pPr marL="523875" indent="-342900" algn="just" defTabSz="896938">
              <a:buClr>
                <a:schemeClr val="dk1"/>
              </a:buClr>
              <a:buFont typeface="Wingdings" panose="05000000000000000000" pitchFamily="2" charset="2"/>
              <a:buChar char="à"/>
              <a:tabLst>
                <a:tab pos="5378450" algn="l"/>
              </a:tabLst>
            </a:pPr>
            <a:r>
              <a:rPr lang="pt-BR" sz="2000" dirty="0"/>
              <a:t>Como um arquivo pode ocupar milhares ou mesmo milhões de blocos, a forma de alocação dos arquivos nos blocos do disco tem um impacto importante sobre o desempenho e a robustez do sistema de arquivos.</a:t>
            </a:r>
          </a:p>
        </p:txBody>
      </p:sp>
    </p:spTree>
    <p:extLst>
      <p:ext uri="{BB962C8B-B14F-4D97-AF65-F5344CB8AC3E}">
        <p14:creationId xmlns:p14="http://schemas.microsoft.com/office/powerpoint/2010/main" val="1042818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11B341A-2C97-4EF0-9BA9-6FFD1F08B4BC}"/>
              </a:ext>
            </a:extLst>
          </p:cNvPr>
          <p:cNvSpPr txBox="1"/>
          <p:nvPr/>
        </p:nvSpPr>
        <p:spPr>
          <a:xfrm>
            <a:off x="1475656" y="1924472"/>
            <a:ext cx="6949132" cy="2246769"/>
          </a:xfrm>
          <a:prstGeom prst="rect">
            <a:avLst/>
          </a:prstGeom>
          <a:effectLst>
            <a:outerShdw blurRad="40000" dist="152400" dir="756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1524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sym typeface="Wingdings" panose="05000000000000000000" pitchFamily="2" charset="2"/>
              </a:rPr>
              <a:t></a:t>
            </a:r>
            <a:r>
              <a:rPr lang="pt-BR" sz="2000" dirty="0"/>
              <a:t>Há três estratégias usuais de alocação de arquivos nos blocos lógicos do disco, que serão apresentadas a seguir:</a:t>
            </a:r>
          </a:p>
          <a:p>
            <a:pPr algn="just"/>
            <a:endParaRPr lang="pt-BR" sz="2000" dirty="0"/>
          </a:p>
          <a:p>
            <a:pPr marL="342900" indent="-71438" algn="just">
              <a:buFont typeface="Wingdings" panose="05000000000000000000" pitchFamily="2" charset="2"/>
              <a:buChar char="Ø"/>
            </a:pPr>
            <a:r>
              <a:rPr lang="pt-BR" sz="2000" dirty="0"/>
              <a:t>Contígua</a:t>
            </a:r>
          </a:p>
          <a:p>
            <a:pPr marL="342900" indent="-71438" algn="just">
              <a:buFont typeface="Wingdings" panose="05000000000000000000" pitchFamily="2" charset="2"/>
              <a:buChar char="Ø"/>
            </a:pPr>
            <a:r>
              <a:rPr lang="pt-BR" sz="2000" dirty="0"/>
              <a:t>Encadeada </a:t>
            </a:r>
          </a:p>
          <a:p>
            <a:pPr marL="342900" indent="-71438" algn="just">
              <a:buFont typeface="Wingdings" panose="05000000000000000000" pitchFamily="2" charset="2"/>
              <a:buChar char="Ø"/>
            </a:pPr>
            <a:r>
              <a:rPr lang="pt-BR" sz="2000" dirty="0"/>
              <a:t>Indexada.</a:t>
            </a:r>
          </a:p>
          <a:p>
            <a:pPr marL="342900" indent="-71438" algn="just">
              <a:buFont typeface="Wingdings" panose="05000000000000000000" pitchFamily="2" charset="2"/>
              <a:buChar char="Ø"/>
            </a:pPr>
            <a:endParaRPr lang="pt-BR" sz="2000" dirty="0"/>
          </a:p>
        </p:txBody>
      </p:sp>
      <p:sp>
        <p:nvSpPr>
          <p:cNvPr id="5" name="Shape 114">
            <a:extLst>
              <a:ext uri="{FF2B5EF4-FFF2-40B4-BE49-F238E27FC236}">
                <a16:creationId xmlns:a16="http://schemas.microsoft.com/office/drawing/2014/main" id="{3CB94E3B-6ECD-4609-A5DD-5AA3C351EF81}"/>
              </a:ext>
            </a:extLst>
          </p:cNvPr>
          <p:cNvSpPr txBox="1"/>
          <p:nvPr/>
        </p:nvSpPr>
        <p:spPr>
          <a:xfrm>
            <a:off x="1979712" y="340296"/>
            <a:ext cx="4536504" cy="646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1" dirty="0" err="1">
                <a:solidFill>
                  <a:schemeClr val="tx1"/>
                </a:solidFill>
              </a:rPr>
              <a:t>Alocação</a:t>
            </a:r>
            <a:r>
              <a:rPr lang="en-US" sz="2800" b="1" dirty="0">
                <a:solidFill>
                  <a:schemeClr val="tx1"/>
                </a:solidFill>
              </a:rPr>
              <a:t> de </a:t>
            </a:r>
            <a:r>
              <a:rPr lang="en-US" sz="2800" b="1" dirty="0" err="1">
                <a:solidFill>
                  <a:schemeClr val="tx1"/>
                </a:solidFill>
              </a:rPr>
              <a:t>arquivos</a:t>
            </a:r>
            <a:endParaRPr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514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11B341A-2C97-4EF0-9BA9-6FFD1F08B4BC}"/>
              </a:ext>
            </a:extLst>
          </p:cNvPr>
          <p:cNvSpPr txBox="1"/>
          <p:nvPr/>
        </p:nvSpPr>
        <p:spPr>
          <a:xfrm>
            <a:off x="1475656" y="1924472"/>
            <a:ext cx="6949132" cy="1631216"/>
          </a:xfrm>
          <a:prstGeom prst="rect">
            <a:avLst/>
          </a:prstGeom>
          <a:effectLst>
            <a:outerShdw blurRad="40000" dist="152400" dir="756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1524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sym typeface="Wingdings" panose="05000000000000000000" pitchFamily="2" charset="2"/>
              </a:rPr>
              <a:t></a:t>
            </a:r>
            <a:r>
              <a:rPr lang="pt-BR" sz="2000" dirty="0">
                <a:solidFill>
                  <a:srgbClr val="FF0000"/>
                </a:solidFill>
              </a:rPr>
              <a:t>Na alocação contígua</a:t>
            </a:r>
            <a:r>
              <a:rPr lang="pt-BR" sz="2000" dirty="0"/>
              <a:t>, os dados do arquivo são dispostos de forma ordenada sobre um conjunto de blocos consecutivos no disco, sem “buracos” entre os blocos. Assim, a localização do conteúdo do arquivo no disco é definida pelo endereço de seu primeiro bloco.</a:t>
            </a:r>
          </a:p>
        </p:txBody>
      </p:sp>
      <p:sp>
        <p:nvSpPr>
          <p:cNvPr id="5" name="Shape 114">
            <a:extLst>
              <a:ext uri="{FF2B5EF4-FFF2-40B4-BE49-F238E27FC236}">
                <a16:creationId xmlns:a16="http://schemas.microsoft.com/office/drawing/2014/main" id="{3CB94E3B-6ECD-4609-A5DD-5AA3C351EF81}"/>
              </a:ext>
            </a:extLst>
          </p:cNvPr>
          <p:cNvSpPr txBox="1"/>
          <p:nvPr/>
        </p:nvSpPr>
        <p:spPr>
          <a:xfrm>
            <a:off x="1979712" y="340296"/>
            <a:ext cx="4536504" cy="646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1" dirty="0" err="1">
                <a:solidFill>
                  <a:schemeClr val="tx1"/>
                </a:solidFill>
              </a:rPr>
              <a:t>Alocação</a:t>
            </a:r>
            <a:r>
              <a:rPr lang="en-US" sz="2800" b="1" dirty="0">
                <a:solidFill>
                  <a:schemeClr val="tx1"/>
                </a:solidFill>
              </a:rPr>
              <a:t> de </a:t>
            </a:r>
            <a:r>
              <a:rPr lang="en-US" sz="2800" b="1" dirty="0" err="1">
                <a:solidFill>
                  <a:schemeClr val="tx1"/>
                </a:solidFill>
              </a:rPr>
              <a:t>arquivos</a:t>
            </a:r>
            <a:endParaRPr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793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24BCC85-123F-47B7-A0C1-E2EFD2E71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1780" y="1276400"/>
            <a:ext cx="3960440" cy="3309933"/>
          </a:xfrm>
          <a:prstGeom prst="rect">
            <a:avLst/>
          </a:prstGeom>
          <a:effectLst>
            <a:outerShdw blurRad="50800" dist="177800" dir="756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7" name="Shape 114">
            <a:extLst>
              <a:ext uri="{FF2B5EF4-FFF2-40B4-BE49-F238E27FC236}">
                <a16:creationId xmlns:a16="http://schemas.microsoft.com/office/drawing/2014/main" id="{D9621CFF-BCF0-4573-82B1-BAE41B8B6EF6}"/>
              </a:ext>
            </a:extLst>
          </p:cNvPr>
          <p:cNvSpPr txBox="1"/>
          <p:nvPr/>
        </p:nvSpPr>
        <p:spPr>
          <a:xfrm>
            <a:off x="1979712" y="340296"/>
            <a:ext cx="6264696" cy="646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1" dirty="0" err="1">
                <a:solidFill>
                  <a:schemeClr val="tx1"/>
                </a:solidFill>
              </a:rPr>
              <a:t>Alocação</a:t>
            </a:r>
            <a:r>
              <a:rPr lang="en-US" sz="2800" b="1" dirty="0">
                <a:solidFill>
                  <a:schemeClr val="tx1"/>
                </a:solidFill>
              </a:rPr>
              <a:t> de </a:t>
            </a:r>
            <a:r>
              <a:rPr lang="en-US" sz="2800" b="1" dirty="0" err="1">
                <a:solidFill>
                  <a:schemeClr val="tx1"/>
                </a:solidFill>
              </a:rPr>
              <a:t>arquivos</a:t>
            </a:r>
            <a:r>
              <a:rPr lang="en-US" sz="2800" b="1" dirty="0">
                <a:solidFill>
                  <a:schemeClr val="tx1"/>
                </a:solidFill>
              </a:rPr>
              <a:t> (</a:t>
            </a:r>
            <a:r>
              <a:rPr lang="en-US" sz="2800" b="1" dirty="0" err="1">
                <a:solidFill>
                  <a:schemeClr val="tx1"/>
                </a:solidFill>
              </a:rPr>
              <a:t>Contígua</a:t>
            </a:r>
            <a:r>
              <a:rPr lang="en-US" sz="2800" b="1" dirty="0">
                <a:solidFill>
                  <a:schemeClr val="tx1"/>
                </a:solidFill>
              </a:rPr>
              <a:t>)</a:t>
            </a:r>
            <a:endParaRPr sz="2800" b="1" dirty="0">
              <a:solidFill>
                <a:schemeClr val="tx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B4B4B84-5D81-4EFD-B81C-7F0032C8D5BB}"/>
              </a:ext>
            </a:extLst>
          </p:cNvPr>
          <p:cNvSpPr txBox="1"/>
          <p:nvPr/>
        </p:nvSpPr>
        <p:spPr>
          <a:xfrm>
            <a:off x="3311860" y="4650903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Fonte: (</a:t>
            </a:r>
            <a:r>
              <a:rPr lang="pt-BR" dirty="0" err="1"/>
              <a:t>Maziero</a:t>
            </a:r>
            <a:r>
              <a:rPr lang="pt-BR" dirty="0"/>
              <a:t>, 2017)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11B341A-2C97-4EF0-9BA9-6FFD1F08B4BC}"/>
              </a:ext>
            </a:extLst>
          </p:cNvPr>
          <p:cNvSpPr txBox="1"/>
          <p:nvPr/>
        </p:nvSpPr>
        <p:spPr>
          <a:xfrm>
            <a:off x="1547664" y="1636440"/>
            <a:ext cx="7344816" cy="2862322"/>
          </a:xfrm>
          <a:prstGeom prst="rect">
            <a:avLst/>
          </a:prstGeom>
          <a:effectLst>
            <a:outerShdw blurRad="40000" dist="152400" dir="756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1524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pt-BR" sz="2000" dirty="0">
                <a:solidFill>
                  <a:srgbClr val="FF0000"/>
                </a:solidFill>
              </a:rPr>
              <a:t>A alocação encadeada </a:t>
            </a:r>
            <a:r>
              <a:rPr lang="pt-BR" sz="2000" dirty="0">
                <a:solidFill>
                  <a:schemeClr val="tx1"/>
                </a:solidFill>
              </a:rPr>
              <a:t>foi proposta para contornar a pouca flexibilidade da alocação contígua e eliminar a fragmentação externa.</a:t>
            </a:r>
          </a:p>
          <a:p>
            <a:pPr algn="just"/>
            <a:r>
              <a:rPr lang="pt-BR" sz="20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pt-BR" sz="2000" dirty="0">
                <a:solidFill>
                  <a:schemeClr val="tx1"/>
                </a:solidFill>
              </a:rPr>
              <a:t>Cada bloco do arquivo no disco contém dados do arquivo e também um ponteiro para o próximo bloco, ou seja, um campo indicando o número do próximo bloco do arquivo no disco. </a:t>
            </a:r>
          </a:p>
          <a:p>
            <a:pPr algn="just"/>
            <a:r>
              <a:rPr lang="pt-BR" sz="20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pt-BR" sz="2000" dirty="0">
                <a:solidFill>
                  <a:schemeClr val="tx1"/>
                </a:solidFill>
              </a:rPr>
              <a:t>Desta forma é construída uma lista encadeada de blocos para cada  arquivo, não sendo mais necessário manter os blocos do arquivo lado a lado no disco.</a:t>
            </a:r>
          </a:p>
        </p:txBody>
      </p:sp>
      <p:sp>
        <p:nvSpPr>
          <p:cNvPr id="5" name="Shape 114">
            <a:extLst>
              <a:ext uri="{FF2B5EF4-FFF2-40B4-BE49-F238E27FC236}">
                <a16:creationId xmlns:a16="http://schemas.microsoft.com/office/drawing/2014/main" id="{3CB94E3B-6ECD-4609-A5DD-5AA3C351EF81}"/>
              </a:ext>
            </a:extLst>
          </p:cNvPr>
          <p:cNvSpPr txBox="1"/>
          <p:nvPr/>
        </p:nvSpPr>
        <p:spPr>
          <a:xfrm>
            <a:off x="1979712" y="340296"/>
            <a:ext cx="6264696" cy="646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1" dirty="0" err="1">
                <a:solidFill>
                  <a:schemeClr val="tx1"/>
                </a:solidFill>
              </a:rPr>
              <a:t>Alocação</a:t>
            </a:r>
            <a:r>
              <a:rPr lang="en-US" sz="2800" b="1" dirty="0">
                <a:solidFill>
                  <a:schemeClr val="tx1"/>
                </a:solidFill>
              </a:rPr>
              <a:t> de </a:t>
            </a:r>
            <a:r>
              <a:rPr lang="en-US" sz="2800" b="1" dirty="0" err="1">
                <a:solidFill>
                  <a:schemeClr val="tx1"/>
                </a:solidFill>
              </a:rPr>
              <a:t>arquivos</a:t>
            </a:r>
            <a:r>
              <a:rPr lang="en-US" sz="2800" b="1" dirty="0">
                <a:solidFill>
                  <a:schemeClr val="tx1"/>
                </a:solidFill>
              </a:rPr>
              <a:t> (</a:t>
            </a:r>
            <a:r>
              <a:rPr lang="en-US" sz="2800" b="1" dirty="0" err="1">
                <a:solidFill>
                  <a:schemeClr val="tx1"/>
                </a:solidFill>
              </a:rPr>
              <a:t>Encadeada</a:t>
            </a:r>
            <a:r>
              <a:rPr lang="en-US" sz="2800" b="1" dirty="0">
                <a:solidFill>
                  <a:schemeClr val="tx1"/>
                </a:solidFill>
              </a:rPr>
              <a:t>)</a:t>
            </a:r>
            <a:endParaRPr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5770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492</Words>
  <Application>Microsoft Office PowerPoint</Application>
  <PresentationFormat>Personalizar</PresentationFormat>
  <Paragraphs>50</Paragraphs>
  <Slides>13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Times New Roman</vt:lpstr>
      <vt:lpstr>Wingdings</vt:lpstr>
      <vt:lpstr>Tema do Office</vt:lpstr>
      <vt:lpstr>1_Tema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Bibliografia 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Dell-07</dc:creator>
  <cp:lastModifiedBy>Wyllian Fressatti</cp:lastModifiedBy>
  <cp:revision>123</cp:revision>
  <dcterms:modified xsi:type="dcterms:W3CDTF">2018-07-17T03:26:01Z</dcterms:modified>
</cp:coreProperties>
</file>