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16F431-2152-45E9-A063-D07634D196F1}">
  <a:tblStyle styleId="{9E16F431-2152-45E9-A063-D07634D19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8ceacbe5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8ceacbe5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8ceacbe5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8ceacbe5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8ceacbe5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8ceacbe5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8fabe4e12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8fabe4e12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8fabe4e12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8fabe4e12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8ceacbe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8ceacbe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8ceacbe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8ceacbe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8ceacbe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8ceacbe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8ceacbe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8ceacbe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8ceacbe5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8ceacbe5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8ceacbe5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8ceacbe5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8ceacbe5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8ceacbe5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8ceacbe5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8ceacbe5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311700" y="1627325"/>
            <a:ext cx="8520600" cy="117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5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Ciclo de Vida dos Produtos</a:t>
            </a:r>
            <a:endParaRPr sz="5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11700" y="2834125"/>
            <a:ext cx="8520600" cy="209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Prof.:</a:t>
            </a:r>
            <a:r>
              <a:rPr lang="pt-BR" sz="2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2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Silvia Mara de Oliveira</a:t>
            </a:r>
            <a:endParaRPr sz="2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2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Disciplina:</a:t>
            </a:r>
            <a:r>
              <a:rPr lang="pt-BR" sz="2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Fundamentos de Marketing</a:t>
            </a:r>
            <a:endParaRPr sz="2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Acadêmicos:</a:t>
            </a:r>
            <a:r>
              <a:rPr lang="pt-BR" sz="2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Augusto Vial Bilibio, Lucas Edgar Utrila Bühler.</a:t>
            </a:r>
            <a:endParaRPr sz="2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R.A.:</a:t>
            </a:r>
            <a:r>
              <a:rPr lang="pt-BR" sz="2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00216611                   00217921</a:t>
            </a:r>
            <a:r>
              <a:rPr lang="pt-BR" sz="2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</a:t>
            </a:r>
            <a:endParaRPr b="1" i="1" sz="2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i="1" lang="pt-BR" sz="2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ª Série</a:t>
            </a:r>
            <a:endParaRPr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5" y="55523"/>
            <a:ext cx="1674000" cy="16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475" y="55265"/>
            <a:ext cx="1674000" cy="16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pt-BR" sz="2000"/>
              <a:t> </a:t>
            </a:r>
            <a:r>
              <a:rPr b="1"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Fase 4: Maturidade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ase 4.1: Saturação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311700" y="13316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445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Aqui é o momento do ciclo de vida quando os </a:t>
            </a:r>
            <a:r>
              <a:rPr b="1" lang="pt-BR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competidores tomam conta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b="1" i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parte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do mercado e seu produto para de crescer em vendas recorrentes mensais, mas ainda sem uma redução drástica.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445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Continua a ser um momento de mercado com muitos clientes, mas os clientes começam a </a:t>
            </a:r>
            <a:r>
              <a:rPr b="1" lang="pt-BR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falar mais</a:t>
            </a:r>
            <a:r>
              <a:rPr lang="pt-BR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sobre os</a:t>
            </a:r>
            <a:r>
              <a:rPr lang="pt-BR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concorrentes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 a optar pelo produto deles.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Fase 5: Declínio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43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Cedo ou tarde todos os produtos chegarão à fase de </a:t>
            </a:r>
            <a:r>
              <a:rPr b="1" lang="pt-BR" sz="1430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declínio</a:t>
            </a:r>
            <a:r>
              <a:rPr lang="pt-BR" sz="143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do ciclo de vida. </a:t>
            </a:r>
            <a:endParaRPr sz="143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940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Proxima Nova"/>
              <a:buChar char="●"/>
            </a:pPr>
            <a:r>
              <a:rPr lang="pt-BR" sz="143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Os produtos deixam de representar </a:t>
            </a:r>
            <a:r>
              <a:rPr b="1" lang="pt-BR" sz="143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vantagens</a:t>
            </a:r>
            <a:r>
              <a:rPr lang="pt-BR" sz="143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 precisam ser </a:t>
            </a:r>
            <a:r>
              <a:rPr b="1" lang="pt-BR" sz="143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descontinuados</a:t>
            </a:r>
            <a:r>
              <a:rPr lang="pt-BR" sz="143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43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3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940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Proxima Nova"/>
              <a:buChar char="●"/>
            </a:pPr>
            <a:r>
              <a:rPr lang="pt-BR" sz="143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Investir pesado em marketing para tentar </a:t>
            </a:r>
            <a:r>
              <a:rPr b="1" lang="pt-BR" sz="143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reverter o quadro</a:t>
            </a:r>
            <a:r>
              <a:rPr lang="pt-BR" sz="143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tende a ser </a:t>
            </a:r>
            <a:r>
              <a:rPr b="1" lang="pt-BR" sz="143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perigoso</a:t>
            </a:r>
            <a:r>
              <a:rPr lang="pt-BR" sz="143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demais, talvez a continuidade da própria empresa seja colocada em xeque, e não mais apenas do seu produto.</a:t>
            </a:r>
            <a:endParaRPr sz="143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3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940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Proxima Nova"/>
              <a:buChar char="●"/>
            </a:pPr>
            <a:r>
              <a:rPr lang="pt-BR" sz="143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É necessário desenvolver uma estratégia forte para </a:t>
            </a:r>
            <a:r>
              <a:rPr b="1" lang="pt-BR" sz="143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resistir ao lançamento de soluções</a:t>
            </a:r>
            <a:r>
              <a:rPr lang="pt-BR" sz="143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pelos </a:t>
            </a:r>
            <a:r>
              <a:rPr b="1" lang="pt-BR" sz="143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concorrentes</a:t>
            </a:r>
            <a:r>
              <a:rPr lang="pt-BR" sz="143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aos interesses e comportamento dos </a:t>
            </a:r>
            <a:r>
              <a:rPr b="1" lang="pt-BR" sz="143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consumidores</a:t>
            </a:r>
            <a:r>
              <a:rPr lang="pt-BR" sz="143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assim como à evolução </a:t>
            </a:r>
            <a:r>
              <a:rPr b="1" lang="pt-BR" sz="1430">
                <a:solidFill>
                  <a:srgbClr val="020202"/>
                </a:solidFill>
                <a:latin typeface="Proxima Nova"/>
                <a:ea typeface="Proxima Nova"/>
                <a:cs typeface="Proxima Nova"/>
                <a:sym typeface="Proxima Nova"/>
              </a:rPr>
              <a:t>tecnológica</a:t>
            </a:r>
            <a:r>
              <a:rPr lang="pt-BR" sz="143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que é capaz de tornar um produto obsoleto em um piscar de olhos.</a:t>
            </a:r>
            <a:endParaRPr sz="143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2800">
                <a:latin typeface="Times New Roman"/>
                <a:ea typeface="Times New Roman"/>
                <a:cs typeface="Times New Roman"/>
                <a:sym typeface="Times New Roman"/>
              </a:rPr>
              <a:t>Os 5 Tipos de Adotantes de Novos Produtos e </a:t>
            </a:r>
            <a:r>
              <a:rPr b="1" i="1" lang="pt-BR" sz="2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pt-BR" sz="2800">
                <a:latin typeface="Times New Roman"/>
                <a:ea typeface="Times New Roman"/>
                <a:cs typeface="Times New Roman"/>
                <a:sym typeface="Times New Roman"/>
              </a:rPr>
              <a:t>novações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1259875"/>
            <a:ext cx="57340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2800">
                <a:latin typeface="Times New Roman"/>
                <a:ea typeface="Times New Roman"/>
                <a:cs typeface="Times New Roman"/>
                <a:sym typeface="Times New Roman"/>
              </a:rPr>
              <a:t>Os 5 Tipos de Adotantes de Novos Produtos e Inovações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1" name="Google Shape;181;p25"/>
          <p:cNvGraphicFramePr/>
          <p:nvPr/>
        </p:nvGraphicFramePr>
        <p:xfrm>
          <a:off x="676500" y="111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{9E16F431-2152-45E9-A063-D07634D196F1}</a:tableStyleId>
              </a:tblPr>
              <a:tblGrid>
                <a:gridCol w="1298500"/>
                <a:gridCol w="1298500"/>
                <a:gridCol w="1298500"/>
                <a:gridCol w="1298500"/>
                <a:gridCol w="1298500"/>
                <a:gridCol w="1298500"/>
              </a:tblGrid>
              <a:tr h="41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Inovadores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Adotantes iniciais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Maioria Inicial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Maioria tardia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Retardatários</a:t>
                      </a:r>
                      <a:endParaRPr b="1" i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1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Perfil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Aventureiros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Respeitados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Racionais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Céticos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Tradicionais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60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Situação econômica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Alta classe,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Alta liquidez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Boa situação,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Boa liquidez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Acima da média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Abaixo média,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Pouca liquidez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Vulnerável,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Baixa liquidez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63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Relação c/ risco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Gostam de risco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Confortáveis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Média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Pouco confortável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Aversos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1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Porcentagem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2,5%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13,5%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34%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34%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16%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46464"/>
            </a:gs>
            <a:gs pos="100000">
              <a:srgbClr val="2323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ctrTitle"/>
          </p:nvPr>
        </p:nvSpPr>
        <p:spPr>
          <a:xfrm>
            <a:off x="460950" y="1438205"/>
            <a:ext cx="8222100" cy="22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>
                <a:latin typeface="Proxima Nova"/>
                <a:ea typeface="Proxima Nova"/>
                <a:cs typeface="Proxima Nova"/>
                <a:sym typeface="Proxima Nova"/>
              </a:rPr>
              <a:t>FIM!</a:t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Obrigado pela atenção!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1" lang="pt-BR" sz="2820">
                <a:latin typeface="Times New Roman"/>
                <a:ea typeface="Times New Roman"/>
                <a:cs typeface="Times New Roman"/>
                <a:sym typeface="Times New Roman"/>
              </a:rPr>
              <a:t>Ciclo de Vida dos Produtos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Ciclo de Vida de um Produto mostra a sua jornada completa, com começo, meio e fim. Suas 5 fases são: Desenvolvimento, Introdução, Crescimento, Maturidade e Declínio.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2589450" y="1842648"/>
            <a:ext cx="3965100" cy="3300864"/>
            <a:chOff x="4310100" y="1258798"/>
            <a:chExt cx="3965100" cy="330086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4520086" y="1258798"/>
              <a:ext cx="3372588" cy="3300864"/>
              <a:chOff x="4520086" y="1258798"/>
              <a:chExt cx="3372588" cy="3300864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4936325" y="1639167"/>
                <a:ext cx="2540100" cy="2540100"/>
              </a:xfrm>
              <a:prstGeom prst="donut">
                <a:avLst>
                  <a:gd fmla="val 16067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highlight>
                    <a:srgbClr val="78909C"/>
                  </a:highlight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" name="Google Shape;98;p14"/>
              <p:cNvSpPr txBox="1"/>
              <p:nvPr/>
            </p:nvSpPr>
            <p:spPr>
              <a:xfrm>
                <a:off x="5484584" y="2507085"/>
                <a:ext cx="1443600" cy="8043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rgbClr val="02020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Ciclo de Vida do Produto</a:t>
                </a:r>
                <a:endParaRPr b="1" sz="2000">
                  <a:solidFill>
                    <a:srgbClr val="02020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9" name="Google Shape;99;p14"/>
              <p:cNvGrpSpPr/>
              <p:nvPr/>
            </p:nvGrpSpPr>
            <p:grpSpPr>
              <a:xfrm>
                <a:off x="4520086" y="1258798"/>
                <a:ext cx="3372588" cy="3300864"/>
                <a:chOff x="4301061" y="1067225"/>
                <a:chExt cx="3747320" cy="3684000"/>
              </a:xfrm>
            </p:grpSpPr>
            <p:sp>
              <p:nvSpPr>
                <p:cNvPr id="100" name="Google Shape;100;p14"/>
                <p:cNvSpPr/>
                <p:nvPr/>
              </p:nvSpPr>
              <p:spPr>
                <a:xfrm rot="1800047">
                  <a:off x="4793543" y="1563759"/>
                  <a:ext cx="2690936" cy="2690936"/>
                </a:xfrm>
                <a:prstGeom prst="blockArc">
                  <a:avLst>
                    <a:gd fmla="val 14414370" name="adj1"/>
                    <a:gd fmla="val 18998613" name="adj2"/>
                    <a:gd fmla="val 8907" name="adj3"/>
                  </a:avLst>
                </a:prstGeom>
                <a:solidFill>
                  <a:srgbClr val="990000"/>
                </a:solidFill>
                <a:ln>
                  <a:noFill/>
                </a:ln>
                <a:effectLst>
                  <a:outerShdw blurRad="71438" rotWithShape="0" algn="bl" dir="5400000" dist="9525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" name="Google Shape;101;p14"/>
                <p:cNvSpPr/>
                <p:nvPr/>
              </p:nvSpPr>
              <p:spPr>
                <a:xfrm flipH="1" rot="-9000757">
                  <a:off x="4793891" y="1564108"/>
                  <a:ext cx="2690226" cy="2690226"/>
                </a:xfrm>
                <a:prstGeom prst="blockArc">
                  <a:avLst>
                    <a:gd fmla="val 20178804" name="adj1"/>
                    <a:gd fmla="val 2623923" name="adj2"/>
                    <a:gd fmla="val 8858" name="adj3"/>
                  </a:avLst>
                </a:prstGeom>
                <a:solidFill>
                  <a:srgbClr val="B45F06"/>
                </a:solidFill>
                <a:ln>
                  <a:noFill/>
                </a:ln>
                <a:effectLst>
                  <a:outerShdw blurRad="71438" rotWithShape="0" algn="bl" dir="5400000" dist="9525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2" name="Google Shape;102;p14"/>
                <p:cNvSpPr/>
                <p:nvPr/>
              </p:nvSpPr>
              <p:spPr>
                <a:xfrm flipH="1" rot="-9000757">
                  <a:off x="4861253" y="1564108"/>
                  <a:ext cx="2690226" cy="2690226"/>
                </a:xfrm>
                <a:prstGeom prst="blockArc">
                  <a:avLst>
                    <a:gd fmla="val 15738599" name="adj1"/>
                    <a:gd fmla="val 20008131" name="adj2"/>
                    <a:gd fmla="val 9063" name="adj3"/>
                  </a:avLst>
                </a:prstGeom>
                <a:solidFill>
                  <a:srgbClr val="134F5C"/>
                </a:solidFill>
                <a:ln>
                  <a:noFill/>
                </a:ln>
                <a:effectLst>
                  <a:outerShdw blurRad="71438" rotWithShape="0" algn="bl" dir="5400000" dist="9525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3" name="Google Shape;103;p14"/>
                <p:cNvSpPr/>
                <p:nvPr/>
              </p:nvSpPr>
              <p:spPr>
                <a:xfrm rot="-8100000">
                  <a:off x="6024790" y="1483493"/>
                  <a:ext cx="363170" cy="363170"/>
                </a:xfrm>
                <a:prstGeom prst="rtTriangle">
                  <a:avLst/>
                </a:prstGeom>
                <a:solidFill>
                  <a:srgbClr val="07376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4" name="Google Shape;104;p14"/>
                <p:cNvSpPr/>
                <p:nvPr/>
              </p:nvSpPr>
              <p:spPr>
                <a:xfrm rot="-3781968">
                  <a:off x="7128790" y="2425584"/>
                  <a:ext cx="363191" cy="363191"/>
                </a:xfrm>
                <a:prstGeom prst="rtTriangle">
                  <a:avLst/>
                </a:prstGeom>
                <a:solidFill>
                  <a:srgbClr val="660000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5" name="Google Shape;105;p14"/>
                <p:cNvSpPr/>
                <p:nvPr/>
              </p:nvSpPr>
              <p:spPr>
                <a:xfrm rot="476150">
                  <a:off x="6688133" y="3718500"/>
                  <a:ext cx="362875" cy="362875"/>
                </a:xfrm>
                <a:prstGeom prst="rtTriangle">
                  <a:avLst/>
                </a:prstGeom>
                <a:solidFill>
                  <a:srgbClr val="783F0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6" name="Google Shape;106;p14"/>
                <p:cNvSpPr/>
                <p:nvPr/>
              </p:nvSpPr>
              <p:spPr>
                <a:xfrm flipH="1" rot="-1800109">
                  <a:off x="4857955" y="1560799"/>
                  <a:ext cx="2696852" cy="2696852"/>
                </a:xfrm>
                <a:prstGeom prst="blockArc">
                  <a:avLst>
                    <a:gd fmla="val 14334136" name="adj1"/>
                    <a:gd fmla="val 18854681" name="adj2"/>
                    <a:gd fmla="val 8846" name="adj3"/>
                  </a:avLst>
                </a:prstGeom>
                <a:solidFill>
                  <a:srgbClr val="0B5394"/>
                </a:solidFill>
                <a:ln>
                  <a:noFill/>
                </a:ln>
                <a:effectLst>
                  <a:outerShdw blurRad="71438" rotWithShape="0" algn="bl" dir="5400000" dist="9525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7" name="Google Shape;107;p14"/>
                <p:cNvSpPr/>
                <p:nvPr/>
              </p:nvSpPr>
              <p:spPr>
                <a:xfrm rot="9000757">
                  <a:off x="4861257" y="1564108"/>
                  <a:ext cx="2690226" cy="2690226"/>
                </a:xfrm>
                <a:prstGeom prst="blockArc">
                  <a:avLst>
                    <a:gd fmla="val 20184517" name="adj1"/>
                    <a:gd fmla="val 3007258" name="adj2"/>
                    <a:gd fmla="val 9336" name="adj3"/>
                  </a:avLst>
                </a:prstGeom>
                <a:solidFill>
                  <a:srgbClr val="351C75"/>
                </a:solidFill>
                <a:ln cap="flat" cmpd="sng" w="9525">
                  <a:solidFill>
                    <a:srgbClr val="0E9453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71438" rotWithShape="0" algn="bl" dir="5400000" dist="9525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8" name="Google Shape;108;p14"/>
                <p:cNvSpPr/>
                <p:nvPr/>
              </p:nvSpPr>
              <p:spPr>
                <a:xfrm rot="9240359">
                  <a:off x="4867336" y="2334165"/>
                  <a:ext cx="363469" cy="363469"/>
                </a:xfrm>
                <a:prstGeom prst="rtTriangle">
                  <a:avLst/>
                </a:prstGeom>
                <a:solidFill>
                  <a:srgbClr val="20124D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9" name="Google Shape;109;p14"/>
                <p:cNvSpPr/>
                <p:nvPr/>
              </p:nvSpPr>
              <p:spPr>
                <a:xfrm rot="4857950">
                  <a:off x="5307448" y="3714101"/>
                  <a:ext cx="363003" cy="363003"/>
                </a:xfrm>
                <a:prstGeom prst="rtTriangle">
                  <a:avLst/>
                </a:prstGeom>
                <a:solidFill>
                  <a:srgbClr val="0C343D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110" name="Google Shape;110;p14"/>
            <p:cNvSpPr txBox="1"/>
            <p:nvPr/>
          </p:nvSpPr>
          <p:spPr>
            <a:xfrm>
              <a:off x="6473575" y="1846375"/>
              <a:ext cx="1419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000">
                  <a:latin typeface="Times New Roman"/>
                  <a:ea typeface="Times New Roman"/>
                  <a:cs typeface="Times New Roman"/>
                  <a:sym typeface="Times New Roman"/>
                </a:rPr>
                <a:t>Introdução</a:t>
              </a:r>
              <a:endParaRPr b="1" i="1" sz="2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4310100" y="1846375"/>
              <a:ext cx="1995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000">
                  <a:latin typeface="Times New Roman"/>
                  <a:ea typeface="Times New Roman"/>
                  <a:cs typeface="Times New Roman"/>
                  <a:sym typeface="Times New Roman"/>
                </a:rPr>
                <a:t>Desenvolvimento</a:t>
              </a:r>
              <a:endParaRPr b="1" i="1" sz="2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4462500" y="2941600"/>
              <a:ext cx="144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000">
                  <a:latin typeface="Times New Roman"/>
                  <a:ea typeface="Times New Roman"/>
                  <a:cs typeface="Times New Roman"/>
                  <a:sym typeface="Times New Roman"/>
                </a:rPr>
                <a:t>Declínio</a:t>
              </a:r>
              <a:endParaRPr b="1" i="1" sz="2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6755700" y="2941600"/>
              <a:ext cx="151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000">
                  <a:latin typeface="Times New Roman"/>
                  <a:ea typeface="Times New Roman"/>
                  <a:cs typeface="Times New Roman"/>
                  <a:sym typeface="Times New Roman"/>
                </a:rPr>
                <a:t>Crescimento</a:t>
              </a:r>
              <a:endParaRPr b="1" i="1" sz="2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5433775" y="3647350"/>
              <a:ext cx="151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000">
                  <a:latin typeface="Times New Roman"/>
                  <a:ea typeface="Times New Roman"/>
                  <a:cs typeface="Times New Roman"/>
                  <a:sym typeface="Times New Roman"/>
                </a:rPr>
                <a:t>Maturidade</a:t>
              </a:r>
              <a:endParaRPr b="1" i="1" sz="2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1" lang="pt-BR" sz="2820">
                <a:latin typeface="Times New Roman"/>
                <a:ea typeface="Times New Roman"/>
                <a:cs typeface="Times New Roman"/>
                <a:sym typeface="Times New Roman"/>
              </a:rPr>
              <a:t>O que é o Ciclo de Vida do Produto?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445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Ciclo de Vida do Produto é uma ferramenta administrativa que permite analisar como um produto ou marca se comporta desde o seu </a:t>
            </a:r>
            <a:r>
              <a:rPr b="1" lang="pt-BR" u="sng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desenvolvimento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até a </a:t>
            </a:r>
            <a:r>
              <a:rPr b="1" lang="pt-BR" u="sng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retirada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do mercado, levando em conta ainda seu lançamento, crescimento e maturidade em vendas, até a eventual retirada.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445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jornada de um produto no mercado é marcada por diferentes etapas, que devem ser trabalhadas individualmente para maior sucesso e longevidade de faturamento, ao conhecer as fases saberá como atuar para gerar melhores resultados.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1" lang="pt-BR" sz="2820">
                <a:latin typeface="Times New Roman"/>
                <a:ea typeface="Times New Roman"/>
                <a:cs typeface="Times New Roman"/>
                <a:sym typeface="Times New Roman"/>
              </a:rPr>
              <a:t>Quem o Desenvolveu?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311700" y="1229875"/>
            <a:ext cx="6276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445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conceito de ciclo de vida do produto foi desenvolvido pelo economista alemão </a:t>
            </a:r>
            <a:r>
              <a:rPr b="1" lang="pt-BR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Theodore Levitt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Segundo Levitt, nenhum produto “vive” para sempre, mais cedo ou mais tarde o seu ciclo de vida chegará ao fim, com essa idéia 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propõe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ajudar as empresas a entender melhor o seu produto e tomar decisões mais assertivas a respeito de investimentos e planos de marketing.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950" y="1017800"/>
            <a:ext cx="2250900" cy="2414332"/>
          </a:xfrm>
          <a:prstGeom prst="rect">
            <a:avLst/>
          </a:prstGeom>
          <a:noFill/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060000" dist="85725">
              <a:srgbClr val="783F04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1" lang="pt-BR" sz="2600">
                <a:latin typeface="Times New Roman"/>
                <a:ea typeface="Times New Roman"/>
                <a:cs typeface="Times New Roman"/>
                <a:sym typeface="Times New Roman"/>
              </a:rPr>
              <a:t>Qual a Importância da Análise do Ciclo de Vida do Produto?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237700" y="1017800"/>
            <a:ext cx="8520600" cy="31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Analisar o ciclo de vida de seus produtos e monitorá-lo constantemente são práticas indispensáveis para o desempenho comercial e financeiro da empresa, permitindo que os gestores da empresa tomem decisões com mais embasamento.</a:t>
            </a:r>
            <a:endParaRPr sz="15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702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Times New Roman"/>
              <a:buChar char="●"/>
            </a:pPr>
            <a:r>
              <a:rPr lang="pt-BR" sz="15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Estratégias e investimentos podem não ter a mesma </a:t>
            </a:r>
            <a:r>
              <a:rPr b="1" lang="pt-BR" sz="155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eficácia</a:t>
            </a:r>
            <a:r>
              <a:rPr lang="pt-BR" sz="15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para produtos que estão em fases </a:t>
            </a:r>
            <a:r>
              <a:rPr b="1" lang="pt-BR" sz="155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diferentes</a:t>
            </a:r>
            <a:r>
              <a:rPr lang="pt-BR" sz="15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do ciclo de vida.</a:t>
            </a:r>
            <a:endParaRPr sz="15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702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Times New Roman"/>
              <a:buChar char="●"/>
            </a:pPr>
            <a:r>
              <a:rPr lang="pt-BR" sz="15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análise do ciclo de vida do produto evita que ele seja </a:t>
            </a:r>
            <a:r>
              <a:rPr b="1" lang="pt-BR" sz="155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abreviado</a:t>
            </a:r>
            <a:r>
              <a:rPr lang="pt-BR" sz="15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possibilitando explorar ao </a:t>
            </a:r>
            <a:r>
              <a:rPr b="1" lang="pt-BR" sz="155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máximo</a:t>
            </a:r>
            <a:r>
              <a:rPr lang="pt-BR" sz="15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 potencial de cada produto e otimizar os esforços.</a:t>
            </a:r>
            <a:endParaRPr sz="15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 fim das contas, trata-se de uma maneira de se preparar mais adequadamente para encarar a concorrência, além de ser parte fundamental do planejamento estratégico no longo prazo.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445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fase inicial de Desenvolvimento de um produto é marcada por </a:t>
            </a:r>
            <a:r>
              <a:rPr b="1" lang="pt-BR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pesquisas e hipóteses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 empresas criam </a:t>
            </a:r>
            <a:r>
              <a:rPr b="1" lang="pt-BR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protótipos e versões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em beta para testarem o que funciona e o que não funciona.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Quando um produto está em desenvolvimento, não exige esforço de vendas, mas a </a:t>
            </a:r>
            <a:r>
              <a:rPr b="1" lang="pt-BR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divulgação já deve começar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pode ser com publicações chamativas para despertar a curiosidade dos clientes. 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Também a partir de um release à imprensa, um outdoor ou mesmo uma ação interativa nas ruas, entre outros tipos de marketing.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Fase 1: Desenvolvimento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Fase 2:  Introdução (ou Lançamento)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311700" y="902250"/>
            <a:ext cx="85206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fase de introdução é o momento em que as vendas se </a:t>
            </a:r>
            <a:r>
              <a:rPr b="1" lang="pt-BR" sz="145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iniciam</a:t>
            </a:r>
            <a:r>
              <a:rPr lang="pt-BR" sz="14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é o momento em que o produto deve alcançar o conhecimento do seu público-alvo.</a:t>
            </a:r>
            <a:endParaRPr sz="14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067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●"/>
            </a:pPr>
            <a:r>
              <a:rPr lang="pt-BR" sz="14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empresa investe esforços em </a:t>
            </a:r>
            <a:r>
              <a:rPr b="1" lang="pt-BR" sz="145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divulgar a nova oferta</a:t>
            </a:r>
            <a:r>
              <a:rPr lang="pt-BR" sz="14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 em chamar a atenção dos primeiros clientes potenciais, os </a:t>
            </a:r>
            <a:r>
              <a:rPr b="1" lang="pt-BR" sz="1450" u="sng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Early Adopters</a:t>
            </a:r>
            <a:r>
              <a:rPr lang="pt-BR" sz="14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4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067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○"/>
            </a:pPr>
            <a:r>
              <a:rPr b="1" lang="pt-BR" sz="14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Early Adopters?</a:t>
            </a:r>
            <a:r>
              <a:rPr lang="pt-BR" sz="14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São clientes que </a:t>
            </a:r>
            <a:r>
              <a:rPr b="1" lang="pt-BR" sz="145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compram novas tecnologias</a:t>
            </a:r>
            <a:r>
              <a:rPr lang="pt-BR" sz="14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pelos benefícios e suas evoluções, sem precisar de prova social. Eles têm confiança no novo produto e compram antes das outras pessoas.</a:t>
            </a:r>
            <a:endParaRPr sz="14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445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Porém…</a:t>
            </a:r>
            <a:endParaRPr sz="14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445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Os </a:t>
            </a:r>
            <a:r>
              <a:rPr b="1" lang="pt-BR" sz="1400" u="sng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Early Adopters</a:t>
            </a:r>
            <a:r>
              <a:rPr lang="pt-BR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são um público restrito, que serve para fazer as engrenagens de Marketing e Vendas começar a girar, as vendas tendem a ser baixas no começo, mas trazem bastante aprendizado para a empresa.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Fase 3: Crescimento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9715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571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 na introdução, o foco deve ser em encontrar uma maneira escalável de vendas, na fase de </a:t>
            </a:r>
            <a:r>
              <a:rPr b="1" lang="pt-BR" sz="571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crescimento</a:t>
            </a:r>
            <a:r>
              <a:rPr lang="pt-BR" sz="571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essa escalada já se traduz em um fundação comercial sólida.</a:t>
            </a:r>
            <a:endParaRPr sz="571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9247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pt-BR" sz="571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b="1" lang="pt-BR" sz="571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velocidade</a:t>
            </a:r>
            <a:r>
              <a:rPr lang="pt-BR" sz="571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das vendas e o crescimento do produto é reflexo do </a:t>
            </a:r>
            <a:r>
              <a:rPr b="1" lang="pt-BR" sz="571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sucesso</a:t>
            </a:r>
            <a:r>
              <a:rPr lang="pt-BR" sz="571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das etapas anteriores, ou seja, se o produto é bom, o público gosta e consome ele.</a:t>
            </a:r>
            <a:endParaRPr sz="571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1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9247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pt-BR" sz="571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b="1" lang="pt-BR" sz="571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evolução do produto</a:t>
            </a:r>
            <a:r>
              <a:rPr lang="pt-BR" sz="571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 a criação de novos canais de </a:t>
            </a:r>
            <a:r>
              <a:rPr b="1" lang="pt-BR" sz="5710" u="sng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vendas</a:t>
            </a:r>
            <a:r>
              <a:rPr lang="pt-BR" sz="571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 </a:t>
            </a:r>
            <a:r>
              <a:rPr b="1" lang="pt-BR" sz="5710" u="sng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distribuição</a:t>
            </a:r>
            <a:r>
              <a:rPr lang="pt-BR" sz="571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também fazem parte desta fase de crescimento.</a:t>
            </a:r>
            <a:endParaRPr sz="571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1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9247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pt-BR" sz="571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 um produto está no estágio do crescimento, é importante ter uma </a:t>
            </a:r>
            <a:r>
              <a:rPr b="1" lang="pt-BR" sz="571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estratégia para mantê-lo</a:t>
            </a:r>
            <a:r>
              <a:rPr lang="pt-BR" sz="571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lá, mesmo com </a:t>
            </a:r>
            <a:r>
              <a:rPr b="1" lang="pt-BR" sz="571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novos competidores</a:t>
            </a:r>
            <a:r>
              <a:rPr lang="pt-BR" sz="571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disputando o público com ele.</a:t>
            </a:r>
            <a:endParaRPr sz="571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 </a:t>
            </a:r>
            <a:r>
              <a:rPr b="1"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Fase 4: Maturidade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maturidade é o pico, o ponto alto do Ciclo de Vida de um Produto, o produto no </a:t>
            </a:r>
            <a:r>
              <a:rPr b="1" lang="pt-BR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auge do seu potencial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 suas vendas se estabilizam. Os clientes nesta fase sã́o a </a:t>
            </a:r>
            <a:r>
              <a:rPr b="1" lang="pt-BR" u="sng">
                <a:solidFill>
                  <a:srgbClr val="020202"/>
                </a:solidFill>
                <a:latin typeface="Proxima Nova"/>
                <a:ea typeface="Proxima Nova"/>
                <a:cs typeface="Proxima Nova"/>
                <a:sym typeface="Proxima Nova"/>
              </a:rPr>
              <a:t>Late Majority</a:t>
            </a:r>
            <a:r>
              <a:rPr lang="pt-BR">
                <a:solidFill>
                  <a:srgbClr val="020202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solidFill>
                <a:srgbClr val="02020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Quanto mais tempo você conseguir mantê-lo nessa fase, melhor, porque é durante esse período que ele se mantém mais lucrativo e exige menos esforços mercadológicos.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Após bater no teto, não é mais possível crescer, mas a empresa pode atuar de modo a </a:t>
            </a:r>
            <a:r>
              <a:rPr b="1" lang="pt-BR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evitar retrocessos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significativos.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desafio nesse estágio é fazer a </a:t>
            </a:r>
            <a:r>
              <a:rPr b="1" lang="pt-B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maturidade perdurar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mantendo os bons resultados alcançados com o produto no longo prazo.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