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EBBF8-9017-473B-8E68-A05865F14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43EB94-EB18-4BEB-8E07-42AC4268C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366B2E-6784-49C1-A790-ED177F92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DF68-00E8-4C77-A4ED-F04768D01B77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A8934E-2FFC-44F5-9EE4-987D2D75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9D2C37-0538-4BBF-B199-EF7FBBDB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1949-2E11-4035-8D5E-8784021DDF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37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0D68A-F9CC-4ADF-A5E2-EF137611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CFBCC2-7418-420A-9A98-3EC05E975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7FBAC4-75C2-4F3A-B763-EE62F570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DF68-00E8-4C77-A4ED-F04768D01B77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A84508-FD9C-497B-A568-EF29B861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08DE49-052A-4713-ADA9-616FCA5A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1949-2E11-4035-8D5E-8784021DDF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29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2A1BEF-A81F-4A70-A3E4-5ED306F5E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CC671A-B492-4940-8B0A-E38629FF0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050F38-8977-49B3-BAA4-FCE8A6C3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DF68-00E8-4C77-A4ED-F04768D01B77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BFD523-AD4C-4E51-8F3B-C1556D6F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2E02B8-A88E-409A-9F3E-B4C987EC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1949-2E11-4035-8D5E-8784021DDF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37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AEE36-AFA1-42C6-B3A8-CA70C3AE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6E752-6158-4F45-8FD5-115C8386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DEEC71-4C07-48A9-9250-64D5EA8B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DF68-00E8-4C77-A4ED-F04768D01B77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FEE8CA-0423-4E5A-BA3D-DBB7B795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4F419F-5A64-493D-8079-5BB06232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1949-2E11-4035-8D5E-8784021DDF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12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6584D-18D9-47FB-A661-3AB2DA9D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7B9E0C-D231-4366-9EC4-16140FF15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0B5300-0470-430E-9FA4-DA00D53F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DF68-00E8-4C77-A4ED-F04768D01B77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285E71-8FCB-4677-A954-253318ED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4BA846-743E-4063-A50A-9DFB5569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1949-2E11-4035-8D5E-8784021DDF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99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63071-F186-45F0-9440-063CD4B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E91622-11A7-4434-8723-E5863FE07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49ECFB-D6FF-4911-8DB3-972D4A20F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313A96-54F9-4F3C-A1BF-3D5D7B0C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DF68-00E8-4C77-A4ED-F04768D01B77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9EB589-349E-4A30-B3D1-6E631CF3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2A0414-C071-44B1-BBAD-D36CD91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1949-2E11-4035-8D5E-8784021DDF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46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3DB97-5F70-4B22-8616-50B65044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FFB7D4-244F-44B1-A580-8DB63E23A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D68331-C26A-4C0D-A416-9D49D6688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0C472B-357D-483B-B066-22D2CFC22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9D2670-C4DA-4000-9427-A6CE0294D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F9C2D32-B110-42D1-9178-F6196213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DF68-00E8-4C77-A4ED-F04768D01B77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70EA63-E813-4ED5-A9DB-36F0D8B8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1EC9D1-982B-4DC2-9C0B-901CA4E5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1949-2E11-4035-8D5E-8784021DDF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12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34673-99D0-4169-A848-10E8401C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DA4A65-DED5-4F23-806F-038DF19D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DF68-00E8-4C77-A4ED-F04768D01B77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394937-5E21-42F7-8EF6-1E4AC678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9CA85F-1037-4C17-A58B-BB6ABCBB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1949-2E11-4035-8D5E-8784021DDF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11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033BBD-B3C3-435A-924B-C9D40AEE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DF68-00E8-4C77-A4ED-F04768D01B77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A604B9-2926-42F6-9FAE-E7623D34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7582AE-DFD4-467C-A3EE-60458EDE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1949-2E11-4035-8D5E-8784021DDF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60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08894-66B3-454E-8DCF-FE22304A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8000BC-AA67-4BF0-B419-B58481A80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2CB3CC-1061-4C0A-9C9F-14FD01A4B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1AE463-5F85-4837-BFCE-73BFB73C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DF68-00E8-4C77-A4ED-F04768D01B77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7E8303-9055-44E9-A2C7-3E767B73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08CA04-8725-4CD8-8459-83C4D1E5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1949-2E11-4035-8D5E-8784021DDF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8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24155-F3CB-475A-B5CC-DBF22282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2DDBCE-CACD-4BE5-9DB3-FF1F6FC4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ACFDAA-D78E-4F8C-9AB3-CF13D9CE6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361AB7-D144-4E02-9F6B-F6B29163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DF68-00E8-4C77-A4ED-F04768D01B77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A84632-C1FF-4A93-BF05-175D32A3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334712-96EE-4D79-998E-C498E7F8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1949-2E11-4035-8D5E-8784021DDF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50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606E99-C381-4407-9BA8-37E779AF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C6A3D2-A241-4DF4-BBEB-AC5C4D96D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269CAE-514F-4AFC-A281-63EEC0C85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2DF68-00E8-4C77-A4ED-F04768D01B77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78BAE8-869A-43D5-9D5C-6989B1704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EF0A1A-87FC-4EC2-ADBF-CDCE9DA13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1949-2E11-4035-8D5E-8784021DDF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62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E:\SENAC_TI\PI_Rede2.0\Pronto\Or&#231;amento.xls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E:\SENAC_TI\PI_Rede2.0\Pronto\Plan1.xlsx" TargetMode="External"/><Relationship Id="rId2" Type="http://schemas.openxmlformats.org/officeDocument/2006/relationships/hyperlink" Target="file:///E:\SENAC_TI\PI_Rede2.0\Pronto\Calculo_Cabeamento_Metros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C3F7D-BF14-49E0-BE8A-80BFAEAB7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err="1"/>
              <a:t>Developing</a:t>
            </a:r>
            <a:r>
              <a:rPr lang="pt-BR" b="1" dirty="0"/>
              <a:t> </a:t>
            </a:r>
            <a:r>
              <a:rPr lang="pt-BR" b="1" dirty="0" err="1"/>
              <a:t>with</a:t>
            </a:r>
            <a:r>
              <a:rPr lang="pt-BR" b="1" dirty="0"/>
              <a:t> Technology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F0EC5B-7DE3-4C87-8CA1-8B6E9C27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PARA INSTALAÇÃO DE REDE DE CABEAMENTO ESTRUTURADO (DADOS E VOZ), CÂMERAS; ORÇAMENTO DOS ATIVOS E PASSIVOS, LICENÇAS.</a:t>
            </a:r>
          </a:p>
        </p:txBody>
      </p:sp>
    </p:spTree>
    <p:extLst>
      <p:ext uri="{BB962C8B-B14F-4D97-AF65-F5344CB8AC3E}">
        <p14:creationId xmlns:p14="http://schemas.microsoft.com/office/powerpoint/2010/main" val="3300341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Orçamento Total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Botão de ação: Ajuda 3">
            <a:hlinkClick r:id="rId2" action="ppaction://program" highlightClick="1"/>
          </p:cNvPr>
          <p:cNvSpPr/>
          <p:nvPr/>
        </p:nvSpPr>
        <p:spPr>
          <a:xfrm>
            <a:off x="3724507" y="3088888"/>
            <a:ext cx="3233854" cy="2386361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02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3135F-0680-418D-B871-A718B57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Developing</a:t>
            </a:r>
            <a:r>
              <a:rPr lang="pt-BR" b="1" dirty="0"/>
              <a:t> </a:t>
            </a:r>
            <a:r>
              <a:rPr lang="pt-BR" b="1" dirty="0" err="1"/>
              <a:t>with</a:t>
            </a:r>
            <a:r>
              <a:rPr lang="pt-BR" b="1" dirty="0"/>
              <a:t> Technology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B718BA-1007-484E-82E1-708BD7D73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Quem é?</a:t>
            </a:r>
          </a:p>
          <a:p>
            <a:pPr lvl="1"/>
            <a:r>
              <a:rPr lang="pt-BR" sz="3200" dirty="0"/>
              <a:t>É uma empresa com foco em soluções de tecnologia:</a:t>
            </a:r>
          </a:p>
          <a:p>
            <a:pPr lvl="2"/>
            <a:r>
              <a:rPr lang="pt-BR" sz="2800" dirty="0"/>
              <a:t>Criação de sites;</a:t>
            </a:r>
          </a:p>
          <a:p>
            <a:pPr lvl="2"/>
            <a:r>
              <a:rPr lang="pt-BR" sz="2800" dirty="0"/>
              <a:t>Ciência de dados;</a:t>
            </a:r>
          </a:p>
          <a:p>
            <a:pPr lvl="2"/>
            <a:endParaRPr lang="pt-BR" sz="2800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061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Legenda Do Projeto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930727"/>
              </p:ext>
            </p:extLst>
          </p:nvPr>
        </p:nvGraphicFramePr>
        <p:xfrm>
          <a:off x="1005468" y="1538868"/>
          <a:ext cx="10181064" cy="4928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51745">
                  <a:extLst>
                    <a:ext uri="{9D8B030D-6E8A-4147-A177-3AD203B41FA5}">
                      <a16:colId xmlns:a16="http://schemas.microsoft.com/office/drawing/2014/main" val="1262029677"/>
                    </a:ext>
                  </a:extLst>
                </a:gridCol>
                <a:gridCol w="5027197">
                  <a:extLst>
                    <a:ext uri="{9D8B030D-6E8A-4147-A177-3AD203B41FA5}">
                      <a16:colId xmlns:a16="http://schemas.microsoft.com/office/drawing/2014/main" val="1070924679"/>
                    </a:ext>
                  </a:extLst>
                </a:gridCol>
                <a:gridCol w="1702122">
                  <a:extLst>
                    <a:ext uri="{9D8B030D-6E8A-4147-A177-3AD203B41FA5}">
                      <a16:colId xmlns:a16="http://schemas.microsoft.com/office/drawing/2014/main" val="2056760030"/>
                    </a:ext>
                  </a:extLst>
                </a:gridCol>
              </a:tblGrid>
              <a:tr h="499767">
                <a:tc gridSpan="3"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 dirty="0">
                          <a:effectLst/>
                        </a:rPr>
                        <a:t>Proprietário: DEVELOPING WITH TECHNOLOGY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5" marR="6605" marT="6605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633889"/>
                  </a:ext>
                </a:extLst>
              </a:tr>
              <a:tr h="499767">
                <a:tc gridSpan="3"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 dirty="0">
                          <a:effectLst/>
                        </a:rPr>
                        <a:t>Construtor: Lucas Emanuel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5" marR="6605" marT="6605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93789"/>
                  </a:ext>
                </a:extLst>
              </a:tr>
              <a:tr h="499767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>
                          <a:effectLst/>
                        </a:rPr>
                        <a:t>Desenhista: Lucas Emanuel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5" marR="6605" marT="6605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>
                          <a:effectLst/>
                        </a:rPr>
                        <a:t>Edifício: 001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5" marR="6605" marT="6605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>
                          <a:effectLst/>
                        </a:rPr>
                        <a:t> Escala: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5" marR="6605" marT="6605" marB="0"/>
                </a:tc>
                <a:extLst>
                  <a:ext uri="{0D108BD9-81ED-4DB2-BD59-A6C34878D82A}">
                    <a16:rowId xmlns:a16="http://schemas.microsoft.com/office/drawing/2014/main" val="4052164647"/>
                  </a:ext>
                </a:extLst>
              </a:tr>
              <a:tr h="997040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>
                          <a:effectLst/>
                        </a:rPr>
                        <a:t>Responsável pelo projeto: Lucas Emanuel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5" marR="6605" marT="6605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777653"/>
                  </a:ext>
                </a:extLst>
              </a:tr>
              <a:tr h="438419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>
                          <a:effectLst/>
                        </a:rPr>
                        <a:t>Nome: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5" marR="6605" marT="66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>
                          <a:effectLst/>
                        </a:rPr>
                        <a:t> Endereço: Rua Salvador Branco de Andrade, 182 - Jardim Sao Miguel, Taboão da Serra - SP, 06760-100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5" marR="6605" marT="66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>
                          <a:effectLst/>
                        </a:rPr>
                        <a:t> Data: 12/06/19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5" marR="6605" marT="6605" marB="0"/>
                </a:tc>
                <a:extLst>
                  <a:ext uri="{0D108BD9-81ED-4DB2-BD59-A6C34878D82A}">
                    <a16:rowId xmlns:a16="http://schemas.microsoft.com/office/drawing/2014/main" val="3350583903"/>
                  </a:ext>
                </a:extLst>
              </a:tr>
              <a:tr h="997040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>
                          <a:effectLst/>
                        </a:rPr>
                        <a:t>Titulo Profissional: Lucas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5" marR="6605" marT="66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>
                          <a:effectLst/>
                        </a:rPr>
                        <a:t> Título principal: Estruturamento Interno em Telecomunicações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5" marR="6605" marT="66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 dirty="0">
                          <a:effectLst/>
                        </a:rPr>
                        <a:t> Projeto:  001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5" marR="6605" marT="6605" marB="0"/>
                </a:tc>
                <a:extLst>
                  <a:ext uri="{0D108BD9-81ED-4DB2-BD59-A6C34878D82A}">
                    <a16:rowId xmlns:a16="http://schemas.microsoft.com/office/drawing/2014/main" val="3443073763"/>
                  </a:ext>
                </a:extLst>
              </a:tr>
              <a:tr h="997040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>
                          <a:effectLst/>
                        </a:rPr>
                        <a:t>Telefone: (11) 4245-2000                                         Email:   taboaodaserra@sp.senac.br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5" marR="6605" marT="66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>
                          <a:effectLst/>
                        </a:rPr>
                        <a:t>Subtítulo: Dimensionamento De Ativos E Passivos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5" marR="6605" marT="66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 dirty="0">
                          <a:effectLst/>
                        </a:rPr>
                        <a:t>Folha: 001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5" marR="6605" marT="6605" marB="0"/>
                </a:tc>
                <a:extLst>
                  <a:ext uri="{0D108BD9-81ED-4DB2-BD59-A6C34878D82A}">
                    <a16:rowId xmlns:a16="http://schemas.microsoft.com/office/drawing/2014/main" val="565828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45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82B00-2AA6-4582-B5E7-75679F7A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Necessidades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BB270-68D5-4EAA-A7C5-54A7A890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Rede de cabeamento estruturado;</a:t>
            </a:r>
          </a:p>
          <a:p>
            <a:pPr lvl="0"/>
            <a:r>
              <a:rPr lang="pt-BR" dirty="0"/>
              <a:t>20 Máquinas com potencial para geração e manipulação de grandes dados locais e na internet;</a:t>
            </a:r>
          </a:p>
          <a:p>
            <a:pPr lvl="0"/>
            <a:r>
              <a:rPr lang="pt-BR" b="1" dirty="0"/>
              <a:t>Necessidade especial: </a:t>
            </a:r>
            <a:r>
              <a:rPr lang="pt-BR" dirty="0"/>
              <a:t>10 máquinas, 1 roteador, 1 firewall, 1 switch, 2 servidores, deverá sempre estar ligados 24h por dia.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60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79DD0-0AF1-4D05-9CCB-19EE56B9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CONSIDERAÇÕES E PREMISSAS BÁSICAS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D467DC-9F24-458E-8CBF-4C6AE13A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Para que se possa atingir plenamente os resultados esperados na implementação da rede projetada, faz-se necessário assegurar a obediência às normas, princípios ou premissas que a seguir relacionaremos, os quais deverão nortear as ações do executor do projeto, conforme detalhamento a seguir. </a:t>
            </a:r>
          </a:p>
          <a:p>
            <a:r>
              <a:rPr lang="pt-BR" b="1" dirty="0"/>
              <a:t>NORMA CABEAMENTO ESTRUTURADO:</a:t>
            </a:r>
          </a:p>
          <a:p>
            <a:pPr lvl="1"/>
            <a:r>
              <a:rPr lang="pt-BR" dirty="0"/>
              <a:t>NBR 14565.   </a:t>
            </a:r>
          </a:p>
          <a:p>
            <a:pPr lvl="1"/>
            <a:r>
              <a:rPr lang="pt-BR" dirty="0"/>
              <a:t>EIA/TIA 568B: </a:t>
            </a:r>
            <a:r>
              <a:rPr lang="pt-BR" dirty="0" err="1"/>
              <a:t>Commercial</a:t>
            </a:r>
            <a:r>
              <a:rPr lang="pt-BR" dirty="0"/>
              <a:t> </a:t>
            </a:r>
            <a:r>
              <a:rPr lang="pt-BR" dirty="0" err="1"/>
              <a:t>Building</a:t>
            </a:r>
            <a:r>
              <a:rPr lang="pt-BR" dirty="0"/>
              <a:t> </a:t>
            </a:r>
            <a:r>
              <a:rPr lang="pt-BR" dirty="0" err="1"/>
              <a:t>Telecommunications</a:t>
            </a:r>
            <a:r>
              <a:rPr lang="pt-BR" dirty="0"/>
              <a:t> </a:t>
            </a:r>
            <a:r>
              <a:rPr lang="pt-BR" dirty="0" err="1"/>
              <a:t>Wiring</a:t>
            </a:r>
            <a:r>
              <a:rPr lang="pt-BR" dirty="0"/>
              <a:t> Standard;</a:t>
            </a:r>
          </a:p>
          <a:p>
            <a:pPr lvl="1"/>
            <a:r>
              <a:rPr lang="pt-BR" dirty="0"/>
              <a:t>EIA/TIA 569: </a:t>
            </a:r>
            <a:r>
              <a:rPr lang="pt-BR" dirty="0" err="1"/>
              <a:t>Commercial</a:t>
            </a:r>
            <a:r>
              <a:rPr lang="pt-BR" dirty="0"/>
              <a:t> </a:t>
            </a:r>
            <a:r>
              <a:rPr lang="pt-BR" dirty="0" err="1"/>
              <a:t>Building</a:t>
            </a:r>
            <a:r>
              <a:rPr lang="pt-BR" dirty="0"/>
              <a:t> Standard for </a:t>
            </a:r>
            <a:r>
              <a:rPr lang="pt-BR" dirty="0" err="1"/>
              <a:t>Telecommunications</a:t>
            </a:r>
            <a:r>
              <a:rPr lang="pt-BR" dirty="0"/>
              <a:t> </a:t>
            </a:r>
            <a:r>
              <a:rPr lang="pt-BR" dirty="0" err="1"/>
              <a:t>Pathways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Spaces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EIA/TIA 607: </a:t>
            </a:r>
            <a:r>
              <a:rPr lang="pt-BR" dirty="0" err="1"/>
              <a:t>Commercial</a:t>
            </a:r>
            <a:r>
              <a:rPr lang="pt-BR" dirty="0"/>
              <a:t> </a:t>
            </a:r>
            <a:r>
              <a:rPr lang="pt-BR" dirty="0" err="1"/>
              <a:t>Building</a:t>
            </a:r>
            <a:r>
              <a:rPr lang="pt-BR" dirty="0"/>
              <a:t> </a:t>
            </a:r>
            <a:r>
              <a:rPr lang="pt-BR" dirty="0" err="1"/>
              <a:t>Grounding</a:t>
            </a:r>
            <a:r>
              <a:rPr lang="pt-BR" dirty="0"/>
              <a:t> / </a:t>
            </a:r>
            <a:r>
              <a:rPr lang="pt-BR" dirty="0" err="1"/>
              <a:t>Bonding</a:t>
            </a:r>
            <a:r>
              <a:rPr lang="pt-BR" dirty="0"/>
              <a:t> </a:t>
            </a:r>
            <a:r>
              <a:rPr lang="pt-BR" dirty="0" err="1"/>
              <a:t>Requirements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EIA/TIA BULLETIN TSB-67;</a:t>
            </a:r>
          </a:p>
          <a:p>
            <a:pPr lvl="1"/>
            <a:r>
              <a:rPr lang="pt-BR" dirty="0"/>
              <a:t>EIA/TIA BULLETIN TSB-75;</a:t>
            </a:r>
          </a:p>
          <a:p>
            <a:pPr lvl="1"/>
            <a:r>
              <a:rPr lang="pt-BR" dirty="0"/>
              <a:t>EIA/TIA BULLETIN TSB-95;</a:t>
            </a:r>
          </a:p>
          <a:p>
            <a:r>
              <a:rPr lang="pt-BR" dirty="0"/>
              <a:t> </a:t>
            </a:r>
            <a:r>
              <a:rPr lang="pt-BR" b="1" dirty="0"/>
              <a:t>REDE ELÉTRICA  </a:t>
            </a:r>
          </a:p>
          <a:p>
            <a:pPr lvl="1"/>
            <a:r>
              <a:rPr lang="pt-BR" dirty="0"/>
              <a:t>Toda a rede elétrica incluindo aterramento, gerador, e suprimento à </a:t>
            </a:r>
            <a:r>
              <a:rPr lang="pt-BR" b="1" dirty="0"/>
              <a:t>necessidade especial </a:t>
            </a:r>
            <a:r>
              <a:rPr lang="pt-BR" dirty="0"/>
              <a:t>mencionado na apresentação ficará por conta de uma empresa terceirizada que deverá seguir todas as normas vigente rigorosamente.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622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3B1CFE-B0D2-43E7-941F-097511B0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t-BR" sz="2200">
                <a:solidFill>
                  <a:srgbClr val="FFFFFF"/>
                </a:solidFill>
              </a:rPr>
              <a:t>QUANTIDADE DE PONTOS DE TELECOMUNICAÇÃO 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AFDD90C-3BA0-4B0C-B2A1-D226CB76F7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948741"/>
              </p:ext>
            </p:extLst>
          </p:nvPr>
        </p:nvGraphicFramePr>
        <p:xfrm>
          <a:off x="5058488" y="685800"/>
          <a:ext cx="6396199" cy="5105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6613">
                  <a:extLst>
                    <a:ext uri="{9D8B030D-6E8A-4147-A177-3AD203B41FA5}">
                      <a16:colId xmlns:a16="http://schemas.microsoft.com/office/drawing/2014/main" val="2009147029"/>
                    </a:ext>
                  </a:extLst>
                </a:gridCol>
                <a:gridCol w="1543081">
                  <a:extLst>
                    <a:ext uri="{9D8B030D-6E8A-4147-A177-3AD203B41FA5}">
                      <a16:colId xmlns:a16="http://schemas.microsoft.com/office/drawing/2014/main" val="2614903090"/>
                    </a:ext>
                  </a:extLst>
                </a:gridCol>
                <a:gridCol w="2406505">
                  <a:extLst>
                    <a:ext uri="{9D8B030D-6E8A-4147-A177-3AD203B41FA5}">
                      <a16:colId xmlns:a16="http://schemas.microsoft.com/office/drawing/2014/main" val="1711055258"/>
                    </a:ext>
                  </a:extLst>
                </a:gridCol>
              </a:tblGrid>
              <a:tr h="503449">
                <a:tc gridSpan="3"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3200" dirty="0">
                          <a:effectLst/>
                        </a:rPr>
                        <a:t>PISO:</a:t>
                      </a:r>
                      <a:r>
                        <a:rPr lang="pt-BR" sz="3200" baseline="0" dirty="0">
                          <a:effectLst/>
                        </a:rPr>
                        <a:t> </a:t>
                      </a:r>
                      <a:r>
                        <a:rPr lang="pt-BR" sz="3200" dirty="0">
                          <a:effectLst/>
                        </a:rPr>
                        <a:t>TÉRREO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46145"/>
                  </a:ext>
                </a:extLst>
              </a:tr>
              <a:tr h="299125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LOCALIZAÇÃO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PISO 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QUANT DE PONTOS 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extLst>
                  <a:ext uri="{0D108BD9-81ED-4DB2-BD59-A6C34878D82A}">
                    <a16:rowId xmlns:a16="http://schemas.microsoft.com/office/drawing/2014/main" val="1737711819"/>
                  </a:ext>
                </a:extLst>
              </a:tr>
              <a:tr h="283767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SEQ 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Térreo  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30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extLst>
                  <a:ext uri="{0D108BD9-81ED-4DB2-BD59-A6C34878D82A}">
                    <a16:rowId xmlns:a16="http://schemas.microsoft.com/office/drawing/2014/main" val="3739446500"/>
                  </a:ext>
                </a:extLst>
              </a:tr>
              <a:tr h="283767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Suporte TI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Térreo  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10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extLst>
                  <a:ext uri="{0D108BD9-81ED-4DB2-BD59-A6C34878D82A}">
                    <a16:rowId xmlns:a16="http://schemas.microsoft.com/office/drawing/2014/main" val="181204295"/>
                  </a:ext>
                </a:extLst>
              </a:tr>
              <a:tr h="283767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Cientistas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Térreo  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22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extLst>
                  <a:ext uri="{0D108BD9-81ED-4DB2-BD59-A6C34878D82A}">
                    <a16:rowId xmlns:a16="http://schemas.microsoft.com/office/drawing/2014/main" val="193702381"/>
                  </a:ext>
                </a:extLst>
              </a:tr>
              <a:tr h="283767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Desenvolvimento 2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Térreo  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22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extLst>
                  <a:ext uri="{0D108BD9-81ED-4DB2-BD59-A6C34878D82A}">
                    <a16:rowId xmlns:a16="http://schemas.microsoft.com/office/drawing/2014/main" val="3290117599"/>
                  </a:ext>
                </a:extLst>
              </a:tr>
              <a:tr h="283767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RH ADM 1 - Gestores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Térreo  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8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extLst>
                  <a:ext uri="{0D108BD9-81ED-4DB2-BD59-A6C34878D82A}">
                    <a16:rowId xmlns:a16="http://schemas.microsoft.com/office/drawing/2014/main" val="2778365033"/>
                  </a:ext>
                </a:extLst>
              </a:tr>
              <a:tr h="283767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Pscologia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Térreo  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4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extLst>
                  <a:ext uri="{0D108BD9-81ED-4DB2-BD59-A6C34878D82A}">
                    <a16:rowId xmlns:a16="http://schemas.microsoft.com/office/drawing/2014/main" val="4202838059"/>
                  </a:ext>
                </a:extLst>
              </a:tr>
              <a:tr h="283767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RH ADM 2 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Térreo  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18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extLst>
                  <a:ext uri="{0D108BD9-81ED-4DB2-BD59-A6C34878D82A}">
                    <a16:rowId xmlns:a16="http://schemas.microsoft.com/office/drawing/2014/main" val="2423110147"/>
                  </a:ext>
                </a:extLst>
              </a:tr>
              <a:tr h="283767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Marcketing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Térreo  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6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extLst>
                  <a:ext uri="{0D108BD9-81ED-4DB2-BD59-A6C34878D82A}">
                    <a16:rowId xmlns:a16="http://schemas.microsoft.com/office/drawing/2014/main" val="1573599591"/>
                  </a:ext>
                </a:extLst>
              </a:tr>
              <a:tr h="283767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Portaria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Térreo  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extLst>
                  <a:ext uri="{0D108BD9-81ED-4DB2-BD59-A6C34878D82A}">
                    <a16:rowId xmlns:a16="http://schemas.microsoft.com/office/drawing/2014/main" val="2027746483"/>
                  </a:ext>
                </a:extLst>
              </a:tr>
              <a:tr h="283767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Palestra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Térreo  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4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extLst>
                  <a:ext uri="{0D108BD9-81ED-4DB2-BD59-A6C34878D82A}">
                    <a16:rowId xmlns:a16="http://schemas.microsoft.com/office/drawing/2014/main" val="2139909280"/>
                  </a:ext>
                </a:extLst>
              </a:tr>
              <a:tr h="283767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Hobby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Térreo  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8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extLst>
                  <a:ext uri="{0D108BD9-81ED-4DB2-BD59-A6C34878D82A}">
                    <a16:rowId xmlns:a16="http://schemas.microsoft.com/office/drawing/2014/main" val="908737884"/>
                  </a:ext>
                </a:extLst>
              </a:tr>
              <a:tr h="283767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Almoxarifado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Térreo  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4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extLst>
                  <a:ext uri="{0D108BD9-81ED-4DB2-BD59-A6C34878D82A}">
                    <a16:rowId xmlns:a16="http://schemas.microsoft.com/office/drawing/2014/main" val="3564777521"/>
                  </a:ext>
                </a:extLst>
              </a:tr>
              <a:tr h="283767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Corredor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Térreo  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extLst>
                  <a:ext uri="{0D108BD9-81ED-4DB2-BD59-A6C34878D82A}">
                    <a16:rowId xmlns:a16="http://schemas.microsoft.com/office/drawing/2014/main" val="2725503485"/>
                  </a:ext>
                </a:extLst>
              </a:tr>
              <a:tr h="283767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Atendimento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Térreo  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12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extLst>
                  <a:ext uri="{0D108BD9-81ED-4DB2-BD59-A6C34878D82A}">
                    <a16:rowId xmlns:a16="http://schemas.microsoft.com/office/drawing/2014/main" val="4213948535"/>
                  </a:ext>
                </a:extLst>
              </a:tr>
              <a:tr h="330093">
                <a:tc gridSpan="2"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TOTAL DE PONTOS</a:t>
                      </a:r>
                      <a:r>
                        <a:rPr lang="pt-BR" sz="1900">
                          <a:effectLst/>
                        </a:rPr>
                        <a:t> 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152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70189" marR="70189" marT="0" marB="0" anchor="ctr"/>
                </a:tc>
                <a:extLst>
                  <a:ext uri="{0D108BD9-81ED-4DB2-BD59-A6C34878D82A}">
                    <a16:rowId xmlns:a16="http://schemas.microsoft.com/office/drawing/2014/main" val="394717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79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Dispositivos e distribuição 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587888"/>
              </p:ext>
            </p:extLst>
          </p:nvPr>
        </p:nvGraphicFramePr>
        <p:xfrm>
          <a:off x="3111500" y="2358231"/>
          <a:ext cx="5969000" cy="32861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67779">
                  <a:extLst>
                    <a:ext uri="{9D8B030D-6E8A-4147-A177-3AD203B41FA5}">
                      <a16:colId xmlns:a16="http://schemas.microsoft.com/office/drawing/2014/main" val="960092711"/>
                    </a:ext>
                  </a:extLst>
                </a:gridCol>
                <a:gridCol w="1167779">
                  <a:extLst>
                    <a:ext uri="{9D8B030D-6E8A-4147-A177-3AD203B41FA5}">
                      <a16:colId xmlns:a16="http://schemas.microsoft.com/office/drawing/2014/main" val="1031925203"/>
                    </a:ext>
                  </a:extLst>
                </a:gridCol>
                <a:gridCol w="990073">
                  <a:extLst>
                    <a:ext uri="{9D8B030D-6E8A-4147-A177-3AD203B41FA5}">
                      <a16:colId xmlns:a16="http://schemas.microsoft.com/office/drawing/2014/main" val="3105953084"/>
                    </a:ext>
                  </a:extLst>
                </a:gridCol>
                <a:gridCol w="875834">
                  <a:extLst>
                    <a:ext uri="{9D8B030D-6E8A-4147-A177-3AD203B41FA5}">
                      <a16:colId xmlns:a16="http://schemas.microsoft.com/office/drawing/2014/main" val="3204274504"/>
                    </a:ext>
                  </a:extLst>
                </a:gridCol>
                <a:gridCol w="752075">
                  <a:extLst>
                    <a:ext uri="{9D8B030D-6E8A-4147-A177-3AD203B41FA5}">
                      <a16:colId xmlns:a16="http://schemas.microsoft.com/office/drawing/2014/main" val="354294206"/>
                    </a:ext>
                  </a:extLst>
                </a:gridCol>
                <a:gridCol w="1015460">
                  <a:extLst>
                    <a:ext uri="{9D8B030D-6E8A-4147-A177-3AD203B41FA5}">
                      <a16:colId xmlns:a16="http://schemas.microsoft.com/office/drawing/2014/main" val="104741866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Sala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Computadores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Impressoras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Projetores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Telefone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Câmeras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822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SEQ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463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SET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5787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Suporte TI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090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Desenvolvimento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882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Cientista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2092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RH ADM (1)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06741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RH ADM (2)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6088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Marketing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8496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Psicóloga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72886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Portaria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08054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Almoxarifado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267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Palestra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9120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Hobby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17001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Atendimento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3025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Corredor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26365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Total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50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43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37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1151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2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6F0DD9C-78CA-4795-98CC-59AD37850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0922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868097-5C15-4081-B251-391F1F66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667" y="-405827"/>
            <a:ext cx="4706911" cy="1325563"/>
          </a:xfrm>
        </p:spPr>
        <p:txBody>
          <a:bodyPr/>
          <a:lstStyle/>
          <a:p>
            <a:r>
              <a:rPr lang="pt-BR" dirty="0"/>
              <a:t>TOPOLOLOGIA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79141" y="1315843"/>
            <a:ext cx="62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SEQ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523999" y="1315843"/>
            <a:ext cx="62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SET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4162072" y="550404"/>
            <a:ext cx="16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RH ADM 1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5929707" y="1969138"/>
            <a:ext cx="16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RH ADM 2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2269488" y="550404"/>
            <a:ext cx="16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CIÊNCIA 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48006" y="3244334"/>
            <a:ext cx="16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PSCOLOGIA </a:t>
            </a:r>
            <a:endParaRPr lang="pt-BR" b="1" dirty="0"/>
          </a:p>
        </p:txBody>
      </p:sp>
      <p:sp>
        <p:nvSpPr>
          <p:cNvPr id="10" name="Retângulo 9"/>
          <p:cNvSpPr/>
          <p:nvPr/>
        </p:nvSpPr>
        <p:spPr>
          <a:xfrm rot="19495795">
            <a:off x="6412100" y="2819794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/>
              <a:t>MARKETING 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057613" y="3024634"/>
            <a:ext cx="258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DESENVOLVIMENTO 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989956" y="919736"/>
            <a:ext cx="16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BANHEIRO M  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041233" y="2024138"/>
            <a:ext cx="16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BANHEIRO  F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217368" y="550404"/>
            <a:ext cx="823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BANHEIRO  A</a:t>
            </a:r>
            <a:endParaRPr lang="pt-BR" sz="11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775282" y="4548691"/>
            <a:ext cx="16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COPA </a:t>
            </a:r>
            <a:endParaRPr lang="pt-BR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813406" y="5960231"/>
            <a:ext cx="16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COZINHA </a:t>
            </a:r>
            <a:endParaRPr lang="pt-BR" b="1" dirty="0"/>
          </a:p>
        </p:txBody>
      </p:sp>
      <p:sp>
        <p:nvSpPr>
          <p:cNvPr id="18" name="CaixaDeTexto 17"/>
          <p:cNvSpPr txBox="1"/>
          <p:nvPr/>
        </p:nvSpPr>
        <p:spPr>
          <a:xfrm rot="18543444">
            <a:off x="2570290" y="5385907"/>
            <a:ext cx="183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HOBBY </a:t>
            </a:r>
            <a:endParaRPr lang="pt-BR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289850" y="5385907"/>
            <a:ext cx="183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PALESTRA </a:t>
            </a:r>
            <a:endParaRPr lang="pt-BR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8217368" y="4555822"/>
            <a:ext cx="183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ATENDIMENTO </a:t>
            </a:r>
            <a:endParaRPr lang="pt-BR" b="1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8718610" y="6215992"/>
            <a:ext cx="1105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BANHEIRO M  </a:t>
            </a:r>
            <a:endParaRPr lang="pt-BR" sz="1600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723746" y="6045009"/>
            <a:ext cx="124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BANHEIRO  F</a:t>
            </a:r>
            <a:endParaRPr lang="pt-BR" sz="16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756451" y="5385907"/>
            <a:ext cx="823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BANHEIRO  A</a:t>
            </a:r>
            <a:endParaRPr lang="pt-BR" sz="1100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0" y="3197478"/>
            <a:ext cx="16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SUPORTE  TI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322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Planilhas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9628762" cy="4351338"/>
          </a:xfrm>
        </p:spPr>
        <p:txBody>
          <a:bodyPr/>
          <a:lstStyle/>
          <a:p>
            <a:r>
              <a:rPr lang="pt-BR" dirty="0"/>
              <a:t>Calculo cabeamento</a:t>
            </a:r>
          </a:p>
          <a:p>
            <a:pPr lvl="1"/>
            <a:r>
              <a:rPr lang="pt-BR" dirty="0"/>
              <a:t>‘</a:t>
            </a:r>
            <a:r>
              <a:rPr lang="pt-BR" dirty="0" err="1"/>
              <a:t>Calculo_Cabeamento_Metros</a:t>
            </a:r>
            <a:r>
              <a:rPr lang="pt-BR" dirty="0"/>
              <a:t>’ - Todo o calculo tem como base a planta baixa da </a:t>
            </a:r>
            <a:r>
              <a:rPr lang="pt-BR" dirty="0" err="1"/>
              <a:t>Developing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Technology, ao lado segue um atalho para planilha com toda a metragem. </a:t>
            </a:r>
          </a:p>
          <a:p>
            <a:r>
              <a:rPr lang="pt-BR" dirty="0"/>
              <a:t>‘Plan1’ conterá as informações de: endereçamento, usuário, racks e identificação.</a:t>
            </a:r>
          </a:p>
        </p:txBody>
      </p:sp>
      <p:sp>
        <p:nvSpPr>
          <p:cNvPr id="4" name="Botão de ação: Documento 3">
            <a:hlinkClick r:id="rId2" action="ppaction://program" highlightClick="1"/>
          </p:cNvPr>
          <p:cNvSpPr/>
          <p:nvPr/>
        </p:nvSpPr>
        <p:spPr>
          <a:xfrm>
            <a:off x="10466962" y="2391539"/>
            <a:ext cx="513801" cy="448940"/>
          </a:xfrm>
          <a:prstGeom prst="actionButton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Botão de ação: Documento 4">
            <a:hlinkClick r:id="rId3" action="ppaction://program" highlightClick="1"/>
          </p:cNvPr>
          <p:cNvSpPr/>
          <p:nvPr/>
        </p:nvSpPr>
        <p:spPr>
          <a:xfrm>
            <a:off x="10466962" y="3466305"/>
            <a:ext cx="513801" cy="522035"/>
          </a:xfrm>
          <a:prstGeom prst="actionButton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478</Words>
  <Application>Microsoft Office PowerPoint</Application>
  <PresentationFormat>Widescreen</PresentationFormat>
  <Paragraphs>216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Tema do Office</vt:lpstr>
      <vt:lpstr>Developing with Technology</vt:lpstr>
      <vt:lpstr>Developing with Technology</vt:lpstr>
      <vt:lpstr>Legenda Do Projeto</vt:lpstr>
      <vt:lpstr>Necessidades </vt:lpstr>
      <vt:lpstr>CONSIDERAÇÕES E PREMISSAS BÁSICAS </vt:lpstr>
      <vt:lpstr>QUANTIDADE DE PONTOS DE TELECOMUNICAÇÃO </vt:lpstr>
      <vt:lpstr>Dispositivos e distribuição </vt:lpstr>
      <vt:lpstr>TOPOLOLOGIA </vt:lpstr>
      <vt:lpstr>Planilhas </vt:lpstr>
      <vt:lpstr>Orçamento Total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Technology</dc:title>
  <dc:creator>Família</dc:creator>
  <cp:lastModifiedBy>Usuário do Windows</cp:lastModifiedBy>
  <cp:revision>37</cp:revision>
  <dcterms:created xsi:type="dcterms:W3CDTF">2019-07-02T00:23:32Z</dcterms:created>
  <dcterms:modified xsi:type="dcterms:W3CDTF">2019-07-03T15:15:55Z</dcterms:modified>
</cp:coreProperties>
</file>