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2"/>
  </p:notesMasterIdLst>
  <p:sldIdLst>
    <p:sldId id="256" r:id="rId2"/>
    <p:sldId id="321" r:id="rId3"/>
    <p:sldId id="322" r:id="rId4"/>
    <p:sldId id="312" r:id="rId5"/>
    <p:sldId id="331" r:id="rId6"/>
    <p:sldId id="342" r:id="rId7"/>
    <p:sldId id="316" r:id="rId8"/>
    <p:sldId id="314" r:id="rId9"/>
    <p:sldId id="328" r:id="rId10"/>
    <p:sldId id="315" r:id="rId11"/>
    <p:sldId id="317" r:id="rId12"/>
    <p:sldId id="318" r:id="rId13"/>
    <p:sldId id="319" r:id="rId14"/>
    <p:sldId id="320" r:id="rId15"/>
    <p:sldId id="323" r:id="rId16"/>
    <p:sldId id="324" r:id="rId17"/>
    <p:sldId id="325" r:id="rId18"/>
    <p:sldId id="326" r:id="rId19"/>
    <p:sldId id="329" r:id="rId20"/>
    <p:sldId id="327" r:id="rId21"/>
    <p:sldId id="330" r:id="rId22"/>
    <p:sldId id="332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33"/>
      <p:boldItalic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Fira Mono" panose="020B0509050000020004" pitchFamily="49" charset="0"/>
      <p:regular r:id="rId39"/>
      <p:bold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Monda" panose="02000503000000000000" pitchFamily="2" charset="0"/>
      <p:regular r:id="rId45"/>
      <p:bold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Roboto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52B"/>
    <a:srgbClr val="7000FF"/>
    <a:srgbClr val="1F1F1F"/>
    <a:srgbClr val="BBF42C"/>
    <a:srgbClr val="B9FB25"/>
    <a:srgbClr val="00B0B0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923E2A-D5D7-4B62-945C-625D854493C5}">
  <a:tblStyle styleId="{24923E2A-D5D7-4B62-945C-625D85449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6B4B8F-4ABE-4486-9E10-B795ACA3074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4" autoAdjust="0"/>
  </p:normalViewPr>
  <p:slideViewPr>
    <p:cSldViewPr snapToGrid="0">
      <p:cViewPr varScale="1">
        <p:scale>
          <a:sx n="138" d="100"/>
          <a:sy n="138" d="100"/>
        </p:scale>
        <p:origin x="834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EA8B2-09BD-4CBB-964E-A5475B1F6FA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4745E4F-5D50-4145-8D6F-32F16A9C48F2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s-AR" dirty="0"/>
            <a:t>CSS externo</a:t>
          </a:r>
        </a:p>
      </dgm:t>
    </dgm:pt>
    <dgm:pt modelId="{7D73C695-E326-4C4D-9FE3-0013BC3603F4}" type="parTrans" cxnId="{854DDBA7-371F-4E1F-95FA-4163F1ED666F}">
      <dgm:prSet/>
      <dgm:spPr/>
      <dgm:t>
        <a:bodyPr/>
        <a:lstStyle/>
        <a:p>
          <a:endParaRPr lang="es-AR"/>
        </a:p>
      </dgm:t>
    </dgm:pt>
    <dgm:pt modelId="{D91C4C23-2602-4F7B-845D-9F39F470DBF6}" type="sibTrans" cxnId="{854DDBA7-371F-4E1F-95FA-4163F1ED666F}">
      <dgm:prSet/>
      <dgm:spPr/>
      <dgm:t>
        <a:bodyPr/>
        <a:lstStyle/>
        <a:p>
          <a:endParaRPr lang="es-AR"/>
        </a:p>
      </dgm:t>
    </dgm:pt>
    <dgm:pt modelId="{A92BCA8C-A7F8-4C97-82AC-9260537269EB}">
      <dgm:prSet phldrT="[Texto]" custT="1"/>
      <dgm:spPr/>
      <dgm:t>
        <a:bodyPr/>
        <a:lstStyle/>
        <a:p>
          <a:r>
            <a:rPr lang="es-AR" sz="2300" dirty="0"/>
            <a:t>navegador</a:t>
          </a:r>
        </a:p>
      </dgm:t>
    </dgm:pt>
    <dgm:pt modelId="{3DC1AE9F-6ED9-48FC-B75C-D7E0F83BCF7D}" type="parTrans" cxnId="{291EAFD0-3141-49D0-98AF-698E871D9CC8}">
      <dgm:prSet/>
      <dgm:spPr/>
      <dgm:t>
        <a:bodyPr/>
        <a:lstStyle/>
        <a:p>
          <a:endParaRPr lang="es-AR"/>
        </a:p>
      </dgm:t>
    </dgm:pt>
    <dgm:pt modelId="{3C47F142-CA44-4545-BD7D-5EE485F8BFB5}" type="sibTrans" cxnId="{291EAFD0-3141-49D0-98AF-698E871D9CC8}">
      <dgm:prSet/>
      <dgm:spPr/>
      <dgm:t>
        <a:bodyPr/>
        <a:lstStyle/>
        <a:p>
          <a:endParaRPr lang="es-AR"/>
        </a:p>
      </dgm:t>
    </dgm:pt>
    <dgm:pt modelId="{A7FF52CC-4CB4-41C6-A487-E9F6FB609473}">
      <dgm:prSet phldrT="[Texto]"/>
      <dgm:spPr>
        <a:solidFill>
          <a:srgbClr val="C00000"/>
        </a:solidFill>
      </dgm:spPr>
      <dgm:t>
        <a:bodyPr/>
        <a:lstStyle/>
        <a:p>
          <a:r>
            <a:rPr lang="es-AR" dirty="0"/>
            <a:t>CSS interno</a:t>
          </a:r>
        </a:p>
      </dgm:t>
    </dgm:pt>
    <dgm:pt modelId="{367EE71B-AC9F-4C38-B507-D23D9C6C4EEF}" type="parTrans" cxnId="{A6CA2414-5676-4F2C-9C99-7ECDCB2F82E0}">
      <dgm:prSet/>
      <dgm:spPr/>
      <dgm:t>
        <a:bodyPr/>
        <a:lstStyle/>
        <a:p>
          <a:endParaRPr lang="es-AR"/>
        </a:p>
      </dgm:t>
    </dgm:pt>
    <dgm:pt modelId="{55FC7EFE-C88E-4A97-8026-0C3B96F5B2EE}" type="sibTrans" cxnId="{A6CA2414-5676-4F2C-9C99-7ECDCB2F82E0}">
      <dgm:prSet/>
      <dgm:spPr/>
      <dgm:t>
        <a:bodyPr/>
        <a:lstStyle/>
        <a:p>
          <a:endParaRPr lang="es-AR"/>
        </a:p>
      </dgm:t>
    </dgm:pt>
    <dgm:pt modelId="{D54768BD-3A6E-4F55-97C8-BFBDBA908718}">
      <dgm:prSet phldrT="[Texto]" custT="1"/>
      <dgm:spPr/>
      <dgm:t>
        <a:bodyPr/>
        <a:lstStyle/>
        <a:p>
          <a:r>
            <a:rPr lang="es-AR" sz="2300" dirty="0"/>
            <a:t>dentro de &lt;head&gt;</a:t>
          </a:r>
        </a:p>
      </dgm:t>
    </dgm:pt>
    <dgm:pt modelId="{58E0D94C-D7F3-4175-97EA-599CB5D7011C}" type="parTrans" cxnId="{F9C3CEBA-5D85-4B65-9EAB-9AF708C2EA25}">
      <dgm:prSet/>
      <dgm:spPr/>
      <dgm:t>
        <a:bodyPr/>
        <a:lstStyle/>
        <a:p>
          <a:endParaRPr lang="es-AR"/>
        </a:p>
      </dgm:t>
    </dgm:pt>
    <dgm:pt modelId="{51AC2F3E-0972-42CA-B4A6-DD3C8B55A0BA}" type="sibTrans" cxnId="{F9C3CEBA-5D85-4B65-9EAB-9AF708C2EA25}">
      <dgm:prSet/>
      <dgm:spPr/>
      <dgm:t>
        <a:bodyPr/>
        <a:lstStyle/>
        <a:p>
          <a:endParaRPr lang="es-AR"/>
        </a:p>
      </dgm:t>
    </dgm:pt>
    <dgm:pt modelId="{A1FF6CBD-F551-4B2E-A0C7-984E0E7A8BE3}">
      <dgm:prSet phldrT="[Texto]"/>
      <dgm:spPr>
        <a:solidFill>
          <a:srgbClr val="C00000"/>
        </a:solidFill>
      </dgm:spPr>
      <dgm:t>
        <a:bodyPr/>
        <a:lstStyle/>
        <a:p>
          <a:r>
            <a:rPr lang="es-AR" dirty="0"/>
            <a:t>CSS en línea</a:t>
          </a:r>
        </a:p>
      </dgm:t>
    </dgm:pt>
    <dgm:pt modelId="{A3BCCFD0-9421-4AD5-AE68-525E368DA702}" type="parTrans" cxnId="{29459CDB-A9F4-4139-B850-0A0F998B5DD0}">
      <dgm:prSet/>
      <dgm:spPr/>
      <dgm:t>
        <a:bodyPr/>
        <a:lstStyle/>
        <a:p>
          <a:endParaRPr lang="es-AR"/>
        </a:p>
      </dgm:t>
    </dgm:pt>
    <dgm:pt modelId="{F6742BAC-A658-41E3-AE89-DA938A8A3BBD}" type="sibTrans" cxnId="{29459CDB-A9F4-4139-B850-0A0F998B5DD0}">
      <dgm:prSet/>
      <dgm:spPr/>
      <dgm:t>
        <a:bodyPr/>
        <a:lstStyle/>
        <a:p>
          <a:endParaRPr lang="es-AR"/>
        </a:p>
      </dgm:t>
    </dgm:pt>
    <dgm:pt modelId="{0D976C92-4B3F-42E4-B49E-3F04E7394DD6}">
      <dgm:prSet phldrT="[Texto]" custT="1"/>
      <dgm:spPr/>
      <dgm:t>
        <a:bodyPr/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Uso de style=“…”</a:t>
          </a:r>
        </a:p>
      </dgm:t>
    </dgm:pt>
    <dgm:pt modelId="{3E52DF96-2683-4B1E-B7B9-1BF6C939A3BC}" type="parTrans" cxnId="{46F5A7E3-6902-4598-B7CD-D9E60BF4B1D1}">
      <dgm:prSet/>
      <dgm:spPr/>
      <dgm:t>
        <a:bodyPr/>
        <a:lstStyle/>
        <a:p>
          <a:endParaRPr lang="es-AR"/>
        </a:p>
      </dgm:t>
    </dgm:pt>
    <dgm:pt modelId="{662B2762-AED2-49CA-AD25-AA933C5A609F}" type="sibTrans" cxnId="{46F5A7E3-6902-4598-B7CD-D9E60BF4B1D1}">
      <dgm:prSet/>
      <dgm:spPr/>
      <dgm:t>
        <a:bodyPr/>
        <a:lstStyle/>
        <a:p>
          <a:endParaRPr lang="es-AR"/>
        </a:p>
      </dgm:t>
    </dgm:pt>
    <dgm:pt modelId="{ADE87CA8-E5C8-4AC3-AA0B-A2D2396A6F42}">
      <dgm:prSet phldrT="[Texto]"/>
      <dgm:spPr>
        <a:solidFill>
          <a:srgbClr val="C00000"/>
        </a:solidFill>
      </dgm:spPr>
      <dgm:t>
        <a:bodyPr/>
        <a:lstStyle/>
        <a:p>
          <a:r>
            <a:rPr lang="es-AR" dirty="0"/>
            <a:t>CSS de usuario</a:t>
          </a:r>
        </a:p>
      </dgm:t>
    </dgm:pt>
    <dgm:pt modelId="{B6069B56-80F9-4010-9AFB-3BE380EC5899}" type="parTrans" cxnId="{029BD57F-3CCC-4C4F-BCF4-A90BF1C45FBA}">
      <dgm:prSet/>
      <dgm:spPr/>
      <dgm:t>
        <a:bodyPr/>
        <a:lstStyle/>
        <a:p>
          <a:endParaRPr lang="es-AR"/>
        </a:p>
      </dgm:t>
    </dgm:pt>
    <dgm:pt modelId="{CD3DC2D4-D015-4B8E-A02B-0FA6960B036E}" type="sibTrans" cxnId="{029BD57F-3CCC-4C4F-BCF4-A90BF1C45FBA}">
      <dgm:prSet/>
      <dgm:spPr/>
      <dgm:t>
        <a:bodyPr/>
        <a:lstStyle/>
        <a:p>
          <a:endParaRPr lang="es-AR"/>
        </a:p>
      </dgm:t>
    </dgm:pt>
    <dgm:pt modelId="{DFBAB3AC-E843-4AAA-B0A9-A3664332E0FE}" type="pres">
      <dgm:prSet presAssocID="{90FEA8B2-09BD-4CBB-964E-A5475B1F6FA0}" presName="rootnode" presStyleCnt="0">
        <dgm:presLayoutVars>
          <dgm:chMax/>
          <dgm:chPref/>
          <dgm:dir/>
          <dgm:animLvl val="lvl"/>
        </dgm:presLayoutVars>
      </dgm:prSet>
      <dgm:spPr/>
    </dgm:pt>
    <dgm:pt modelId="{EA0BC450-1FFA-435F-B66F-3FBCFFA10DAE}" type="pres">
      <dgm:prSet presAssocID="{64745E4F-5D50-4145-8D6F-32F16A9C48F2}" presName="composite" presStyleCnt="0"/>
      <dgm:spPr/>
    </dgm:pt>
    <dgm:pt modelId="{0799B2DE-04C1-441D-9A63-97DA0B468D94}" type="pres">
      <dgm:prSet presAssocID="{64745E4F-5D50-4145-8D6F-32F16A9C48F2}" presName="bentUpArrow1" presStyleLbl="alignImgPlace1" presStyleIdx="0" presStyleCnt="3"/>
      <dgm:spPr/>
    </dgm:pt>
    <dgm:pt modelId="{8F324118-4722-4C4A-866B-276663E80B96}" type="pres">
      <dgm:prSet presAssocID="{64745E4F-5D50-4145-8D6F-32F16A9C48F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8EAD267-2D94-4ACE-A913-677D6EEDB49E}" type="pres">
      <dgm:prSet presAssocID="{64745E4F-5D50-4145-8D6F-32F16A9C48F2}" presName="ChildText" presStyleLbl="revTx" presStyleIdx="0" presStyleCnt="3" custScaleX="263630" custScaleY="59298" custLinFactX="200000" custLinFactY="200000" custLinFactNeighborX="269871" custLinFactNeighborY="207565">
        <dgm:presLayoutVars>
          <dgm:chMax val="0"/>
          <dgm:chPref val="0"/>
          <dgm:bulletEnabled val="1"/>
        </dgm:presLayoutVars>
      </dgm:prSet>
      <dgm:spPr/>
    </dgm:pt>
    <dgm:pt modelId="{F0B144B6-2E64-4353-A460-5C11940B5311}" type="pres">
      <dgm:prSet presAssocID="{D91C4C23-2602-4F7B-845D-9F39F470DBF6}" presName="sibTrans" presStyleCnt="0"/>
      <dgm:spPr/>
    </dgm:pt>
    <dgm:pt modelId="{C893137D-BD00-4E00-A2C6-7DC5DDB95064}" type="pres">
      <dgm:prSet presAssocID="{A7FF52CC-4CB4-41C6-A487-E9F6FB609473}" presName="composite" presStyleCnt="0"/>
      <dgm:spPr/>
    </dgm:pt>
    <dgm:pt modelId="{282B1AB6-784D-4A85-BCA1-27A78FFC0B36}" type="pres">
      <dgm:prSet presAssocID="{A7FF52CC-4CB4-41C6-A487-E9F6FB609473}" presName="bentUpArrow1" presStyleLbl="alignImgPlace1" presStyleIdx="1" presStyleCnt="3" custLinFactNeighborX="-29071" custLinFactNeighborY="19569"/>
      <dgm:spPr/>
    </dgm:pt>
    <dgm:pt modelId="{93802DD7-FAEC-4687-8B6C-E1B406939C31}" type="pres">
      <dgm:prSet presAssocID="{A7FF52CC-4CB4-41C6-A487-E9F6FB609473}" presName="ParentText" presStyleLbl="node1" presStyleIdx="1" presStyleCnt="4" custLinFactNeighborX="-14914" custLinFactNeighborY="1175">
        <dgm:presLayoutVars>
          <dgm:chMax val="1"/>
          <dgm:chPref val="1"/>
          <dgm:bulletEnabled val="1"/>
        </dgm:presLayoutVars>
      </dgm:prSet>
      <dgm:spPr/>
    </dgm:pt>
    <dgm:pt modelId="{F90D64BC-A67D-40B9-8508-AFBF502222EC}" type="pres">
      <dgm:prSet presAssocID="{A7FF52CC-4CB4-41C6-A487-E9F6FB609473}" presName="ChildText" presStyleLbl="revTx" presStyleIdx="1" presStyleCnt="3" custScaleX="333870" custLinFactX="3800" custLinFactNeighborX="100000" custLinFactNeighborY="7842">
        <dgm:presLayoutVars>
          <dgm:chMax val="0"/>
          <dgm:chPref val="0"/>
          <dgm:bulletEnabled val="1"/>
        </dgm:presLayoutVars>
      </dgm:prSet>
      <dgm:spPr/>
    </dgm:pt>
    <dgm:pt modelId="{B27F0CA0-928F-4D66-938D-F409704146E8}" type="pres">
      <dgm:prSet presAssocID="{55FC7EFE-C88E-4A97-8026-0C3B96F5B2EE}" presName="sibTrans" presStyleCnt="0"/>
      <dgm:spPr/>
    </dgm:pt>
    <dgm:pt modelId="{1F6C52AB-FC6F-48C3-A9AF-77183CAD079C}" type="pres">
      <dgm:prSet presAssocID="{A1FF6CBD-F551-4B2E-A0C7-984E0E7A8BE3}" presName="composite" presStyleCnt="0"/>
      <dgm:spPr/>
    </dgm:pt>
    <dgm:pt modelId="{46D56B4C-3378-4B40-8377-43E0E6A0D238}" type="pres">
      <dgm:prSet presAssocID="{A1FF6CBD-F551-4B2E-A0C7-984E0E7A8BE3}" presName="bentUpArrow1" presStyleLbl="alignImgPlace1" presStyleIdx="2" presStyleCnt="3" custLinFactNeighborX="-58739" custLinFactNeighborY="11412"/>
      <dgm:spPr/>
    </dgm:pt>
    <dgm:pt modelId="{D53231D0-8A7D-4FEB-AECD-00A2D31137DC}" type="pres">
      <dgm:prSet presAssocID="{A1FF6CBD-F551-4B2E-A0C7-984E0E7A8BE3}" presName="ParentText" presStyleLbl="node1" presStyleIdx="2" presStyleCnt="4" custLinFactNeighborX="-32917" custLinFactNeighborY="-2562">
        <dgm:presLayoutVars>
          <dgm:chMax val="1"/>
          <dgm:chPref val="1"/>
          <dgm:bulletEnabled val="1"/>
        </dgm:presLayoutVars>
      </dgm:prSet>
      <dgm:spPr/>
    </dgm:pt>
    <dgm:pt modelId="{04C6D1AE-517B-42D3-ADF7-A77B41449117}" type="pres">
      <dgm:prSet presAssocID="{A1FF6CBD-F551-4B2E-A0C7-984E0E7A8BE3}" presName="ChildText" presStyleLbl="revTx" presStyleIdx="2" presStyleCnt="3" custScaleX="323326" custLinFactNeighborX="84505" custLinFactNeighborY="-3429">
        <dgm:presLayoutVars>
          <dgm:chMax val="0"/>
          <dgm:chPref val="0"/>
          <dgm:bulletEnabled val="1"/>
        </dgm:presLayoutVars>
      </dgm:prSet>
      <dgm:spPr/>
    </dgm:pt>
    <dgm:pt modelId="{0B847E32-1873-4450-8B5B-0B8EDF70D5BE}" type="pres">
      <dgm:prSet presAssocID="{F6742BAC-A658-41E3-AE89-DA938A8A3BBD}" presName="sibTrans" presStyleCnt="0"/>
      <dgm:spPr/>
    </dgm:pt>
    <dgm:pt modelId="{4E63DE38-40BD-49B4-A4DE-92C396104DB8}" type="pres">
      <dgm:prSet presAssocID="{ADE87CA8-E5C8-4AC3-AA0B-A2D2396A6F42}" presName="composite" presStyleCnt="0"/>
      <dgm:spPr/>
    </dgm:pt>
    <dgm:pt modelId="{E034B326-2F29-403C-81C5-3CE581CFFDBB}" type="pres">
      <dgm:prSet presAssocID="{ADE87CA8-E5C8-4AC3-AA0B-A2D2396A6F42}" presName="ParentText" presStyleLbl="node1" presStyleIdx="3" presStyleCnt="4" custLinFactNeighborX="-61251" custLinFactNeighborY="-773">
        <dgm:presLayoutVars>
          <dgm:chMax val="1"/>
          <dgm:chPref val="1"/>
          <dgm:bulletEnabled val="1"/>
        </dgm:presLayoutVars>
      </dgm:prSet>
      <dgm:spPr/>
    </dgm:pt>
  </dgm:ptLst>
  <dgm:cxnLst>
    <dgm:cxn modelId="{F638AA00-3D91-4D0D-B61E-447A084262BB}" type="presOf" srcId="{A1FF6CBD-F551-4B2E-A0C7-984E0E7A8BE3}" destId="{D53231D0-8A7D-4FEB-AECD-00A2D31137DC}" srcOrd="0" destOrd="0" presId="urn:microsoft.com/office/officeart/2005/8/layout/StepDownProcess"/>
    <dgm:cxn modelId="{A9F3C908-35DF-4010-8D6D-B60F4C1A1191}" type="presOf" srcId="{ADE87CA8-E5C8-4AC3-AA0B-A2D2396A6F42}" destId="{E034B326-2F29-403C-81C5-3CE581CFFDBB}" srcOrd="0" destOrd="0" presId="urn:microsoft.com/office/officeart/2005/8/layout/StepDownProcess"/>
    <dgm:cxn modelId="{A6CA2414-5676-4F2C-9C99-7ECDCB2F82E0}" srcId="{90FEA8B2-09BD-4CBB-964E-A5475B1F6FA0}" destId="{A7FF52CC-4CB4-41C6-A487-E9F6FB609473}" srcOrd="1" destOrd="0" parTransId="{367EE71B-AC9F-4C38-B507-D23D9C6C4EEF}" sibTransId="{55FC7EFE-C88E-4A97-8026-0C3B96F5B2EE}"/>
    <dgm:cxn modelId="{6A484224-E1B1-42B9-888C-85E7296605D3}" type="presOf" srcId="{90FEA8B2-09BD-4CBB-964E-A5475B1F6FA0}" destId="{DFBAB3AC-E843-4AAA-B0A9-A3664332E0FE}" srcOrd="0" destOrd="0" presId="urn:microsoft.com/office/officeart/2005/8/layout/StepDownProcess"/>
    <dgm:cxn modelId="{585FCE5D-F467-4CE1-94E9-634EE1C6B545}" type="presOf" srcId="{D54768BD-3A6E-4F55-97C8-BFBDBA908718}" destId="{F90D64BC-A67D-40B9-8508-AFBF502222EC}" srcOrd="0" destOrd="0" presId="urn:microsoft.com/office/officeart/2005/8/layout/StepDownProcess"/>
    <dgm:cxn modelId="{F79CCD53-A755-4C37-A573-B5DEAEFE7AD9}" type="presOf" srcId="{0D976C92-4B3F-42E4-B49E-3F04E7394DD6}" destId="{04C6D1AE-517B-42D3-ADF7-A77B41449117}" srcOrd="0" destOrd="0" presId="urn:microsoft.com/office/officeart/2005/8/layout/StepDownProcess"/>
    <dgm:cxn modelId="{029BD57F-3CCC-4C4F-BCF4-A90BF1C45FBA}" srcId="{90FEA8B2-09BD-4CBB-964E-A5475B1F6FA0}" destId="{ADE87CA8-E5C8-4AC3-AA0B-A2D2396A6F42}" srcOrd="3" destOrd="0" parTransId="{B6069B56-80F9-4010-9AFB-3BE380EC5899}" sibTransId="{CD3DC2D4-D015-4B8E-A02B-0FA6960B036E}"/>
    <dgm:cxn modelId="{854DDBA7-371F-4E1F-95FA-4163F1ED666F}" srcId="{90FEA8B2-09BD-4CBB-964E-A5475B1F6FA0}" destId="{64745E4F-5D50-4145-8D6F-32F16A9C48F2}" srcOrd="0" destOrd="0" parTransId="{7D73C695-E326-4C4D-9FE3-0013BC3603F4}" sibTransId="{D91C4C23-2602-4F7B-845D-9F39F470DBF6}"/>
    <dgm:cxn modelId="{F9C3CEBA-5D85-4B65-9EAB-9AF708C2EA25}" srcId="{A7FF52CC-4CB4-41C6-A487-E9F6FB609473}" destId="{D54768BD-3A6E-4F55-97C8-BFBDBA908718}" srcOrd="0" destOrd="0" parTransId="{58E0D94C-D7F3-4175-97EA-599CB5D7011C}" sibTransId="{51AC2F3E-0972-42CA-B4A6-DD3C8B55A0BA}"/>
    <dgm:cxn modelId="{30256DC5-06DB-4C74-9BA2-805782F897DD}" type="presOf" srcId="{A7FF52CC-4CB4-41C6-A487-E9F6FB609473}" destId="{93802DD7-FAEC-4687-8B6C-E1B406939C31}" srcOrd="0" destOrd="0" presId="urn:microsoft.com/office/officeart/2005/8/layout/StepDownProcess"/>
    <dgm:cxn modelId="{291EAFD0-3141-49D0-98AF-698E871D9CC8}" srcId="{64745E4F-5D50-4145-8D6F-32F16A9C48F2}" destId="{A92BCA8C-A7F8-4C97-82AC-9260537269EB}" srcOrd="0" destOrd="0" parTransId="{3DC1AE9F-6ED9-48FC-B75C-D7E0F83BCF7D}" sibTransId="{3C47F142-CA44-4545-BD7D-5EE485F8BFB5}"/>
    <dgm:cxn modelId="{29459CDB-A9F4-4139-B850-0A0F998B5DD0}" srcId="{90FEA8B2-09BD-4CBB-964E-A5475B1F6FA0}" destId="{A1FF6CBD-F551-4B2E-A0C7-984E0E7A8BE3}" srcOrd="2" destOrd="0" parTransId="{A3BCCFD0-9421-4AD5-AE68-525E368DA702}" sibTransId="{F6742BAC-A658-41E3-AE89-DA938A8A3BBD}"/>
    <dgm:cxn modelId="{46F5A7E3-6902-4598-B7CD-D9E60BF4B1D1}" srcId="{A1FF6CBD-F551-4B2E-A0C7-984E0E7A8BE3}" destId="{0D976C92-4B3F-42E4-B49E-3F04E7394DD6}" srcOrd="0" destOrd="0" parTransId="{3E52DF96-2683-4B1E-B7B9-1BF6C939A3BC}" sibTransId="{662B2762-AED2-49CA-AD25-AA933C5A609F}"/>
    <dgm:cxn modelId="{44491FEC-D50B-4226-9238-1B203DA68168}" type="presOf" srcId="{64745E4F-5D50-4145-8D6F-32F16A9C48F2}" destId="{8F324118-4722-4C4A-866B-276663E80B96}" srcOrd="0" destOrd="0" presId="urn:microsoft.com/office/officeart/2005/8/layout/StepDownProcess"/>
    <dgm:cxn modelId="{FC8F64F4-305D-460A-9315-9C929DFADB32}" type="presOf" srcId="{A92BCA8C-A7F8-4C97-82AC-9260537269EB}" destId="{28EAD267-2D94-4ACE-A913-677D6EEDB49E}" srcOrd="0" destOrd="0" presId="urn:microsoft.com/office/officeart/2005/8/layout/StepDownProcess"/>
    <dgm:cxn modelId="{6E39AE0C-1186-4C95-9458-88B77307266E}" type="presParOf" srcId="{DFBAB3AC-E843-4AAA-B0A9-A3664332E0FE}" destId="{EA0BC450-1FFA-435F-B66F-3FBCFFA10DAE}" srcOrd="0" destOrd="0" presId="urn:microsoft.com/office/officeart/2005/8/layout/StepDownProcess"/>
    <dgm:cxn modelId="{56174D72-D057-4007-9B5E-54C7DF4165CB}" type="presParOf" srcId="{EA0BC450-1FFA-435F-B66F-3FBCFFA10DAE}" destId="{0799B2DE-04C1-441D-9A63-97DA0B468D94}" srcOrd="0" destOrd="0" presId="urn:microsoft.com/office/officeart/2005/8/layout/StepDownProcess"/>
    <dgm:cxn modelId="{FDA7C4C7-6724-4E33-99A9-24951BC42CA3}" type="presParOf" srcId="{EA0BC450-1FFA-435F-B66F-3FBCFFA10DAE}" destId="{8F324118-4722-4C4A-866B-276663E80B96}" srcOrd="1" destOrd="0" presId="urn:microsoft.com/office/officeart/2005/8/layout/StepDownProcess"/>
    <dgm:cxn modelId="{F4CE6DD9-C816-45C2-B5D5-1933D2A9D9FE}" type="presParOf" srcId="{EA0BC450-1FFA-435F-B66F-3FBCFFA10DAE}" destId="{28EAD267-2D94-4ACE-A913-677D6EEDB49E}" srcOrd="2" destOrd="0" presId="urn:microsoft.com/office/officeart/2005/8/layout/StepDownProcess"/>
    <dgm:cxn modelId="{0707C399-E3FF-4407-A604-B72459035854}" type="presParOf" srcId="{DFBAB3AC-E843-4AAA-B0A9-A3664332E0FE}" destId="{F0B144B6-2E64-4353-A460-5C11940B5311}" srcOrd="1" destOrd="0" presId="urn:microsoft.com/office/officeart/2005/8/layout/StepDownProcess"/>
    <dgm:cxn modelId="{7FC87F31-624D-48B1-B706-E4E35CD69734}" type="presParOf" srcId="{DFBAB3AC-E843-4AAA-B0A9-A3664332E0FE}" destId="{C893137D-BD00-4E00-A2C6-7DC5DDB95064}" srcOrd="2" destOrd="0" presId="urn:microsoft.com/office/officeart/2005/8/layout/StepDownProcess"/>
    <dgm:cxn modelId="{2BD38E5A-1927-4F45-834F-3523E757168D}" type="presParOf" srcId="{C893137D-BD00-4E00-A2C6-7DC5DDB95064}" destId="{282B1AB6-784D-4A85-BCA1-27A78FFC0B36}" srcOrd="0" destOrd="0" presId="urn:microsoft.com/office/officeart/2005/8/layout/StepDownProcess"/>
    <dgm:cxn modelId="{E0250CED-EC89-4463-BC0C-40C59D8A53DF}" type="presParOf" srcId="{C893137D-BD00-4E00-A2C6-7DC5DDB95064}" destId="{93802DD7-FAEC-4687-8B6C-E1B406939C31}" srcOrd="1" destOrd="0" presId="urn:microsoft.com/office/officeart/2005/8/layout/StepDownProcess"/>
    <dgm:cxn modelId="{F757C5AD-8258-4702-A227-55C199BCC1BA}" type="presParOf" srcId="{C893137D-BD00-4E00-A2C6-7DC5DDB95064}" destId="{F90D64BC-A67D-40B9-8508-AFBF502222EC}" srcOrd="2" destOrd="0" presId="urn:microsoft.com/office/officeart/2005/8/layout/StepDownProcess"/>
    <dgm:cxn modelId="{A50AEE13-1AD6-4FD6-ABBC-4E44B03C34F4}" type="presParOf" srcId="{DFBAB3AC-E843-4AAA-B0A9-A3664332E0FE}" destId="{B27F0CA0-928F-4D66-938D-F409704146E8}" srcOrd="3" destOrd="0" presId="urn:microsoft.com/office/officeart/2005/8/layout/StepDownProcess"/>
    <dgm:cxn modelId="{0BAE7C4C-EEAB-4BA2-A782-B0E168478D4B}" type="presParOf" srcId="{DFBAB3AC-E843-4AAA-B0A9-A3664332E0FE}" destId="{1F6C52AB-FC6F-48C3-A9AF-77183CAD079C}" srcOrd="4" destOrd="0" presId="urn:microsoft.com/office/officeart/2005/8/layout/StepDownProcess"/>
    <dgm:cxn modelId="{12B2F10F-5D82-49C5-A4DF-B91767A3B769}" type="presParOf" srcId="{1F6C52AB-FC6F-48C3-A9AF-77183CAD079C}" destId="{46D56B4C-3378-4B40-8377-43E0E6A0D238}" srcOrd="0" destOrd="0" presId="urn:microsoft.com/office/officeart/2005/8/layout/StepDownProcess"/>
    <dgm:cxn modelId="{694B7804-E5CE-470B-A742-1419923EAC35}" type="presParOf" srcId="{1F6C52AB-FC6F-48C3-A9AF-77183CAD079C}" destId="{D53231D0-8A7D-4FEB-AECD-00A2D31137DC}" srcOrd="1" destOrd="0" presId="urn:microsoft.com/office/officeart/2005/8/layout/StepDownProcess"/>
    <dgm:cxn modelId="{AE7B6678-3187-4311-9CBF-FB9C56B6252A}" type="presParOf" srcId="{1F6C52AB-FC6F-48C3-A9AF-77183CAD079C}" destId="{04C6D1AE-517B-42D3-ADF7-A77B41449117}" srcOrd="2" destOrd="0" presId="urn:microsoft.com/office/officeart/2005/8/layout/StepDownProcess"/>
    <dgm:cxn modelId="{AE8E1F3E-2C4A-4324-B3E2-27108AEBE4C2}" type="presParOf" srcId="{DFBAB3AC-E843-4AAA-B0A9-A3664332E0FE}" destId="{0B847E32-1873-4450-8B5B-0B8EDF70D5BE}" srcOrd="5" destOrd="0" presId="urn:microsoft.com/office/officeart/2005/8/layout/StepDownProcess"/>
    <dgm:cxn modelId="{FD2CBD57-7ECD-48EB-AD47-3B8E11AC924D}" type="presParOf" srcId="{DFBAB3AC-E843-4AAA-B0A9-A3664332E0FE}" destId="{4E63DE38-40BD-49B4-A4DE-92C396104DB8}" srcOrd="6" destOrd="0" presId="urn:microsoft.com/office/officeart/2005/8/layout/StepDownProcess"/>
    <dgm:cxn modelId="{9369DF14-F5DD-45AF-A35B-3A3490E63403}" type="presParOf" srcId="{4E63DE38-40BD-49B4-A4DE-92C396104DB8}" destId="{E034B326-2F29-403C-81C5-3CE581CFFD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9B2DE-04C1-441D-9A63-97DA0B468D94}">
      <dsp:nvSpPr>
        <dsp:cNvPr id="0" name=""/>
        <dsp:cNvSpPr/>
      </dsp:nvSpPr>
      <dsp:spPr>
        <a:xfrm rot="5400000">
          <a:off x="1154456" y="786101"/>
          <a:ext cx="690368" cy="785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24118-4722-4C4A-866B-276663E80B96}">
      <dsp:nvSpPr>
        <dsp:cNvPr id="0" name=""/>
        <dsp:cNvSpPr/>
      </dsp:nvSpPr>
      <dsp:spPr>
        <a:xfrm>
          <a:off x="971550" y="20814"/>
          <a:ext cx="1162173" cy="813483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CSS externo</a:t>
          </a:r>
        </a:p>
      </dsp:txBody>
      <dsp:txXfrm>
        <a:off x="1011268" y="60532"/>
        <a:ext cx="1082737" cy="734047"/>
      </dsp:txXfrm>
    </dsp:sp>
    <dsp:sp modelId="{28EAD267-2D94-4ACE-A913-677D6EEDB49E}">
      <dsp:nvSpPr>
        <dsp:cNvPr id="0" name=""/>
        <dsp:cNvSpPr/>
      </dsp:nvSpPr>
      <dsp:spPr>
        <a:xfrm>
          <a:off x="5257035" y="2911919"/>
          <a:ext cx="2228344" cy="389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300" kern="1200" dirty="0"/>
            <a:t>navegador</a:t>
          </a:r>
        </a:p>
      </dsp:txBody>
      <dsp:txXfrm>
        <a:off x="5257035" y="2911919"/>
        <a:ext cx="2228344" cy="389880"/>
      </dsp:txXfrm>
    </dsp:sp>
    <dsp:sp modelId="{282B1AB6-784D-4A85-BCA1-27A78FFC0B36}">
      <dsp:nvSpPr>
        <dsp:cNvPr id="0" name=""/>
        <dsp:cNvSpPr/>
      </dsp:nvSpPr>
      <dsp:spPr>
        <a:xfrm rot="5400000">
          <a:off x="2221476" y="1835010"/>
          <a:ext cx="690368" cy="785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02DD7-FAEC-4687-8B6C-E1B406939C31}">
      <dsp:nvSpPr>
        <dsp:cNvPr id="0" name=""/>
        <dsp:cNvSpPr/>
      </dsp:nvSpPr>
      <dsp:spPr>
        <a:xfrm>
          <a:off x="2093731" y="944184"/>
          <a:ext cx="1162173" cy="813483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CSS interno</a:t>
          </a:r>
        </a:p>
      </dsp:txBody>
      <dsp:txXfrm>
        <a:off x="2133449" y="983902"/>
        <a:ext cx="1082737" cy="734047"/>
      </dsp:txXfrm>
    </dsp:sp>
    <dsp:sp modelId="{F90D64BC-A67D-40B9-8508-AFBF502222EC}">
      <dsp:nvSpPr>
        <dsp:cNvPr id="0" name=""/>
        <dsp:cNvSpPr/>
      </dsp:nvSpPr>
      <dsp:spPr>
        <a:xfrm>
          <a:off x="3318207" y="1063770"/>
          <a:ext cx="2822050" cy="65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300" kern="1200" dirty="0"/>
            <a:t>dentro de &lt;head&gt;</a:t>
          </a:r>
        </a:p>
      </dsp:txBody>
      <dsp:txXfrm>
        <a:off x="3318207" y="1063770"/>
        <a:ext cx="2822050" cy="657493"/>
      </dsp:txXfrm>
    </dsp:sp>
    <dsp:sp modelId="{46D56B4C-3378-4B40-8377-43E0E6A0D238}">
      <dsp:nvSpPr>
        <dsp:cNvPr id="0" name=""/>
        <dsp:cNvSpPr/>
      </dsp:nvSpPr>
      <dsp:spPr>
        <a:xfrm rot="5400000">
          <a:off x="3283805" y="2692508"/>
          <a:ext cx="690368" cy="78595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231D0-8A7D-4FEB-AECD-00A2D31137DC}">
      <dsp:nvSpPr>
        <dsp:cNvPr id="0" name=""/>
        <dsp:cNvSpPr/>
      </dsp:nvSpPr>
      <dsp:spPr>
        <a:xfrm>
          <a:off x="3180012" y="1827595"/>
          <a:ext cx="1162173" cy="813483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CSS en línea</a:t>
          </a:r>
        </a:p>
      </dsp:txBody>
      <dsp:txXfrm>
        <a:off x="3219730" y="1867313"/>
        <a:ext cx="1082737" cy="734047"/>
      </dsp:txXfrm>
    </dsp:sp>
    <dsp:sp modelId="{04C6D1AE-517B-42D3-ADF7-A77B41449117}">
      <dsp:nvSpPr>
        <dsp:cNvPr id="0" name=""/>
        <dsp:cNvSpPr/>
      </dsp:nvSpPr>
      <dsp:spPr>
        <a:xfrm>
          <a:off x="4495184" y="1903475"/>
          <a:ext cx="2732927" cy="65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Uso de style=“…”</a:t>
          </a:r>
        </a:p>
      </dsp:txBody>
      <dsp:txXfrm>
        <a:off x="4495184" y="1903475"/>
        <a:ext cx="2732927" cy="657493"/>
      </dsp:txXfrm>
    </dsp:sp>
    <dsp:sp modelId="{E034B326-2F29-403C-81C5-3CE581CFFDBB}">
      <dsp:nvSpPr>
        <dsp:cNvPr id="0" name=""/>
        <dsp:cNvSpPr/>
      </dsp:nvSpPr>
      <dsp:spPr>
        <a:xfrm>
          <a:off x="4146228" y="2755959"/>
          <a:ext cx="1162173" cy="813483"/>
        </a:xfrm>
        <a:prstGeom prst="roundRect">
          <a:avLst>
            <a:gd name="adj" fmla="val 1667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100" kern="1200" dirty="0"/>
            <a:t>CSS de usuario</a:t>
          </a:r>
        </a:p>
      </dsp:txBody>
      <dsp:txXfrm>
        <a:off x="4185946" y="2795677"/>
        <a:ext cx="1082737" cy="73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62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0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23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95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70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89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99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71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03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32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18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8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45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2906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024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745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929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541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15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62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045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1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24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1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64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41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6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68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imotic.com/pseudoelementos-after-y-before-en-css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561602" y="723275"/>
            <a:ext cx="5282987" cy="16604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b="0" dirty="0"/>
              <a:t>FullStack</a:t>
            </a:r>
            <a:br>
              <a:rPr lang="en" sz="4800" dirty="0"/>
            </a:br>
            <a:r>
              <a:rPr lang="en" sz="4800" b="0" dirty="0"/>
              <a:t>Developer</a:t>
            </a:r>
            <a:endParaRPr sz="4800" b="0" dirty="0"/>
          </a:p>
        </p:txBody>
      </p:sp>
      <p:cxnSp>
        <p:nvCxnSpPr>
          <p:cNvPr id="657" name="Google Shape;657;p37"/>
          <p:cNvCxnSpPr>
            <a:cxnSpLocks/>
          </p:cNvCxnSpPr>
          <p:nvPr/>
        </p:nvCxnSpPr>
        <p:spPr>
          <a:xfrm>
            <a:off x="677008" y="2798382"/>
            <a:ext cx="491024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7" name="Google Shape;434;p37"/>
          <p:cNvSpPr txBox="1">
            <a:spLocks/>
          </p:cNvSpPr>
          <p:nvPr/>
        </p:nvSpPr>
        <p:spPr>
          <a:xfrm>
            <a:off x="561602" y="106590"/>
            <a:ext cx="41005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2000" b="1" dirty="0"/>
              <a:t>Diplomatura en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89" y="-1085687"/>
            <a:ext cx="3143377" cy="3143377"/>
          </a:xfrm>
          <a:prstGeom prst="rect">
            <a:avLst/>
          </a:prstGeom>
        </p:spPr>
      </p:pic>
      <p:sp>
        <p:nvSpPr>
          <p:cNvPr id="4" name="Google Shape;433;p37">
            <a:extLst>
              <a:ext uri="{FF2B5EF4-FFF2-40B4-BE49-F238E27FC236}">
                <a16:creationId xmlns:a16="http://schemas.microsoft.com/office/drawing/2014/main" id="{B9B04219-F1E6-B31D-68F3-FF8C0C8D65C4}"/>
              </a:ext>
            </a:extLst>
          </p:cNvPr>
          <p:cNvSpPr txBox="1">
            <a:spLocks/>
          </p:cNvSpPr>
          <p:nvPr/>
        </p:nvSpPr>
        <p:spPr>
          <a:xfrm>
            <a:off x="539657" y="3085811"/>
            <a:ext cx="8064686" cy="15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b="0" dirty="0">
                <a:solidFill>
                  <a:srgbClr val="7000FF"/>
                </a:solidFill>
              </a:rPr>
              <a:t>CLASE – 10</a:t>
            </a:r>
          </a:p>
          <a:p>
            <a:r>
              <a:rPr lang="es-ES" b="0" dirty="0">
                <a:solidFill>
                  <a:srgbClr val="7000FF"/>
                </a:solidFill>
              </a:rPr>
              <a:t>CSS Box Model: Borde, Margen y Relleno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073" y="-310539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A9EAEC0-CFB6-A076-7BCF-C6E881409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4" y="799162"/>
            <a:ext cx="2376107" cy="3750962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843721B-DDC7-F1AB-7F2C-B92DB8DF6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18649"/>
              </p:ext>
            </p:extLst>
          </p:nvPr>
        </p:nvGraphicFramePr>
        <p:xfrm>
          <a:off x="1501871" y="799162"/>
          <a:ext cx="7485380" cy="359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CEC99B79-EECB-F221-592B-8CDEF8DF8FD6}"/>
              </a:ext>
            </a:extLst>
          </p:cNvPr>
          <p:cNvSpPr txBox="1"/>
          <p:nvPr/>
        </p:nvSpPr>
        <p:spPr>
          <a:xfrm>
            <a:off x="3974592" y="1094997"/>
            <a:ext cx="22799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300" dirty="0"/>
              <a:t>archivos css</a:t>
            </a:r>
          </a:p>
        </p:txBody>
      </p:sp>
    </p:spTree>
    <p:extLst>
      <p:ext uri="{BB962C8B-B14F-4D97-AF65-F5344CB8AC3E}">
        <p14:creationId xmlns:p14="http://schemas.microsoft.com/office/powerpoint/2010/main" val="140545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414528" y="850685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Class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414528" y="1504039"/>
            <a:ext cx="19751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Roboto" pitchFamily="2" charset="0"/>
                <a:ea typeface="Roboto" pitchFamily="2" charset="0"/>
              </a:rPr>
              <a:t>Se utiliza para darle estilos a cierta parte del código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43CA00-12FB-1608-00A2-3B74D8BEF61E}"/>
              </a:ext>
            </a:extLst>
          </p:cNvPr>
          <p:cNvSpPr txBox="1"/>
          <p:nvPr/>
        </p:nvSpPr>
        <p:spPr>
          <a:xfrm>
            <a:off x="3245474" y="879405"/>
            <a:ext cx="5576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Roboto" pitchFamily="2" charset="0"/>
                <a:ea typeface="Roboto" pitchFamily="2" charset="0"/>
              </a:rPr>
              <a:t>En HTML hay un atributo que poseen todos los elementos y ese es el atributo “class”, sirve para ponerle un “nombre” al o los elementos</a:t>
            </a:r>
            <a:r>
              <a:rPr lang="es-ES" sz="2400" dirty="0">
                <a:latin typeface="DM Sans"/>
              </a:rPr>
              <a:t>. </a:t>
            </a:r>
          </a:p>
          <a:p>
            <a:pPr algn="l"/>
            <a:endParaRPr lang="es-AR" sz="1800" b="0" i="0" u="none" strike="noStrike" baseline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US" sz="1800" b="1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&lt;p class="subTitle"&gt;Lorem ipsum dolor sit amet&lt;/p&gt; </a:t>
            </a:r>
          </a:p>
          <a:p>
            <a:r>
              <a:rPr lang="en-US" sz="1800" b="1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.subTitle{</a:t>
            </a:r>
          </a:p>
          <a:p>
            <a:r>
              <a:rPr lang="en-US" sz="1800" b="1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}</a:t>
            </a:r>
            <a:endParaRPr lang="es-AR" b="1" dirty="0">
              <a:solidFill>
                <a:srgbClr val="7000FF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91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414528" y="850685"/>
            <a:ext cx="6693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Joroba de camello o camel case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486447" y="1297814"/>
            <a:ext cx="831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permite que se puedan leer de forma más simple palabras compuestas, sin dejar espacio o caracteres especiales entre ellas.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37F6C8-0F6F-0F3A-9F8F-7DE4240D58C3}"/>
              </a:ext>
            </a:extLst>
          </p:cNvPr>
          <p:cNvSpPr txBox="1"/>
          <p:nvPr/>
        </p:nvSpPr>
        <p:spPr>
          <a:xfrm>
            <a:off x="414528" y="2605011"/>
            <a:ext cx="66934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Reset Css: </a:t>
            </a:r>
            <a:r>
              <a:rPr lang="es-AR" sz="2600" kern="1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+mn-ea"/>
                <a:cs typeface="+mn-cs"/>
              </a:rPr>
              <a:t>* {</a:t>
            </a:r>
          </a:p>
          <a:p>
            <a:r>
              <a:rPr lang="es-AR" sz="2600" kern="1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+mn-ea"/>
                <a:cs typeface="+mn-cs"/>
              </a:rPr>
              <a:t>		  reset: all;</a:t>
            </a:r>
          </a:p>
          <a:p>
            <a:r>
              <a:rPr lang="es-AR" sz="2600" kern="1200" dirty="0">
                <a:solidFill>
                  <a:schemeClr val="accent1">
                    <a:lumMod val="75000"/>
                  </a:schemeClr>
                </a:solidFill>
                <a:latin typeface="Aptos Black" panose="020B0004020202020204" pitchFamily="34" charset="0"/>
                <a:ea typeface="+mn-ea"/>
                <a:cs typeface="+mn-cs"/>
              </a:rPr>
              <a:t>		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4296A2-87AC-2026-7B1F-5B9621BB0F2C}"/>
              </a:ext>
            </a:extLst>
          </p:cNvPr>
          <p:cNvSpPr txBox="1"/>
          <p:nvPr/>
        </p:nvSpPr>
        <p:spPr>
          <a:xfrm>
            <a:off x="414528" y="3692650"/>
            <a:ext cx="831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contienen en su código fuente definiciones para propiedades problemáticas, que los diseñadores necesitan unificar desde un principio.</a:t>
            </a:r>
            <a:endParaRPr lang="es-ES" sz="2400" i="0" u="none" strike="noStrike" cap="none" dirty="0">
              <a:solidFill>
                <a:srgbClr val="000000"/>
              </a:solidFill>
              <a:latin typeface="Roboto" pitchFamily="2" charset="0"/>
              <a:ea typeface="Roboto" pitchFamily="2" charset="0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71905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Unidades de medidas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414528" y="721072"/>
            <a:ext cx="7839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Absolutas: Px</a:t>
            </a:r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  <a:sym typeface="Wingdings" panose="05000000000000000000" pitchFamily="2" charset="2"/>
              </a:rPr>
              <a:t> pixeles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1113629" y="1099291"/>
            <a:ext cx="831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E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s la unidad que usan las pantallas para los tamaños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2D143F-CB2B-795F-880D-85D7E95C71BA}"/>
              </a:ext>
            </a:extLst>
          </p:cNvPr>
          <p:cNvSpPr txBox="1"/>
          <p:nvPr/>
        </p:nvSpPr>
        <p:spPr>
          <a:xfrm>
            <a:off x="414528" y="1560956"/>
            <a:ext cx="8729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Relativas: </a:t>
            </a:r>
          </a:p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	</a:t>
            </a:r>
            <a:r>
              <a:rPr lang="es-AR" sz="2600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a) Rem</a:t>
            </a:r>
            <a:r>
              <a:rPr lang="es-AR" sz="2600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  <a:sym typeface="Wingdings" panose="05000000000000000000" pitchFamily="2" charset="2"/>
              </a:rPr>
              <a:t> </a:t>
            </a:r>
            <a:r>
              <a:rPr lang="es" sz="28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relativa a la configuración de tamaño 			de la raíz (etiqueta html).</a:t>
            </a:r>
          </a:p>
          <a:p>
            <a:r>
              <a:rPr lang="es" sz="28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 </a:t>
            </a:r>
          </a:p>
          <a:p>
            <a:r>
              <a:rPr lang="es" sz="2800" kern="1200" dirty="0">
                <a:latin typeface="Roboto" pitchFamily="2" charset="0"/>
                <a:ea typeface="Roboto" pitchFamily="2" charset="0"/>
                <a:cs typeface="+mn-cs"/>
                <a:sym typeface="DM Sans"/>
              </a:rPr>
              <a:t>	</a:t>
            </a:r>
            <a:r>
              <a:rPr lang="es" sz="2600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b) Porcentaje</a:t>
            </a:r>
            <a:r>
              <a:rPr lang="es" sz="2600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  <a:sym typeface="Wingdings" panose="05000000000000000000" pitchFamily="2" charset="2"/>
              </a:rPr>
              <a:t> </a:t>
            </a:r>
            <a:r>
              <a:rPr lang="es" sz="280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16 px equivalen al 100%</a:t>
            </a:r>
          </a:p>
          <a:p>
            <a:endParaRPr lang="es" sz="2800" dirty="0">
              <a:latin typeface="Roboto" pitchFamily="2" charset="0"/>
              <a:ea typeface="Roboto" pitchFamily="2" charset="0"/>
              <a:sym typeface="Wingdings" panose="05000000000000000000" pitchFamily="2" charset="2"/>
            </a:endParaRPr>
          </a:p>
          <a:p>
            <a:r>
              <a:rPr lang="es" sz="2800" dirty="0">
                <a:latin typeface="Roboto" pitchFamily="2" charset="0"/>
                <a:ea typeface="Roboto" pitchFamily="2" charset="0"/>
                <a:sym typeface="Wingdings" panose="05000000000000000000" pitchFamily="2" charset="2"/>
              </a:rPr>
              <a:t>	</a:t>
            </a:r>
            <a:r>
              <a:rPr lang="es" sz="2600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  <a:sym typeface="Wingdings" panose="05000000000000000000" pitchFamily="2" charset="2"/>
              </a:rPr>
              <a:t>c) Viewport </a:t>
            </a:r>
            <a:r>
              <a:rPr lang="es" sz="28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se utilizan para layouts 				responsivos (más adelante).</a:t>
            </a:r>
            <a:endParaRPr lang="es-AR" sz="2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93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1198937" y="126607"/>
            <a:ext cx="681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La sintaxis de Css está formada por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400692" y="619050"/>
            <a:ext cx="85372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" sz="240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Selectores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se utilizan para seleccionar los elementos HTML a los que se aplicarán los estilos. Pueden ser elementos específicos (por ejemplo, “p” para párrafos), clases (por ejemplo, “.clase” para elementos con una clase específica) o identificadores (por ejemplo, “#id” para elementos con un ID específico).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Propiedades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son los atributos que definen cómo se verá un elemento seleccionado. Pueden incluir propiedades como “color”, “font-size”, “background-color”, entre muchas otras. Cada propiedad tiene un valor asociado que determina cómo se aplicará la propiedad al elemento seleccionado.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Valores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son los posibles ajustes que se pueden aplicar a una propiedad.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Por ejemplo, para la propiedad “color”, los valores pueden ser </a:t>
            </a:r>
            <a: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  <a:t>nombres de colores (como “red” o “blue”), códigos hexadecimales de colores (como “#FF0000” para rojo) o valores de color RGB (como “rgb(255, 0, 0)”). </a:t>
            </a: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9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B1D347-59F9-BA69-1C1F-6FC3900CC41D}"/>
              </a:ext>
            </a:extLst>
          </p:cNvPr>
          <p:cNvSpPr txBox="1"/>
          <p:nvPr/>
        </p:nvSpPr>
        <p:spPr>
          <a:xfrm>
            <a:off x="639209" y="219074"/>
            <a:ext cx="681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La sintaxis de Css está formada por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C6FCCD-BFC0-2DDD-82BD-1D8FA573BCEC}"/>
              </a:ext>
            </a:extLst>
          </p:cNvPr>
          <p:cNvSpPr txBox="1"/>
          <p:nvPr/>
        </p:nvSpPr>
        <p:spPr>
          <a:xfrm>
            <a:off x="360608" y="619185"/>
            <a:ext cx="8667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" sz="2400" i="0" u="none" strike="noStrike" cap="none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Reglas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compuesta por un selector y un conjunto de declaraciones rodeadas por llaves. El selector selecciona los elementos HTML a los que se aplicarán las declaraciones. Las declaraciones están formadas por propiedades y valores, y definen cómo se verán los elementos seleccionados.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Comentarios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 se escriben entre 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/*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y 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*/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y se utilizan para añadir notas o explicaciones en el código. Los comentarios no se mostrarán en la página web y solo son visibles para los desarrolladores. </a:t>
            </a:r>
          </a:p>
          <a:p>
            <a:pPr algn="just"/>
            <a:endParaRPr lang="es-ES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2400" dirty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</a:rPr>
              <a:t>Ejemplo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.contenedor {</a:t>
            </a:r>
          </a:p>
          <a:p>
            <a:pPr algn="just"/>
            <a:r>
              <a:rPr lang="es-ES" sz="24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  background-color: blue; /*este es un comentario*/</a:t>
            </a:r>
            <a:endParaRPr lang="es-ES" sz="1800" b="0" i="0" u="none" strike="noStrike" baseline="0" dirty="0">
              <a:solidFill>
                <a:srgbClr val="7000FF"/>
              </a:solidFill>
              <a:latin typeface="Roboto" pitchFamily="2" charset="0"/>
              <a:ea typeface="Roboto" pitchFamily="2" charset="0"/>
            </a:endParaRPr>
          </a:p>
          <a:p>
            <a:pPr algn="l"/>
            <a:endParaRPr lang="es-ES" sz="1800" b="0" i="0" u="none" strike="noStrike" baseline="0" dirty="0">
              <a:latin typeface="Mond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20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414528" y="850685"/>
            <a:ext cx="3048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Atributo ID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414528" y="1343128"/>
            <a:ext cx="8314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nombrar porciones de código y sectores, como por ejemplo cuando queres nombrar distintas secciones</a:t>
            </a:r>
            <a:r>
              <a:rPr lang="es" sz="240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9E72AD-A00B-F2FF-982A-54C08A9C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04" y="2452829"/>
            <a:ext cx="670653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1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Ejemplos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435309" y="850685"/>
            <a:ext cx="843049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Borde.css</a:t>
            </a:r>
          </a:p>
          <a:p>
            <a:r>
              <a:rPr lang="es-AR" sz="36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.borde</a:t>
            </a:r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border</a:t>
            </a:r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2px</a:t>
            </a:r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3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solid</a:t>
            </a:r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blue</a:t>
            </a:r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; </a:t>
            </a:r>
            <a:r>
              <a:rPr lang="es-AR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/* Borde de 2px de ancho y color azul */</a:t>
            </a:r>
            <a:endParaRPr lang="es-AR" sz="3600" dirty="0">
              <a:solidFill>
                <a:srgbClr val="CCCCCC"/>
              </a:solidFill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419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598655" y="363005"/>
            <a:ext cx="7946690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2600" kern="1200" dirty="0">
                <a:solidFill>
                  <a:schemeClr val="bg1"/>
                </a:solidFill>
                <a:latin typeface="Aptos Black" panose="020B0004020202020204" pitchFamily="34" charset="0"/>
                <a:ea typeface="+mn-ea"/>
                <a:cs typeface="+mn-cs"/>
              </a:rPr>
              <a:t>Margen</a:t>
            </a:r>
          </a:p>
          <a:p>
            <a:r>
              <a:rPr lang="es-ES" sz="20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.margen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E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20px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; </a:t>
            </a:r>
            <a:r>
              <a:rPr lang="es-ES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/* Margen de 20px en todos los lados */</a:t>
            </a:r>
            <a:endParaRPr lang="es-E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E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E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-color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E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rgb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(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239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232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232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); </a:t>
            </a:r>
            <a:r>
              <a:rPr lang="es-ES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/* Fondo gris claro para visualizar mejor el margen */</a:t>
            </a:r>
            <a:endParaRPr lang="es-E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}</a:t>
            </a:r>
            <a:endParaRPr lang="es-AR" sz="2600" kern="1200" dirty="0">
              <a:solidFill>
                <a:srgbClr val="7000FF"/>
              </a:solidFill>
              <a:latin typeface="Roboto" pitchFamily="2" charset="0"/>
              <a:ea typeface="Roboto" pitchFamily="2" charset="0"/>
              <a:cs typeface="+mn-cs"/>
            </a:endParaRPr>
          </a:p>
          <a:p>
            <a:r>
              <a:rPr lang="es-AR" sz="2800" b="1" kern="1200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+mn-cs"/>
              </a:rPr>
              <a:t>Relleno</a:t>
            </a:r>
          </a:p>
          <a:p>
            <a:r>
              <a:rPr lang="es-ES" sz="2000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.relleno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E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padding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20px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; </a:t>
            </a:r>
            <a:r>
              <a:rPr lang="es-ES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/* Relleno de 20px en todos los lados */</a:t>
            </a:r>
            <a:endParaRPr lang="es-E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ES" sz="20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ES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-color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ES" sz="20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rgb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(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29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224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ES" sz="20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29</a:t>
            </a:r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); </a:t>
            </a:r>
            <a:r>
              <a:rPr lang="es-ES" sz="20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/* Fondo verde claro para visualizar mejor el relleno */</a:t>
            </a:r>
            <a:endParaRPr lang="es-E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E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927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741218" y="217259"/>
            <a:ext cx="6961909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&lt;!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DOCTYPE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lang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"es"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head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meta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charset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"UTF-8"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meta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name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viewport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content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width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device-width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initial-scale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=1.0"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title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Ejemplo de Borde, Margen y Relleno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title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"borde.css"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"margen.css"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"relleno.css"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head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"borde"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"margen"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"relleno"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2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2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D13F42-8D95-A8F9-C4D5-FDF02AB8B741}"/>
              </a:ext>
            </a:extLst>
          </p:cNvPr>
          <p:cNvSpPr txBox="1"/>
          <p:nvPr/>
        </p:nvSpPr>
        <p:spPr>
          <a:xfrm>
            <a:off x="3647348" y="277091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.html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7783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es un lenguaje de estilo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Marco 5">
            <a:extLst>
              <a:ext uri="{FF2B5EF4-FFF2-40B4-BE49-F238E27FC236}">
                <a16:creationId xmlns:a16="http://schemas.microsoft.com/office/drawing/2014/main" id="{3B4C5759-8341-F01F-8622-A79465404EE7}"/>
              </a:ext>
            </a:extLst>
          </p:cNvPr>
          <p:cNvSpPr/>
          <p:nvPr/>
        </p:nvSpPr>
        <p:spPr>
          <a:xfrm>
            <a:off x="2097024" y="850685"/>
            <a:ext cx="5218176" cy="39969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t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Interfaz usuario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A6F67E-FC68-0506-CC94-AE889CDD6332}"/>
              </a:ext>
            </a:extLst>
          </p:cNvPr>
          <p:cNvSpPr/>
          <p:nvPr/>
        </p:nvSpPr>
        <p:spPr>
          <a:xfrm>
            <a:off x="829056" y="1146520"/>
            <a:ext cx="682752" cy="3169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s-AR" sz="2000" dirty="0" err="1"/>
              <a:t>Frontend</a:t>
            </a:r>
            <a:endParaRPr lang="es-AR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49ABFB-5F0B-03AB-2FA5-9F3E7A9457C9}"/>
              </a:ext>
            </a:extLst>
          </p:cNvPr>
          <p:cNvSpPr/>
          <p:nvPr/>
        </p:nvSpPr>
        <p:spPr>
          <a:xfrm>
            <a:off x="3727938" y="1561514"/>
            <a:ext cx="2743200" cy="26306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30ABFB-7530-10E0-E414-F68BB9AE8E1C}"/>
              </a:ext>
            </a:extLst>
          </p:cNvPr>
          <p:cNvSpPr/>
          <p:nvPr/>
        </p:nvSpPr>
        <p:spPr>
          <a:xfrm>
            <a:off x="4023360" y="1800665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1" dirty="0"/>
              <a:t>html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4D7861C-E7F1-A31D-E092-8217FEC940D1}"/>
              </a:ext>
            </a:extLst>
          </p:cNvPr>
          <p:cNvSpPr/>
          <p:nvPr/>
        </p:nvSpPr>
        <p:spPr>
          <a:xfrm>
            <a:off x="4041231" y="2560108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/>
              <a:t>css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28E9EB-8F50-76AA-8B97-D9518265CB72}"/>
              </a:ext>
            </a:extLst>
          </p:cNvPr>
          <p:cNvSpPr/>
          <p:nvPr/>
        </p:nvSpPr>
        <p:spPr>
          <a:xfrm>
            <a:off x="4044461" y="3432305"/>
            <a:ext cx="2264898" cy="6330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err="1"/>
              <a:t>js</a:t>
            </a:r>
            <a:endParaRPr lang="es-AR" sz="2000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7333FDA-660B-ED69-D0C5-2455B277FE7C}"/>
              </a:ext>
            </a:extLst>
          </p:cNvPr>
          <p:cNvSpPr/>
          <p:nvPr/>
        </p:nvSpPr>
        <p:spPr>
          <a:xfrm>
            <a:off x="7485887" y="1041009"/>
            <a:ext cx="1335492" cy="5205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6394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1152420" y="0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387D47-0C8F-9AD4-716C-3A25589907AF}"/>
              </a:ext>
            </a:extLst>
          </p:cNvPr>
          <p:cNvSpPr txBox="1"/>
          <p:nvPr/>
        </p:nvSpPr>
        <p:spPr>
          <a:xfrm>
            <a:off x="453321" y="387927"/>
            <a:ext cx="8690679" cy="398570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&lt;!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DOCTYPE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lang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"es"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head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meta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charset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"UTF-8"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meta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name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viewport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content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width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device-width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initial-scale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=1.0"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title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Ejemplo de Borde, Margen y Relleno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title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"borde.css"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"margen.css"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link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rel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stylesheet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href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"relleno.css"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head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"borde"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"margen"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class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"relleno"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Lorem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ipsum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dolor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amet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consectetur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adipiscing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elit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Proin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accumsan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libero at libero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posuere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, a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pretium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quam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varius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p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img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src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"AntesYDespues.jpg"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 </a:t>
            </a:r>
            <a:r>
              <a:rPr lang="es-AR" sz="11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alt</a:t>
            </a:r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=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AntesYDespues</a:t>
            </a:r>
            <a:r>
              <a:rPr lang="es-AR" sz="11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"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    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div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&lt;/</a:t>
            </a:r>
            <a:r>
              <a:rPr lang="es-AR" sz="11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html</a:t>
            </a:r>
            <a:r>
              <a:rPr lang="es-AR" sz="1100" b="0" dirty="0">
                <a:solidFill>
                  <a:srgbClr val="808080"/>
                </a:solidFill>
                <a:effectLst/>
                <a:highlight>
                  <a:srgbClr val="1F1F1F"/>
                </a:highlight>
                <a:latin typeface="Roboto" pitchFamily="2" charset="0"/>
                <a:ea typeface="Roboto" pitchFamily="2" charset="0"/>
              </a:rPr>
              <a:t>&gt;</a:t>
            </a:r>
            <a:endParaRPr lang="es-AR" sz="11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Roboto" pitchFamily="2" charset="0"/>
              <a:ea typeface="Roboto" pitchFamily="2" charset="0"/>
            </a:endParaRPr>
          </a:p>
        </p:txBody>
      </p:sp>
      <p:sp>
        <p:nvSpPr>
          <p:cNvPr id="3" name="Google Shape;433;p37">
            <a:extLst>
              <a:ext uri="{FF2B5EF4-FFF2-40B4-BE49-F238E27FC236}">
                <a16:creationId xmlns:a16="http://schemas.microsoft.com/office/drawing/2014/main" id="{D0A73F18-EFF1-1D66-E3DB-1725406A7825}"/>
              </a:ext>
            </a:extLst>
          </p:cNvPr>
          <p:cNvSpPr txBox="1">
            <a:spLocks/>
          </p:cNvSpPr>
          <p:nvPr/>
        </p:nvSpPr>
        <p:spPr>
          <a:xfrm>
            <a:off x="6785124" y="58226"/>
            <a:ext cx="2266727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Ejemplos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5354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548641" y="1536192"/>
            <a:ext cx="3194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Box-</a:t>
            </a:r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sizing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controla cómo se calcula el tamaño total de un elemento: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Contenido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Relleno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Borde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413920" y="1056208"/>
            <a:ext cx="4181439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 {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width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height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#000;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#f0f0f0;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sizing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AR" sz="24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-box;</a:t>
            </a:r>
          </a:p>
          <a:p>
            <a:r>
              <a:rPr lang="es-AR" sz="24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20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532964" y="133450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84514" y="1026002"/>
            <a:ext cx="40249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Padding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16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define el </a:t>
            </a:r>
            <a:r>
              <a:rPr lang="es-AR" sz="16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tañano</a:t>
            </a:r>
            <a:r>
              <a:rPr lang="es-AR" sz="16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del relleno alrededor del contenido de un elemento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571999" y="859314"/>
            <a:ext cx="4181439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los artículos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article-section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-bottom: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#ffffff;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#dee2e6;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 2px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2px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rgba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aside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.aside-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#f8f9fa;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border-left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4px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solid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#007bff;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footer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footer-section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text-align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center;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#343a40;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color: #ffffff;</a:t>
            </a:r>
          </a:p>
          <a:p>
            <a:r>
              <a:rPr lang="es-AR" sz="11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2AF79F-EB67-2FC6-BCFE-623FAF4F95DD}"/>
              </a:ext>
            </a:extLst>
          </p:cNvPr>
          <p:cNvSpPr txBox="1"/>
          <p:nvPr/>
        </p:nvSpPr>
        <p:spPr>
          <a:xfrm>
            <a:off x="1353589" y="1729820"/>
            <a:ext cx="2755883" cy="316240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 global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sizing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-box;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font-family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Arial,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sans-serif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header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header-section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#f8f9fa;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text-align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center;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box-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shadow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0 2px 4px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rgba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/* Estilos para el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main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*/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.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main-section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40px 20px;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</a:t>
            </a:r>
            <a:r>
              <a:rPr lang="es-AR" sz="105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-color: #e9ecef;</a:t>
            </a:r>
          </a:p>
          <a:p>
            <a:r>
              <a:rPr lang="es-AR" sz="105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586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0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0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218793" y="619184"/>
            <a:ext cx="8078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Border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personaliza el tamaño, estilo y color del borde de un elemento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563EF-76A7-FD73-F56C-694D43FA61BB}"/>
              </a:ext>
            </a:extLst>
          </p:cNvPr>
          <p:cNvSpPr txBox="1"/>
          <p:nvPr/>
        </p:nvSpPr>
        <p:spPr>
          <a:xfrm>
            <a:off x="453716" y="1450181"/>
            <a:ext cx="2771278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body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font-family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Arial,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sans-serif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-color: #f0f0f0;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b="0" i="0" dirty="0">
              <a:solidFill>
                <a:srgbClr val="FFFFFF"/>
              </a:solidFill>
              <a:effectLst/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.container {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max-width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800px;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20px auto;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padding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20px;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background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-color: #fff;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border-radius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8px;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 0 10px </a:t>
            </a:r>
            <a:r>
              <a:rPr lang="es-AR" sz="1100" b="0" i="0" dirty="0" err="1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rgba</a:t>
            </a:r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F5B9D-6F7A-27CB-4288-DFA07C5ABF8F}"/>
              </a:ext>
            </a:extLst>
          </p:cNvPr>
          <p:cNvSpPr txBox="1"/>
          <p:nvPr/>
        </p:nvSpPr>
        <p:spPr>
          <a:xfrm>
            <a:off x="3645408" y="1323623"/>
            <a:ext cx="2089085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h1, h2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color: #333;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-bottom: 20px;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p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color: #666;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margin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-bottom: 10px;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.normal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font-style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normal;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.cursiva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font-style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italic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.negrita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font-weight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bold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0B58EE1-1EC7-DBE9-3CF8-4F57A864C573}"/>
              </a:ext>
            </a:extLst>
          </p:cNvPr>
          <p:cNvSpPr txBox="1"/>
          <p:nvPr/>
        </p:nvSpPr>
        <p:spPr>
          <a:xfrm>
            <a:off x="5840907" y="1408261"/>
            <a:ext cx="2913888" cy="297004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.subrayado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text-decoration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underline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.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gallery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display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grid-template-columns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repeat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auto-fit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,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minmax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(200px, 1fr));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grid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-gap: 20px;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  <a:p>
            <a:endParaRPr lang="es-AR" sz="1100" dirty="0">
              <a:solidFill>
                <a:srgbClr val="FFFFFF"/>
              </a:solidFill>
              <a:highlight>
                <a:srgbClr val="0D0D0D"/>
              </a:highlight>
              <a:latin typeface="Roboto" pitchFamily="2" charset="0"/>
              <a:ea typeface="Roboto" pitchFamily="2" charset="0"/>
            </a:endParaRPr>
          </a:p>
          <a:p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img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{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max-width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100%;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height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auto;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border-radius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8px;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    box-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shadow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: 0 0 5px </a:t>
            </a:r>
            <a:r>
              <a:rPr lang="es-AR" sz="1100" dirty="0" err="1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rgba</a:t>
            </a:r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(0, 0, 0, 0.1);</a:t>
            </a:r>
          </a:p>
          <a:p>
            <a:r>
              <a:rPr lang="es-AR" sz="1100" dirty="0">
                <a:solidFill>
                  <a:srgbClr val="FFFFFF"/>
                </a:solidFill>
                <a:highlight>
                  <a:srgbClr val="0D0D0D"/>
                </a:highlight>
                <a:latin typeface="Roboto" pitchFamily="2" charset="0"/>
                <a:ea typeface="Roboto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392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A6FC59-4D25-2B21-BD05-35BF9722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6" y="619184"/>
            <a:ext cx="7866054" cy="41029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.</a:t>
            </a:r>
            <a:r>
              <a:rPr kumimoji="0" lang="es-AR" altLang="es-AR" sz="12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body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display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flex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Utiliza </a:t>
            </a:r>
            <a:r>
              <a:rPr kumimoji="0" lang="es-AR" altLang="es-AR" sz="11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Flexbox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para centrar el contenido.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justify-content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horizontalmente.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align-items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verticalmente.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100vh;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Ajusta la altura al 100% de la altura de la ventana.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margin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Elimina los márgenes predeterminados.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background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-color: #e0e0e0;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Color de fondo del cuerpo del documento.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.box</a:t>
            </a:r>
            <a:r>
              <a:rPr kumimoji="0" lang="es-AR" altLang="es-AR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width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Ancho del contenido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Altura del contenido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padding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Espacio interno dentro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margin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Espacio externo alrededor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10px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solid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#000;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Borde sólido negro de 10px.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background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-color: #f0f0f0;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Color de fondo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box-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shadow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5px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5px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15px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rgba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(0, 0, 0, 0.3);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Sombra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border-radius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15px;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Bordes redondeados con un radio de 15px.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box-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sizing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border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-box;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Incluye </a:t>
            </a:r>
            <a:r>
              <a:rPr kumimoji="0" lang="es-AR" altLang="es-AR" sz="1100" b="0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padding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 y borde en el tamaño total del elemento.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text-align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center;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Centra el texto horizontalmente.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line-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height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200px;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Altura de línea para centrar verticalmente el texto dentro de la caja.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font-family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Arial, </a:t>
            </a: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sans-serif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Fuente del texto.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AR" altLang="es-AR" sz="1100" b="1" i="0" u="none" strike="noStrike" cap="none" normalizeH="0" baseline="0" dirty="0" err="1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font-size</a:t>
            </a:r>
            <a:r>
              <a:rPr kumimoji="0" lang="es-AR" altLang="es-AR" sz="11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16px;</a:t>
            </a:r>
            <a:r>
              <a:rPr kumimoji="0" lang="es-AR" altLang="es-AR" sz="11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Roboto" pitchFamily="2" charset="0"/>
                <a:ea typeface="Roboto" pitchFamily="2" charset="0"/>
              </a:rPr>
              <a:t>: Tamaño de la fuente.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0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0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21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Para modificar la “caja” hacemos uso de las propiedades de </a:t>
            </a:r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css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548641" y="1536192"/>
            <a:ext cx="3194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Margin</a:t>
            </a: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400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rPr>
              <a:t>establece los tamaños de los márgenes alrededor de un elemento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548ADE5-369B-BE4B-4B53-69A132449925}"/>
              </a:ext>
            </a:extLst>
          </p:cNvPr>
          <p:cNvSpPr txBox="1"/>
          <p:nvPr/>
        </p:nvSpPr>
        <p:spPr>
          <a:xfrm>
            <a:off x="4809861" y="1409985"/>
            <a:ext cx="3461303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endParaRPr lang="es-AR" sz="2400" b="0" i="0" u="none" strike="noStrike" baseline="0" dirty="0">
              <a:solidFill>
                <a:schemeClr val="bg1"/>
              </a:solidFill>
              <a:latin typeface="Fira Mono" panose="020B0509050000020004" pitchFamily="49" charset="0"/>
            </a:endParaRPr>
          </a:p>
          <a:p>
            <a:r>
              <a:rPr lang="es-AR" sz="2400" b="0" i="0" u="none" strike="noStrike" baseline="0" dirty="0">
                <a:solidFill>
                  <a:schemeClr val="bg1"/>
                </a:solidFill>
                <a:latin typeface="Fira Mono" panose="020B0509050000020004" pitchFamily="49" charset="0"/>
              </a:rPr>
              <a:t>.</a:t>
            </a:r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box { </a:t>
            </a:r>
          </a:p>
          <a:p>
            <a:r>
              <a:rPr lang="es-AR" sz="2400" b="1" i="0" u="none" strike="noStrike" baseline="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 10px 20px; </a:t>
            </a:r>
          </a:p>
          <a:p>
            <a:r>
              <a:rPr lang="es-AR" sz="2400" b="0" i="0" u="none" strike="noStrike" baseline="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} </a:t>
            </a:r>
            <a:endParaRPr lang="es-AR" sz="24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845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Flexbox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524257" y="1071431"/>
            <a:ext cx="3194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Es un modelo de diseño que permite crear diseños: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	flexibles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	fluidos</a:t>
            </a:r>
          </a:p>
          <a:p>
            <a:pPr algn="just"/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De manera de organizar y alinear elementos dentro de un contenedor</a:t>
            </a:r>
            <a:endParaRPr lang="es-AR" sz="2400" kern="1200" dirty="0">
              <a:solidFill>
                <a:schemeClr val="tx1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02B67-A7FD-299A-9D8E-4A239C632F80}"/>
              </a:ext>
            </a:extLst>
          </p:cNvPr>
          <p:cNvSpPr txBox="1"/>
          <p:nvPr/>
        </p:nvSpPr>
        <p:spPr>
          <a:xfrm>
            <a:off x="4271498" y="1071431"/>
            <a:ext cx="48032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Se puede controlar </a:t>
            </a:r>
          </a:p>
          <a:p>
            <a:pPr lvl="1"/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        La distribución</a:t>
            </a:r>
          </a:p>
          <a:p>
            <a:pPr lvl="1"/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        El tamaño </a:t>
            </a:r>
          </a:p>
          <a:p>
            <a:pPr lvl="1"/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        El orden de los elementos</a:t>
            </a:r>
          </a:p>
          <a:p>
            <a:endParaRPr lang="es-AR" sz="2400" kern="1200" dirty="0">
              <a:solidFill>
                <a:schemeClr val="tx1"/>
              </a:solidFill>
              <a:latin typeface="Aptos Black" panose="020B0004020202020204" pitchFamily="34" charset="0"/>
              <a:ea typeface="+mn-ea"/>
              <a:cs typeface="+mn-cs"/>
            </a:endParaRPr>
          </a:p>
          <a:p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Todo de manera más eficiente</a:t>
            </a:r>
          </a:p>
        </p:txBody>
      </p:sp>
    </p:spTree>
    <p:extLst>
      <p:ext uri="{BB962C8B-B14F-4D97-AF65-F5344CB8AC3E}">
        <p14:creationId xmlns:p14="http://schemas.microsoft.com/office/powerpoint/2010/main" val="338321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39208" y="219074"/>
            <a:ext cx="8078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Flexbox</a:t>
            </a:r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Propiedades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480712" y="650812"/>
            <a:ext cx="82365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Flex-</a:t>
            </a:r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direction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define la dirección en la que los elementos se colocan dentro del contenedor flexible:</a:t>
            </a:r>
          </a:p>
          <a:p>
            <a:pPr marL="342900" indent="-342900" algn="just">
              <a:buFontTx/>
              <a:buChar char="-"/>
            </a:pP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row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de izquierda a derecha</a:t>
            </a:r>
          </a:p>
          <a:p>
            <a:pPr marL="342900" indent="-342900" algn="just">
              <a:buFontTx/>
              <a:buChar char="-"/>
            </a:pP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column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de arriba hacia abajo</a:t>
            </a:r>
          </a:p>
          <a:p>
            <a:pPr marL="342900" indent="-342900" algn="just">
              <a:buFontTx/>
              <a:buChar char="-"/>
            </a:pP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row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-reverse</a:t>
            </a:r>
          </a:p>
          <a:p>
            <a:pPr marL="342900" indent="-342900" algn="just">
              <a:buFontTx/>
              <a:buChar char="-"/>
            </a:pP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column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-reverse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02B67-A7FD-299A-9D8E-4A239C632F80}"/>
              </a:ext>
            </a:extLst>
          </p:cNvPr>
          <p:cNvSpPr txBox="1"/>
          <p:nvPr/>
        </p:nvSpPr>
        <p:spPr>
          <a:xfrm>
            <a:off x="480712" y="2716612"/>
            <a:ext cx="8236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24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Justify-content</a:t>
            </a:r>
            <a:r>
              <a:rPr lang="es-AR" sz="24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: 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controla la alineación de los elementos en el eje principal:</a:t>
            </a:r>
          </a:p>
          <a:p>
            <a:pPr marL="342900" lvl="1" indent="-342900">
              <a:buFontTx/>
              <a:buChar char="-"/>
            </a:pP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Horizontal si </a:t>
            </a: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flex-direction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es </a:t>
            </a: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row</a:t>
            </a:r>
            <a:endParaRPr lang="es-AR" sz="2000" kern="1200" dirty="0">
              <a:solidFill>
                <a:schemeClr val="tx1"/>
              </a:solidFill>
              <a:latin typeface="Aptos Black" panose="020B0004020202020204" pitchFamily="34" charset="0"/>
              <a:ea typeface="+mn-ea"/>
              <a:cs typeface="+mn-cs"/>
            </a:endParaRPr>
          </a:p>
          <a:p>
            <a:pPr marL="342900" lvl="1" indent="-342900">
              <a:buFontTx/>
              <a:buChar char="-"/>
            </a:pP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Vertical si </a:t>
            </a: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flex-direction</a:t>
            </a:r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 es </a:t>
            </a:r>
            <a:r>
              <a:rPr lang="es-AR" sz="2000" kern="1200" dirty="0" err="1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colum</a:t>
            </a:r>
            <a:endParaRPr lang="es-AR" sz="2000" kern="1200" dirty="0">
              <a:solidFill>
                <a:schemeClr val="tx1"/>
              </a:solidFill>
              <a:latin typeface="Aptos Black" panose="020B0004020202020204" pitchFamily="34" charset="0"/>
              <a:ea typeface="+mn-ea"/>
              <a:cs typeface="+mn-cs"/>
            </a:endParaRPr>
          </a:p>
          <a:p>
            <a:pPr algn="l"/>
            <a:r>
              <a:rPr lang="es-AR" sz="2000" kern="1200" dirty="0">
                <a:solidFill>
                  <a:schemeClr val="tx1"/>
                </a:solidFill>
                <a:latin typeface="Aptos Black" panose="020B0004020202020204" pitchFamily="34" charset="0"/>
                <a:ea typeface="+mn-ea"/>
                <a:cs typeface="+mn-cs"/>
              </a:rPr>
              <a:t>Pueden ser </a:t>
            </a:r>
            <a:endParaRPr lang="es-AR" sz="2000" b="0" i="0" u="none" strike="noStrike" baseline="0" dirty="0">
              <a:solidFill>
                <a:srgbClr val="000000"/>
              </a:solidFill>
              <a:latin typeface="Monda" panose="02000503000000000000" pitchFamily="2" charset="0"/>
            </a:endParaRPr>
          </a:p>
          <a:p>
            <a:r>
              <a:rPr lang="en-US" sz="20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flex-start, flex-end, center, space-between, space-around o space-evenly.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Monda" panose="02000503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6626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3662824" y="66404"/>
            <a:ext cx="8078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Flexbox</a:t>
            </a:r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: Propiedades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FD1D7C-80C0-9BBF-27B3-7E050A736099}"/>
              </a:ext>
            </a:extLst>
          </p:cNvPr>
          <p:cNvSpPr txBox="1"/>
          <p:nvPr/>
        </p:nvSpPr>
        <p:spPr>
          <a:xfrm>
            <a:off x="426722" y="268308"/>
            <a:ext cx="86075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b="1" kern="12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align-items</a:t>
            </a:r>
            <a:r>
              <a:rPr lang="es-AR" sz="24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</a:rPr>
              <a:t>: </a:t>
            </a:r>
            <a:endParaRPr lang="es-AR" sz="1800" b="1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Determina la alineación de los elementos en el eje secundario (verticalmente si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flex-direction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es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row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horizontalmente si es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column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). Puede ser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flex-start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flex-end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center,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baseline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o </a:t>
            </a:r>
            <a:r>
              <a:rPr lang="es-ES" sz="1800" b="0" i="0" u="none" strike="noStrike" baseline="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stretch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.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	</a:t>
            </a:r>
          </a:p>
          <a:p>
            <a:pPr marL="342900" indent="-342900" algn="just">
              <a:buFontTx/>
              <a:buChar char="-"/>
            </a:pPr>
            <a:endParaRPr lang="es-AR" sz="2000" kern="1200" dirty="0">
              <a:solidFill>
                <a:schemeClr val="tx1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02B67-A7FD-299A-9D8E-4A239C632F80}"/>
              </a:ext>
            </a:extLst>
          </p:cNvPr>
          <p:cNvSpPr txBox="1"/>
          <p:nvPr/>
        </p:nvSpPr>
        <p:spPr>
          <a:xfrm>
            <a:off x="371858" y="1188063"/>
            <a:ext cx="87172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800" b="0" i="0" u="none" strike="noStrike" baseline="0" dirty="0">
              <a:solidFill>
                <a:srgbClr val="000000"/>
              </a:solidFill>
              <a:latin typeface="Monda" panose="02000503000000000000" pitchFamily="2" charset="0"/>
            </a:endParaRPr>
          </a:p>
          <a:p>
            <a:pPr algn="just"/>
            <a:r>
              <a:rPr lang="es-AR" sz="2400" b="1" kern="12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flex-wrap</a:t>
            </a:r>
            <a:r>
              <a:rPr lang="es-AR" sz="2400" b="1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:</a:t>
            </a:r>
            <a:r>
              <a:rPr lang="es-AR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	</a:t>
            </a:r>
          </a:p>
          <a:p>
            <a:pPr algn="just"/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Controla si los elementos deben envolverse o no dentro del contenedor flexible cuando no hay suficiente espacio. Puede ser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nowrap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o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wrap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.</a:t>
            </a:r>
            <a:endParaRPr lang="es-AR" sz="1800" b="0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AR" sz="2400" b="1" kern="12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align-content</a:t>
            </a:r>
            <a:r>
              <a:rPr lang="es-AR" sz="1800" b="1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:</a:t>
            </a:r>
          </a:p>
          <a:p>
            <a:pPr algn="just"/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Se utiliza para controlar el espaciado entre las líneas de elementos en el eje secundario cuando hay múltiples líneas de elementos. Relevante cuando se usa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flex-wrap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wrap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. </a:t>
            </a:r>
            <a:endParaRPr lang="es-AR" sz="1800" b="0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AR" sz="2400" b="1" kern="12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flex</a:t>
            </a:r>
            <a:r>
              <a:rPr lang="es-AR" sz="2400" b="1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 :</a:t>
            </a:r>
            <a:r>
              <a:rPr lang="es-AR" sz="1800" b="1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	</a:t>
            </a:r>
          </a:p>
          <a:p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Propiedad abreviada que combina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flex-grow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flex-shrink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 y </a:t>
            </a:r>
            <a:r>
              <a:rPr lang="es-ES" sz="1800" dirty="0" err="1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flex</a:t>
            </a:r>
            <a:r>
              <a:rPr lang="es-ES" sz="1800" dirty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-basis en una sola declaración. Controla el crecimiento, encogimiento y tamaño inicial de los elementos flexibles.</a:t>
            </a:r>
            <a:endParaRPr lang="es-ES" sz="1800" b="0" i="0" u="none" strike="noStrike" baseline="0" dirty="0">
              <a:solidFill>
                <a:srgbClr val="000000"/>
              </a:solidFill>
              <a:latin typeface="Monda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101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691461" y="151748"/>
            <a:ext cx="8078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Grid</a:t>
            </a:r>
            <a:endParaRPr lang="es-AR" sz="2600" kern="1200" dirty="0">
              <a:solidFill>
                <a:srgbClr val="7000FF"/>
              </a:solidFill>
              <a:latin typeface="Aptos Black" panose="020B0004020202020204" pitchFamily="34" charset="0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02B67-A7FD-299A-9D8E-4A239C632F80}"/>
              </a:ext>
            </a:extLst>
          </p:cNvPr>
          <p:cNvSpPr txBox="1"/>
          <p:nvPr/>
        </p:nvSpPr>
        <p:spPr>
          <a:xfrm>
            <a:off x="213361" y="324930"/>
            <a:ext cx="87172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sz="1800" b="0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Con 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CSS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Grid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i="0" u="none" strike="noStrike" baseline="0" dirty="0">
                <a:latin typeface="Roboto" pitchFamily="2" charset="0"/>
                <a:ea typeface="Roboto" pitchFamily="2" charset="0"/>
              </a:rPr>
              <a:t>puedes organizar elementos HTML en filas y columnas, creando así una cuadrícula en la que puedes ubicar y controlar la posición de cada elemento de forma precisa. </a:t>
            </a:r>
          </a:p>
          <a:p>
            <a:pPr algn="l"/>
            <a:endParaRPr lang="es-AR" sz="1800" b="0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  <a:p>
            <a:r>
              <a:rPr lang="es-ES" sz="1800" dirty="0">
                <a:latin typeface="Roboto" pitchFamily="2" charset="0"/>
                <a:ea typeface="Roboto" pitchFamily="2" charset="0"/>
              </a:rPr>
              <a:t>La </a:t>
            </a:r>
            <a:r>
              <a:rPr lang="es-ES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cuadrícula en CSS </a:t>
            </a:r>
            <a:r>
              <a:rPr lang="es-ES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Grid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 se compone de dos elementos principales: el </a:t>
            </a:r>
            <a:r>
              <a:rPr lang="es-ES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contenedor de la cuadrícula 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(</a:t>
            </a:r>
            <a:r>
              <a:rPr lang="es-ES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grid</a:t>
            </a:r>
            <a:r>
              <a:rPr lang="es-ES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container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) y los </a:t>
            </a:r>
            <a:r>
              <a:rPr lang="es-ES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elementos dentro de la cuadrícula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 (</a:t>
            </a:r>
            <a:r>
              <a:rPr lang="es-ES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grid</a:t>
            </a:r>
            <a:r>
              <a:rPr lang="es-ES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items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). El contenedor de la cuadrícula define el contexto en el que se colocan los elementos, mientras que los elementos de la cuadrícula se colocan dentro del contenedor. </a:t>
            </a:r>
          </a:p>
          <a:p>
            <a:r>
              <a:rPr lang="es-ES" sz="1800" dirty="0">
                <a:latin typeface="Roboto" pitchFamily="2" charset="0"/>
                <a:ea typeface="Roboto" pitchFamily="2" charset="0"/>
              </a:rPr>
              <a:t>La forma más común de crear una cuadrícula en CSS </a:t>
            </a:r>
            <a:r>
              <a:rPr lang="es-ES" sz="1800" dirty="0" err="1">
                <a:latin typeface="Roboto" pitchFamily="2" charset="0"/>
                <a:ea typeface="Roboto" pitchFamily="2" charset="0"/>
              </a:rPr>
              <a:t>Grid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 es mediante la propiedad </a:t>
            </a:r>
            <a:r>
              <a:rPr lang="es-ES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display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: </a:t>
            </a:r>
            <a:r>
              <a:rPr lang="es-ES" sz="1800" dirty="0" err="1">
                <a:latin typeface="Roboto" pitchFamily="2" charset="0"/>
                <a:ea typeface="Roboto" pitchFamily="2" charset="0"/>
              </a:rPr>
              <a:t>grid</a:t>
            </a:r>
            <a:r>
              <a:rPr lang="es-ES" sz="1800" dirty="0">
                <a:latin typeface="Roboto" pitchFamily="2" charset="0"/>
                <a:ea typeface="Roboto" pitchFamily="2" charset="0"/>
              </a:rPr>
              <a:t> aplicada al contenedor. Una vez que el contenedor se ha convertido en una cuadrícula, puedes utilizar una variedad de propiedades relacionadas con la cuadrícula para controlar el diseño y la posición de los elementos.</a:t>
            </a:r>
            <a:endParaRPr lang="es-ES" sz="1800" b="0" i="0" u="none" strike="noStrike" baseline="0" dirty="0">
              <a:solidFill>
                <a:srgbClr val="000000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7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13508" y="-259016"/>
            <a:ext cx="8430491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1143D5-EA5A-123D-ABDC-F8C15062990E}"/>
              </a:ext>
            </a:extLst>
          </p:cNvPr>
          <p:cNvSpPr txBox="1"/>
          <p:nvPr/>
        </p:nvSpPr>
        <p:spPr>
          <a:xfrm>
            <a:off x="845848" y="239416"/>
            <a:ext cx="745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Con Css podemos definir reglas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479EFF-5A85-4D91-0438-61931AD0A1FE}"/>
              </a:ext>
            </a:extLst>
          </p:cNvPr>
          <p:cNvSpPr txBox="1"/>
          <p:nvPr/>
        </p:nvSpPr>
        <p:spPr>
          <a:xfrm>
            <a:off x="569803" y="1846206"/>
            <a:ext cx="8314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i="0" u="none" strike="noStrike" cap="none" dirty="0">
                <a:solidFill>
                  <a:srgbClr val="000000"/>
                </a:solidFill>
                <a:latin typeface="Roboto" pitchFamily="2" charset="0"/>
                <a:ea typeface="Roboto" pitchFamily="2" charset="0"/>
                <a:cs typeface="DM Sans"/>
                <a:sym typeface="DM Sans"/>
              </a:rPr>
              <a:t>Las reglas se aplican selectivamente a los elementos a través de selectores, lo que te permite tener un control preciso sobre el estilo de cada elemento en la página.</a:t>
            </a:r>
            <a:endParaRPr lang="es-AR" sz="24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20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26FBAD2-4495-0826-FCD6-966B09262C75}"/>
              </a:ext>
            </a:extLst>
          </p:cNvPr>
          <p:cNvSpPr txBox="1"/>
          <p:nvPr/>
        </p:nvSpPr>
        <p:spPr>
          <a:xfrm>
            <a:off x="1581477" y="0"/>
            <a:ext cx="80780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600" kern="1200" dirty="0" err="1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Grid</a:t>
            </a:r>
            <a:r>
              <a:rPr lang="es-AR" sz="2600" kern="1200" dirty="0">
                <a:solidFill>
                  <a:srgbClr val="7000FF"/>
                </a:solidFill>
                <a:latin typeface="Aptos Black" panose="020B0004020202020204" pitchFamily="34" charset="0"/>
                <a:ea typeface="+mn-ea"/>
                <a:cs typeface="+mn-cs"/>
              </a:rPr>
              <a:t> Propiedades importantes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802B67-A7FD-299A-9D8E-4A239C632F80}"/>
              </a:ext>
            </a:extLst>
          </p:cNvPr>
          <p:cNvSpPr txBox="1"/>
          <p:nvPr/>
        </p:nvSpPr>
        <p:spPr>
          <a:xfrm>
            <a:off x="326136" y="246221"/>
            <a:ext cx="8491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grid-template-columns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 y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grid-template-rows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ptos Black" panose="020B0004020202020204" pitchFamily="34" charset="0"/>
              </a:rPr>
              <a:t>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definen el tamaño y la estructura de las columnas y filas de la cuadrícula. Puedes especificar tamaños fijos (píxeles, porcentajes, etc.) o utilizar unidades flexibles como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fr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(fracciones) para crear columnas y filas que se ajusten automáticamente al espacio disponible.</a:t>
            </a:r>
            <a:endParaRPr lang="es-AR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-gap o gap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ptos Black" panose="020B0004020202020204" pitchFamily="34" charset="0"/>
              </a:rPr>
              <a:t>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establecen el espacio entre las celdas de la cuadrícula, tanto horizontal como verticalmente. Puedes especificar un valor único o utilizar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-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column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-gap y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-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row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-gap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para controlar el espacio en columnas y filas por separado.</a:t>
            </a:r>
            <a:endParaRPr lang="es-AR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grid-template-areas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ptos Black" panose="020B0004020202020204" pitchFamily="34" charset="0"/>
              </a:rPr>
              <a:t>: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Esta propiedad te permite asignar nombres a áreas específicas de la cuadrícula y luego colocar los elementos en esas áreas utilizando la propiedad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grid-area</a:t>
            </a:r>
            <a:r>
              <a:rPr lang="es-ES" sz="1800" b="0" i="0" u="none" strike="noStrike" baseline="0" dirty="0">
                <a:solidFill>
                  <a:srgbClr val="00AF50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en los elementos individuales. Esto proporciona un enfoque más visual. </a:t>
            </a:r>
            <a:endParaRPr lang="es-AR" sz="1800" b="0" i="0" u="none" strike="noStrike" baseline="0" dirty="0">
              <a:latin typeface="Roboto" pitchFamily="2" charset="0"/>
              <a:ea typeface="Roboto" pitchFamily="2" charset="0"/>
            </a:endParaRPr>
          </a:p>
          <a:p>
            <a:pPr algn="just"/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grid-column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Aptos Black" panose="020B0004020202020204" pitchFamily="34" charset="0"/>
              </a:rPr>
              <a:t> y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Aptos Black" panose="020B0004020202020204" pitchFamily="34" charset="0"/>
              </a:rPr>
              <a:t>grid-row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Aptos Black" panose="020B0004020202020204" pitchFamily="34" charset="0"/>
              </a:rPr>
              <a:t>: </a:t>
            </a:r>
            <a:r>
              <a:rPr lang="es-ES" sz="1800" b="0" i="0" strike="noStrike" baseline="0" dirty="0" err="1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controlanr</a:t>
            </a:r>
            <a:r>
              <a:rPr lang="es-ES" sz="1800" b="0" i="0" strike="noStrike" baseline="0" dirty="0">
                <a:solidFill>
                  <a:srgbClr val="000000"/>
                </a:solidFill>
                <a:latin typeface="Roboto" pitchFamily="2" charset="0"/>
                <a:ea typeface="Roboto" pitchFamily="2" charset="0"/>
              </a:rPr>
              <a:t> la ubicación y el tamaño de los elementos dentro de la cuadrícula, especificando en qué columnas y filas deben colocarse. </a:t>
            </a:r>
          </a:p>
        </p:txBody>
      </p:sp>
    </p:spTree>
    <p:extLst>
      <p:ext uri="{BB962C8B-B14F-4D97-AF65-F5344CB8AC3E}">
        <p14:creationId xmlns:p14="http://schemas.microsoft.com/office/powerpoint/2010/main" val="236672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F9606706-4942-349D-3A93-5731BE98B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44" y="414528"/>
            <a:ext cx="4974364" cy="4440998"/>
          </a:xfrm>
        </p:spPr>
        <p:txBody>
          <a:bodyPr anchor="t">
            <a:noAutofit/>
          </a:bodyPr>
          <a:lstStyle/>
          <a:p>
            <a:pPr algn="just"/>
            <a:br>
              <a:rPr lang="es-AR" sz="1800" b="0" i="0" u="none" strike="noStrike" baseline="0" dirty="0"/>
            </a:br>
            <a:r>
              <a:rPr lang="es-AR" sz="1800" i="0" u="none" strike="noStrike" baseline="0" dirty="0">
                <a:solidFill>
                  <a:srgbClr val="7000FF"/>
                </a:solidFill>
              </a:rPr>
              <a:t>Content: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el área del contenido real del elemento, como texto, imágenes u otros elementos HTML. El tamaño del contenido se define mediante las propiedades de ancho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width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 y alto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height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</a:t>
            </a:r>
            <a:b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 </a:t>
            </a: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AR" sz="180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AR" sz="1800" b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El relleno es un espacio transparente que rodea el contenido y se encuentra entre el contenido y el borde del elemento. El tamaño del relleno se define mediante las propiedades de relleno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-top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padding-right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-bottom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padding-left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Afecta al tamaño total del elemento, pero no se muestra como parte del contenido. </a:t>
            </a:r>
            <a:b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</a:b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endParaRPr lang="es-AR" sz="2000" dirty="0">
              <a:solidFill>
                <a:srgbClr val="4790E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709631-131B-735C-6B56-C6A5FD2F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07" y="1255776"/>
            <a:ext cx="3787006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F9606706-4942-349D-3A93-5731BE98B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043" y="-170688"/>
            <a:ext cx="5303548" cy="5026214"/>
          </a:xfrm>
        </p:spPr>
        <p:txBody>
          <a:bodyPr anchor="t">
            <a:noAutofit/>
          </a:bodyPr>
          <a:lstStyle/>
          <a:p>
            <a:pPr algn="just"/>
            <a:br>
              <a:rPr lang="es-AR" sz="1800" b="0" i="0" u="none" strike="noStrike" baseline="0" dirty="0"/>
            </a:br>
            <a:br>
              <a:rPr lang="es-AR" sz="1800" b="0" i="0" u="none" strike="noStrike" baseline="0" dirty="0">
                <a:solidFill>
                  <a:srgbClr val="000000"/>
                </a:solidFill>
              </a:rPr>
            </a:br>
            <a:br>
              <a:rPr lang="es-AR" sz="1800" b="0" i="0" u="none" strike="noStrike" baseline="0" dirty="0"/>
            </a:br>
            <a:r>
              <a:rPr lang="es-AR" sz="1800" dirty="0" err="1">
                <a:solidFill>
                  <a:srgbClr val="7000FF"/>
                </a:solidFill>
              </a:rPr>
              <a:t>Border</a:t>
            </a:r>
            <a:r>
              <a:rPr lang="es-AR" sz="1800" dirty="0">
                <a:solidFill>
                  <a:srgbClr val="7000FF"/>
                </a:solidFill>
              </a:rPr>
              <a:t> </a:t>
            </a:r>
            <a:r>
              <a:rPr lang="es-AR" sz="1800" i="0" u="none" strike="noStrike" baseline="0" dirty="0">
                <a:solidFill>
                  <a:srgbClr val="7000FF"/>
                </a:solidFill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una línea que rodea el contenido y el relleno del elemento. El tamaño y el estilo del borde se definen mediante las propiedades de borde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border-width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border-style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border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-color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El borde puede tener diferentes estilos, como sólido, punteado o en relieve. Por defecto, tiene tamaño 0. </a:t>
            </a:r>
            <a:br>
              <a:rPr lang="es-AR" sz="1800" b="0" i="0" u="none" strike="noStrike" baseline="0" dirty="0">
                <a:latin typeface="Roboto" pitchFamily="2" charset="0"/>
                <a:ea typeface="Roboto" pitchFamily="2" charset="0"/>
              </a:rPr>
            </a:br>
            <a:r>
              <a:rPr lang="es-AR" sz="180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AR" sz="180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AR" sz="1800" b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: 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es un espacio transparente que se encuentra fuera del borde y separa un elemento de otros elementos adyacentes. El tamaño del margen se define mediante las propiedades de margen (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-top,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margin-right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</a:t>
            </a:r>
            <a:r>
              <a:rPr lang="es-E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-bottom, </a:t>
            </a:r>
            <a:r>
              <a:rPr lang="es-ES" sz="1800" b="0" i="0" u="none" strike="noStrike" baseline="0" dirty="0" err="1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margin-left</a:t>
            </a:r>
            <a:r>
              <a:rPr lang="es-ES" sz="1800" b="0" i="0" u="none" strike="noStrike" baseline="0" dirty="0">
                <a:latin typeface="Roboto" pitchFamily="2" charset="0"/>
                <a:ea typeface="Roboto" pitchFamily="2" charset="0"/>
              </a:rPr>
              <a:t>). El margen no tiene fondo y se utiliza para controlar el espacio entre elementos</a:t>
            </a:r>
            <a:r>
              <a:rPr lang="es-ES" sz="1800" b="0" i="0" u="none" strike="noStrike" baseline="0" dirty="0">
                <a:latin typeface="Monda" panose="02000503000000000000" pitchFamily="2" charset="0"/>
              </a:rPr>
              <a:t>. </a:t>
            </a: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br>
              <a:rPr lang="es-ES" sz="1800" b="0" i="0" u="none" strike="noStrike" baseline="0" dirty="0">
                <a:latin typeface="Monda" panose="02000503000000000000" pitchFamily="2" charset="0"/>
              </a:rPr>
            </a:br>
            <a:br>
              <a:rPr lang="es-AR" sz="1800" b="0" i="0" u="none" strike="noStrike" baseline="0" dirty="0"/>
            </a:br>
            <a:endParaRPr lang="es-AR" sz="2000" dirty="0">
              <a:solidFill>
                <a:srgbClr val="4790E1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7709631-131B-735C-6B56-C6A5FD2F5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91" y="1255776"/>
            <a:ext cx="3572621" cy="24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81024" y="-259016"/>
            <a:ext cx="9062976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00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CSS Box Model: Borde, Margen y Relleno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7000FF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8E8151-67EB-F939-2A62-48E67BF23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02" y="941870"/>
            <a:ext cx="776395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7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CC955184-2B27-FE68-9F3E-ADC5AF835C4B}"/>
              </a:ext>
            </a:extLst>
          </p:cNvPr>
          <p:cNvSpPr txBox="1">
            <a:spLocks/>
          </p:cNvSpPr>
          <p:nvPr/>
        </p:nvSpPr>
        <p:spPr>
          <a:xfrm>
            <a:off x="324470" y="1005862"/>
            <a:ext cx="2643589" cy="354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s-AR" sz="5100" b="1" dirty="0">
                <a:solidFill>
                  <a:srgbClr val="7000FF"/>
                </a:solidFill>
              </a:rPr>
              <a:t>&lt;iframe&gt; </a:t>
            </a:r>
            <a:r>
              <a:rPr lang="es-AR" sz="3000" dirty="0">
                <a:latin typeface="Roboto" pitchFamily="2" charset="0"/>
                <a:ea typeface="Roboto" pitchFamily="2" charset="0"/>
              </a:rPr>
              <a:t>es un elemento HTML de incrustación anidado. Por lo que permite insertar o incrustar un documento HTML dentro de un documento HTML principal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6" name="Google Shape;433;p37">
            <a:extLst>
              <a:ext uri="{FF2B5EF4-FFF2-40B4-BE49-F238E27FC236}">
                <a16:creationId xmlns:a16="http://schemas.microsoft.com/office/drawing/2014/main" id="{18701886-8C38-80D0-C1A2-5AC885B12763}"/>
              </a:ext>
            </a:extLst>
          </p:cNvPr>
          <p:cNvSpPr txBox="1">
            <a:spLocks/>
          </p:cNvSpPr>
          <p:nvPr/>
        </p:nvSpPr>
        <p:spPr>
          <a:xfrm>
            <a:off x="668467" y="217354"/>
            <a:ext cx="3575362" cy="5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Etiquetas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EE60BEF-BBEE-BEA6-447B-B8B064C18966}"/>
              </a:ext>
            </a:extLst>
          </p:cNvPr>
          <p:cNvSpPr txBox="1">
            <a:spLocks/>
          </p:cNvSpPr>
          <p:nvPr/>
        </p:nvSpPr>
        <p:spPr>
          <a:xfrm>
            <a:off x="3065829" y="797752"/>
            <a:ext cx="2339712" cy="35479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s-AR" sz="3000" b="1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&lt;style&gt; </a:t>
            </a:r>
            <a:r>
              <a:rPr lang="es-AR" sz="3000" dirty="0">
                <a:latin typeface="Roboto" pitchFamily="2" charset="0"/>
                <a:ea typeface="Roboto" pitchFamily="2" charset="0"/>
              </a:rPr>
              <a:t>es un elemento HTML para darle estilo a la página. Es poco práctico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endParaRPr lang="es-AR" sz="3000" dirty="0"/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2ED0C3D-8859-1907-8EB2-344B67FCAE3F}"/>
              </a:ext>
            </a:extLst>
          </p:cNvPr>
          <p:cNvSpPr txBox="1">
            <a:spLocks/>
          </p:cNvSpPr>
          <p:nvPr/>
        </p:nvSpPr>
        <p:spPr>
          <a:xfrm>
            <a:off x="6087129" y="256094"/>
            <a:ext cx="2339712" cy="354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s-AR" sz="3000" b="1" dirty="0">
                <a:solidFill>
                  <a:srgbClr val="7000FF"/>
                </a:solidFill>
              </a:rPr>
              <a:t>&lt;link&gt; </a:t>
            </a:r>
            <a:endParaRPr lang="es-AR" sz="1800" b="0" i="0" u="none" strike="noStrike" baseline="0" dirty="0">
              <a:solidFill>
                <a:srgbClr val="000000"/>
              </a:solidFill>
              <a:latin typeface="Monda"/>
            </a:endParaRPr>
          </a:p>
          <a:p>
            <a:pPr marL="0" indent="0">
              <a:buNone/>
            </a:pPr>
            <a:r>
              <a:rPr lang="es-ES" sz="2300" dirty="0">
                <a:latin typeface="Roboto" pitchFamily="2" charset="0"/>
                <a:ea typeface="Roboto" pitchFamily="2" charset="0"/>
              </a:rPr>
              <a:t>esta etiqueta va siempre dentro del elemento head (donde se encuentran los datos para el navegador) y no tiene etiqueta de cierre. </a:t>
            </a:r>
            <a:endParaRPr lang="es-AR" sz="2300" dirty="0">
              <a:latin typeface="Roboto" pitchFamily="2" charset="0"/>
              <a:ea typeface="Roboto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AR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D9EFA05-249E-9CA8-0610-6C7745A5EB73}"/>
              </a:ext>
            </a:extLst>
          </p:cNvPr>
          <p:cNvSpPr/>
          <p:nvPr/>
        </p:nvSpPr>
        <p:spPr>
          <a:xfrm rot="2840650">
            <a:off x="2494372" y="571153"/>
            <a:ext cx="676316" cy="954804"/>
          </a:xfrm>
          <a:prstGeom prst="rightArrow">
            <a:avLst>
              <a:gd name="adj1" fmla="val 50000"/>
              <a:gd name="adj2" fmla="val 489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C863B87-78B7-0BAA-8449-D452C8011CAB}"/>
              </a:ext>
            </a:extLst>
          </p:cNvPr>
          <p:cNvSpPr/>
          <p:nvPr/>
        </p:nvSpPr>
        <p:spPr>
          <a:xfrm rot="2005655">
            <a:off x="5092519" y="150482"/>
            <a:ext cx="676316" cy="954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97BDB32-6443-D881-5323-789F4EDFC7E3}"/>
              </a:ext>
            </a:extLst>
          </p:cNvPr>
          <p:cNvSpPr txBox="1"/>
          <p:nvPr/>
        </p:nvSpPr>
        <p:spPr>
          <a:xfrm>
            <a:off x="3123362" y="3829638"/>
            <a:ext cx="533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AR" sz="1800" b="0" i="0" u="none" strike="noStrike" baseline="0" dirty="0">
              <a:solidFill>
                <a:srgbClr val="000000"/>
              </a:solidFill>
              <a:latin typeface="Fira Mono" panose="020F05020202040302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7000FF"/>
                </a:solidFill>
                <a:latin typeface="Roboto" pitchFamily="2" charset="0"/>
                <a:ea typeface="Roboto" pitchFamily="2" charset="0"/>
              </a:rPr>
              <a:t>&lt;link rel="stylesheet" href="./estilos/estilos.css"&gt; </a:t>
            </a:r>
            <a:endParaRPr lang="es-AR" sz="1800" dirty="0">
              <a:solidFill>
                <a:srgbClr val="7000FF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CD053D0-78C3-491C-A9E5-114286B7C241}"/>
              </a:ext>
            </a:extLst>
          </p:cNvPr>
          <p:cNvSpPr/>
          <p:nvPr/>
        </p:nvSpPr>
        <p:spPr>
          <a:xfrm rot="7564552">
            <a:off x="8254691" y="3150698"/>
            <a:ext cx="676316" cy="954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31B27FC-676E-C788-EDA2-1C586744ACFA}"/>
              </a:ext>
            </a:extLst>
          </p:cNvPr>
          <p:cNvSpPr txBox="1"/>
          <p:nvPr/>
        </p:nvSpPr>
        <p:spPr>
          <a:xfrm>
            <a:off x="3303914" y="3469456"/>
            <a:ext cx="2246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Ubicación del archivo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E392D3C-3173-1916-E53F-F80F659C394A}"/>
              </a:ext>
            </a:extLst>
          </p:cNvPr>
          <p:cNvSpPr/>
          <p:nvPr/>
        </p:nvSpPr>
        <p:spPr>
          <a:xfrm rot="5400000">
            <a:off x="5264904" y="3642130"/>
            <a:ext cx="524881" cy="264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810C0E0-06DA-81ED-93A1-F55819A1F91D}"/>
              </a:ext>
            </a:extLst>
          </p:cNvPr>
          <p:cNvSpPr txBox="1"/>
          <p:nvPr/>
        </p:nvSpPr>
        <p:spPr>
          <a:xfrm>
            <a:off x="3610417" y="3976260"/>
            <a:ext cx="375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s-AR" sz="1800" b="0" i="0" u="none" strike="noStrike" baseline="0" dirty="0">
              <a:solidFill>
                <a:srgbClr val="000000"/>
              </a:solidFill>
            </a:endParaRPr>
          </a:p>
          <a:p>
            <a:endParaRPr lang="es-AR" sz="1800" b="0" i="0" u="none" strike="noStrike" baseline="0" dirty="0"/>
          </a:p>
          <a:p>
            <a:r>
              <a:rPr lang="es-AR" sz="1800" b="0" i="0" u="none" strike="noStrike" baseline="0" dirty="0"/>
              <a:t>relación entre dos documentos 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41A8CDD4-47F8-1F54-82FA-3EB611D989E8}"/>
              </a:ext>
            </a:extLst>
          </p:cNvPr>
          <p:cNvSpPr/>
          <p:nvPr/>
        </p:nvSpPr>
        <p:spPr>
          <a:xfrm rot="18277686">
            <a:off x="3168287" y="4623112"/>
            <a:ext cx="378784" cy="3527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830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31520" y="-259016"/>
            <a:ext cx="8412480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253BFC-60CF-B066-8687-27BCEBD4B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06" y="761747"/>
            <a:ext cx="4448796" cy="362000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7D803E8-1AD0-BCE6-9B56-68033A9BC16E}"/>
              </a:ext>
            </a:extLst>
          </p:cNvPr>
          <p:cNvSpPr txBox="1">
            <a:spLocks/>
          </p:cNvSpPr>
          <p:nvPr/>
        </p:nvSpPr>
        <p:spPr>
          <a:xfrm>
            <a:off x="4778783" y="761747"/>
            <a:ext cx="4395537" cy="351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</a:pPr>
            <a:r>
              <a:rPr lang="es-AR" sz="2800" b="1" kern="1200" dirty="0">
                <a:solidFill>
                  <a:srgbClr val="7000FF"/>
                </a:solidFill>
                <a:latin typeface="Roboto" pitchFamily="2" charset="0"/>
                <a:ea typeface="Roboto" pitchFamily="2" charset="0"/>
                <a:cs typeface="+mn-cs"/>
              </a:rPr>
              <a:t>CSS ( Cascading Style Sheets):</a:t>
            </a:r>
            <a:r>
              <a:rPr lang="es-AR" sz="2800" b="1" kern="12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itchFamily="2" charset="0"/>
                <a:ea typeface="Roboto" pitchFamily="2" charset="0"/>
                <a:cs typeface="+mn-cs"/>
              </a:rPr>
              <a:t> </a:t>
            </a:r>
            <a:r>
              <a:rPr lang="es" sz="2400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es un lenguaje web para aplicar formato visual al HTML:</a:t>
            </a:r>
          </a:p>
          <a:p>
            <a:pPr marL="10541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" sz="28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color, </a:t>
            </a:r>
          </a:p>
          <a:p>
            <a:pPr marL="10541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" sz="28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tamaño, </a:t>
            </a:r>
          </a:p>
          <a:p>
            <a:pPr marL="10541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" sz="28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separación y </a:t>
            </a:r>
          </a:p>
          <a:p>
            <a:pPr marL="1054100" lvl="1" indent="-4572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AR" sz="28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u</a:t>
            </a:r>
            <a:r>
              <a:rPr lang="es" sz="2800" b="1" kern="1200" dirty="0">
                <a:solidFill>
                  <a:schemeClr val="tx1"/>
                </a:solidFill>
                <a:latin typeface="Roboto" pitchFamily="2" charset="0"/>
                <a:ea typeface="Roboto" pitchFamily="2" charset="0"/>
                <a:cs typeface="+mn-cs"/>
                <a:sym typeface="DM Sans"/>
              </a:rPr>
              <a:t>bicación</a:t>
            </a:r>
          </a:p>
          <a:p>
            <a:pPr lvl="1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F2C4A5-378F-CE6C-E0DB-9BA515FEF91C}"/>
              </a:ext>
            </a:extLst>
          </p:cNvPr>
          <p:cNvSpPr txBox="1"/>
          <p:nvPr/>
        </p:nvSpPr>
        <p:spPr>
          <a:xfrm>
            <a:off x="5310177" y="4202287"/>
            <a:ext cx="333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hlinkClick r:id="rId5"/>
              </a:rPr>
              <a:t>https://mimotic.com/pseudoelementos-after-y-before-en-css/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42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236EAA2-B648-9D6A-6074-E7D5CBA399A6}"/>
              </a:ext>
            </a:extLst>
          </p:cNvPr>
          <p:cNvSpPr/>
          <p:nvPr/>
        </p:nvSpPr>
        <p:spPr>
          <a:xfrm>
            <a:off x="7449729" y="4847665"/>
            <a:ext cx="1694271" cy="29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30520D-2BC3-F449-9508-29BB31D30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60" b="42479"/>
          <a:stretch/>
        </p:blipFill>
        <p:spPr>
          <a:xfrm>
            <a:off x="7449729" y="4847665"/>
            <a:ext cx="1694271" cy="295835"/>
          </a:xfrm>
          <a:prstGeom prst="rect">
            <a:avLst/>
          </a:prstGeom>
        </p:spPr>
      </p:pic>
      <p:sp>
        <p:nvSpPr>
          <p:cNvPr id="16" name="Google Shape;433;p37">
            <a:extLst>
              <a:ext uri="{FF2B5EF4-FFF2-40B4-BE49-F238E27FC236}">
                <a16:creationId xmlns:a16="http://schemas.microsoft.com/office/drawing/2014/main" id="{74D75345-3F53-6B58-287B-D4738FA99FF4}"/>
              </a:ext>
            </a:extLst>
          </p:cNvPr>
          <p:cNvSpPr txBox="1">
            <a:spLocks/>
          </p:cNvSpPr>
          <p:nvPr/>
        </p:nvSpPr>
        <p:spPr>
          <a:xfrm>
            <a:off x="731520" y="-259016"/>
            <a:ext cx="8412480" cy="110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AR" sz="3200" b="1" i="0" u="none" strike="noStrike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</a:rPr>
              <a:t>Términos de uso</a:t>
            </a:r>
            <a:endParaRPr lang="es-A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3" name="Imagen 2" descr="Imagen que contiene pasto, pequeño, loro, pantalla&#10;&#10;Descripción generada automáticamente">
            <a:extLst>
              <a:ext uri="{FF2B5EF4-FFF2-40B4-BE49-F238E27FC236}">
                <a16:creationId xmlns:a16="http://schemas.microsoft.com/office/drawing/2014/main" id="{7CC2B7F0-DF09-EEBA-9EFC-64CEC8701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950" b="15825"/>
          <a:stretch/>
        </p:blipFill>
        <p:spPr>
          <a:xfrm>
            <a:off x="1634837" y="945923"/>
            <a:ext cx="5644109" cy="39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53351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2908</Words>
  <Application>Microsoft Office PowerPoint</Application>
  <PresentationFormat>Presentación en pantalla (16:9)</PresentationFormat>
  <Paragraphs>328</Paragraphs>
  <Slides>30</Slides>
  <Notes>30</Notes>
  <HiddenSlides>17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Aptos</vt:lpstr>
      <vt:lpstr>Lato</vt:lpstr>
      <vt:lpstr>Poppins</vt:lpstr>
      <vt:lpstr>Aptos Black</vt:lpstr>
      <vt:lpstr>DM Sans</vt:lpstr>
      <vt:lpstr>Wingdings</vt:lpstr>
      <vt:lpstr>Roboto</vt:lpstr>
      <vt:lpstr>Fira Mono</vt:lpstr>
      <vt:lpstr>Arial</vt:lpstr>
      <vt:lpstr>Monda</vt:lpstr>
      <vt:lpstr>Brackets Lesson for Coding and Programming by Slidesgo</vt:lpstr>
      <vt:lpstr>FullStack Developer</vt:lpstr>
      <vt:lpstr>Presentación de PowerPoint</vt:lpstr>
      <vt:lpstr>Presentación de PowerPoint</vt:lpstr>
      <vt:lpstr> Content: Es el área del contenido real del elemento, como texto, imágenes u otros elementos HTML. El tamaño del contenido se define mediante las propiedades de ancho (width) y alto (height).   Padding: El relleno es un espacio transparente que rodea el contenido y se encuentra entre el contenido y el borde del elemento. El tamaño del relleno se define mediante las propiedades de relleno (padding-top, padding-right, padding-bottom, padding-left). Afecta al tamaño total del elemento, pero no se muestra como parte del contenido.     </vt:lpstr>
      <vt:lpstr>   Border : es una línea que rodea el contenido y el relleno del elemento. El tamaño y el estilo del borde se definen mediante las propiedades de borde (border-width, border-style, border-color). El borde puede tener diferentes estilos, como sólido, punteado o en relieve. Por defecto, tiene tamaño 0.  Margin : es un espacio transparente que se encuentra fuera del borde y separa un elemento de otros elementos adyacentes. El tamaño del margen se define mediante las propiedades de margen (margin-top, margin-right, margin-bottom, margin-left). El margen no tiene fondo y se utiliza para controlar el espacio entre elementos.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and Programming Brackets  Lesson for</dc:title>
  <dc:creator>Luis</dc:creator>
  <cp:lastModifiedBy>María Dolores Costa</cp:lastModifiedBy>
  <cp:revision>34</cp:revision>
  <dcterms:modified xsi:type="dcterms:W3CDTF">2024-05-28T22:21:32Z</dcterms:modified>
</cp:coreProperties>
</file>