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321" r:id="rId3"/>
    <p:sldId id="322" r:id="rId4"/>
    <p:sldId id="312" r:id="rId5"/>
    <p:sldId id="331" r:id="rId6"/>
    <p:sldId id="342" r:id="rId7"/>
    <p:sldId id="320" r:id="rId8"/>
    <p:sldId id="323" r:id="rId9"/>
    <p:sldId id="330" r:id="rId10"/>
    <p:sldId id="332" r:id="rId11"/>
    <p:sldId id="334" r:id="rId12"/>
    <p:sldId id="335" r:id="rId13"/>
    <p:sldId id="336" r:id="rId14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16"/>
      <p:boldItalic r:id="rId17"/>
    </p:embeddedFont>
    <p:embeddedFont>
      <p:font typeface="Fira Mono" panose="020B0509050000020004" pitchFamily="49" charset="0"/>
      <p:regular r:id="rId18"/>
      <p:bold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da" panose="02000503000000000000" pitchFamily="2" charset="0"/>
      <p:regular r:id="rId24"/>
      <p:bold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Roboto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52B"/>
    <a:srgbClr val="7000FF"/>
    <a:srgbClr val="1F1F1F"/>
    <a:srgbClr val="BBF42C"/>
    <a:srgbClr val="B9FB25"/>
    <a:srgbClr val="00B0B0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923E2A-D5D7-4B62-945C-625D854493C5}">
  <a:tblStyle styleId="{24923E2A-D5D7-4B62-945C-625D85449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6B4B8F-4ABE-4486-9E10-B795ACA307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4" autoAdjust="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45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90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02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74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3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04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24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13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64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0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48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561602" y="723275"/>
            <a:ext cx="5282987" cy="166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b="0" dirty="0"/>
              <a:t>FullStack</a:t>
            </a:r>
            <a:br>
              <a:rPr lang="en" sz="4800" dirty="0"/>
            </a:br>
            <a:r>
              <a:rPr lang="en" sz="4800" b="0" dirty="0"/>
              <a:t>Developer</a:t>
            </a:r>
            <a:endParaRPr sz="4800" b="0" dirty="0"/>
          </a:p>
        </p:txBody>
      </p:sp>
      <p:cxnSp>
        <p:nvCxnSpPr>
          <p:cNvPr id="657" name="Google Shape;657;p37"/>
          <p:cNvCxnSpPr>
            <a:cxnSpLocks/>
          </p:cNvCxnSpPr>
          <p:nvPr/>
        </p:nvCxnSpPr>
        <p:spPr>
          <a:xfrm>
            <a:off x="677008" y="2798382"/>
            <a:ext cx="491024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7" name="Google Shape;434;p37"/>
          <p:cNvSpPr txBox="1">
            <a:spLocks/>
          </p:cNvSpPr>
          <p:nvPr/>
        </p:nvSpPr>
        <p:spPr>
          <a:xfrm>
            <a:off x="561602" y="106590"/>
            <a:ext cx="41005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2000" b="1" dirty="0"/>
              <a:t>Diplomatura en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89" y="-1085687"/>
            <a:ext cx="3143377" cy="3143377"/>
          </a:xfrm>
          <a:prstGeom prst="rect">
            <a:avLst/>
          </a:prstGeom>
        </p:spPr>
      </p:pic>
      <p:sp>
        <p:nvSpPr>
          <p:cNvPr id="4" name="Google Shape;433;p37">
            <a:extLst>
              <a:ext uri="{FF2B5EF4-FFF2-40B4-BE49-F238E27FC236}">
                <a16:creationId xmlns:a16="http://schemas.microsoft.com/office/drawing/2014/main" id="{B9B04219-F1E6-B31D-68F3-FF8C0C8D65C4}"/>
              </a:ext>
            </a:extLst>
          </p:cNvPr>
          <p:cNvSpPr txBox="1">
            <a:spLocks/>
          </p:cNvSpPr>
          <p:nvPr/>
        </p:nvSpPr>
        <p:spPr>
          <a:xfrm>
            <a:off x="539657" y="3085811"/>
            <a:ext cx="8064686" cy="15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b="0" dirty="0">
                <a:solidFill>
                  <a:srgbClr val="7000FF"/>
                </a:solidFill>
              </a:rPr>
              <a:t>CLASE – 10</a:t>
            </a:r>
          </a:p>
          <a:p>
            <a:r>
              <a:rPr lang="es-ES" b="0" dirty="0">
                <a:solidFill>
                  <a:srgbClr val="7000FF"/>
                </a:solidFill>
              </a:rPr>
              <a:t>CSS Box Model: Borde, Margen y Relleno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532964" y="133450"/>
            <a:ext cx="8078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6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84514" y="1026002"/>
            <a:ext cx="4024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Padding</a:t>
            </a: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16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define el </a:t>
            </a:r>
            <a:r>
              <a:rPr lang="es-AR" sz="16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tañano</a:t>
            </a:r>
            <a:r>
              <a:rPr lang="es-AR" sz="16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 del relleno alrededor del contenido de un elemento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48ADE5-369B-BE4B-4B53-69A132449925}"/>
              </a:ext>
            </a:extLst>
          </p:cNvPr>
          <p:cNvSpPr txBox="1"/>
          <p:nvPr/>
        </p:nvSpPr>
        <p:spPr>
          <a:xfrm>
            <a:off x="4571999" y="859314"/>
            <a:ext cx="4181439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los artículos */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article-section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-bottom: 20px;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#ffffff;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1px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solid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#dee2e6;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box-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shadow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0 2px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2px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rgba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(0, 0, 0, 0.1);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el aside */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.aside-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section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#f8f9fa;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border-left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4px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solid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#007bff;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el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footer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*/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footer-section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10px;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text-align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center;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#343a40;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color: #ffffff;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2AF79F-EB67-2FC6-BCFE-623FAF4F95DD}"/>
              </a:ext>
            </a:extLst>
          </p:cNvPr>
          <p:cNvSpPr txBox="1"/>
          <p:nvPr/>
        </p:nvSpPr>
        <p:spPr>
          <a:xfrm>
            <a:off x="1353589" y="1729820"/>
            <a:ext cx="2755883" cy="316240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 global */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 {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box-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sizing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-box;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0;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0;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font-family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Arial,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sans-serif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el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header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*/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header-section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#f8f9fa;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text-align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center;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box-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shadow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0 2px 4px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rgba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(0, 0, 0, 0.1);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el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main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*/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main-section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40px 20px;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#e9ecef;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58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0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0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218793" y="619184"/>
            <a:ext cx="807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Border</a:t>
            </a: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personaliza el tamaño, estilo y color del borde de un elemento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B563EF-76A7-FD73-F56C-694D43FA61BB}"/>
              </a:ext>
            </a:extLst>
          </p:cNvPr>
          <p:cNvSpPr txBox="1"/>
          <p:nvPr/>
        </p:nvSpPr>
        <p:spPr>
          <a:xfrm>
            <a:off x="453716" y="1450181"/>
            <a:ext cx="2771278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body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font-family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Arial,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sans-serif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-color: #f0f0f0;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0;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0;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endParaRPr lang="es-AR" sz="1100" b="0" i="0" dirty="0">
              <a:solidFill>
                <a:srgbClr val="FFFFFF"/>
              </a:solidFill>
              <a:effectLst/>
              <a:highlight>
                <a:srgbClr val="0D0D0D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.container {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max-width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800px;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20px auto;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-color: #fff;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border-radius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8px;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box-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shadow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0 0 10px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rgba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(0, 0, 0, 0.1);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F5B9D-6F7A-27CB-4288-DFA07C5ABF8F}"/>
              </a:ext>
            </a:extLst>
          </p:cNvPr>
          <p:cNvSpPr txBox="1"/>
          <p:nvPr/>
        </p:nvSpPr>
        <p:spPr>
          <a:xfrm>
            <a:off x="3645408" y="1323623"/>
            <a:ext cx="2089085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h1, h2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color: #333;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-bottom: 20px;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p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color: #666;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-bottom: 10px;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.normal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font-style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normal;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.cursiva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font-style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italic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endParaRPr lang="es-AR" sz="1100" dirty="0">
              <a:solidFill>
                <a:srgbClr val="FFFFFF"/>
              </a:solidFill>
              <a:highlight>
                <a:srgbClr val="0D0D0D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.negrita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font-weight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bold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B58EE1-1EC7-DBE9-3CF8-4F57A864C573}"/>
              </a:ext>
            </a:extLst>
          </p:cNvPr>
          <p:cNvSpPr txBox="1"/>
          <p:nvPr/>
        </p:nvSpPr>
        <p:spPr>
          <a:xfrm>
            <a:off x="5840907" y="1408261"/>
            <a:ext cx="2913888" cy="29700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.subrayado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text-decoration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underline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endParaRPr lang="es-AR" sz="1100" dirty="0">
              <a:solidFill>
                <a:srgbClr val="FFFFFF"/>
              </a:solidFill>
              <a:highlight>
                <a:srgbClr val="0D0D0D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gallery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display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grid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grid-template-columns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repeat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(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auto-fit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minmax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(200px, 1fr));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grid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-gap: 20px;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endParaRPr lang="es-AR" sz="1100" dirty="0">
              <a:solidFill>
                <a:srgbClr val="FFFFFF"/>
              </a:solidFill>
              <a:highlight>
                <a:srgbClr val="0D0D0D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img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max-width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100%;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height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auto;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border-radius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8px;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box-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shadow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0 0 5px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rgba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(0, 0, 0, 0.1);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92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9A6FC59-4D25-2B21-BD05-35BF9722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16" y="619184"/>
            <a:ext cx="7866054" cy="4102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.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body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display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flex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Utiliza </a:t>
            </a:r>
            <a:r>
              <a:rPr kumimoji="0" lang="es-AR" altLang="es-AR" sz="11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Flexbox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 para centrar el contenido.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justify-content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center;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Centra horizontalmente.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align-items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center;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Centra verticalmente.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height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100vh;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Ajusta la altura al 100% de la altura de la ventana.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margin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0;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Elimina los márgenes predeterminados.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background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-color: #e0e0e0;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Color de fondo del cuerpo del documento.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.box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width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Ancho del contenido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height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Altura del contenido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padding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Espacio interno dentro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margin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Espacio externo alrededor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border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10px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solid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 #000;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Borde sólido negro de 10px.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background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-color: #f0f0f0;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Color de fondo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box-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shadow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5px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5px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 15px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rgba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(0, 0, 0, 0.3);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Sombra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border-radius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15px;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Bordes redondeados con un radio de 15px.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box-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sizing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border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-box;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Incluye </a:t>
            </a:r>
            <a:r>
              <a:rPr kumimoji="0" lang="es-AR" altLang="es-AR" sz="11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padding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 y borde en el tamaño total del elemento.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text-align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center;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Centra el texto horizontalmente.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line-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height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Altura de línea para centrar verticalmente el texto dentro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font-family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Arial,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sans-serif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Fuente del texto.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font-size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16px;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Tamaño de la fuente.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0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0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21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6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548641" y="1536192"/>
            <a:ext cx="3194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Margin</a:t>
            </a: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2400" kern="12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rPr>
              <a:t>establece los tamaños de los márgenes alrededor de un elemento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48ADE5-369B-BE4B-4B53-69A132449925}"/>
              </a:ext>
            </a:extLst>
          </p:cNvPr>
          <p:cNvSpPr txBox="1"/>
          <p:nvPr/>
        </p:nvSpPr>
        <p:spPr>
          <a:xfrm>
            <a:off x="4809861" y="1409985"/>
            <a:ext cx="3461303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es-AR" sz="2400" b="0" i="0" u="none" strike="noStrike" baseline="0" dirty="0">
              <a:solidFill>
                <a:schemeClr val="bg1"/>
              </a:solidFill>
              <a:latin typeface="Fira Mono" panose="020B0509050000020004" pitchFamily="49" charset="0"/>
            </a:endParaRPr>
          </a:p>
          <a:p>
            <a:r>
              <a:rPr lang="es-AR" sz="2400" b="0" i="0" u="none" strike="noStrike" baseline="0" dirty="0">
                <a:solidFill>
                  <a:schemeClr val="bg1"/>
                </a:solidFill>
                <a:latin typeface="Fira Mono" panose="020B0509050000020004" pitchFamily="49" charset="0"/>
              </a:rPr>
              <a:t>.</a:t>
            </a:r>
            <a:r>
              <a:rPr lang="es-AR" sz="2400" b="0" i="0" u="none" strike="noStrike" baseline="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box { </a:t>
            </a:r>
          </a:p>
          <a:p>
            <a:r>
              <a:rPr lang="es-AR" sz="2400" b="1" i="0" u="none" strike="noStrike" baseline="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AR" sz="2400" b="0" i="0" u="none" strike="noStrike" baseline="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10px 20px; </a:t>
            </a:r>
          </a:p>
          <a:p>
            <a:r>
              <a:rPr lang="es-AR" sz="2400" b="0" i="0" u="none" strike="noStrike" baseline="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 </a:t>
            </a:r>
            <a:endParaRPr lang="es-AR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4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508" y="-259016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Css es un lenguaje de estilo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3B4C5759-8341-F01F-8622-A79465404EE7}"/>
              </a:ext>
            </a:extLst>
          </p:cNvPr>
          <p:cNvSpPr/>
          <p:nvPr/>
        </p:nvSpPr>
        <p:spPr>
          <a:xfrm>
            <a:off x="2097024" y="850685"/>
            <a:ext cx="5218176" cy="39969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Interfaz usuario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A6F67E-FC68-0506-CC94-AE889CDD6332}"/>
              </a:ext>
            </a:extLst>
          </p:cNvPr>
          <p:cNvSpPr/>
          <p:nvPr/>
        </p:nvSpPr>
        <p:spPr>
          <a:xfrm>
            <a:off x="829056" y="1146520"/>
            <a:ext cx="682752" cy="3169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AR" sz="2000" dirty="0" err="1"/>
              <a:t>Frontend</a:t>
            </a:r>
            <a:endParaRPr lang="es-AR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349ABFB-5F0B-03AB-2FA5-9F3E7A9457C9}"/>
              </a:ext>
            </a:extLst>
          </p:cNvPr>
          <p:cNvSpPr/>
          <p:nvPr/>
        </p:nvSpPr>
        <p:spPr>
          <a:xfrm>
            <a:off x="3727938" y="1561514"/>
            <a:ext cx="2743200" cy="2630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30ABFB-7530-10E0-E414-F68BB9AE8E1C}"/>
              </a:ext>
            </a:extLst>
          </p:cNvPr>
          <p:cNvSpPr/>
          <p:nvPr/>
        </p:nvSpPr>
        <p:spPr>
          <a:xfrm>
            <a:off x="4023360" y="1800665"/>
            <a:ext cx="2264898" cy="633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html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4D7861C-E7F1-A31D-E092-8217FEC940D1}"/>
              </a:ext>
            </a:extLst>
          </p:cNvPr>
          <p:cNvSpPr/>
          <p:nvPr/>
        </p:nvSpPr>
        <p:spPr>
          <a:xfrm>
            <a:off x="4041231" y="2560108"/>
            <a:ext cx="2264898" cy="633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css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E28E9EB-8F50-76AA-8B97-D9518265CB72}"/>
              </a:ext>
            </a:extLst>
          </p:cNvPr>
          <p:cNvSpPr/>
          <p:nvPr/>
        </p:nvSpPr>
        <p:spPr>
          <a:xfrm>
            <a:off x="4044461" y="3432305"/>
            <a:ext cx="2264898" cy="633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err="1"/>
              <a:t>js</a:t>
            </a:r>
            <a:endParaRPr lang="es-AR" sz="2000" b="1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7333FDA-660B-ED69-D0C5-2455B277FE7C}"/>
              </a:ext>
            </a:extLst>
          </p:cNvPr>
          <p:cNvSpPr/>
          <p:nvPr/>
        </p:nvSpPr>
        <p:spPr>
          <a:xfrm>
            <a:off x="7485887" y="1041009"/>
            <a:ext cx="1335492" cy="5205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6394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508" y="-259016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845848" y="239416"/>
            <a:ext cx="745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Con Css podemos definir reglas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479EFF-5A85-4D91-0438-61931AD0A1FE}"/>
              </a:ext>
            </a:extLst>
          </p:cNvPr>
          <p:cNvSpPr txBox="1"/>
          <p:nvPr/>
        </p:nvSpPr>
        <p:spPr>
          <a:xfrm>
            <a:off x="569803" y="1846206"/>
            <a:ext cx="831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Las reglas se aplican selectivamente a los elementos a través de selectores, lo que te permite tener un control preciso sobre el estilo de cada elemento en la página.</a:t>
            </a:r>
            <a:endParaRPr lang="es-A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2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81024" y="-259016"/>
            <a:ext cx="9062976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00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CSS Box Model: Borde, Margen y Relleno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7000FF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F9606706-4942-349D-3A93-5731BE98B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44" y="414528"/>
            <a:ext cx="4974364" cy="4440998"/>
          </a:xfrm>
        </p:spPr>
        <p:txBody>
          <a:bodyPr anchor="t">
            <a:noAutofit/>
          </a:bodyPr>
          <a:lstStyle/>
          <a:p>
            <a:pPr algn="just"/>
            <a:br>
              <a:rPr lang="es-AR" sz="1800" b="0" i="0" u="none" strike="noStrike" baseline="0" dirty="0"/>
            </a:br>
            <a:r>
              <a:rPr lang="es-AR" sz="1800" i="0" u="none" strike="noStrike" baseline="0" dirty="0">
                <a:solidFill>
                  <a:srgbClr val="7000FF"/>
                </a:solidFill>
              </a:rPr>
              <a:t>Content: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Es el área del contenido real del elemento, como texto, imágenes u otros elementos HTML. El tamaño del contenido se define mediante las propiedades de ancho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width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 y alto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height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).</a:t>
            </a:r>
            <a:b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</a:b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 </a:t>
            </a:r>
            <a:br>
              <a:rPr lang="es-AR" sz="1800" b="0" i="0" u="none" strike="noStrike" baseline="0" dirty="0">
                <a:latin typeface="Roboto" pitchFamily="2" charset="0"/>
                <a:ea typeface="Roboto" pitchFamily="2" charset="0"/>
              </a:rPr>
            </a:br>
            <a:r>
              <a:rPr lang="es-AR" sz="180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800" b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El relleno es un espacio transparente que rodea el contenido y se encuentra entre el contenido y el borde del elemento. El tamaño del relleno se define mediante las propiedades de relleno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-top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padding-right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-bottom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padding-left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). Afecta al tamaño total del elemento, pero no se muestra como parte del contenido. </a:t>
            </a:r>
            <a:b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</a:br>
            <a:br>
              <a:rPr lang="es-AR" sz="1800" b="0" i="0" u="none" strike="noStrike" baseline="0" dirty="0">
                <a:latin typeface="Roboto" pitchFamily="2" charset="0"/>
                <a:ea typeface="Roboto" pitchFamily="2" charset="0"/>
              </a:rPr>
            </a:br>
            <a:br>
              <a:rPr lang="es-ES" sz="1800" b="0" i="0" u="none" strike="noStrike" baseline="0" dirty="0">
                <a:latin typeface="Monda" panose="02000503000000000000" pitchFamily="2" charset="0"/>
              </a:rPr>
            </a:br>
            <a:br>
              <a:rPr lang="es-AR" sz="1800" b="0" i="0" u="none" strike="noStrike" baseline="0" dirty="0"/>
            </a:br>
            <a:endParaRPr lang="es-AR" sz="2000" dirty="0">
              <a:solidFill>
                <a:srgbClr val="4790E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709631-131B-735C-6B56-C6A5FD2F5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207" y="1255776"/>
            <a:ext cx="3787006" cy="26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81024" y="-259016"/>
            <a:ext cx="9062976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00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CSS Box Model: Borde, Margen y Relleno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7000FF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F9606706-4942-349D-3A93-5731BE98B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43" y="-170688"/>
            <a:ext cx="5303548" cy="5026214"/>
          </a:xfrm>
        </p:spPr>
        <p:txBody>
          <a:bodyPr anchor="t">
            <a:noAutofit/>
          </a:bodyPr>
          <a:lstStyle/>
          <a:p>
            <a:pPr algn="just"/>
            <a:br>
              <a:rPr lang="es-AR" sz="1800" b="0" i="0" u="none" strike="noStrike" baseline="0" dirty="0"/>
            </a:br>
            <a:br>
              <a:rPr lang="es-AR" sz="1800" b="0" i="0" u="none" strike="noStrike" baseline="0" dirty="0">
                <a:solidFill>
                  <a:srgbClr val="000000"/>
                </a:solidFill>
              </a:rPr>
            </a:br>
            <a:br>
              <a:rPr lang="es-AR" sz="1800" b="0" i="0" u="none" strike="noStrike" baseline="0" dirty="0"/>
            </a:br>
            <a:r>
              <a:rPr lang="es-AR" sz="1800" dirty="0" err="1">
                <a:solidFill>
                  <a:srgbClr val="7000FF"/>
                </a:solidFill>
              </a:rPr>
              <a:t>Border</a:t>
            </a:r>
            <a:r>
              <a:rPr lang="es-AR" sz="1800" dirty="0">
                <a:solidFill>
                  <a:srgbClr val="7000FF"/>
                </a:solidFill>
              </a:rPr>
              <a:t> </a:t>
            </a:r>
            <a:r>
              <a:rPr lang="es-AR" sz="1800" i="0" u="none" strike="noStrike" baseline="0" dirty="0">
                <a:solidFill>
                  <a:srgbClr val="7000FF"/>
                </a:solidFill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es una línea que rodea el contenido y el relleno del elemento. El tamaño y el estilo del borde se definen mediante las propiedades de borde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border-width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border-style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-color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). El borde puede tener diferentes estilos, como sólido, punteado o en relieve. Por defecto, tiene tamaño 0. </a:t>
            </a:r>
            <a:br>
              <a:rPr lang="es-AR" sz="1800" b="0" i="0" u="none" strike="noStrike" baseline="0" dirty="0">
                <a:latin typeface="Roboto" pitchFamily="2" charset="0"/>
                <a:ea typeface="Roboto" pitchFamily="2" charset="0"/>
              </a:rPr>
            </a:br>
            <a:r>
              <a:rPr lang="es-AR" sz="18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AR" sz="180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AR" sz="1800" b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es un espacio transparente que se encuentra fuera del borde y separa un elemento de otros elementos adyacentes. El tamaño del margen se define mediante las propiedades de margen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-top,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margin-right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-bottom,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margin-left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). El margen no tiene fondo y se utiliza para controlar el espacio entre elementos</a:t>
            </a:r>
            <a:r>
              <a:rPr lang="es-ES" sz="1800" b="0" i="0" u="none" strike="noStrike" baseline="0" dirty="0">
                <a:latin typeface="Monda" panose="02000503000000000000" pitchFamily="2" charset="0"/>
              </a:rPr>
              <a:t>. </a:t>
            </a:r>
            <a:br>
              <a:rPr lang="es-ES" sz="1800" b="0" i="0" u="none" strike="noStrike" baseline="0" dirty="0">
                <a:latin typeface="Monda" panose="02000503000000000000" pitchFamily="2" charset="0"/>
              </a:rPr>
            </a:br>
            <a:br>
              <a:rPr lang="es-AR" sz="1800" b="0" i="0" u="none" strike="noStrike" baseline="0" dirty="0"/>
            </a:br>
            <a:br>
              <a:rPr lang="es-ES" sz="1800" b="0" i="0" u="none" strike="noStrike" baseline="0" dirty="0">
                <a:latin typeface="Monda" panose="02000503000000000000" pitchFamily="2" charset="0"/>
              </a:rPr>
            </a:br>
            <a:br>
              <a:rPr lang="es-AR" sz="1800" b="0" i="0" u="none" strike="noStrike" baseline="0" dirty="0"/>
            </a:br>
            <a:endParaRPr lang="es-AR" sz="2000" dirty="0">
              <a:solidFill>
                <a:srgbClr val="4790E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709631-131B-735C-6B56-C6A5FD2F5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591" y="1255776"/>
            <a:ext cx="3572621" cy="24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6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81024" y="-259016"/>
            <a:ext cx="9062976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00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CSS Box Model: Borde, Margen y Relleno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7000FF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8E8151-67EB-F939-2A62-48E67BF23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02" y="941870"/>
            <a:ext cx="776395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7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1198937" y="126607"/>
            <a:ext cx="6810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La sintaxis de Css está formada por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479EFF-5A85-4D91-0438-61931AD0A1FE}"/>
              </a:ext>
            </a:extLst>
          </p:cNvPr>
          <p:cNvSpPr txBox="1"/>
          <p:nvPr/>
        </p:nvSpPr>
        <p:spPr>
          <a:xfrm>
            <a:off x="400692" y="619050"/>
            <a:ext cx="85372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" sz="240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Selectores</a:t>
            </a:r>
            <a:r>
              <a:rPr lang="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se utilizan para seleccionar los elementos HTML a los que se aplicarán los estilos. Pueden ser elementos específicos (por ejemplo, “p” para párrafos), clases (por ejemplo, “.clase” para elementos con una clase específica) o identificadores (por ejemplo, “#id” para elementos con un ID específico). </a:t>
            </a:r>
          </a:p>
          <a:p>
            <a:pPr algn="just"/>
            <a:endParaRPr lang="es-ES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Propiedades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son los atributos que definen cómo se verá un elemento seleccionado. Pueden incluir propiedades como “color”, “font-size”, “background-color”, entre muchas otras. Cada propiedad tiene un valor asociado que determina cómo se aplicará la propiedad al elemento seleccionado. </a:t>
            </a:r>
          </a:p>
          <a:p>
            <a:pPr algn="just"/>
            <a:endParaRPr lang="es-ES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Valores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: son los posibles ajustes que se pueden aplicar a una propiedad.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Por ejemplo, para la propiedad “color”, los valores pueden ser </a:t>
            </a:r>
            <a:r>
              <a:rPr lang="es-AR" sz="1800" b="0" i="0" u="none" strike="noStrike" baseline="0" dirty="0">
                <a:latin typeface="Roboto" pitchFamily="2" charset="0"/>
                <a:ea typeface="Roboto" pitchFamily="2" charset="0"/>
              </a:rPr>
              <a:t>nombres de colores (como “red” o “blue”), códigos hexadecimales de colores (como “#FF0000” para rojo) o valores de color RGB (como “rgb(255, 0, 0)”). </a:t>
            </a:r>
          </a:p>
          <a:p>
            <a:pPr algn="l"/>
            <a:endParaRPr lang="es-ES" sz="1800" b="0" i="0" u="none" strike="noStrike" baseline="0" dirty="0">
              <a:latin typeface="Monda"/>
            </a:endParaRPr>
          </a:p>
          <a:p>
            <a:pPr algn="l"/>
            <a:endParaRPr lang="es-ES" sz="1800" b="0" i="0" u="none" strike="noStrike" baseline="0" dirty="0">
              <a:latin typeface="Mond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9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CB1D347-59F9-BA69-1C1F-6FC3900CC41D}"/>
              </a:ext>
            </a:extLst>
          </p:cNvPr>
          <p:cNvSpPr txBox="1"/>
          <p:nvPr/>
        </p:nvSpPr>
        <p:spPr>
          <a:xfrm>
            <a:off x="639209" y="219074"/>
            <a:ext cx="6810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La sintaxis de Css está formada por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C6FCCD-BFC0-2DDD-82BD-1D8FA573BCEC}"/>
              </a:ext>
            </a:extLst>
          </p:cNvPr>
          <p:cNvSpPr txBox="1"/>
          <p:nvPr/>
        </p:nvSpPr>
        <p:spPr>
          <a:xfrm>
            <a:off x="360608" y="619185"/>
            <a:ext cx="8667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" sz="240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Reglas</a:t>
            </a:r>
            <a:r>
              <a:rPr lang="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compuesta por un selector y un conjunto de declaraciones rodeadas por llaves. El selector selecciona los elementos HTML a los que se aplicarán las declaraciones. Las declaraciones están formadas por propiedades y valores, y definen cómo se verán los elementos seleccionados. </a:t>
            </a:r>
          </a:p>
          <a:p>
            <a:pPr algn="just"/>
            <a:endParaRPr lang="es-ES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Comentarios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 se escriben entre </a:t>
            </a:r>
            <a:r>
              <a:rPr lang="es-ES" sz="1800" b="0" i="0" u="none" strike="noStrike" baseline="0" dirty="0">
                <a:solidFill>
                  <a:srgbClr val="00AF50"/>
                </a:solidFill>
                <a:latin typeface="Roboto" pitchFamily="2" charset="0"/>
                <a:ea typeface="Roboto" pitchFamily="2" charset="0"/>
              </a:rPr>
              <a:t>/*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y </a:t>
            </a:r>
            <a:r>
              <a:rPr lang="es-ES" sz="1800" b="0" i="0" u="none" strike="noStrike" baseline="0" dirty="0">
                <a:solidFill>
                  <a:srgbClr val="00AF50"/>
                </a:solidFill>
                <a:latin typeface="Roboto" pitchFamily="2" charset="0"/>
                <a:ea typeface="Roboto" pitchFamily="2" charset="0"/>
              </a:rPr>
              <a:t>*/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y se utilizan para añadir notas o explicaciones en el código. Los comentarios no se mostrarán en la página web y solo son visibles para los desarrolladores. </a:t>
            </a:r>
          </a:p>
          <a:p>
            <a:pPr algn="just"/>
            <a:endParaRPr lang="es-ES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Ejemplo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.contenedor {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   background-color: blue; /*este es un comentario*/</a:t>
            </a:r>
            <a:endParaRPr lang="es-ES" sz="1800" b="0" i="0" u="none" strike="noStrike" baseline="0" dirty="0">
              <a:solidFill>
                <a:srgbClr val="7000FF"/>
              </a:solidFill>
              <a:latin typeface="Roboto" pitchFamily="2" charset="0"/>
              <a:ea typeface="Roboto" pitchFamily="2" charset="0"/>
            </a:endParaRPr>
          </a:p>
          <a:p>
            <a:pPr algn="l"/>
            <a:endParaRPr lang="es-ES" sz="1800" b="0" i="0" u="none" strike="noStrike" baseline="0" dirty="0">
              <a:latin typeface="Mond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0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6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548641" y="1536192"/>
            <a:ext cx="3194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Box-</a:t>
            </a:r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sizing</a:t>
            </a: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controla cómo se calcula el tamaño total de un elemento: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Contenido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Relleno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Borde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48ADE5-369B-BE4B-4B53-69A132449925}"/>
              </a:ext>
            </a:extLst>
          </p:cNvPr>
          <p:cNvSpPr txBox="1"/>
          <p:nvPr/>
        </p:nvSpPr>
        <p:spPr>
          <a:xfrm>
            <a:off x="4413920" y="1056208"/>
            <a:ext cx="4181439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-box {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width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200px;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height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200px;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10px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solid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#000;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#f0f0f0;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box-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sizing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-box;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206902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1414</Words>
  <Application>Microsoft Office PowerPoint</Application>
  <PresentationFormat>Presentación en pantalla (16:9)</PresentationFormat>
  <Paragraphs>167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Lato</vt:lpstr>
      <vt:lpstr>Poppins</vt:lpstr>
      <vt:lpstr>Aptos Black</vt:lpstr>
      <vt:lpstr>Wingdings</vt:lpstr>
      <vt:lpstr>Roboto</vt:lpstr>
      <vt:lpstr>Fira Mono</vt:lpstr>
      <vt:lpstr>Arial</vt:lpstr>
      <vt:lpstr>Monda</vt:lpstr>
      <vt:lpstr>Brackets Lesson for Coding and Programming by Slidesgo</vt:lpstr>
      <vt:lpstr>FullStack Developer</vt:lpstr>
      <vt:lpstr>Presentación de PowerPoint</vt:lpstr>
      <vt:lpstr>Presentación de PowerPoint</vt:lpstr>
      <vt:lpstr> Content: Es el área del contenido real del elemento, como texto, imágenes u otros elementos HTML. El tamaño del contenido se define mediante las propiedades de ancho (width) y alto (height).   Padding: El relleno es un espacio transparente que rodea el contenido y se encuentra entre el contenido y el borde del elemento. El tamaño del relleno se define mediante las propiedades de relleno (padding-top, padding-right, padding-bottom, padding-left). Afecta al tamaño total del elemento, pero no se muestra como parte del contenido.     </vt:lpstr>
      <vt:lpstr>   Border : es una línea que rodea el contenido y el relleno del elemento. El tamaño y el estilo del borde se definen mediante las propiedades de borde (border-width, border-style, border-color). El borde puede tener diferentes estilos, como sólido, punteado o en relieve. Por defecto, tiene tamaño 0.  Margin : es un espacio transparente que se encuentra fuera del borde y separa un elemento de otros elementos adyacentes. El tamaño del margen se define mediante las propiedades de margen (margin-top, margin-right, margin-bottom, margin-left). El margen no tiene fondo y se utiliza para controlar el espacio entre elementos.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and Programming Brackets  Lesson for</dc:title>
  <dc:creator>Luis</dc:creator>
  <cp:lastModifiedBy>María Dolores Costa</cp:lastModifiedBy>
  <cp:revision>35</cp:revision>
  <dcterms:modified xsi:type="dcterms:W3CDTF">2024-05-29T13:13:21Z</dcterms:modified>
</cp:coreProperties>
</file>