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68" r:id="rId3"/>
    <p:sldId id="269" r:id="rId4"/>
    <p:sldId id="270" r:id="rId5"/>
    <p:sldId id="271" r:id="rId6"/>
    <p:sldId id="272" r:id="rId7"/>
    <p:sldId id="273" r:id="rId8"/>
    <p:sldId id="274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>
      <p:cViewPr>
        <p:scale>
          <a:sx n="70" d="100"/>
          <a:sy n="70" d="100"/>
        </p:scale>
        <p:origin x="-1380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BD34C-A799-44EB-9A85-181E4F77DCAD}" type="datetimeFigureOut">
              <a:rPr lang="es-ES" smtClean="0"/>
              <a:t>20/05/2015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56DF8-617F-44F4-8DF7-32472831FE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59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56DF8-617F-44F4-8DF7-32472831FEB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0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B4B9-7910-4A34-ADF3-7C37C7C0E49D}" type="datetime1">
              <a:rPr lang="es-ES" smtClean="0"/>
              <a:t>20/05/2015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04A8-1B3F-4578-AA87-C578C4604AF4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4" y="188640"/>
            <a:ext cx="214383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99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4BBD-A9F4-4ECC-B234-C5522EE3E0FF}" type="datetime1">
              <a:rPr lang="es-ES" smtClean="0"/>
              <a:t>20/05/2015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04A8-1B3F-4578-AA87-C578C4604A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1353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2A72-74AF-4297-8A51-2DA5629FDAC0}" type="datetime1">
              <a:rPr lang="es-ES" smtClean="0"/>
              <a:t>20/05/2015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04A8-1B3F-4578-AA87-C578C4604A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89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9BEC-3F8D-4D0B-A91D-99F2810B301B}" type="datetime1">
              <a:rPr lang="es-ES" smtClean="0"/>
              <a:t>20/05/2015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04A8-1B3F-4578-AA87-C578C4604AF4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093296"/>
            <a:ext cx="16002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7 Conector recto"/>
          <p:cNvCxnSpPr/>
          <p:nvPr userDrawn="1"/>
        </p:nvCxnSpPr>
        <p:spPr>
          <a:xfrm>
            <a:off x="467544" y="1196752"/>
            <a:ext cx="856895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414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1F30-6087-4F1A-BDC6-51641573C5E7}" type="datetime1">
              <a:rPr lang="es-ES" smtClean="0"/>
              <a:t>20/05/2015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04A8-1B3F-4578-AA87-C578C4604A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982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5D8E-45C2-463B-8B28-0FA15E4E9855}" type="datetime1">
              <a:rPr lang="es-ES" smtClean="0"/>
              <a:t>20/05/2015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04A8-1B3F-4578-AA87-C578C4604A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516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E8AB-ABF8-47FB-9230-5BB00562A587}" type="datetime1">
              <a:rPr lang="es-ES" smtClean="0"/>
              <a:t>20/05/2015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04A8-1B3F-4578-AA87-C578C4604A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202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7ADA-E9B4-4EF6-988B-9C9AF36D503E}" type="datetime1">
              <a:rPr lang="es-ES" smtClean="0"/>
              <a:t>20/05/2015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04A8-1B3F-4578-AA87-C578C4604A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02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3D7A-3EED-4ADA-B12B-BAFB032AFE0F}" type="datetime1">
              <a:rPr lang="es-ES" smtClean="0"/>
              <a:t>20/05/2015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04A8-1B3F-4578-AA87-C578C4604A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802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B617-9E93-44BB-B304-D7637E7693FB}" type="datetime1">
              <a:rPr lang="es-ES" smtClean="0"/>
              <a:t>20/05/2015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04A8-1B3F-4578-AA87-C578C4604A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936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A3A4-9200-4312-8D8D-6199FD99E3B3}" type="datetime1">
              <a:rPr lang="es-ES" smtClean="0"/>
              <a:t>20/05/2015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04A8-1B3F-4578-AA87-C578C4604A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0870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93A41-262D-48D5-9474-7B28F088D24A}" type="datetime1">
              <a:rPr lang="es-ES" smtClean="0"/>
              <a:t>20/05/2015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104A8-1B3F-4578-AA87-C578C4604AF4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6 Imagen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52268"/>
            <a:ext cx="3600400" cy="70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9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ssweb.seap.minhap.es/afirma-signfolder-proxy/ProxyServi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s-E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Port@firmas</a:t>
            </a:r>
            <a:endParaRPr lang="es-E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es-ES" dirty="0" smtClean="0">
                <a:ea typeface="MS PGothic" pitchFamily="34" charset="-128"/>
              </a:rPr>
              <a:t>Manual de </a:t>
            </a:r>
            <a:r>
              <a:rPr lang="en-US" altLang="es-ES" dirty="0" err="1" smtClean="0">
                <a:ea typeface="MS PGothic" pitchFamily="34" charset="-128"/>
              </a:rPr>
              <a:t>Uso</a:t>
            </a:r>
            <a:r>
              <a:rPr lang="en-US" altLang="es-ES" dirty="0" smtClean="0">
                <a:ea typeface="MS PGothic" pitchFamily="34" charset="-128"/>
              </a:rPr>
              <a:t> de la </a:t>
            </a:r>
            <a:r>
              <a:rPr lang="en-US" altLang="es-ES" dirty="0" err="1" smtClean="0">
                <a:ea typeface="MS PGothic" pitchFamily="34" charset="-128"/>
              </a:rPr>
              <a:t>aplicación</a:t>
            </a:r>
            <a:r>
              <a:rPr lang="en-US" altLang="es-ES" dirty="0" smtClean="0">
                <a:ea typeface="MS PGothic" pitchFamily="34" charset="-128"/>
              </a:rPr>
              <a:t> iOS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04A8-1B3F-4578-AA87-C578C4604AF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906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s-ES" sz="3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Port@firmas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s-ES" altLang="es-ES" sz="2000" dirty="0" smtClean="0"/>
              <a:t>El primer paso para el </a:t>
            </a:r>
            <a:r>
              <a:rPr lang="es-ES" altLang="es-ES" sz="2000" dirty="0" smtClean="0"/>
              <a:t>acceso al Portafirmas desde Apple iOS es la descarga de la aplicación desde la Apple Store. Para encontrarla podemos buscar por “Portafirmas @firma”.</a:t>
            </a:r>
          </a:p>
          <a:p>
            <a:endParaRPr lang="es-ES" altLang="es-ES" sz="2000" dirty="0" smtClean="0"/>
          </a:p>
          <a:p>
            <a:endParaRPr lang="es-ES" altLang="es-ES" sz="2000" dirty="0" smtClean="0"/>
          </a:p>
          <a:p>
            <a:endParaRPr lang="es-ES" altLang="es-ES" sz="2000" dirty="0" smtClean="0"/>
          </a:p>
          <a:p>
            <a:endParaRPr lang="es-ES" altLang="es-ES" sz="2000" dirty="0" smtClean="0"/>
          </a:p>
          <a:p>
            <a:endParaRPr lang="es-ES" altLang="es-ES" sz="2000" dirty="0" smtClean="0"/>
          </a:p>
          <a:p>
            <a:endParaRPr lang="es-ES" altLang="es-ES" sz="2000" dirty="0" smtClean="0"/>
          </a:p>
          <a:p>
            <a:endParaRPr lang="es-ES" altLang="es-ES" sz="2000" dirty="0" smtClean="0"/>
          </a:p>
          <a:p>
            <a:endParaRPr lang="es-ES" altLang="es-ES" sz="2000" dirty="0" smtClean="0"/>
          </a:p>
          <a:p>
            <a:endParaRPr lang="es-ES" altLang="es-ES" sz="2000" dirty="0" smtClean="0"/>
          </a:p>
          <a:p>
            <a:r>
              <a:rPr lang="es-ES" altLang="es-ES" sz="2000" dirty="0" smtClean="0"/>
              <a:t>A continuación, pulsaremos sobre el icono de instalación:</a:t>
            </a:r>
            <a:endParaRPr lang="es-ES" sz="2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467544" y="764704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s-ES" sz="2000" dirty="0" smtClean="0">
                <a:solidFill>
                  <a:srgbClr val="000000"/>
                </a:solidFill>
                <a:cs typeface="Arial" pitchFamily="34" charset="0"/>
              </a:rPr>
              <a:t>1. </a:t>
            </a:r>
            <a:r>
              <a:rPr lang="en-US" altLang="es-ES" sz="2000" dirty="0" err="1" smtClean="0">
                <a:solidFill>
                  <a:srgbClr val="000000"/>
                </a:solidFill>
                <a:cs typeface="Arial" pitchFamily="34" charset="0"/>
              </a:rPr>
              <a:t>Descarga</a:t>
            </a:r>
            <a:r>
              <a:rPr lang="en-US" altLang="es-ES" sz="2000" dirty="0" smtClean="0">
                <a:solidFill>
                  <a:srgbClr val="000000"/>
                </a:solidFill>
                <a:cs typeface="Arial" pitchFamily="34" charset="0"/>
              </a:rPr>
              <a:t> de la </a:t>
            </a:r>
            <a:r>
              <a:rPr lang="en-US" altLang="es-ES" sz="2000" dirty="0" err="1" smtClean="0">
                <a:solidFill>
                  <a:srgbClr val="000000"/>
                </a:solidFill>
                <a:cs typeface="Arial" pitchFamily="34" charset="0"/>
              </a:rPr>
              <a:t>aplicación</a:t>
            </a:r>
            <a:endParaRPr lang="en-US" altLang="es-ES" sz="20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04A8-1B3F-4578-AA87-C578C4604AF4}" type="slidenum">
              <a:rPr lang="es-ES" smtClean="0"/>
              <a:pPr/>
              <a:t>2</a:t>
            </a:fld>
            <a:endParaRPr lang="es-ES"/>
          </a:p>
        </p:txBody>
      </p:sp>
      <p:cxnSp>
        <p:nvCxnSpPr>
          <p:cNvPr id="9" name="8 Conector recto"/>
          <p:cNvCxnSpPr/>
          <p:nvPr/>
        </p:nvCxnSpPr>
        <p:spPr>
          <a:xfrm>
            <a:off x="467544" y="1196752"/>
            <a:ext cx="856895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"/>
          <p:cNvSpPr txBox="1"/>
          <p:nvPr/>
        </p:nvSpPr>
        <p:spPr>
          <a:xfrm>
            <a:off x="4143965" y="5348667"/>
            <a:ext cx="71205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 dirty="0" err="1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Figura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1.1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60398"/>
          <a:stretch/>
        </p:blipFill>
        <p:spPr>
          <a:xfrm>
            <a:off x="3214117" y="2492896"/>
            <a:ext cx="2571750" cy="27159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564111"/>
            <a:ext cx="5524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91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s-ES" sz="3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Port@firmas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>
            <a:normAutofit/>
          </a:bodyPr>
          <a:lstStyle/>
          <a:p>
            <a:r>
              <a:rPr lang="es-ES" altLang="es-ES" sz="2400" dirty="0" smtClean="0"/>
              <a:t>Una vez instalada la aplicación deberemos proporcionarle el certificado de firma que queremos utilizar.</a:t>
            </a:r>
            <a:endParaRPr lang="es-ES" altLang="es-ES" sz="2400" dirty="0" smtClean="0"/>
          </a:p>
          <a:p>
            <a:r>
              <a:rPr lang="es-ES" altLang="es-ES" sz="2400" dirty="0" smtClean="0"/>
              <a:t>Dentro de iTunes tendremos que seleccionar el dispositivo conectado (Paso 1), navegar hasta la pestaña de </a:t>
            </a:r>
            <a:r>
              <a:rPr lang="es-ES" altLang="en-US" sz="2400" dirty="0" smtClean="0"/>
              <a:t>“</a:t>
            </a:r>
            <a:r>
              <a:rPr lang="es-ES" altLang="es-ES" sz="2400" b="1" dirty="0" smtClean="0"/>
              <a:t>Aplicaciones</a:t>
            </a:r>
            <a:r>
              <a:rPr lang="es-ES" altLang="en-US" sz="2400" dirty="0" smtClean="0"/>
              <a:t>”</a:t>
            </a:r>
            <a:r>
              <a:rPr lang="es-ES" altLang="es-ES" sz="2400" dirty="0" smtClean="0"/>
              <a:t> (Paso 2) y posicionarnos en el final de la página.</a:t>
            </a:r>
          </a:p>
          <a:p>
            <a:r>
              <a:rPr lang="es-ES" altLang="es-ES" sz="2400" dirty="0"/>
              <a:t>Una vez ahí deberíamos ver la aplicación </a:t>
            </a:r>
            <a:r>
              <a:rPr lang="es-ES" altLang="es-ES" sz="2400" dirty="0" err="1"/>
              <a:t>Port@firmas</a:t>
            </a:r>
            <a:r>
              <a:rPr lang="es-ES" altLang="es-ES" sz="2400" dirty="0"/>
              <a:t> en la parte izquierda de la pantalla dentro de la columna </a:t>
            </a:r>
            <a:r>
              <a:rPr lang="es-ES" altLang="en-US" sz="2400" b="1" dirty="0"/>
              <a:t>“</a:t>
            </a:r>
            <a:r>
              <a:rPr lang="es-ES" altLang="es-ES" sz="2400" b="1" dirty="0" smtClean="0"/>
              <a:t>Aplicaciones</a:t>
            </a:r>
            <a:r>
              <a:rPr lang="es-ES" altLang="en-US" sz="2400" b="1" dirty="0" smtClean="0"/>
              <a:t>”</a:t>
            </a:r>
            <a:r>
              <a:rPr lang="es-ES" altLang="ja-JP" sz="2400" dirty="0" smtClean="0"/>
              <a:t>. </a:t>
            </a:r>
            <a:r>
              <a:rPr lang="es-ES" altLang="ja-JP" sz="2400" dirty="0"/>
              <a:t>Si la seleccionamos </a:t>
            </a:r>
            <a:r>
              <a:rPr lang="es-ES" altLang="ja-JP" sz="2400" dirty="0" smtClean="0"/>
              <a:t>(Paso 3) la </a:t>
            </a:r>
            <a:r>
              <a:rPr lang="es-ES" altLang="ja-JP" sz="2400" dirty="0"/>
              <a:t>columna de la derecha se actualizará para dejarnos añadir </a:t>
            </a:r>
            <a:r>
              <a:rPr lang="es-ES" altLang="ja-JP" sz="2400" dirty="0" smtClean="0"/>
              <a:t>archivos. </a:t>
            </a:r>
            <a:r>
              <a:rPr lang="es-ES" altLang="ja-JP" sz="2400" dirty="0"/>
              <a:t>Utilizamos el botón </a:t>
            </a:r>
            <a:r>
              <a:rPr lang="es-ES" altLang="en-US" sz="2400" b="1" dirty="0"/>
              <a:t>“</a:t>
            </a:r>
            <a:r>
              <a:rPr lang="es-ES" altLang="ja-JP" sz="2400" b="1" dirty="0"/>
              <a:t>Añadir</a:t>
            </a:r>
            <a:r>
              <a:rPr lang="es-ES" altLang="en-US" sz="2400" b="1" dirty="0"/>
              <a:t>”</a:t>
            </a:r>
            <a:r>
              <a:rPr lang="es-ES" altLang="ja-JP" sz="2400" dirty="0"/>
              <a:t> </a:t>
            </a:r>
            <a:r>
              <a:rPr lang="es-ES" altLang="ja-JP" sz="2400" dirty="0" smtClean="0"/>
              <a:t>(Paso 4) para </a:t>
            </a:r>
            <a:r>
              <a:rPr lang="es-ES" altLang="ja-JP" sz="2400" dirty="0"/>
              <a:t>agregar </a:t>
            </a:r>
            <a:r>
              <a:rPr lang="es-ES" altLang="ja-JP" sz="2400" b="1" dirty="0"/>
              <a:t>los almacenes de certificados</a:t>
            </a:r>
            <a:r>
              <a:rPr lang="es-ES" altLang="ja-JP" sz="2400" dirty="0"/>
              <a:t> (ficheros .p12/.</a:t>
            </a:r>
            <a:r>
              <a:rPr lang="es-ES" altLang="ja-JP" sz="2400" dirty="0" err="1"/>
              <a:t>pfx</a:t>
            </a:r>
            <a:r>
              <a:rPr lang="es-ES" altLang="ja-JP" sz="2400" dirty="0"/>
              <a:t>) que </a:t>
            </a:r>
            <a:r>
              <a:rPr lang="es-ES" altLang="ja-JP" sz="2400" dirty="0" smtClean="0"/>
              <a:t>queramos.</a:t>
            </a:r>
            <a:endParaRPr lang="es-ES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467544" y="764704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s-ES" sz="2000" dirty="0" smtClean="0">
                <a:solidFill>
                  <a:srgbClr val="000000"/>
                </a:solidFill>
                <a:cs typeface="Arial" pitchFamily="34" charset="0"/>
              </a:rPr>
              <a:t>2. </a:t>
            </a:r>
            <a:r>
              <a:rPr lang="en-US" altLang="es-ES" sz="2000" dirty="0" err="1" smtClean="0">
                <a:solidFill>
                  <a:srgbClr val="000000"/>
                </a:solidFill>
                <a:cs typeface="Arial" pitchFamily="34" charset="0"/>
              </a:rPr>
              <a:t>Añadir</a:t>
            </a:r>
            <a:r>
              <a:rPr lang="en-US" altLang="es-ES" sz="2000" dirty="0" smtClean="0">
                <a:solidFill>
                  <a:srgbClr val="000000"/>
                </a:solidFill>
                <a:cs typeface="Arial" pitchFamily="34" charset="0"/>
              </a:rPr>
              <a:t> un </a:t>
            </a:r>
            <a:r>
              <a:rPr lang="en-US" altLang="es-ES" sz="2000" dirty="0" err="1" smtClean="0">
                <a:solidFill>
                  <a:srgbClr val="000000"/>
                </a:solidFill>
                <a:cs typeface="Arial" pitchFamily="34" charset="0"/>
              </a:rPr>
              <a:t>certificado</a:t>
            </a:r>
            <a:r>
              <a:rPr lang="en-US" altLang="es-ES" sz="20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es-ES" sz="2000" dirty="0" err="1" smtClean="0">
                <a:solidFill>
                  <a:srgbClr val="000000"/>
                </a:solidFill>
                <a:cs typeface="Arial" pitchFamily="34" charset="0"/>
              </a:rPr>
              <a:t>desde</a:t>
            </a:r>
            <a:r>
              <a:rPr lang="en-US" altLang="es-ES" sz="2000" dirty="0" smtClean="0">
                <a:solidFill>
                  <a:srgbClr val="000000"/>
                </a:solidFill>
                <a:cs typeface="Arial" pitchFamily="34" charset="0"/>
              </a:rPr>
              <a:t> iTunes</a:t>
            </a:r>
            <a:endParaRPr lang="en-US" altLang="es-ES" sz="20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04A8-1B3F-4578-AA87-C578C4604AF4}" type="slidenum">
              <a:rPr lang="es-ES" smtClean="0"/>
              <a:pPr/>
              <a:t>3</a:t>
            </a:fld>
            <a:endParaRPr lang="es-ES"/>
          </a:p>
        </p:txBody>
      </p:sp>
      <p:cxnSp>
        <p:nvCxnSpPr>
          <p:cNvPr id="9" name="8 Conector recto"/>
          <p:cNvCxnSpPr/>
          <p:nvPr/>
        </p:nvCxnSpPr>
        <p:spPr>
          <a:xfrm>
            <a:off x="467544" y="1196752"/>
            <a:ext cx="856895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6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s-ES" sz="3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Port@firmas</a:t>
            </a:r>
            <a:endParaRPr lang="es-ES" sz="3200" dirty="0"/>
          </a:p>
        </p:txBody>
      </p:sp>
      <p:sp>
        <p:nvSpPr>
          <p:cNvPr id="6" name="5 CuadroTexto"/>
          <p:cNvSpPr txBox="1"/>
          <p:nvPr/>
        </p:nvSpPr>
        <p:spPr>
          <a:xfrm>
            <a:off x="467544" y="764704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s-ES" sz="2000" dirty="0">
                <a:solidFill>
                  <a:srgbClr val="000000"/>
                </a:solidFill>
                <a:cs typeface="Arial" pitchFamily="34" charset="0"/>
              </a:rPr>
              <a:t>2. </a:t>
            </a:r>
            <a:r>
              <a:rPr lang="en-US" altLang="es-ES" sz="2000" dirty="0" err="1">
                <a:solidFill>
                  <a:srgbClr val="000000"/>
                </a:solidFill>
                <a:cs typeface="Arial" pitchFamily="34" charset="0"/>
              </a:rPr>
              <a:t>Añadir</a:t>
            </a:r>
            <a:r>
              <a:rPr lang="en-US" altLang="es-ES" sz="2000" dirty="0">
                <a:solidFill>
                  <a:srgbClr val="000000"/>
                </a:solidFill>
                <a:cs typeface="Arial" pitchFamily="34" charset="0"/>
              </a:rPr>
              <a:t> un </a:t>
            </a:r>
            <a:r>
              <a:rPr lang="en-US" altLang="es-ES" sz="2000" dirty="0" err="1">
                <a:solidFill>
                  <a:srgbClr val="000000"/>
                </a:solidFill>
                <a:cs typeface="Arial" pitchFamily="34" charset="0"/>
              </a:rPr>
              <a:t>certificado</a:t>
            </a:r>
            <a:r>
              <a:rPr lang="en-US" altLang="es-ES" sz="20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es-ES" sz="2000" dirty="0" err="1">
                <a:solidFill>
                  <a:srgbClr val="000000"/>
                </a:solidFill>
                <a:cs typeface="Arial" pitchFamily="34" charset="0"/>
              </a:rPr>
              <a:t>desde</a:t>
            </a:r>
            <a:r>
              <a:rPr lang="en-US" altLang="es-ES" sz="2000" dirty="0">
                <a:solidFill>
                  <a:srgbClr val="000000"/>
                </a:solidFill>
                <a:cs typeface="Arial" pitchFamily="34" charset="0"/>
              </a:rPr>
              <a:t> iTunes</a:t>
            </a:r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04A8-1B3F-4578-AA87-C578C4604AF4}" type="slidenum">
              <a:rPr lang="es-ES" smtClean="0"/>
              <a:pPr/>
              <a:t>4</a:t>
            </a:fld>
            <a:endParaRPr lang="es-E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21607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2"/>
          <p:cNvSpPr txBox="1"/>
          <p:nvPr/>
        </p:nvSpPr>
        <p:spPr>
          <a:xfrm>
            <a:off x="4145185" y="6093296"/>
            <a:ext cx="71205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 dirty="0" err="1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Figura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2.1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63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s-ES" sz="3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Port@firmas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s-ES" altLang="es-ES" sz="1800" dirty="0" smtClean="0"/>
              <a:t>Una vez añadido un certificado a la aplicación deberemos registrarlo. </a:t>
            </a:r>
            <a:endParaRPr lang="es-ES" altLang="ja-JP" sz="1800" dirty="0" smtClean="0"/>
          </a:p>
          <a:p>
            <a:r>
              <a:rPr lang="es-ES" altLang="es-ES" sz="1800" dirty="0"/>
              <a:t>Desde la pantalla de inicio accederemos al aparatado </a:t>
            </a:r>
            <a:r>
              <a:rPr lang="es-ES" altLang="es-ES" sz="1800" dirty="0" smtClean="0"/>
              <a:t>“</a:t>
            </a:r>
            <a:r>
              <a:rPr lang="es-ES" altLang="es-ES" sz="1800" b="1" dirty="0" smtClean="0"/>
              <a:t>CERTIFICADO</a:t>
            </a:r>
            <a:r>
              <a:rPr lang="es-ES" altLang="es-ES" sz="1800" dirty="0" smtClean="0"/>
              <a:t>” </a:t>
            </a:r>
            <a:r>
              <a:rPr lang="es-ES" altLang="es-ES" sz="1800" dirty="0"/>
              <a:t>que aparecerá con el valor “</a:t>
            </a:r>
            <a:r>
              <a:rPr lang="es-ES" altLang="es-ES" sz="1800" b="1" dirty="0"/>
              <a:t>Sin especificar</a:t>
            </a:r>
            <a:r>
              <a:rPr lang="es-ES" altLang="es-ES" sz="1800" dirty="0"/>
              <a:t>”.</a:t>
            </a:r>
          </a:p>
          <a:p>
            <a:r>
              <a:rPr lang="es-ES" altLang="es-ES" sz="1800" dirty="0" smtClean="0"/>
              <a:t>En esa nueva pantalla nos aparecerá el listado de certificados, actualmente vacía. Para agregar el certificado </a:t>
            </a:r>
            <a:r>
              <a:rPr lang="es-ES" altLang="es-ES" sz="1800" dirty="0" smtClean="0"/>
              <a:t>importado pulsaremos el símbolo ‘+’.</a:t>
            </a:r>
            <a:endParaRPr lang="es-ES" altLang="es-ES" sz="1800" dirty="0" smtClean="0"/>
          </a:p>
          <a:p>
            <a:r>
              <a:rPr lang="es-ES" altLang="es-ES" sz="1800" dirty="0" smtClean="0"/>
              <a:t>En la nueva pantalla seleccionaremos el almacén importado desde iTunes (Figura 2.1), </a:t>
            </a:r>
            <a:r>
              <a:rPr lang="es-ES" altLang="es-ES" sz="1800" b="1" dirty="0" smtClean="0"/>
              <a:t>introducimos la contraseña</a:t>
            </a:r>
            <a:r>
              <a:rPr lang="es-ES" altLang="es-ES" sz="1800" dirty="0" smtClean="0"/>
              <a:t> del almacén y pulsamos el botón </a:t>
            </a:r>
            <a:r>
              <a:rPr lang="es-ES" altLang="en-US" sz="1800" dirty="0" smtClean="0"/>
              <a:t>“</a:t>
            </a:r>
            <a:r>
              <a:rPr lang="es-ES" altLang="es-ES" sz="1800" b="1" dirty="0" smtClean="0"/>
              <a:t>Registrar</a:t>
            </a:r>
            <a:r>
              <a:rPr lang="es-ES" altLang="en-US" sz="1800" dirty="0" smtClean="0"/>
              <a:t>”</a:t>
            </a:r>
            <a:r>
              <a:rPr lang="es-ES" altLang="ja-JP" sz="1800" dirty="0" smtClean="0"/>
              <a:t> (Figura 2.2). </a:t>
            </a:r>
          </a:p>
          <a:p>
            <a:r>
              <a:rPr lang="es-ES" altLang="es-ES" sz="1800" dirty="0" smtClean="0"/>
              <a:t>En el listado de certificados, ahora seleccionaremos el certificado registrado y la aplicación nos mostrará un mensaje con el resultado del proceso (Figura 2.3).</a:t>
            </a:r>
            <a:endParaRPr lang="es-ES" altLang="es-ES" sz="1800" dirty="0" smtClean="0"/>
          </a:p>
        </p:txBody>
      </p:sp>
      <p:sp>
        <p:nvSpPr>
          <p:cNvPr id="6" name="5 CuadroTexto"/>
          <p:cNvSpPr txBox="1"/>
          <p:nvPr/>
        </p:nvSpPr>
        <p:spPr>
          <a:xfrm>
            <a:off x="467544" y="764704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2000" dirty="0">
                <a:solidFill>
                  <a:srgbClr val="000000"/>
                </a:solidFill>
                <a:cs typeface="Arial" pitchFamily="34" charset="0"/>
              </a:rPr>
              <a:t>3</a:t>
            </a:r>
            <a:r>
              <a:rPr lang="es-ES" altLang="es-ES" sz="2000" dirty="0" smtClean="0">
                <a:solidFill>
                  <a:srgbClr val="000000"/>
                </a:solidFill>
                <a:cs typeface="Arial" pitchFamily="34" charset="0"/>
              </a:rPr>
              <a:t>. </a:t>
            </a:r>
            <a:r>
              <a:rPr lang="es-ES" altLang="es-ES" sz="2000" dirty="0" smtClean="0">
                <a:solidFill>
                  <a:srgbClr val="000000"/>
                </a:solidFill>
                <a:cs typeface="Arial" pitchFamily="34" charset="0"/>
              </a:rPr>
              <a:t>Registrar un nuevo certificado</a:t>
            </a:r>
          </a:p>
        </p:txBody>
      </p:sp>
      <p:sp>
        <p:nvSpPr>
          <p:cNvPr id="12" name="TextBox 9"/>
          <p:cNvSpPr txBox="1"/>
          <p:nvPr/>
        </p:nvSpPr>
        <p:spPr>
          <a:xfrm>
            <a:off x="5110956" y="6237436"/>
            <a:ext cx="9366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dirty="0" err="1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Figura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2.3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4" name="Picture 5" descr="iOS Simulator Screen Shot 10 Mar, 2015 09.00.2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444" y="4508648"/>
            <a:ext cx="936625" cy="16652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7" descr="iOS Simulator Screen Shot 10 Mar, 2015 09.00.5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581" y="4508648"/>
            <a:ext cx="931863" cy="16557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8" descr="iOS Simulator Screen Shot 10 Mar, 2015 09.01.1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956" y="4508648"/>
            <a:ext cx="931863" cy="16557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4"/>
          <p:cNvSpPr txBox="1"/>
          <p:nvPr/>
        </p:nvSpPr>
        <p:spPr>
          <a:xfrm>
            <a:off x="3886994" y="6237436"/>
            <a:ext cx="9366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dirty="0" err="1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Figura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2.2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TextBox 15"/>
          <p:cNvSpPr txBox="1"/>
          <p:nvPr/>
        </p:nvSpPr>
        <p:spPr>
          <a:xfrm>
            <a:off x="2663031" y="6237436"/>
            <a:ext cx="9366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dirty="0" err="1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Figura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2.1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04A8-1B3F-4578-AA87-C578C4604AF4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759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s-ES" sz="3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Port@firmas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/>
          </a:bodyPr>
          <a:lstStyle/>
          <a:p>
            <a:r>
              <a:rPr lang="es-ES" altLang="es-ES" sz="1800" dirty="0" smtClean="0"/>
              <a:t>Una vez </a:t>
            </a:r>
            <a:r>
              <a:rPr lang="es-ES" altLang="es-ES" sz="1800" dirty="0" smtClean="0"/>
              <a:t>hemos configurado nuestros datos, debemos establecer la ruta del Portafirmas al que queremos acceder. </a:t>
            </a:r>
          </a:p>
          <a:p>
            <a:r>
              <a:rPr lang="es-ES" altLang="es-ES" sz="1800" dirty="0" smtClean="0"/>
              <a:t>Desde la pantalla de inicio accederemos al aparatado “</a:t>
            </a:r>
            <a:r>
              <a:rPr lang="es-ES" altLang="es-ES" sz="1800" b="1" dirty="0" smtClean="0"/>
              <a:t>SERVIDOR</a:t>
            </a:r>
            <a:r>
              <a:rPr lang="es-ES" altLang="es-ES" sz="1800" dirty="0" smtClean="0"/>
              <a:t>” que aparecerá con el valor “</a:t>
            </a:r>
            <a:r>
              <a:rPr lang="es-ES" altLang="es-ES" sz="1800" b="1" dirty="0" smtClean="0"/>
              <a:t>Sin especificar</a:t>
            </a:r>
            <a:r>
              <a:rPr lang="es-ES" altLang="es-ES" sz="1800" dirty="0" smtClean="0"/>
              <a:t>”.</a:t>
            </a:r>
          </a:p>
          <a:p>
            <a:r>
              <a:rPr lang="es-ES" altLang="es-ES" sz="1800" dirty="0" smtClean="0"/>
              <a:t>En la nueva pantalla pulsaremos sobre el símbolo ‘+’ y configuraremos el acceso al Portafirmas del </a:t>
            </a:r>
            <a:r>
              <a:rPr lang="es-ES" altLang="es-ES" sz="1800" dirty="0" err="1" smtClean="0"/>
              <a:t>MinHAP</a:t>
            </a:r>
            <a:r>
              <a:rPr lang="es-ES" altLang="es-ES" sz="1800" dirty="0" smtClean="0"/>
              <a:t> con los datos:</a:t>
            </a:r>
          </a:p>
          <a:p>
            <a:pPr lvl="1"/>
            <a:r>
              <a:rPr lang="es-ES" altLang="es-ES" sz="1400" dirty="0" smtClean="0"/>
              <a:t>Alias: Portafirmas </a:t>
            </a:r>
            <a:r>
              <a:rPr lang="es-ES" altLang="es-ES" sz="1400" dirty="0" err="1" smtClean="0"/>
              <a:t>MinHAP</a:t>
            </a:r>
            <a:endParaRPr lang="es-ES" altLang="es-ES" sz="1400" dirty="0" smtClean="0"/>
          </a:p>
          <a:p>
            <a:pPr lvl="1"/>
            <a:r>
              <a:rPr lang="es-ES" altLang="es-ES" sz="1400" dirty="0" smtClean="0"/>
              <a:t>URL: </a:t>
            </a:r>
            <a:r>
              <a:rPr lang="es-ES" altLang="es-ES" sz="1400" dirty="0" smtClean="0">
                <a:hlinkClick r:id="rId2"/>
              </a:rPr>
              <a:t>http://ssweb.seap.minhap.es/afirma-signfolder-proxy/ProxyService</a:t>
            </a:r>
            <a:endParaRPr lang="es-ES" altLang="es-ES" sz="1400" dirty="0" smtClean="0"/>
          </a:p>
          <a:p>
            <a:r>
              <a:rPr lang="es-ES" altLang="es-ES" sz="1800" dirty="0" smtClean="0"/>
              <a:t>Pulsaremos el botón “</a:t>
            </a:r>
            <a:r>
              <a:rPr lang="es-ES" altLang="es-ES" sz="1800" b="1" dirty="0" err="1" smtClean="0"/>
              <a:t>Save</a:t>
            </a:r>
            <a:r>
              <a:rPr lang="es-ES" altLang="es-ES" sz="1800" dirty="0" smtClean="0"/>
              <a:t>” y, tras confirmarnos que se ha </a:t>
            </a:r>
            <a:r>
              <a:rPr lang="es-ES" altLang="es-ES" sz="1800" dirty="0" smtClean="0"/>
              <a:t>creado correctamente, </a:t>
            </a:r>
            <a:r>
              <a:rPr lang="es-ES" altLang="es-ES" sz="1800" dirty="0" smtClean="0"/>
              <a:t>seleccionaremos el elemento recién creado. </a:t>
            </a:r>
            <a:r>
              <a:rPr lang="es-ES" altLang="es-ES" sz="1800" dirty="0" smtClean="0"/>
              <a:t>(Figuras 4.1 y 4.2)</a:t>
            </a:r>
            <a:endParaRPr lang="es-ES" altLang="es-ES" sz="1800" dirty="0" smtClean="0"/>
          </a:p>
        </p:txBody>
      </p:sp>
      <p:sp>
        <p:nvSpPr>
          <p:cNvPr id="6" name="5 CuadroTexto"/>
          <p:cNvSpPr txBox="1"/>
          <p:nvPr/>
        </p:nvSpPr>
        <p:spPr>
          <a:xfrm>
            <a:off x="467544" y="764704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2000" dirty="0" smtClean="0">
                <a:solidFill>
                  <a:srgbClr val="000000"/>
                </a:solidFill>
                <a:cs typeface="Arial" pitchFamily="34" charset="0"/>
              </a:rPr>
              <a:t>4</a:t>
            </a:r>
            <a:r>
              <a:rPr lang="es-ES" altLang="es-ES" sz="2000" dirty="0" smtClean="0">
                <a:solidFill>
                  <a:srgbClr val="000000"/>
                </a:solidFill>
                <a:cs typeface="Arial" pitchFamily="34" charset="0"/>
              </a:rPr>
              <a:t>. Acceso al Portafirmas</a:t>
            </a:r>
            <a:endParaRPr lang="es-ES" altLang="es-ES" sz="20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04A8-1B3F-4578-AA87-C578C4604AF4}" type="slidenum">
              <a:rPr lang="es-ES" smtClean="0"/>
              <a:pPr/>
              <a:t>6</a:t>
            </a:fld>
            <a:endParaRPr lang="es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28855"/>
            <a:ext cx="3168352" cy="10003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2"/>
          <p:cNvSpPr txBox="1"/>
          <p:nvPr/>
        </p:nvSpPr>
        <p:spPr>
          <a:xfrm>
            <a:off x="1943447" y="5864475"/>
            <a:ext cx="9366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dirty="0" err="1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Figura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4.1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5865067" y="5864475"/>
            <a:ext cx="9366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dirty="0" err="1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Figura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4.2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844003"/>
            <a:ext cx="3954809" cy="7700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38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s-ES" sz="3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Port@firmas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19256" cy="4968551"/>
          </a:xfrm>
        </p:spPr>
        <p:txBody>
          <a:bodyPr>
            <a:normAutofit/>
          </a:bodyPr>
          <a:lstStyle/>
          <a:p>
            <a:r>
              <a:rPr lang="es-ES" altLang="es-ES" sz="2000" dirty="0" smtClean="0"/>
              <a:t>Una vez configurado el certificado y </a:t>
            </a:r>
            <a:r>
              <a:rPr lang="es-ES" altLang="es-ES" sz="2000" dirty="0" smtClean="0"/>
              <a:t>la dirección del portafirmas, </a:t>
            </a:r>
            <a:r>
              <a:rPr lang="es-ES" altLang="es-ES" sz="2000" dirty="0" err="1" smtClean="0"/>
              <a:t>podémos</a:t>
            </a:r>
            <a:r>
              <a:rPr lang="es-ES" altLang="es-ES" sz="2000" dirty="0" smtClean="0"/>
              <a:t> acceder a nuestra cuenta del Portafirmas mediante el botón “</a:t>
            </a:r>
            <a:r>
              <a:rPr lang="es-ES" altLang="es-ES" sz="2000" b="1" dirty="0" smtClean="0"/>
              <a:t>Acceder</a:t>
            </a:r>
            <a:r>
              <a:rPr lang="es-ES" altLang="es-ES" sz="2000" dirty="0" smtClean="0"/>
              <a:t>”.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ES" altLang="es-ES" sz="2000" dirty="0" smtClean="0"/>
              <a:t>Hay disponibles tres listados diferentes: peticiones </a:t>
            </a:r>
            <a:r>
              <a:rPr lang="es-ES" altLang="es-ES" sz="2000" b="1" dirty="0" smtClean="0"/>
              <a:t>Pendientes</a:t>
            </a:r>
            <a:r>
              <a:rPr lang="es-ES" altLang="es-ES" sz="2000" dirty="0" smtClean="0"/>
              <a:t> (Figura 5.1), </a:t>
            </a:r>
            <a:r>
              <a:rPr lang="es-ES" altLang="es-ES" sz="2000" b="1" dirty="0" smtClean="0"/>
              <a:t>Rechazadas</a:t>
            </a:r>
            <a:r>
              <a:rPr lang="es-ES" altLang="es-ES" sz="2000" dirty="0" smtClean="0"/>
              <a:t> (5.2) y </a:t>
            </a:r>
            <a:r>
              <a:rPr lang="es-ES" altLang="es-ES" sz="2000" b="1" dirty="0" smtClean="0"/>
              <a:t>Firmadas</a:t>
            </a:r>
            <a:r>
              <a:rPr lang="es-ES" altLang="es-ES" sz="2000" dirty="0" smtClean="0"/>
              <a:t> (5.3). Éstas últimas incluyen también las peticiones de Visto Bueno.</a:t>
            </a:r>
          </a:p>
          <a:p>
            <a:r>
              <a:rPr lang="es-ES" altLang="es-ES" sz="2000" dirty="0" smtClean="0"/>
              <a:t>Desde cualquiera de los listados podemos acceder al </a:t>
            </a:r>
            <a:r>
              <a:rPr lang="es-ES" altLang="es-ES" sz="2000" b="1" dirty="0" smtClean="0"/>
              <a:t>detalle de una petición </a:t>
            </a:r>
            <a:r>
              <a:rPr lang="es-ES" altLang="es-ES" sz="2000" dirty="0" smtClean="0"/>
              <a:t>(Figura 5.4) y obtener así información más precisa sobre ella (Figuras 5.5 y 5.6), además de acceder y </a:t>
            </a:r>
            <a:r>
              <a:rPr lang="es-ES" altLang="es-ES" sz="2000" b="1" dirty="0" err="1" smtClean="0"/>
              <a:t>previsualizar</a:t>
            </a:r>
            <a:r>
              <a:rPr lang="es-ES" altLang="es-ES" sz="2000" b="1" dirty="0" smtClean="0"/>
              <a:t> los documentos </a:t>
            </a:r>
            <a:r>
              <a:rPr lang="es-ES" altLang="es-ES" sz="2000" dirty="0" smtClean="0"/>
              <a:t>que pueda contener (figuras 5.7 y 5.8).</a:t>
            </a:r>
          </a:p>
          <a:p>
            <a:endParaRPr lang="es-ES" altLang="es-ES" sz="1600" dirty="0" smtClean="0"/>
          </a:p>
        </p:txBody>
      </p:sp>
      <p:sp>
        <p:nvSpPr>
          <p:cNvPr id="6" name="5 CuadroTexto"/>
          <p:cNvSpPr txBox="1"/>
          <p:nvPr/>
        </p:nvSpPr>
        <p:spPr>
          <a:xfrm>
            <a:off x="467544" y="764704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2000" dirty="0">
                <a:solidFill>
                  <a:srgbClr val="000000"/>
                </a:solidFill>
                <a:cs typeface="Arial" pitchFamily="34" charset="0"/>
              </a:rPr>
              <a:t>5</a:t>
            </a:r>
            <a:r>
              <a:rPr lang="es-ES" altLang="es-ES" sz="2000" dirty="0" smtClean="0">
                <a:solidFill>
                  <a:srgbClr val="000000"/>
                </a:solidFill>
                <a:cs typeface="Arial" pitchFamily="34" charset="0"/>
              </a:rPr>
              <a:t>. </a:t>
            </a:r>
            <a:r>
              <a:rPr lang="es-ES" altLang="es-ES" sz="2000" dirty="0" smtClean="0">
                <a:solidFill>
                  <a:srgbClr val="000000"/>
                </a:solidFill>
                <a:cs typeface="Arial" pitchFamily="34" charset="0"/>
              </a:rPr>
              <a:t>Visualización de peticiones</a:t>
            </a:r>
          </a:p>
        </p:txBody>
      </p:sp>
      <p:sp>
        <p:nvSpPr>
          <p:cNvPr id="13" name="TextBox 2"/>
          <p:cNvSpPr txBox="1"/>
          <p:nvPr/>
        </p:nvSpPr>
        <p:spPr>
          <a:xfrm>
            <a:off x="468313" y="6093420"/>
            <a:ext cx="935037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dirty="0" err="1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Figura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5.1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4366220"/>
            <a:ext cx="930275" cy="16557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88" y="4366220"/>
            <a:ext cx="935037" cy="16637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25" y="4366220"/>
            <a:ext cx="930275" cy="16557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4"/>
          <p:cNvSpPr txBox="1"/>
          <p:nvPr/>
        </p:nvSpPr>
        <p:spPr>
          <a:xfrm>
            <a:off x="2484438" y="6093420"/>
            <a:ext cx="935037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dirty="0" err="1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Figura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5.3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TextBox 15"/>
          <p:cNvSpPr txBox="1"/>
          <p:nvPr/>
        </p:nvSpPr>
        <p:spPr>
          <a:xfrm>
            <a:off x="1476375" y="6093420"/>
            <a:ext cx="935038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dirty="0" err="1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Figura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5.2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3492500" y="6093420"/>
            <a:ext cx="935038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dirty="0" err="1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Figura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5.4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8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0" y="4366220"/>
            <a:ext cx="931863" cy="16557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5" y="4366220"/>
            <a:ext cx="936625" cy="16637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213" y="4366220"/>
            <a:ext cx="931862" cy="16557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1" name="TextBox 19"/>
          <p:cNvSpPr txBox="1"/>
          <p:nvPr/>
        </p:nvSpPr>
        <p:spPr>
          <a:xfrm>
            <a:off x="5508625" y="6093420"/>
            <a:ext cx="935038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dirty="0" err="1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Figura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5.6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TextBox 20"/>
          <p:cNvSpPr txBox="1"/>
          <p:nvPr/>
        </p:nvSpPr>
        <p:spPr>
          <a:xfrm>
            <a:off x="4500563" y="6093420"/>
            <a:ext cx="935037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dirty="0" err="1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Figura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5.5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3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275" y="4366220"/>
            <a:ext cx="935038" cy="16637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4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513" y="4366220"/>
            <a:ext cx="930275" cy="16557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23"/>
          <p:cNvSpPr txBox="1"/>
          <p:nvPr/>
        </p:nvSpPr>
        <p:spPr>
          <a:xfrm>
            <a:off x="7524750" y="6093420"/>
            <a:ext cx="935038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dirty="0" err="1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Figura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5.8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TextBox 24"/>
          <p:cNvSpPr txBox="1"/>
          <p:nvPr/>
        </p:nvSpPr>
        <p:spPr>
          <a:xfrm>
            <a:off x="6516688" y="6093420"/>
            <a:ext cx="935037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dirty="0" err="1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Figura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5.7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04A8-1B3F-4578-AA87-C578C4604AF4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06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s-ES" sz="3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Port@firmas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altLang="es-ES" sz="1600" dirty="0" err="1" smtClean="0"/>
              <a:t>Desde</a:t>
            </a:r>
            <a:r>
              <a:rPr lang="en-US" altLang="es-ES" sz="1600" dirty="0" smtClean="0"/>
              <a:t> el </a:t>
            </a:r>
            <a:r>
              <a:rPr lang="en-US" altLang="es-ES" sz="1600" dirty="0" err="1" smtClean="0"/>
              <a:t>listado</a:t>
            </a:r>
            <a:r>
              <a:rPr lang="en-US" altLang="es-ES" sz="1600" dirty="0" smtClean="0"/>
              <a:t> de </a:t>
            </a:r>
            <a:r>
              <a:rPr lang="en-US" altLang="es-ES" sz="1600" dirty="0" err="1" smtClean="0"/>
              <a:t>peticiones</a:t>
            </a:r>
            <a:r>
              <a:rPr lang="en-US" altLang="es-ES" sz="1600" dirty="0" smtClean="0"/>
              <a:t> </a:t>
            </a:r>
            <a:r>
              <a:rPr lang="en-US" altLang="es-ES" sz="1600" dirty="0" err="1" smtClean="0"/>
              <a:t>pendientes</a:t>
            </a:r>
            <a:r>
              <a:rPr lang="en-US" altLang="es-ES" sz="1600" dirty="0" smtClean="0"/>
              <a:t> </a:t>
            </a:r>
            <a:r>
              <a:rPr lang="en-US" altLang="es-ES" sz="1600" dirty="0" err="1" smtClean="0"/>
              <a:t>podemos</a:t>
            </a:r>
            <a:r>
              <a:rPr lang="en-US" altLang="es-ES" sz="1600" dirty="0" smtClean="0"/>
              <a:t> </a:t>
            </a:r>
            <a:r>
              <a:rPr lang="en-US" altLang="es-ES" sz="1600" dirty="0" err="1" smtClean="0"/>
              <a:t>acceder</a:t>
            </a:r>
            <a:r>
              <a:rPr lang="en-US" altLang="es-ES" sz="1600" dirty="0" smtClean="0"/>
              <a:t> a las </a:t>
            </a:r>
            <a:r>
              <a:rPr lang="en-US" altLang="es-ES" sz="1600" dirty="0" err="1" smtClean="0"/>
              <a:t>diferentes</a:t>
            </a:r>
            <a:r>
              <a:rPr lang="en-US" altLang="es-ES" sz="1600" dirty="0" smtClean="0"/>
              <a:t> </a:t>
            </a:r>
            <a:r>
              <a:rPr lang="en-US" altLang="es-ES" sz="1600" dirty="0" err="1" smtClean="0"/>
              <a:t>acciones</a:t>
            </a:r>
            <a:r>
              <a:rPr lang="en-US" altLang="es-ES" sz="1600" dirty="0" smtClean="0"/>
              <a:t> </a:t>
            </a:r>
            <a:r>
              <a:rPr lang="en-US" altLang="es-ES" sz="1600" dirty="0" err="1" smtClean="0"/>
              <a:t>disponibles</a:t>
            </a:r>
            <a:r>
              <a:rPr lang="en-US" altLang="es-ES" sz="1600" dirty="0" smtClean="0"/>
              <a:t> (</a:t>
            </a:r>
            <a:r>
              <a:rPr lang="en-US" altLang="es-ES" sz="1600" b="1" dirty="0" smtClean="0"/>
              <a:t>Firma/</a:t>
            </a:r>
            <a:r>
              <a:rPr lang="en-US" altLang="es-ES" sz="1600" b="1" dirty="0" err="1" smtClean="0"/>
              <a:t>Visto</a:t>
            </a:r>
            <a:r>
              <a:rPr lang="en-US" altLang="es-ES" sz="1600" b="1" dirty="0" smtClean="0"/>
              <a:t> Bueno/</a:t>
            </a:r>
            <a:r>
              <a:rPr lang="en-US" altLang="es-ES" sz="1600" b="1" dirty="0" err="1" smtClean="0"/>
              <a:t>Rechazo</a:t>
            </a:r>
            <a:r>
              <a:rPr lang="en-US" altLang="es-ES" sz="1600" dirty="0" smtClean="0"/>
              <a:t>). Para </a:t>
            </a:r>
            <a:r>
              <a:rPr lang="en-US" altLang="es-ES" sz="1600" dirty="0" err="1" smtClean="0"/>
              <a:t>ello</a:t>
            </a:r>
            <a:r>
              <a:rPr lang="en-US" altLang="es-ES" sz="1600" dirty="0" smtClean="0"/>
              <a:t> </a:t>
            </a:r>
            <a:r>
              <a:rPr lang="en-US" altLang="es-ES" sz="1600" dirty="0" err="1" smtClean="0"/>
              <a:t>debemos</a:t>
            </a:r>
            <a:r>
              <a:rPr lang="en-US" altLang="es-ES" sz="1600" dirty="0" smtClean="0"/>
              <a:t> pulsar el </a:t>
            </a:r>
            <a:r>
              <a:rPr lang="en-US" altLang="es-ES" sz="1600" dirty="0" err="1" smtClean="0"/>
              <a:t>botón</a:t>
            </a:r>
            <a:r>
              <a:rPr lang="en-US" altLang="es-ES" sz="1600" dirty="0" smtClean="0"/>
              <a:t> </a:t>
            </a:r>
            <a:r>
              <a:rPr lang="en-US" altLang="en-US" sz="1600" b="1" dirty="0" smtClean="0"/>
              <a:t>“</a:t>
            </a:r>
            <a:r>
              <a:rPr lang="en-US" altLang="ja-JP" sz="1600" b="1" dirty="0" err="1" smtClean="0"/>
              <a:t>Seleccionar</a:t>
            </a:r>
            <a:r>
              <a:rPr lang="en-US" altLang="en-US" sz="1600" b="1" dirty="0" smtClean="0"/>
              <a:t>”</a:t>
            </a:r>
            <a:r>
              <a:rPr lang="en-US" altLang="ja-JP" sz="1600" b="1" dirty="0" smtClean="0"/>
              <a:t> </a:t>
            </a:r>
            <a:r>
              <a:rPr lang="en-US" altLang="ja-JP" sz="1600" dirty="0" err="1" smtClean="0"/>
              <a:t>situado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arriba</a:t>
            </a:r>
            <a:r>
              <a:rPr lang="en-US" altLang="ja-JP" sz="1600" dirty="0" smtClean="0"/>
              <a:t> a la </a:t>
            </a:r>
            <a:r>
              <a:rPr lang="en-US" altLang="ja-JP" sz="1600" dirty="0" err="1" smtClean="0"/>
              <a:t>derecha</a:t>
            </a:r>
            <a:r>
              <a:rPr lang="en-US" altLang="ja-JP" sz="1600" dirty="0" smtClean="0"/>
              <a:t> (</a:t>
            </a:r>
            <a:r>
              <a:rPr lang="en-US" altLang="ja-JP" sz="1600" dirty="0" err="1" smtClean="0"/>
              <a:t>Figura</a:t>
            </a:r>
            <a:r>
              <a:rPr lang="en-US" altLang="ja-JP" sz="1600" dirty="0" smtClean="0"/>
              <a:t> </a:t>
            </a:r>
            <a:r>
              <a:rPr lang="en-US" altLang="ja-JP" sz="1600" dirty="0" smtClean="0"/>
              <a:t>6.1</a:t>
            </a:r>
            <a:r>
              <a:rPr lang="en-US" altLang="ja-JP" sz="1600" dirty="0" smtClean="0"/>
              <a:t>).</a:t>
            </a:r>
          </a:p>
          <a:p>
            <a:r>
              <a:rPr lang="en-US" altLang="es-ES" sz="1600" dirty="0" err="1" smtClean="0"/>
              <a:t>Veremos</a:t>
            </a:r>
            <a:r>
              <a:rPr lang="en-US" altLang="es-ES" sz="1600" dirty="0" smtClean="0"/>
              <a:t> </a:t>
            </a:r>
            <a:r>
              <a:rPr lang="en-US" altLang="es-ES" sz="1600" dirty="0" err="1" smtClean="0"/>
              <a:t>como</a:t>
            </a:r>
            <a:r>
              <a:rPr lang="en-US" altLang="es-ES" sz="1600" dirty="0" smtClean="0"/>
              <a:t> </a:t>
            </a:r>
            <a:r>
              <a:rPr lang="en-US" altLang="es-ES" sz="1600" dirty="0" err="1" smtClean="0"/>
              <a:t>ahora</a:t>
            </a:r>
            <a:r>
              <a:rPr lang="en-US" altLang="es-ES" sz="1600" dirty="0" smtClean="0"/>
              <a:t> la </a:t>
            </a:r>
            <a:r>
              <a:rPr lang="en-US" altLang="es-ES" sz="1600" dirty="0" err="1" smtClean="0"/>
              <a:t>lista</a:t>
            </a:r>
            <a:r>
              <a:rPr lang="en-US" altLang="es-ES" sz="1600" dirty="0" smtClean="0"/>
              <a:t> se </a:t>
            </a:r>
            <a:r>
              <a:rPr lang="en-US" altLang="es-ES" sz="1600" dirty="0" err="1" smtClean="0"/>
              <a:t>nos</a:t>
            </a:r>
            <a:r>
              <a:rPr lang="en-US" altLang="es-ES" sz="1600" dirty="0" smtClean="0"/>
              <a:t> </a:t>
            </a:r>
            <a:r>
              <a:rPr lang="en-US" altLang="es-ES" sz="1600" dirty="0" err="1" smtClean="0"/>
              <a:t>muestra</a:t>
            </a:r>
            <a:r>
              <a:rPr lang="en-US" altLang="es-ES" sz="1600" dirty="0" smtClean="0"/>
              <a:t> </a:t>
            </a:r>
            <a:r>
              <a:rPr lang="en-US" altLang="es-ES" sz="1600" dirty="0" err="1" smtClean="0"/>
              <a:t>en</a:t>
            </a:r>
            <a:r>
              <a:rPr lang="en-US" altLang="es-ES" sz="1600" dirty="0" smtClean="0"/>
              <a:t> </a:t>
            </a:r>
            <a:r>
              <a:rPr lang="en-US" altLang="es-ES" sz="1600" b="1" dirty="0" err="1" smtClean="0"/>
              <a:t>modo</a:t>
            </a:r>
            <a:r>
              <a:rPr lang="en-US" altLang="es-ES" sz="1600" b="1" dirty="0" smtClean="0"/>
              <a:t> </a:t>
            </a:r>
            <a:r>
              <a:rPr lang="en-US" altLang="es-ES" sz="1600" b="1" dirty="0" err="1" smtClean="0"/>
              <a:t>edición</a:t>
            </a:r>
            <a:r>
              <a:rPr lang="en-US" altLang="es-ES" sz="1600" b="1" dirty="0" smtClean="0"/>
              <a:t> </a:t>
            </a:r>
            <a:r>
              <a:rPr lang="en-US" altLang="es-ES" sz="1600" dirty="0" smtClean="0"/>
              <a:t>de </a:t>
            </a:r>
            <a:r>
              <a:rPr lang="en-US" altLang="es-ES" sz="1600" dirty="0" err="1" smtClean="0"/>
              <a:t>manera</a:t>
            </a:r>
            <a:r>
              <a:rPr lang="en-US" altLang="es-ES" sz="1600" dirty="0" smtClean="0"/>
              <a:t> </a:t>
            </a:r>
            <a:r>
              <a:rPr lang="en-US" altLang="es-ES" sz="1600" dirty="0" err="1" smtClean="0"/>
              <a:t>que</a:t>
            </a:r>
            <a:r>
              <a:rPr lang="en-US" altLang="es-ES" sz="1600" dirty="0" smtClean="0"/>
              <a:t> </a:t>
            </a:r>
            <a:r>
              <a:rPr lang="en-US" altLang="es-ES" sz="1600" dirty="0" err="1" smtClean="0"/>
              <a:t>podemos</a:t>
            </a:r>
            <a:r>
              <a:rPr lang="en-US" altLang="es-ES" sz="1600" dirty="0" smtClean="0"/>
              <a:t> </a:t>
            </a:r>
            <a:r>
              <a:rPr lang="en-US" altLang="es-ES" sz="1600" dirty="0" err="1" smtClean="0"/>
              <a:t>seleccionar</a:t>
            </a:r>
            <a:r>
              <a:rPr lang="en-US" altLang="es-ES" sz="1600" dirty="0" smtClean="0"/>
              <a:t> las </a:t>
            </a:r>
            <a:r>
              <a:rPr lang="en-US" altLang="es-ES" sz="1600" dirty="0" err="1" smtClean="0"/>
              <a:t>peticiones</a:t>
            </a:r>
            <a:r>
              <a:rPr lang="en-US" altLang="es-ES" sz="1600" dirty="0" smtClean="0"/>
              <a:t> </a:t>
            </a:r>
            <a:r>
              <a:rPr lang="en-US" altLang="es-ES" sz="1600" dirty="0" err="1" smtClean="0"/>
              <a:t>que</a:t>
            </a:r>
            <a:r>
              <a:rPr lang="en-US" altLang="es-ES" sz="1600" dirty="0" smtClean="0"/>
              <a:t> </a:t>
            </a:r>
            <a:r>
              <a:rPr lang="en-US" altLang="es-ES" sz="1600" dirty="0" err="1" smtClean="0"/>
              <a:t>queramos</a:t>
            </a:r>
            <a:r>
              <a:rPr lang="en-US" altLang="es-ES" sz="1600" dirty="0" smtClean="0"/>
              <a:t> </a:t>
            </a:r>
            <a:r>
              <a:rPr lang="en-US" altLang="es-ES" sz="1600" dirty="0" err="1" smtClean="0"/>
              <a:t>procesar</a:t>
            </a:r>
            <a:r>
              <a:rPr lang="en-US" altLang="es-ES" sz="1600" dirty="0" smtClean="0"/>
              <a:t> (</a:t>
            </a:r>
            <a:r>
              <a:rPr lang="en-US" altLang="es-ES" sz="1600" dirty="0" err="1" smtClean="0"/>
              <a:t>Figura</a:t>
            </a:r>
            <a:r>
              <a:rPr lang="en-US" altLang="es-ES" sz="1600" dirty="0" smtClean="0"/>
              <a:t> </a:t>
            </a:r>
            <a:r>
              <a:rPr lang="en-US" altLang="es-ES" sz="1600" dirty="0" smtClean="0"/>
              <a:t>6.2</a:t>
            </a:r>
            <a:r>
              <a:rPr lang="en-US" altLang="es-ES" sz="1600" dirty="0" smtClean="0"/>
              <a:t>).</a:t>
            </a:r>
          </a:p>
          <a:p>
            <a:r>
              <a:rPr lang="en-US" altLang="es-ES" sz="1600" dirty="0" err="1" smtClean="0"/>
              <a:t>Una</a:t>
            </a:r>
            <a:r>
              <a:rPr lang="en-US" altLang="es-ES" sz="1600" dirty="0" smtClean="0"/>
              <a:t> </a:t>
            </a:r>
            <a:r>
              <a:rPr lang="en-US" altLang="es-ES" sz="1600" dirty="0" err="1" smtClean="0"/>
              <a:t>vez</a:t>
            </a:r>
            <a:r>
              <a:rPr lang="en-US" altLang="es-ES" sz="1600" dirty="0" smtClean="0"/>
              <a:t> </a:t>
            </a:r>
            <a:r>
              <a:rPr lang="en-US" altLang="es-ES" sz="1600" dirty="0" err="1" smtClean="0"/>
              <a:t>seleccionada</a:t>
            </a:r>
            <a:r>
              <a:rPr lang="en-US" altLang="es-ES" sz="1600" dirty="0" smtClean="0"/>
              <a:t> </a:t>
            </a:r>
            <a:r>
              <a:rPr lang="en-US" altLang="es-ES" sz="1600" dirty="0" err="1" smtClean="0"/>
              <a:t>alguna</a:t>
            </a:r>
            <a:r>
              <a:rPr lang="en-US" altLang="es-ES" sz="1600" dirty="0" smtClean="0"/>
              <a:t> </a:t>
            </a:r>
            <a:r>
              <a:rPr lang="en-US" altLang="es-ES" sz="1600" dirty="0" err="1" smtClean="0"/>
              <a:t>petición</a:t>
            </a:r>
            <a:r>
              <a:rPr lang="en-US" altLang="es-ES" sz="1600" dirty="0" smtClean="0"/>
              <a:t> los </a:t>
            </a:r>
            <a:r>
              <a:rPr lang="en-US" altLang="es-ES" sz="1600" b="1" dirty="0" err="1" smtClean="0"/>
              <a:t>botones</a:t>
            </a:r>
            <a:r>
              <a:rPr lang="en-US" altLang="es-ES" sz="1600" b="1" dirty="0" smtClean="0"/>
              <a:t> </a:t>
            </a:r>
            <a:r>
              <a:rPr lang="en-US" altLang="es-ES" sz="1600" b="1" dirty="0" err="1" smtClean="0"/>
              <a:t>inferiores</a:t>
            </a:r>
            <a:r>
              <a:rPr lang="en-US" altLang="es-ES" sz="1600" b="1" dirty="0" smtClean="0"/>
              <a:t> </a:t>
            </a:r>
            <a:r>
              <a:rPr lang="en-US" altLang="es-ES" sz="1600" dirty="0" smtClean="0"/>
              <a:t>de </a:t>
            </a:r>
            <a:r>
              <a:rPr lang="en-US" altLang="en-US" sz="1600" dirty="0" smtClean="0"/>
              <a:t>“</a:t>
            </a:r>
            <a:r>
              <a:rPr lang="en-US" altLang="ja-JP" sz="1600" dirty="0" err="1" smtClean="0"/>
              <a:t>Firmar</a:t>
            </a:r>
            <a:r>
              <a:rPr lang="en-US" altLang="ja-JP" sz="1600" dirty="0" smtClean="0"/>
              <a:t>/</a:t>
            </a:r>
            <a:r>
              <a:rPr lang="en-US" altLang="ja-JP" sz="1600" dirty="0" err="1" smtClean="0"/>
              <a:t>Visto</a:t>
            </a:r>
            <a:r>
              <a:rPr lang="en-US" altLang="ja-JP" sz="1600" dirty="0" smtClean="0"/>
              <a:t> Bueno</a:t>
            </a:r>
            <a:r>
              <a:rPr lang="en-US" altLang="en-US" sz="1600" dirty="0" smtClean="0"/>
              <a:t>”</a:t>
            </a:r>
            <a:r>
              <a:rPr lang="en-US" altLang="ja-JP" sz="1600" dirty="0" smtClean="0"/>
              <a:t> y </a:t>
            </a:r>
            <a:r>
              <a:rPr lang="en-US" altLang="en-US" sz="1600" dirty="0" smtClean="0"/>
              <a:t>“</a:t>
            </a:r>
            <a:r>
              <a:rPr lang="en-US" altLang="ja-JP" sz="1600" dirty="0" err="1" smtClean="0"/>
              <a:t>Rechazar</a:t>
            </a:r>
            <a:r>
              <a:rPr lang="en-US" altLang="en-US" sz="1600" dirty="0" smtClean="0"/>
              <a:t>”</a:t>
            </a:r>
            <a:r>
              <a:rPr lang="en-US" altLang="ja-JP" sz="1600" dirty="0" smtClean="0"/>
              <a:t> se </a:t>
            </a:r>
            <a:r>
              <a:rPr lang="en-US" altLang="ja-JP" sz="1600" dirty="0" err="1" smtClean="0"/>
              <a:t>habilitarán</a:t>
            </a:r>
            <a:r>
              <a:rPr lang="en-US" altLang="ja-JP" sz="1600" dirty="0" smtClean="0"/>
              <a:t> para </a:t>
            </a:r>
            <a:r>
              <a:rPr lang="en-US" altLang="ja-JP" sz="1600" dirty="0" err="1" smtClean="0"/>
              <a:t>que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podamos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pulsarlos</a:t>
            </a:r>
            <a:r>
              <a:rPr lang="en-US" altLang="ja-JP" sz="1600" dirty="0" smtClean="0"/>
              <a:t> y </a:t>
            </a:r>
            <a:r>
              <a:rPr lang="en-US" altLang="ja-JP" sz="1600" dirty="0" err="1" smtClean="0"/>
              <a:t>procesar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como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queramos</a:t>
            </a:r>
            <a:r>
              <a:rPr lang="en-US" altLang="ja-JP" sz="1600" dirty="0" smtClean="0"/>
              <a:t> las </a:t>
            </a:r>
            <a:r>
              <a:rPr lang="en-US" altLang="ja-JP" sz="1600" dirty="0" err="1" smtClean="0"/>
              <a:t>peticiones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seleccionadas</a:t>
            </a:r>
            <a:r>
              <a:rPr lang="en-US" altLang="ja-JP" sz="1600" dirty="0" smtClean="0"/>
              <a:t> (</a:t>
            </a:r>
            <a:r>
              <a:rPr lang="en-US" altLang="ja-JP" sz="1600" dirty="0" err="1" smtClean="0"/>
              <a:t>Figura</a:t>
            </a:r>
            <a:r>
              <a:rPr lang="en-US" altLang="ja-JP" sz="1600" dirty="0" smtClean="0"/>
              <a:t> </a:t>
            </a:r>
            <a:r>
              <a:rPr lang="en-US" altLang="ja-JP" sz="1600" dirty="0" smtClean="0"/>
              <a:t>6.3</a:t>
            </a:r>
            <a:r>
              <a:rPr lang="en-US" altLang="ja-JP" sz="1600" dirty="0" smtClean="0"/>
              <a:t>).</a:t>
            </a:r>
          </a:p>
          <a:p>
            <a:r>
              <a:rPr lang="en-US" altLang="es-ES" sz="1600" dirty="0" err="1" smtClean="0"/>
              <a:t>Estas</a:t>
            </a:r>
            <a:r>
              <a:rPr lang="en-US" altLang="es-ES" sz="1600" dirty="0" smtClean="0"/>
              <a:t> </a:t>
            </a:r>
            <a:r>
              <a:rPr lang="en-US" altLang="es-ES" sz="1600" dirty="0" err="1" smtClean="0"/>
              <a:t>acciones</a:t>
            </a:r>
            <a:r>
              <a:rPr lang="en-US" altLang="es-ES" sz="1600" dirty="0" smtClean="0"/>
              <a:t> </a:t>
            </a:r>
            <a:r>
              <a:rPr lang="en-US" altLang="es-ES" sz="1600" dirty="0" err="1" smtClean="0"/>
              <a:t>también</a:t>
            </a:r>
            <a:r>
              <a:rPr lang="en-US" altLang="es-ES" sz="1600" dirty="0" smtClean="0"/>
              <a:t> se </a:t>
            </a:r>
            <a:r>
              <a:rPr lang="en-US" altLang="es-ES" sz="1600" dirty="0" err="1" smtClean="0"/>
              <a:t>pueden</a:t>
            </a:r>
            <a:r>
              <a:rPr lang="en-US" altLang="es-ES" sz="1600" dirty="0" smtClean="0"/>
              <a:t> </a:t>
            </a:r>
            <a:r>
              <a:rPr lang="en-US" altLang="es-ES" sz="1600" dirty="0" err="1" smtClean="0"/>
              <a:t>llevar</a:t>
            </a:r>
            <a:r>
              <a:rPr lang="en-US" altLang="es-ES" sz="1600" dirty="0" smtClean="0"/>
              <a:t> a </a:t>
            </a:r>
            <a:r>
              <a:rPr lang="en-US" altLang="es-ES" sz="1600" dirty="0" err="1" smtClean="0"/>
              <a:t>cabo</a:t>
            </a:r>
            <a:r>
              <a:rPr lang="en-US" altLang="es-ES" sz="1600" dirty="0" smtClean="0"/>
              <a:t> </a:t>
            </a:r>
            <a:r>
              <a:rPr lang="en-US" altLang="es-ES" sz="1600" b="1" dirty="0" err="1" smtClean="0"/>
              <a:t>desde</a:t>
            </a:r>
            <a:r>
              <a:rPr lang="en-US" altLang="es-ES" sz="1600" b="1" dirty="0" smtClean="0"/>
              <a:t> el </a:t>
            </a:r>
            <a:r>
              <a:rPr lang="en-US" altLang="es-ES" sz="1600" b="1" dirty="0" err="1" smtClean="0"/>
              <a:t>detalle</a:t>
            </a:r>
            <a:r>
              <a:rPr lang="en-US" altLang="es-ES" sz="1600" dirty="0" smtClean="0"/>
              <a:t> de </a:t>
            </a:r>
            <a:r>
              <a:rPr lang="en-US" altLang="es-ES" sz="1600" dirty="0" err="1" smtClean="0"/>
              <a:t>una</a:t>
            </a:r>
            <a:r>
              <a:rPr lang="en-US" altLang="es-ES" sz="1600" dirty="0" smtClean="0"/>
              <a:t> </a:t>
            </a:r>
            <a:r>
              <a:rPr lang="en-US" altLang="es-ES" sz="1600" dirty="0" err="1" smtClean="0"/>
              <a:t>petición</a:t>
            </a:r>
            <a:r>
              <a:rPr lang="en-US" altLang="es-ES" sz="1600" dirty="0" smtClean="0"/>
              <a:t> </a:t>
            </a:r>
            <a:r>
              <a:rPr lang="en-US" altLang="es-ES" sz="1600" dirty="0" err="1" smtClean="0"/>
              <a:t>pendiente</a:t>
            </a:r>
            <a:r>
              <a:rPr lang="en-US" altLang="es-ES" sz="1600" dirty="0" smtClean="0"/>
              <a:t>. Para </a:t>
            </a:r>
            <a:r>
              <a:rPr lang="en-US" altLang="es-ES" sz="1600" dirty="0" err="1" smtClean="0"/>
              <a:t>ello</a:t>
            </a:r>
            <a:r>
              <a:rPr lang="en-US" altLang="es-ES" sz="1600" dirty="0" smtClean="0"/>
              <a:t>, </a:t>
            </a:r>
            <a:r>
              <a:rPr lang="en-US" altLang="es-ES" sz="1600" dirty="0" err="1" smtClean="0"/>
              <a:t>una</a:t>
            </a:r>
            <a:r>
              <a:rPr lang="en-US" altLang="es-ES" sz="1600" dirty="0" smtClean="0"/>
              <a:t> </a:t>
            </a:r>
            <a:r>
              <a:rPr lang="en-US" altLang="es-ES" sz="1600" dirty="0" err="1" smtClean="0"/>
              <a:t>vez</a:t>
            </a:r>
            <a:r>
              <a:rPr lang="en-US" altLang="es-ES" sz="1600" dirty="0" smtClean="0"/>
              <a:t> </a:t>
            </a:r>
            <a:r>
              <a:rPr lang="en-US" altLang="es-ES" sz="1600" dirty="0" err="1" smtClean="0"/>
              <a:t>dentro</a:t>
            </a:r>
            <a:r>
              <a:rPr lang="en-US" altLang="es-ES" sz="1600" dirty="0" smtClean="0"/>
              <a:t> del </a:t>
            </a:r>
            <a:r>
              <a:rPr lang="en-US" altLang="es-ES" sz="1600" dirty="0" err="1" smtClean="0"/>
              <a:t>detalle</a:t>
            </a:r>
            <a:r>
              <a:rPr lang="en-US" altLang="es-ES" sz="1600" dirty="0" smtClean="0"/>
              <a:t>, solo </a:t>
            </a:r>
            <a:r>
              <a:rPr lang="en-US" altLang="es-ES" sz="1600" dirty="0" err="1" smtClean="0"/>
              <a:t>debemos</a:t>
            </a:r>
            <a:r>
              <a:rPr lang="en-US" altLang="es-ES" sz="1600" dirty="0" smtClean="0"/>
              <a:t> </a:t>
            </a:r>
            <a:r>
              <a:rPr lang="en-US" altLang="es-ES" sz="1600" b="1" dirty="0" smtClean="0"/>
              <a:t>pulsar </a:t>
            </a:r>
            <a:r>
              <a:rPr lang="en-US" altLang="es-ES" sz="1600" b="1" dirty="0" err="1" smtClean="0"/>
              <a:t>sobre</a:t>
            </a:r>
            <a:r>
              <a:rPr lang="en-US" altLang="es-ES" sz="1600" b="1" dirty="0" smtClean="0"/>
              <a:t> el </a:t>
            </a:r>
            <a:r>
              <a:rPr lang="en-US" altLang="es-ES" sz="1600" b="1" dirty="0" err="1" smtClean="0"/>
              <a:t>botón</a:t>
            </a:r>
            <a:r>
              <a:rPr lang="en-US" altLang="es-ES" sz="1600" b="1" dirty="0" smtClean="0"/>
              <a:t> superior derecho</a:t>
            </a:r>
            <a:r>
              <a:rPr lang="en-US" altLang="es-ES" sz="1600" dirty="0" smtClean="0"/>
              <a:t> (</a:t>
            </a:r>
            <a:r>
              <a:rPr lang="en-US" altLang="es-ES" sz="1600" dirty="0" err="1" smtClean="0"/>
              <a:t>Figura</a:t>
            </a:r>
            <a:r>
              <a:rPr lang="en-US" altLang="es-ES" sz="1600" dirty="0" smtClean="0"/>
              <a:t> </a:t>
            </a:r>
            <a:r>
              <a:rPr lang="en-US" altLang="es-ES" sz="1600" dirty="0" smtClean="0"/>
              <a:t>6.4</a:t>
            </a:r>
            <a:r>
              <a:rPr lang="en-US" altLang="es-ES" sz="1600" dirty="0" smtClean="0"/>
              <a:t>) y </a:t>
            </a:r>
            <a:r>
              <a:rPr lang="en-US" altLang="es-ES" sz="1600" dirty="0" err="1" smtClean="0"/>
              <a:t>nos</a:t>
            </a:r>
            <a:r>
              <a:rPr lang="en-US" altLang="es-ES" sz="1600" dirty="0" smtClean="0"/>
              <a:t> </a:t>
            </a:r>
            <a:r>
              <a:rPr lang="en-US" altLang="es-ES" sz="1600" dirty="0" err="1" smtClean="0"/>
              <a:t>aparecerán</a:t>
            </a:r>
            <a:r>
              <a:rPr lang="en-US" altLang="es-ES" sz="1600" dirty="0" smtClean="0"/>
              <a:t> las </a:t>
            </a:r>
            <a:r>
              <a:rPr lang="en-US" altLang="es-ES" sz="1600" dirty="0" err="1" smtClean="0"/>
              <a:t>diferentes</a:t>
            </a:r>
            <a:r>
              <a:rPr lang="en-US" altLang="es-ES" sz="1600" dirty="0" smtClean="0"/>
              <a:t> </a:t>
            </a:r>
            <a:r>
              <a:rPr lang="en-US" altLang="es-ES" sz="1600" dirty="0" err="1" smtClean="0"/>
              <a:t>opciones</a:t>
            </a:r>
            <a:r>
              <a:rPr lang="en-US" altLang="es-ES" sz="1600" dirty="0" smtClean="0"/>
              <a:t> (</a:t>
            </a:r>
            <a:r>
              <a:rPr lang="en-US" altLang="es-ES" sz="1600" dirty="0" err="1" smtClean="0"/>
              <a:t>figura</a:t>
            </a:r>
            <a:r>
              <a:rPr lang="en-US" altLang="es-ES" sz="1600" dirty="0" smtClean="0"/>
              <a:t> </a:t>
            </a:r>
            <a:r>
              <a:rPr lang="en-US" altLang="es-ES" sz="1600" dirty="0" smtClean="0"/>
              <a:t>6.5</a:t>
            </a:r>
            <a:r>
              <a:rPr lang="en-US" altLang="es-ES" sz="1600" dirty="0" smtClean="0"/>
              <a:t>).</a:t>
            </a:r>
          </a:p>
          <a:p>
            <a:endParaRPr lang="en-US" altLang="es-ES" sz="1600" dirty="0" smtClean="0"/>
          </a:p>
        </p:txBody>
      </p:sp>
      <p:sp>
        <p:nvSpPr>
          <p:cNvPr id="6" name="5 CuadroTexto"/>
          <p:cNvSpPr txBox="1"/>
          <p:nvPr/>
        </p:nvSpPr>
        <p:spPr>
          <a:xfrm>
            <a:off x="467544" y="764704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2000" dirty="0" smtClean="0">
                <a:solidFill>
                  <a:srgbClr val="000000"/>
                </a:solidFill>
                <a:cs typeface="Arial" pitchFamily="34" charset="0"/>
              </a:rPr>
              <a:t>6</a:t>
            </a:r>
            <a:r>
              <a:rPr lang="es-ES" altLang="es-ES" sz="2000" dirty="0" smtClean="0">
                <a:solidFill>
                  <a:srgbClr val="000000"/>
                </a:solidFill>
                <a:cs typeface="Arial" pitchFamily="34" charset="0"/>
              </a:rPr>
              <a:t>. </a:t>
            </a:r>
            <a:r>
              <a:rPr lang="es-ES" altLang="es-ES" sz="2000" dirty="0" smtClean="0">
                <a:solidFill>
                  <a:srgbClr val="000000"/>
                </a:solidFill>
                <a:cs typeface="Arial" pitchFamily="34" charset="0"/>
              </a:rPr>
              <a:t>Firma, Visto Bueno o Rechazo de peticiones</a:t>
            </a:r>
          </a:p>
        </p:txBody>
      </p:sp>
      <p:sp>
        <p:nvSpPr>
          <p:cNvPr id="21" name="TextBox 2"/>
          <p:cNvSpPr txBox="1"/>
          <p:nvPr/>
        </p:nvSpPr>
        <p:spPr>
          <a:xfrm>
            <a:off x="1980455" y="6237436"/>
            <a:ext cx="9366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dirty="0" err="1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Figura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6.1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455" y="4510236"/>
            <a:ext cx="931863" cy="16557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830" y="4510236"/>
            <a:ext cx="936625" cy="16637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555" y="4510236"/>
            <a:ext cx="930275" cy="16557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14"/>
          <p:cNvSpPr txBox="1"/>
          <p:nvPr/>
        </p:nvSpPr>
        <p:spPr>
          <a:xfrm>
            <a:off x="4428380" y="6237436"/>
            <a:ext cx="9366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dirty="0" err="1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Figura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6.3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TextBox 15"/>
          <p:cNvSpPr txBox="1"/>
          <p:nvPr/>
        </p:nvSpPr>
        <p:spPr>
          <a:xfrm>
            <a:off x="3204418" y="6237436"/>
            <a:ext cx="9366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dirty="0" err="1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Figura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6.2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7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930" y="4510236"/>
            <a:ext cx="930275" cy="16557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8" name="TextBox 12"/>
          <p:cNvSpPr txBox="1"/>
          <p:nvPr/>
        </p:nvSpPr>
        <p:spPr>
          <a:xfrm>
            <a:off x="5650755" y="6237436"/>
            <a:ext cx="9366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dirty="0" err="1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Figura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6.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4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9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330" y="4510236"/>
            <a:ext cx="931863" cy="16557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16"/>
          <p:cNvSpPr txBox="1"/>
          <p:nvPr/>
        </p:nvSpPr>
        <p:spPr>
          <a:xfrm>
            <a:off x="6947743" y="6237436"/>
            <a:ext cx="936625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dirty="0" err="1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Figura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6.5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04A8-1B3F-4578-AA87-C578C4604AF4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003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717</Words>
  <Application>Microsoft Office PowerPoint</Application>
  <PresentationFormat>Presentación en pantalla (4:3)</PresentationFormat>
  <Paragraphs>77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Port@firmas</vt:lpstr>
      <vt:lpstr>Port@firmas</vt:lpstr>
      <vt:lpstr>Port@firmas</vt:lpstr>
      <vt:lpstr>Port@firmas</vt:lpstr>
      <vt:lpstr>Port@firmas</vt:lpstr>
      <vt:lpstr>Port@firmas</vt:lpstr>
      <vt:lpstr>Port@firmas</vt:lpstr>
      <vt:lpstr>Port@firmas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Port@firmas</dc:title>
  <dc:creator>A122466</dc:creator>
  <cp:lastModifiedBy>Carlos Gamuci Millán</cp:lastModifiedBy>
  <cp:revision>13</cp:revision>
  <dcterms:created xsi:type="dcterms:W3CDTF">2015-03-12T12:06:58Z</dcterms:created>
  <dcterms:modified xsi:type="dcterms:W3CDTF">2015-05-20T16:58:10Z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-1419192262</vt:i4>
  </property>
  <property fmtid="{D5CDD505-2E9C-101B-9397-08002B2CF9AE}" pid="3" name="_NewReviewCycle">
    <vt:lpwstr/>
  </property>
  <property fmtid="{D5CDD505-2E9C-101B-9397-08002B2CF9AE}" pid="4" name="_EmailSubject">
    <vt:lpwstr>Manual Portafirmas iOS</vt:lpwstr>
  </property>
  <property fmtid="{D5CDD505-2E9C-101B-9397-08002B2CF9AE}" pid="5" name="_AuthorEmail">
    <vt:lpwstr>carlos.gamuci@atos.net</vt:lpwstr>
  </property>
  <property fmtid="{D5CDD505-2E9C-101B-9397-08002B2CF9AE}" pid="6" name="_AuthorEmailDisplayName">
    <vt:lpwstr>Gamuci Millan, Carlos</vt:lpwstr>
  </property>
</Properties>
</file>