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68" r:id="rId4"/>
    <p:sldId id="261" r:id="rId5"/>
    <p:sldId id="258" r:id="rId6"/>
    <p:sldId id="259" r:id="rId7"/>
    <p:sldId id="262" r:id="rId8"/>
    <p:sldId id="269" r:id="rId9"/>
    <p:sldId id="270" r:id="rId10"/>
    <p:sldId id="263" r:id="rId11"/>
    <p:sldId id="264" r:id="rId12"/>
    <p:sldId id="265" r:id="rId13"/>
    <p:sldId id="266" r:id="rId14"/>
    <p:sldId id="267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60" r:id="rId29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BD7"/>
    <a:srgbClr val="004C22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0F7C2A66-9D99-5FC3-2B7E-41A891DF6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903E8ACF-A1AF-9A90-402F-E9773FCD0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9B1DA13A-9F8A-1AB9-0460-5CCBF568E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095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58EB325-D43A-C95E-7C73-E1FD9EEF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EFA0EC7A-B04C-AB6B-980D-FBA21A2CC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3AE6CE9F-D66F-26F4-4287-B3647D508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3915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143C529-2D24-DF43-46DD-A14C2AA9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FFDD4DFF-9411-E13F-F2AE-8690E579F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10783B44-85A4-FE86-FA17-864042883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609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E36E7E8D-38CD-D89A-ACB4-6594ED732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BA01CC9C-4D01-99C8-BAF9-E9547D0585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BAB83186-EFB9-85E1-6EF3-0E9D35BAC1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809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92753FFE-5B75-A796-623C-34D1FB967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8926A711-A506-C4BA-04C7-77747EDFB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67A89360-6437-5F12-E8FB-6B93BD180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995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3772449B-09BC-95E9-7E58-A08F5EB25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FD956C9D-38E0-E6D2-8CF8-5279985F8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9782CFC6-58D5-0521-5DC8-2F56C0551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33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BEE3289-EA1F-1212-DFA6-CB8D7FC3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BD893343-7540-A1DA-009C-AD420F5A0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08D6B8FE-E3FB-289C-A0C4-ACC992F2E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3136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8C348F6-BCDA-C372-06AB-704B55CF7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774CFC87-95E2-E1C3-3F9A-7EC044FE71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EDD2EA05-D40E-10CF-5579-5505DFB8A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8061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17B6595-DC50-2126-58AE-68C6E00B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245F7F9E-1415-DEB1-CE78-CF4BD2B2A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094A7065-A7EF-0707-F0B2-8337A714A4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9459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05FCA12-7BF3-A641-4E10-93FD21350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C856A14C-1915-6F9E-6874-6B30A7251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8397FC7E-0695-C1E5-8599-A72B62420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877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AB68D748-903E-6836-36E1-83A5C1173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933FEEE7-C68D-B2E2-9E55-73084C03F7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3D5571DC-6B8E-1F38-0ECD-98FAC6E3CB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08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8A47C64-BC7D-ABE2-15F5-5B51C9FDB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66754DA6-3678-94C9-88CC-B4CEF5726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453F6D5D-4A45-B82E-D4D6-D54C28600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09596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2F9E951-3306-4A59-506A-588AD6B20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A764ADC0-CBB5-B448-DD71-50F19004C8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5DD2DB21-FBBC-A2C6-771C-617E83059E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660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551BF09F-B1B5-2780-FD22-1710A395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5E47F95E-1E81-46AC-BE7D-70405CEB5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79B3308A-D647-2C7A-90D2-A08266B46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594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427A0D46-7979-35E5-4AFF-F9BB7090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7CBF973A-DEFD-86D5-13F1-CDA0E9D1AF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CE83CABC-8AA9-D5E0-40AB-A937BA9A4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8939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6449FE60-2F14-B1DA-4347-64711E39A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F136F4F7-2967-7EE7-80B3-CDCF67D65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B5502ABF-1291-7875-DAAC-418492235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243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FD89C419-6BF4-0BE8-C85C-C9AC4828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03C82649-90BD-A0CE-5830-F315DCC22D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E9EEF78D-DB11-D67B-9F83-B8453C9003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5105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1B4F35A-9D74-232B-446C-64D54521D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E6457D05-530D-6805-B2FD-F71FF121D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DF076BF3-2B4C-C52F-8622-6C088653C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713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24763c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24763c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>
          <a:extLst>
            <a:ext uri="{FF2B5EF4-FFF2-40B4-BE49-F238E27FC236}">
              <a16:creationId xmlns:a16="http://schemas.microsoft.com/office/drawing/2014/main" id="{75CCFC41-02B5-82BB-8308-51BF71D5E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>
            <a:extLst>
              <a:ext uri="{FF2B5EF4-FFF2-40B4-BE49-F238E27FC236}">
                <a16:creationId xmlns:a16="http://schemas.microsoft.com/office/drawing/2014/main" id="{A17FC09A-CA70-07C0-1720-CA1090C309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>
            <a:extLst>
              <a:ext uri="{FF2B5EF4-FFF2-40B4-BE49-F238E27FC236}">
                <a16:creationId xmlns:a16="http://schemas.microsoft.com/office/drawing/2014/main" id="{7F62C8BE-F15B-0329-1843-3AD7FE175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652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E4526AF5-1CEE-8885-D032-42EC24D76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>
            <a:extLst>
              <a:ext uri="{FF2B5EF4-FFF2-40B4-BE49-F238E27FC236}">
                <a16:creationId xmlns:a16="http://schemas.microsoft.com/office/drawing/2014/main" id="{9CF9857B-5B88-9620-49A4-00EFC3B588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>
            <a:extLst>
              <a:ext uri="{FF2B5EF4-FFF2-40B4-BE49-F238E27FC236}">
                <a16:creationId xmlns:a16="http://schemas.microsoft.com/office/drawing/2014/main" id="{9CE15615-AE42-EC30-67D4-3BE245817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85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609A42F-8756-EDBA-A311-77014736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4358E309-2D09-8138-A963-1665E6125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016F4CAA-C627-7754-7FA8-8648D1739B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9789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1C12EFD4-903E-1165-BD71-2510E3D2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12FF4581-D535-FAA0-EE5F-2014F3F5D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59A16EE4-620A-7A45-DD26-382BE1E2F9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46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>
          <a:extLst>
            <a:ext uri="{FF2B5EF4-FFF2-40B4-BE49-F238E27FC236}">
              <a16:creationId xmlns:a16="http://schemas.microsoft.com/office/drawing/2014/main" id="{C8E547E8-C6A6-9C19-5114-188DA30E6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>
            <a:extLst>
              <a:ext uri="{FF2B5EF4-FFF2-40B4-BE49-F238E27FC236}">
                <a16:creationId xmlns:a16="http://schemas.microsoft.com/office/drawing/2014/main" id="{1D8808D8-09E9-CA0B-6B51-075F4D4822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>
            <a:extLst>
              <a:ext uri="{FF2B5EF4-FFF2-40B4-BE49-F238E27FC236}">
                <a16:creationId xmlns:a16="http://schemas.microsoft.com/office/drawing/2014/main" id="{E79DCF87-FC46-60D8-1EDF-701D46838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953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alura.com.br/artigos/arredondamento-no-java-do-double-ao-bigdecimal" TargetMode="External"/><Relationship Id="rId5" Type="http://schemas.openxmlformats.org/officeDocument/2006/relationships/hyperlink" Target="https://kotlinlang.org/api/core/kotlin-stdlib/kotlin/to-big-decimal.html" TargetMode="External"/><Relationship Id="rId4" Type="http://schemas.openxmlformats.org/officeDocument/2006/relationships/hyperlink" Target="https://kotlinlang.org/docs/functions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68975" y="3220700"/>
            <a:ext cx="8091900" cy="12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Lucas Ferreira Lan</a:t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Herick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Marcio M. Brito</a:t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Juary dos Santos L. Júnior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0" y="1531950"/>
            <a:ext cx="9144000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algn="ctr">
              <a:lnSpc>
                <a:spcPct val="90000"/>
              </a:lnSpc>
            </a:pP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Refatoração de Sistema de Pedidos em </a:t>
            </a:r>
            <a:r>
              <a:rPr lang="pt-BR" sz="3600" b="1" dirty="0" err="1">
                <a:latin typeface="Poppins"/>
                <a:ea typeface="Poppins"/>
                <a:cs typeface="Poppins"/>
                <a:sym typeface="Poppins"/>
              </a:rPr>
              <a:t>Kotlin</a:t>
            </a: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: Estruturação e Boas Práticas</a:t>
            </a:r>
            <a:endParaRPr sz="36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Feira de Santana, 2025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43D5F84-C8E0-F955-90FF-DCCC639E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078A06F4-64E1-B9F9-1F6C-F0345F5BD1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369FD497-1ACE-1A7B-D00C-5218E4BC7156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Funções de </a:t>
            </a:r>
            <a:r>
              <a:rPr lang="pt-BR" sz="3200" b="1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Leitura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EC9CA86D-EB96-7FF8-9353-9119D0B1F4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90BBE079-985C-4C73-47D2-1F8C2947855E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A165BB2-1563-1E3D-E451-80B6F0F6F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33" y="1427250"/>
            <a:ext cx="6573167" cy="305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5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B81798D-6828-EE45-1E36-9F3EE7E4A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9E0040A6-1205-4C61-2A12-48C61B727F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B950A23C-30C5-DBE2-DA52-22927AEA3DE4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Funções de </a:t>
            </a:r>
            <a:r>
              <a:rPr lang="pt-BR" sz="3200" b="1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Leitura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9E14E894-609E-E3A9-854F-328628601D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299FDDEE-F27F-4B8A-6F36-B04592CFC7FF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E8390E1-9F1B-2759-3535-8CC0AFEF8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133863"/>
            <a:ext cx="4201111" cy="34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0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C71CBB47-3413-3E59-4D89-EA3A05C7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A8EA7756-BE24-EFCD-654E-D2EF6543D7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DCBEE426-CEB4-74B4-5427-D95534F397E9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Cadastro de itens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F1C2788E-D694-0AB2-03C0-7BEE1E51EEA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0EE3C475-567F-CF1E-634B-30BD6E20176D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5C30D88-55D6-B23B-7F98-1714B8DCE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332975"/>
            <a:ext cx="5772956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946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736CD80D-95C8-9A17-AEDD-0E88872C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421B5C42-ACE3-403B-7B3B-8D3C412532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3CFB8CB2-52F9-9A7F-5A8D-765C09EBC044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Cadastro de itens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41B8B2FE-5AAC-E1C9-ACCB-2D1A9E42B7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D5CDFBFF-5605-1C65-0AA4-7E04D795BFC8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DE6CCC-B85B-AE5B-A852-771A73F53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523364"/>
            <a:ext cx="5006042" cy="26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F7FC989-ECDA-E50A-FD9B-87F7A2CA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0236524D-1349-0883-2F61-C2FCBC70C4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E34E4B9D-F03B-5146-CDF5-AB234CF200AE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de itens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F3ABEED4-2469-DD88-D6B5-30FBDE0E624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FD5B11EB-B1CF-1B9C-3A96-F53F73F7865C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E0BFF7-2AB7-AA56-8F25-A07C3CC6D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058200"/>
            <a:ext cx="7228570" cy="364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7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7F491BE-E0D3-C553-B461-CE68F63FD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F56CF6D9-403B-028D-04F8-B9DF2ABBDC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F3DB5E4A-6D2D-F60C-CDAA-139ABA050895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de itens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945123A0-E3B4-21D7-8B6C-45D795C307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2D5EEE63-8B22-B6F9-92C8-432CDE57623C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0D196DC-6B6D-D4A7-365E-DC62D2F1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597815"/>
            <a:ext cx="286742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9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5B9C0E03-6DD4-65E8-1A94-E9AEB05C3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A22E4AE5-F096-C737-289B-550F3AD546F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A2BC1DBB-70F7-F431-8569-129D635DD9CE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de itens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60BE7A94-27D9-EBF6-76F4-DF250B0347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32564D92-A92B-3C69-BCB7-F94BCC8AEE01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8FC4D2-332C-E900-E941-F33D0275E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280038"/>
            <a:ext cx="6228499" cy="291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76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6ACA82F-D0F9-8195-C87A-22E7F65BA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77BDC9F8-3860-0A37-9732-5504A2876D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FD19751D-8859-88CC-CD88-83CAC2ACB4C5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820F310E-4BD1-F36E-BBD3-DC9130185A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56F45D43-3CCD-101C-7AD4-FB0C96F6AF9E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98DD43-8295-BBB1-235C-0C00D68E3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165308"/>
            <a:ext cx="2614818" cy="33513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6C78F2A-DB7C-E9C7-F080-A4B8B11755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464" y="1776672"/>
            <a:ext cx="4848994" cy="159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B497F38-D6BF-F3F8-8ECB-0319B53E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7E7164E6-91E9-0CD8-16C8-B4ABD73AFB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4628E232-0DA4-CC1A-E3B2-B635CF9BE308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</a:t>
            </a: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D4556403-5150-817F-B5A7-5183E6DD93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5581CA03-ECA7-6315-3E07-1B56C19092F5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F180422-0959-F23D-9FA3-F98D93FC6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03" y="1459683"/>
            <a:ext cx="2934109" cy="276263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908609C-F3C6-7B31-D15A-009BFFDF5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69" y="1878842"/>
            <a:ext cx="2924583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54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BC9665A4-52C8-9CA8-B942-33304C5A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E289326F-1090-F10E-05B3-4FA62EE804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E33AEEE8-ED06-927C-CB27-120301061C9D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 -</a:t>
            </a:r>
            <a:r>
              <a:rPr lang="pt-BR" sz="3200" b="1" dirty="0">
                <a:highlight>
                  <a:srgbClr val="FFFFFF"/>
                </a:highlight>
                <a:latin typeface="Poppins" panose="00000500000000000000" pitchFamily="2" charset="0"/>
                <a:cs typeface="Poppins" panose="00000500000000000000" pitchFamily="2" charset="0"/>
              </a:rPr>
              <a:t>Adição de itens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991A9A29-6D4B-F6DF-B9DF-1E338A02C5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71640688-8DEB-E858-9B5C-F30F09369314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64869BA-BD03-D5C1-702A-4B04887B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685990"/>
            <a:ext cx="5112332" cy="13655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2BB830B-B4BC-6AFB-13C7-11B38E36C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0" y="3270834"/>
            <a:ext cx="590632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6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0" y="0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92150" y="3191999"/>
            <a:ext cx="2977312" cy="1813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Apresentar o processo de refatoração de um sistema de pedidos de restaurante desenvolvido em </a:t>
            </a:r>
            <a:r>
              <a:rPr lang="pt-BR" sz="12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Kotlin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destacando a separação entre lógica de negócio e interface com o usuário, visando maior clareza, organização e facilidade de manutenção do código.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Estrutura de dados: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Apresentar a estrutura de dados do código desenvolvido.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Lógica de negócio: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Expor as funções criadas para representar a lógica do sistema.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0000" y="333000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Função </a:t>
            </a:r>
            <a:r>
              <a:rPr lang="pt-BR" sz="12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Apresentação da função </a:t>
            </a:r>
            <a:r>
              <a:rPr lang="pt-BR" sz="1200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main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61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5. Cadastro de itens: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Refatoração do código referente ao cadastro de itens.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3DCE0CFE-CF48-A2BB-AC7B-37AD27003DF4}"/>
              </a:ext>
            </a:extLst>
          </p:cNvPr>
          <p:cNvSpPr txBox="1"/>
          <p:nvPr/>
        </p:nvSpPr>
        <p:spPr>
          <a:xfrm>
            <a:off x="6120000" y="333000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6. Atualização de itens: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Refatoração do código referente a atualização de itens.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69;p14">
            <a:extLst>
              <a:ext uri="{FF2B5EF4-FFF2-40B4-BE49-F238E27FC236}">
                <a16:creationId xmlns:a16="http://schemas.microsoft.com/office/drawing/2014/main" id="{DD8D04D3-35C8-708A-B888-C6C7C6C895E9}"/>
              </a:ext>
            </a:extLst>
          </p:cNvPr>
          <p:cNvSpPr txBox="1"/>
          <p:nvPr/>
        </p:nvSpPr>
        <p:spPr>
          <a:xfrm>
            <a:off x="61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Funções de leitura: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Demonstração do funcionamento das funções criadas para a leitura de dados.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02A2665F-646D-4FE4-DA8D-758BCE557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37362A59-F08C-DD67-2A67-B2D8C8B06A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358A896-CB68-0B06-5E0C-1AFF15D41B58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 -</a:t>
            </a:r>
            <a:r>
              <a:rPr lang="pt-BR" sz="3200" b="1" dirty="0">
                <a:highlight>
                  <a:srgbClr val="FFFFFF"/>
                </a:highlight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Cupom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35DA4F3B-1E5F-C4F6-BF4F-619D88F3D0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FD24E9A3-8297-4BE1-FC91-05610E3CE036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5784CD-3808-188A-30F6-FABA8D17D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521922"/>
            <a:ext cx="5193886" cy="314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8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1F732B0-2EE0-623A-E2F0-2E4EDAA1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E1ECB58B-3D61-7303-9068-5D6E0D6AF6F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C0E8E0D3-C0E9-78D8-3E31-DFC3E0054743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Criação de pedido -</a:t>
            </a:r>
            <a:r>
              <a:rPr lang="pt-BR" sz="3200" b="1" dirty="0">
                <a:highlight>
                  <a:srgbClr val="FFFFFF"/>
                </a:highlight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 Cupom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FCC93425-DAAA-7EC7-9D4C-0A9206FFC76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AF9338CC-B13F-B1EC-5ED2-ACA76DF83956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D4992DB-D77B-FD9B-BBA1-2052D1B4D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610358"/>
            <a:ext cx="5630061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22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E620AFA0-DB47-C8F9-B1EA-2AB0944D3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E486C47F-1CD5-BD65-26B9-142F10644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680CFEBA-68AC-1F64-CBA1-7C4887FD148B}"/>
              </a:ext>
            </a:extLst>
          </p:cNvPr>
          <p:cNvSpPr txBox="1"/>
          <p:nvPr/>
        </p:nvSpPr>
        <p:spPr>
          <a:xfrm>
            <a:off x="349650" y="370300"/>
            <a:ext cx="651178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Status do Pedido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2FD74238-B65D-F8AE-C50A-5BB962F0B1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8D0207CF-7A53-F483-F125-838EE9A81AB4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03C553-3101-7677-48C6-E4D62A7F8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038133"/>
            <a:ext cx="7095193" cy="373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9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5649FE9-7D06-B3D3-182F-692D0699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5BCD241-D009-F851-E2D4-68AF60C60D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DB1DADB6-BAF6-0AFF-0E0D-A1BED3248F18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Atualização do Status do Pedido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F726055A-7F27-A695-E37A-114FBFD08D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9FF11E70-8845-9553-0974-86A90F0A4352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A29C24-0D56-80D2-A770-B53750A7B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561933"/>
            <a:ext cx="4746856" cy="304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3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190DBD09-8C8D-DE5E-F427-EE42DE178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5EEA8C1F-05B7-3C42-370B-46F39DD7EA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11A272AD-F397-8EC1-CBEB-6303EB1128EE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Consulta de pedidos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061B45A3-9239-4603-FF80-271D1711D3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186B0454-6734-A8A2-F412-667E63C45133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6768A-8D82-9BE5-0AC9-74B55EA06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116699"/>
            <a:ext cx="4342782" cy="36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9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2FFBA841-3E7A-732A-2D1A-3B01A74CB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F5B90D34-E825-E21B-3F07-3069CAA066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090715BF-F27E-E0FD-3B0A-47F2182BBBF0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Consulta de pedidos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0B083E50-6439-9836-8146-3E19CC4EDE3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E66A2872-DE99-D86A-252B-3AB7CA010472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595B17-6165-203D-E54D-46CE7B9E6F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299321"/>
            <a:ext cx="6384812" cy="29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3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334F5902-B8FF-9907-AD8B-F6D6AE8F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975BA83A-0638-4D07-2165-5CF8485B4C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08B784A9-7B7A-CC7F-2574-678F5E9C92D9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Consulta de pedidos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62613E95-66CC-4A6A-4B55-3D97AECDF2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55ADB057-2231-666C-AA37-B427E9CE6DFE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3BB3C72-3C5D-2E55-CBA5-D370253E5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058200"/>
            <a:ext cx="3000794" cy="279121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0AB622C-5D9F-0E40-4F10-275693D65D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0" y="3918104"/>
            <a:ext cx="3277057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69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ADE26903-6BDB-8931-2811-B514991B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57C25473-4AC5-ACCF-39A8-13F30EA248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6B98927F-DC5F-52E8-8780-D6F66A257E65}"/>
              </a:ext>
            </a:extLst>
          </p:cNvPr>
          <p:cNvSpPr txBox="1"/>
          <p:nvPr/>
        </p:nvSpPr>
        <p:spPr>
          <a:xfrm>
            <a:off x="349650" y="370300"/>
            <a:ext cx="5425508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Considerações finais</a:t>
            </a:r>
            <a:endParaRPr lang="pt-BR" sz="3200" dirty="0">
              <a:highlight>
                <a:srgbClr val="FFFFFF"/>
              </a:highlight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tx1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B78A3670-CF4D-4FE9-549F-42A1AC016A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6796924F-947F-416B-79DE-9F291FCD2D78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AD727D4-50F7-80E1-9028-2651290CA615}"/>
              </a:ext>
            </a:extLst>
          </p:cNvPr>
          <p:cNvSpPr txBox="1"/>
          <p:nvPr/>
        </p:nvSpPr>
        <p:spPr>
          <a:xfrm>
            <a:off x="495014" y="1402538"/>
            <a:ext cx="8257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A refatoração melhorou a organização e legibilidade;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Facilitou a adição de novas funcionalidades;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Resoluções de erros críticos no sistema.</a:t>
            </a:r>
          </a:p>
          <a:p>
            <a:endParaRPr lang="pt-BR" sz="18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pt-BR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36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 dirty="0"/>
          </a:p>
        </p:txBody>
      </p:sp>
      <p:sp>
        <p:nvSpPr>
          <p:cNvPr id="96" name="Google Shape;96;p17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sz="32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DBB1AA8B-FB8D-7368-0A93-B181E8CF2C59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73DAF6-4C48-7897-04FC-AECBAEEE2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9650" y="1409841"/>
            <a:ext cx="84639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KOTLIN.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Functions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https://kotlinlang.org/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docs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4"/>
              </a:rPr>
              <a:t>/functions.html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Acesso em: 30 ago.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KOTLIN.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toBigDecimal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https://kotlinlang.org/api/core/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kotlin-stdlib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/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kotlin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5"/>
              </a:rPr>
              <a:t>/to-big-decimal.html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Acesso em: 06 set. 2025.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ALURA. 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Arredondamento no Java: do Double ao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BigDecimal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Disponível em: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https://www.alura.com.br/artigos/arredondamento-no-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java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-do-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double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-ao-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  <a:hlinkClick r:id="rId6"/>
              </a:rPr>
              <a:t>bigdecimal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 Acesso em: 06 set. 2025.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>
          <a:extLst>
            <a:ext uri="{FF2B5EF4-FFF2-40B4-BE49-F238E27FC236}">
              <a16:creationId xmlns:a16="http://schemas.microsoft.com/office/drawing/2014/main" id="{F9EB0B2D-CA0F-687C-F4DB-FACFB0B1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7FCC5E34-F3AD-E28C-66F1-312982293F8F}"/>
              </a:ext>
            </a:extLst>
          </p:cNvPr>
          <p:cNvSpPr/>
          <p:nvPr/>
        </p:nvSpPr>
        <p:spPr>
          <a:xfrm>
            <a:off x="0" y="0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96B33D90-EE25-11CF-A778-23A8FB38244A}"/>
              </a:ext>
            </a:extLst>
          </p:cNvPr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E9976631-AE33-B667-45B0-01B8DA7E5993}"/>
              </a:ext>
            </a:extLst>
          </p:cNvPr>
          <p:cNvSpPr txBox="1"/>
          <p:nvPr/>
        </p:nvSpPr>
        <p:spPr>
          <a:xfrm>
            <a:off x="3420000" y="2000025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8. Atualização do Status do Pedido: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Demonstração do funcionamento da atualização do status do pedido.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1A8CFF9A-904F-C4FE-E6C6-E021209F42DE}"/>
              </a:ext>
            </a:extLst>
          </p:cNvPr>
          <p:cNvSpPr txBox="1"/>
          <p:nvPr/>
        </p:nvSpPr>
        <p:spPr>
          <a:xfrm>
            <a:off x="3420000" y="333000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9. Consulta de Pedidos: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Demonstração do funcionamento da consulta de pedidos.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72C7199B-C97F-02A3-3C47-899C3A01F1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" name="Google Shape;68;p14">
            <a:extLst>
              <a:ext uri="{FF2B5EF4-FFF2-40B4-BE49-F238E27FC236}">
                <a16:creationId xmlns:a16="http://schemas.microsoft.com/office/drawing/2014/main" id="{9B00D08A-D329-636D-5E5B-DFA22947390D}"/>
              </a:ext>
            </a:extLst>
          </p:cNvPr>
          <p:cNvSpPr txBox="1"/>
          <p:nvPr/>
        </p:nvSpPr>
        <p:spPr>
          <a:xfrm>
            <a:off x="34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7. Criação de pedidos:</a:t>
            </a: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Refatoração do código referente a criação de pedidos.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69;p14">
            <a:extLst>
              <a:ext uri="{FF2B5EF4-FFF2-40B4-BE49-F238E27FC236}">
                <a16:creationId xmlns:a16="http://schemas.microsoft.com/office/drawing/2014/main" id="{A4AD3CE8-D6E5-3B10-F879-33E7B7B924C1}"/>
              </a:ext>
            </a:extLst>
          </p:cNvPr>
          <p:cNvSpPr txBox="1"/>
          <p:nvPr/>
        </p:nvSpPr>
        <p:spPr>
          <a:xfrm>
            <a:off x="6120000" y="670050"/>
            <a:ext cx="2246700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10. Considerações finais: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Considerações finais e dificuldades encontradas.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509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8117D3E8-0E8E-C7D4-67C7-5AF2EE30D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D1E42442-1955-1952-04C1-2D44215859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09EC0A46-D3D3-E10F-5723-47F29D1F16DA}"/>
              </a:ext>
            </a:extLst>
          </p:cNvPr>
          <p:cNvSpPr txBox="1"/>
          <p:nvPr/>
        </p:nvSpPr>
        <p:spPr>
          <a:xfrm>
            <a:off x="340050" y="390925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Estrutura de dados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>
            <a:extLst>
              <a:ext uri="{FF2B5EF4-FFF2-40B4-BE49-F238E27FC236}">
                <a16:creationId xmlns:a16="http://schemas.microsoft.com/office/drawing/2014/main" id="{221B07D3-2DC2-688F-CD7E-393D185590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>
            <a:extLst>
              <a:ext uri="{FF2B5EF4-FFF2-40B4-BE49-F238E27FC236}">
                <a16:creationId xmlns:a16="http://schemas.microsoft.com/office/drawing/2014/main" id="{954D3DDC-FDA2-7D14-5E3A-4CD30C312E20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2843BC-838F-4171-89E0-01F34DDE15E2}"/>
              </a:ext>
            </a:extLst>
          </p:cNvPr>
          <p:cNvSpPr txBox="1"/>
          <p:nvPr/>
        </p:nvSpPr>
        <p:spPr>
          <a:xfrm>
            <a:off x="340050" y="1779654"/>
            <a:ext cx="3499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r>
              <a:rPr lang="pt-BR" sz="1800" dirty="0">
                <a:solidFill>
                  <a:srgbClr val="004C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ItemCardapio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nome: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String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descricao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String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preco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BigDecimal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estoque: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codigo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F191C2F-CE3E-34DC-FA03-0C58CA041EBB}"/>
              </a:ext>
            </a:extLst>
          </p:cNvPr>
          <p:cNvSpPr txBox="1"/>
          <p:nvPr/>
        </p:nvSpPr>
        <p:spPr>
          <a:xfrm>
            <a:off x="4972987" y="1780164"/>
            <a:ext cx="3499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Pedido (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codigo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pagamento: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String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status: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StatusPedido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valor: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BigDecimal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06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0050" y="390925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Estrutura de dados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575D5D-4A56-002B-9FF8-D0AFBC65D580}"/>
              </a:ext>
            </a:extLst>
          </p:cNvPr>
          <p:cNvSpPr txBox="1"/>
          <p:nvPr/>
        </p:nvSpPr>
        <p:spPr>
          <a:xfrm>
            <a:off x="340050" y="2112650"/>
            <a:ext cx="3499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PedidoItem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codigoPedido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codigoItem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quantidade: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F088DC-EC25-DFA3-25C6-4195B7DE70F5}"/>
              </a:ext>
            </a:extLst>
          </p:cNvPr>
          <p:cNvSpPr txBox="1"/>
          <p:nvPr/>
        </p:nvSpPr>
        <p:spPr>
          <a:xfrm>
            <a:off x="4807982" y="1694595"/>
            <a:ext cx="34994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enum </a:t>
            </a:r>
            <a:r>
              <a:rPr lang="pt-BR" sz="18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class</a:t>
            </a:r>
            <a:r>
              <a:rPr lang="pt-BR" sz="18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800" dirty="0" err="1">
                <a:latin typeface="Poppins" panose="00000500000000000000" pitchFamily="2" charset="0"/>
                <a:cs typeface="Poppins" panose="00000500000000000000" pitchFamily="2" charset="0"/>
              </a:rPr>
              <a:t>StatusPedido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{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ACEITO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FAZENDO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FEITO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ESPERANDO_ENTREGADOR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SAIU_PARA_ENTREGA</a:t>
            </a: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  <a:b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    </a:t>
            </a:r>
            <a: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  <a:t>ENTREGUE</a:t>
            </a:r>
            <a:br>
              <a:rPr lang="pt-BR" sz="1800" i="1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800" dirty="0"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Lógica de negócio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21B9092B-F177-7D0A-17E6-63A55A0FA3FA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Google Shape;85;p16">
            <a:extLst>
              <a:ext uri="{FF2B5EF4-FFF2-40B4-BE49-F238E27FC236}">
                <a16:creationId xmlns:a16="http://schemas.microsoft.com/office/drawing/2014/main" id="{6309131C-48E8-4C42-2B56-44C0CF0575BB}"/>
              </a:ext>
            </a:extLst>
          </p:cNvPr>
          <p:cNvSpPr txBox="1">
            <a:spLocks/>
          </p:cNvSpPr>
          <p:nvPr/>
        </p:nvSpPr>
        <p:spPr>
          <a:xfrm>
            <a:off x="349650" y="1863078"/>
            <a:ext cx="7928350" cy="2988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pt-BR" sz="19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900" dirty="0">
                <a:solidFill>
                  <a:srgbClr val="004C2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itensMenu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  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mutableListOf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&lt;Produto&gt;()</a:t>
            </a:r>
            <a:b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9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codigoItem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itensMenu.size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</a:t>
            </a:r>
            <a:b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900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numeroPedido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when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{</a:t>
            </a:r>
          </a:p>
          <a:p>
            <a:pPr marL="114300" indent="0">
              <a:buNone/>
            </a:pP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pedidos.isEmpty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() -&gt; 0</a:t>
            </a:r>
          </a:p>
          <a:p>
            <a:pPr marL="114300" indent="0">
              <a:buNone/>
            </a:pP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else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-&gt;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pedidos.lastIndex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+ 1</a:t>
            </a:r>
          </a:p>
          <a:p>
            <a:pPr marL="114300" indent="0">
              <a:buNone/>
            </a:pP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}</a:t>
            </a:r>
          </a:p>
          <a:p>
            <a:pPr marL="114300" indent="0">
              <a:buNone/>
            </a:pPr>
            <a:b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sz="1900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pedidos = </a:t>
            </a:r>
            <a:r>
              <a:rPr lang="pt-BR" sz="1900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mutableListOf</a:t>
            </a:r>
            <a: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&lt;Pedido&gt;()</a:t>
            </a:r>
            <a:br>
              <a:rPr lang="pt-BR" sz="1900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78DB62-914D-8FFF-65C1-149DE18FF61B}"/>
              </a:ext>
            </a:extLst>
          </p:cNvPr>
          <p:cNvSpPr txBox="1"/>
          <p:nvPr/>
        </p:nvSpPr>
        <p:spPr>
          <a:xfrm>
            <a:off x="349650" y="1266006"/>
            <a:ext cx="64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Poppins" panose="00000500000000000000" pitchFamily="2" charset="0"/>
                <a:cs typeface="Poppins" panose="00000500000000000000" pitchFamily="2" charset="0"/>
              </a:rPr>
              <a:t>Variáveis Globais do Sistema – Antes da refatoração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86B4C5F-9525-A73B-B79F-013F46D41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>
            <a:extLst>
              <a:ext uri="{FF2B5EF4-FFF2-40B4-BE49-F238E27FC236}">
                <a16:creationId xmlns:a16="http://schemas.microsoft.com/office/drawing/2014/main" id="{9589E92B-5001-31F1-0AC1-77096B19FE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650" y="1906084"/>
            <a:ext cx="6024980" cy="2446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cardapio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mutableListOf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ItemCardapio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&gt;()</a:t>
            </a:r>
            <a:b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codigoItem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b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dirty="0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var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codigoPedido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1</a:t>
            </a:r>
            <a:b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pedidos =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mutableListOf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&lt;Pedido&gt;()</a:t>
            </a:r>
            <a:b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pt-BR" dirty="0" err="1">
                <a:solidFill>
                  <a:srgbClr val="0C6BD7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itensPedido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= 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mutableListOf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&lt;</a:t>
            </a:r>
            <a:r>
              <a:rPr lang="pt-BR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PedidoItem</a:t>
            </a:r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&gt;()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64AF3540-D3D9-960C-CA15-71B1FCDDF1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9BF7DF54-BACC-E724-4FB0-4532602241D6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Lógica de negócio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52A7796D-F12F-B74C-95C9-98A49718E8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A319CE92-D49D-085F-8A50-A7BB0C8D40A8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DC073A-6465-0653-FF57-A390087CFB60}"/>
              </a:ext>
            </a:extLst>
          </p:cNvPr>
          <p:cNvSpPr txBox="1"/>
          <p:nvPr/>
        </p:nvSpPr>
        <p:spPr>
          <a:xfrm>
            <a:off x="349650" y="1266006"/>
            <a:ext cx="649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Poppins" panose="00000500000000000000" pitchFamily="2" charset="0"/>
                <a:cs typeface="Poppins" panose="00000500000000000000" pitchFamily="2" charset="0"/>
              </a:rPr>
              <a:t>Variáveis Globais do Sistema – Depois da refatoração</a:t>
            </a:r>
          </a:p>
        </p:txBody>
      </p:sp>
    </p:spTree>
    <p:extLst>
      <p:ext uri="{BB962C8B-B14F-4D97-AF65-F5344CB8AC3E}">
        <p14:creationId xmlns:p14="http://schemas.microsoft.com/office/powerpoint/2010/main" val="1795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D8DC2FEC-A2E6-71E2-8238-4B31C0FEA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CAFDB358-6F74-24BD-B86C-AA24FAFBE7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452A0E13-C68A-CE37-7005-9BA6BFC12061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Lógica de negócio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BFB35CA3-F12B-E4EB-4C99-B99A30A148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ABB199B1-0E94-5F2B-A41E-6CAB05FA94AE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B4378C-32BD-628B-01A3-6C1BFB494563}"/>
              </a:ext>
            </a:extLst>
          </p:cNvPr>
          <p:cNvSpPr txBox="1"/>
          <p:nvPr/>
        </p:nvSpPr>
        <p:spPr>
          <a:xfrm>
            <a:off x="349650" y="1266006"/>
            <a:ext cx="649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latin typeface="Poppins" panose="00000500000000000000" pitchFamily="2" charset="0"/>
                <a:cs typeface="Poppins" panose="00000500000000000000" pitchFamily="2" charset="0"/>
              </a:rPr>
              <a:t>Funções de nível superior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1B7804F-0E03-7F89-AADF-53FC11822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935952"/>
            <a:ext cx="8373979" cy="115131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B005A36-5A8D-86A6-9713-EA5139F42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650" y="3245217"/>
            <a:ext cx="4105848" cy="67636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289E028-4072-A654-EB08-62506AA9FE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523" y="3965023"/>
            <a:ext cx="495369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>
          <a:extLst>
            <a:ext uri="{FF2B5EF4-FFF2-40B4-BE49-F238E27FC236}">
              <a16:creationId xmlns:a16="http://schemas.microsoft.com/office/drawing/2014/main" id="{8CA258A5-5C18-E4E2-FACB-9524DD00D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6301232C-6280-5041-665A-6332C8C9CE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87" name="Google Shape;87;p16">
            <a:extLst>
              <a:ext uri="{FF2B5EF4-FFF2-40B4-BE49-F238E27FC236}">
                <a16:creationId xmlns:a16="http://schemas.microsoft.com/office/drawing/2014/main" id="{89DC48C8-5B6F-5B94-0FD0-ABAE549B0DC6}"/>
              </a:ext>
            </a:extLst>
          </p:cNvPr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Função </a:t>
            </a:r>
            <a:r>
              <a:rPr lang="pt-BR" sz="3200" b="1" dirty="0" err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main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>
            <a:extLst>
              <a:ext uri="{FF2B5EF4-FFF2-40B4-BE49-F238E27FC236}">
                <a16:creationId xmlns:a16="http://schemas.microsoft.com/office/drawing/2014/main" id="{0ED7D7CA-3EA8-84D1-692D-25D2A5A861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0;p15">
            <a:extLst>
              <a:ext uri="{FF2B5EF4-FFF2-40B4-BE49-F238E27FC236}">
                <a16:creationId xmlns:a16="http://schemas.microsoft.com/office/drawing/2014/main" id="{E56D6FD3-FD1C-3991-C6D1-F93AA7AAA1F1}"/>
              </a:ext>
            </a:extLst>
          </p:cNvPr>
          <p:cNvSpPr txBox="1"/>
          <p:nvPr/>
        </p:nvSpPr>
        <p:spPr>
          <a:xfrm>
            <a:off x="2769369" y="4623803"/>
            <a:ext cx="3605261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Refatoração de Sistema de Pedidos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D54EFF-ACAB-90EC-B3CF-CA524777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0" y="1058200"/>
            <a:ext cx="6421206" cy="343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922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830</Words>
  <Application>Microsoft Office PowerPoint</Application>
  <PresentationFormat>Apresentação na tela (16:9)</PresentationFormat>
  <Paragraphs>120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1" baseType="lpstr">
      <vt:lpstr>Poppins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Lucas lan</cp:lastModifiedBy>
  <cp:revision>4</cp:revision>
  <dcterms:modified xsi:type="dcterms:W3CDTF">2025-09-30T00:10:57Z</dcterms:modified>
</cp:coreProperties>
</file>