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256" r:id="rId2"/>
    <p:sldId id="307" r:id="rId3"/>
    <p:sldId id="308" r:id="rId4"/>
    <p:sldId id="286" r:id="rId5"/>
    <p:sldId id="303" r:id="rId6"/>
    <p:sldId id="309" r:id="rId7"/>
    <p:sldId id="310" r:id="rId8"/>
    <p:sldId id="311" r:id="rId9"/>
    <p:sldId id="312" r:id="rId10"/>
    <p:sldId id="313" r:id="rId11"/>
    <p:sldId id="314" r:id="rId12"/>
    <p:sldId id="264" r:id="rId13"/>
    <p:sldId id="265" r:id="rId14"/>
    <p:sldId id="266" r:id="rId15"/>
    <p:sldId id="267" r:id="rId16"/>
    <p:sldId id="269" r:id="rId17"/>
    <p:sldId id="268" r:id="rId18"/>
    <p:sldId id="270" r:id="rId19"/>
    <p:sldId id="271" r:id="rId20"/>
    <p:sldId id="274" r:id="rId21"/>
    <p:sldId id="275" r:id="rId22"/>
    <p:sldId id="276" r:id="rId23"/>
    <p:sldId id="302" r:id="rId24"/>
    <p:sldId id="315" r:id="rId25"/>
    <p:sldId id="272" r:id="rId26"/>
    <p:sldId id="277" r:id="rId27"/>
    <p:sldId id="304" r:id="rId28"/>
    <p:sldId id="279" r:id="rId29"/>
    <p:sldId id="278" r:id="rId30"/>
    <p:sldId id="280" r:id="rId31"/>
    <p:sldId id="282" r:id="rId32"/>
    <p:sldId id="283" r:id="rId33"/>
    <p:sldId id="316" r:id="rId34"/>
    <p:sldId id="317" r:id="rId35"/>
    <p:sldId id="318" r:id="rId36"/>
    <p:sldId id="284" r:id="rId37"/>
    <p:sldId id="306" r:id="rId38"/>
    <p:sldId id="319" r:id="rId39"/>
    <p:sldId id="301" r:id="rId40"/>
    <p:sldId id="320" r:id="rId41"/>
    <p:sldId id="321" r:id="rId42"/>
    <p:sldId id="289" r:id="rId43"/>
    <p:sldId id="338" r:id="rId44"/>
    <p:sldId id="257" r:id="rId45"/>
    <p:sldId id="322" r:id="rId46"/>
    <p:sldId id="298" r:id="rId47"/>
    <p:sldId id="323" r:id="rId48"/>
    <p:sldId id="305" r:id="rId49"/>
    <p:sldId id="326" r:id="rId50"/>
    <p:sldId id="327" r:id="rId51"/>
    <p:sldId id="328" r:id="rId52"/>
    <p:sldId id="258" r:id="rId53"/>
    <p:sldId id="299" r:id="rId54"/>
    <p:sldId id="259" r:id="rId55"/>
    <p:sldId id="260" r:id="rId56"/>
    <p:sldId id="261" r:id="rId57"/>
    <p:sldId id="262" r:id="rId58"/>
    <p:sldId id="331" r:id="rId59"/>
    <p:sldId id="285" r:id="rId60"/>
    <p:sldId id="332" r:id="rId61"/>
    <p:sldId id="333" r:id="rId62"/>
    <p:sldId id="334" r:id="rId63"/>
    <p:sldId id="336" r:id="rId64"/>
    <p:sldId id="337" r:id="rId65"/>
    <p:sldId id="287" r:id="rId66"/>
    <p:sldId id="288" r:id="rId67"/>
    <p:sldId id="291" r:id="rId68"/>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2B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2C1A3A-E0B0-493B-8569-162FABF4BB22}" type="datetimeFigureOut">
              <a:rPr lang="es-AR" smtClean="0"/>
              <a:t>11/3/2019</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D36CC6-75E2-4774-BEAB-FA683C6866EC}" type="slidenum">
              <a:rPr lang="es-AR" smtClean="0"/>
              <a:t>‹Nº›</a:t>
            </a:fld>
            <a:endParaRPr lang="es-AR"/>
          </a:p>
        </p:txBody>
      </p:sp>
    </p:spTree>
    <p:extLst>
      <p:ext uri="{BB962C8B-B14F-4D97-AF65-F5344CB8AC3E}">
        <p14:creationId xmlns:p14="http://schemas.microsoft.com/office/powerpoint/2010/main" val="3617724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1 Marcador de imagen de diapositiva">
            <a:extLst>
              <a:ext uri="{FF2B5EF4-FFF2-40B4-BE49-F238E27FC236}">
                <a16:creationId xmlns:a16="http://schemas.microsoft.com/office/drawing/2014/main" id="{FAE7078A-C2B9-4BC3-82C8-37E6E63E573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2 Marcador de notas">
            <a:extLst>
              <a:ext uri="{FF2B5EF4-FFF2-40B4-BE49-F238E27FC236}">
                <a16:creationId xmlns:a16="http://schemas.microsoft.com/office/drawing/2014/main" id="{989405C8-4DAB-403C-B97E-2B1214B2CB3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s-AR" altLang="es-AR"/>
              <a:t>Cuando surgió la necesidad de adaptar los sistemas informáticos a las exigencias del mercado, el programador realizaba un relevamiento de las solicitudes de quien necesitaba cierto programa o producto software, y con aquellos requerimientos bajo el brazo comenzaba la dura tarea de codificar. Esta tarea no estaba administrada, supervisada o gestionada de ningún modo, por lo que se iba corrigiendo a medida que surgían los errores, tantos los lógicos provenientes de la codificación, como los de requerimientos solicitados por el cliente o usuario final.</a:t>
            </a:r>
          </a:p>
          <a:p>
            <a:pPr eaLnBrk="1" hangingPunct="1">
              <a:spcBef>
                <a:spcPct val="0"/>
              </a:spcBef>
            </a:pPr>
            <a:endParaRPr lang="es-AR" altLang="es-AR"/>
          </a:p>
          <a:p>
            <a:pPr eaLnBrk="1" hangingPunct="1">
              <a:spcBef>
                <a:spcPct val="0"/>
              </a:spcBef>
            </a:pPr>
            <a:endParaRPr lang="es-AR" altLang="es-AR"/>
          </a:p>
        </p:txBody>
      </p:sp>
      <p:sp>
        <p:nvSpPr>
          <p:cNvPr id="57348" name="3 Marcador de número de diapositiva">
            <a:extLst>
              <a:ext uri="{FF2B5EF4-FFF2-40B4-BE49-F238E27FC236}">
                <a16:creationId xmlns:a16="http://schemas.microsoft.com/office/drawing/2014/main" id="{54BD09E7-FA63-4F71-AE9C-6BFD7440326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E3220C9-28C6-43FF-8764-AF5C56A1F749}" type="slidenum">
              <a:rPr lang="es-AR" altLang="es-AR"/>
              <a:pPr eaLnBrk="1" hangingPunct="1"/>
              <a:t>3</a:t>
            </a:fld>
            <a:endParaRPr lang="es-AR" altLang="es-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1 Marcador de imagen de diapositiva">
            <a:extLst>
              <a:ext uri="{FF2B5EF4-FFF2-40B4-BE49-F238E27FC236}">
                <a16:creationId xmlns:a16="http://schemas.microsoft.com/office/drawing/2014/main" id="{503CBA2D-B435-4AF8-987F-E8490B68C2B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2 Marcador de notas">
            <a:extLst>
              <a:ext uri="{FF2B5EF4-FFF2-40B4-BE49-F238E27FC236}">
                <a16:creationId xmlns:a16="http://schemas.microsoft.com/office/drawing/2014/main" id="{393043DA-0501-4BDB-BD07-53614AF9486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s-AR" altLang="es-AR" u="sng"/>
              <a:t>Evolución</a:t>
            </a:r>
            <a:r>
              <a:rPr lang="es-AR" altLang="es-AR"/>
              <a:t>:  se le asigna, no sólo el agregado de nuevas funcionalidades (evolución); sino la corrección de errores que surgen (mantenimiento). En la práctica esta denominación no es del todo errónea, ya que es posible que aun luego de una etapa de debugging y validación exhaustiva, se filtren errores.</a:t>
            </a:r>
          </a:p>
          <a:p>
            <a:pPr eaLnBrk="1" hangingPunct="1">
              <a:spcBef>
                <a:spcPct val="0"/>
              </a:spcBef>
            </a:pPr>
            <a:endParaRPr lang="es-AR" altLang="es-AR"/>
          </a:p>
          <a:p>
            <a:pPr eaLnBrk="1" hangingPunct="1">
              <a:spcBef>
                <a:spcPct val="0"/>
              </a:spcBef>
            </a:pPr>
            <a:endParaRPr lang="es-AR" altLang="es-AR"/>
          </a:p>
        </p:txBody>
      </p:sp>
      <p:sp>
        <p:nvSpPr>
          <p:cNvPr id="66564" name="3 Marcador de número de diapositiva">
            <a:extLst>
              <a:ext uri="{FF2B5EF4-FFF2-40B4-BE49-F238E27FC236}">
                <a16:creationId xmlns:a16="http://schemas.microsoft.com/office/drawing/2014/main" id="{99948994-BE25-48BC-9DE1-DFF83881933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6A44084-85C6-4F73-A619-F89A753DABFA}" type="slidenum">
              <a:rPr lang="es-AR" altLang="es-AR"/>
              <a:pPr eaLnBrk="1" hangingPunct="1"/>
              <a:t>14</a:t>
            </a:fld>
            <a:endParaRPr lang="es-AR" altLang="es-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1 Marcador de imagen de diapositiva">
            <a:extLst>
              <a:ext uri="{FF2B5EF4-FFF2-40B4-BE49-F238E27FC236}">
                <a16:creationId xmlns:a16="http://schemas.microsoft.com/office/drawing/2014/main" id="{38FC9946-D25D-40E2-B315-F4F964389FF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2 Marcador de notas">
            <a:extLst>
              <a:ext uri="{FF2B5EF4-FFF2-40B4-BE49-F238E27FC236}">
                <a16:creationId xmlns:a16="http://schemas.microsoft.com/office/drawing/2014/main" id="{126EF837-0C1F-4402-B6B2-15B2FEDA22A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90000"/>
              </a:lnSpc>
              <a:spcBef>
                <a:spcPct val="0"/>
              </a:spcBef>
            </a:pPr>
            <a:r>
              <a:rPr lang="es-AR" altLang="es-AR" sz="1100"/>
              <a:t>Las principales diferencias entre distintos modelos de ciclo de vida están divididas en tres grandes visiones:</a:t>
            </a:r>
          </a:p>
          <a:p>
            <a:pPr eaLnBrk="1" hangingPunct="1">
              <a:lnSpc>
                <a:spcPct val="90000"/>
              </a:lnSpc>
              <a:spcBef>
                <a:spcPct val="0"/>
              </a:spcBef>
            </a:pPr>
            <a:endParaRPr lang="es-AR" altLang="es-AR" sz="1100"/>
          </a:p>
          <a:p>
            <a:pPr eaLnBrk="1" hangingPunct="1">
              <a:lnSpc>
                <a:spcPct val="90000"/>
              </a:lnSpc>
              <a:spcBef>
                <a:spcPct val="0"/>
              </a:spcBef>
            </a:pPr>
            <a:r>
              <a:rPr lang="es-AR" altLang="es-AR" sz="1100"/>
              <a:t>• El alcance del ciclo de vida, que depende de hasta dónde deseamos llegar con el proyecto: sólo saber si es viable el desarrollo de un producto, el desarrollo completo o el desarrollo completo más las actualizaciones y el mantenimiento. El Alcance: </a:t>
            </a:r>
            <a:r>
              <a:rPr lang="es-ES" altLang="es-AR"/>
              <a:t>un proyecto puede ser un simple estudio de viabilidad de desarrollo de algún producto, o su desarrollo completo, o cubriendo toda su historia, fabricación, modificaciones y retirada.  </a:t>
            </a:r>
          </a:p>
          <a:p>
            <a:pPr eaLnBrk="1" hangingPunct="1">
              <a:lnSpc>
                <a:spcPct val="90000"/>
              </a:lnSpc>
              <a:spcBef>
                <a:spcPct val="0"/>
              </a:spcBef>
            </a:pPr>
            <a:endParaRPr lang="es-AR" altLang="es-AR" sz="1100"/>
          </a:p>
          <a:p>
            <a:pPr eaLnBrk="1" hangingPunct="1">
              <a:lnSpc>
                <a:spcPct val="90000"/>
              </a:lnSpc>
              <a:spcBef>
                <a:spcPct val="0"/>
              </a:spcBef>
            </a:pPr>
            <a:r>
              <a:rPr lang="es-AR" altLang="es-AR" sz="1100"/>
              <a:t>• La cualidad y cantidad de las etapas en que dividiremos el ciclo de vida: según el ciclo de vida que adoptemos, y el proyecto para el cual lo adoptemos.</a:t>
            </a:r>
          </a:p>
          <a:p>
            <a:pPr eaLnBrk="1" hangingPunct="1">
              <a:lnSpc>
                <a:spcPct val="90000"/>
              </a:lnSpc>
              <a:spcBef>
                <a:spcPct val="0"/>
              </a:spcBef>
            </a:pPr>
            <a:endParaRPr lang="es-AR" altLang="es-AR" sz="1100"/>
          </a:p>
          <a:p>
            <a:pPr eaLnBrk="1" hangingPunct="1">
              <a:lnSpc>
                <a:spcPct val="90000"/>
              </a:lnSpc>
              <a:spcBef>
                <a:spcPct val="0"/>
              </a:spcBef>
            </a:pPr>
            <a:r>
              <a:rPr lang="es-AR" altLang="es-AR" sz="1100"/>
              <a:t>• La estructura y la sucesión de las etapas, si hay realimentación entre ellas, y si tenemos libertad de repetirlas (iterar). </a:t>
            </a:r>
            <a:r>
              <a:rPr lang="es-ES" altLang="es-AR"/>
              <a:t>La estructura de la sucesión de las fases que puede ser lineal, con prototipos o en espiral </a:t>
            </a:r>
            <a:endParaRPr lang="es-AR" altLang="es-AR"/>
          </a:p>
        </p:txBody>
      </p:sp>
      <p:sp>
        <p:nvSpPr>
          <p:cNvPr id="67588" name="3 Marcador de número de diapositiva">
            <a:extLst>
              <a:ext uri="{FF2B5EF4-FFF2-40B4-BE49-F238E27FC236}">
                <a16:creationId xmlns:a16="http://schemas.microsoft.com/office/drawing/2014/main" id="{3766322F-F3DE-4BC0-BD18-E5BCBD70E6B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6280B84-0C6A-4FCE-B32E-C99E6C24AEE0}" type="slidenum">
              <a:rPr lang="es-AR" altLang="es-AR"/>
              <a:pPr eaLnBrk="1" hangingPunct="1"/>
              <a:t>15</a:t>
            </a:fld>
            <a:endParaRPr lang="es-AR" altLang="es-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BE1FBABA-BEB6-4F7A-8BCD-A340986FCF0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Rectangle 3">
            <a:extLst>
              <a:ext uri="{FF2B5EF4-FFF2-40B4-BE49-F238E27FC236}">
                <a16:creationId xmlns:a16="http://schemas.microsoft.com/office/drawing/2014/main" id="{CBD8F6C6-D1DF-4035-A6C1-95592FC3618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s-AR" altLang="es-AR"/>
              <a:t>Es el más sencillo de todos los modelos. Consiste en descomponer la actividad global del proyecto en etapas separadas que son realizadas de manera lineal, es decir, cada etapa se realiza una sola vez, a continuación de la etapa anterior y antes de la etapa siguiente. </a:t>
            </a:r>
          </a:p>
          <a:p>
            <a:pPr eaLnBrk="1" hangingPunct="1">
              <a:spcBef>
                <a:spcPct val="0"/>
              </a:spcBef>
            </a:pPr>
            <a:r>
              <a:rPr lang="es-AR" altLang="es-AR"/>
              <a:t>Las actividades de cada una de las etapas mencionadas deben ser independientes entre sí, es decir, que no haya retroalimentación entre ellas</a:t>
            </a:r>
          </a:p>
          <a:p>
            <a:pPr eaLnBrk="1" hangingPunct="1">
              <a:spcBef>
                <a:spcPct val="0"/>
              </a:spcBef>
            </a:pPr>
            <a:endParaRPr lang="es-AR" altLang="es-AR" u="sng"/>
          </a:p>
          <a:p>
            <a:endParaRPr lang="es-ES" altLang="es-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1 Marcador de imagen de diapositiva">
            <a:extLst>
              <a:ext uri="{FF2B5EF4-FFF2-40B4-BE49-F238E27FC236}">
                <a16:creationId xmlns:a16="http://schemas.microsoft.com/office/drawing/2014/main" id="{A4AE2FE3-5A39-4174-8B7C-DB5ACAA8B35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2 Marcador de notas">
            <a:extLst>
              <a:ext uri="{FF2B5EF4-FFF2-40B4-BE49-F238E27FC236}">
                <a16:creationId xmlns:a16="http://schemas.microsoft.com/office/drawing/2014/main" id="{DBFB359E-92FC-42A8-B8A0-748CBD6A30F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s-AR" altLang="es-AR"/>
              <a:t>Requiere también que se conozca desde el primer momento, con excesiva rigidez, lo que va a ocurrir en cada una de las distintas etapas antes de comenzarla. Esto ultimo minimiza, también, las posiblidades de errores durante la codificacion y reduce al mínimo la necesidad de requerir informacion del cliente o del usuario.</a:t>
            </a:r>
          </a:p>
          <a:p>
            <a:pPr eaLnBrk="1" hangingPunct="1">
              <a:spcBef>
                <a:spcPct val="0"/>
              </a:spcBef>
            </a:pPr>
            <a:endParaRPr lang="es-AR" altLang="es-AR"/>
          </a:p>
          <a:p>
            <a:pPr eaLnBrk="1" hangingPunct="1">
              <a:spcBef>
                <a:spcPct val="0"/>
              </a:spcBef>
            </a:pPr>
            <a:r>
              <a:rPr lang="es-AR" altLang="es-AR"/>
              <a:t>Se destaca como ventaja la sencillez de su gestión y administración tanto económica como temporal, ya que se acomoda perfectamente a proyectos internos de una empresa para programas muy pequeños de ABM (sistemas que realizan Altas, Bajas y Modificaciones sobre un conjunto de datos).</a:t>
            </a:r>
          </a:p>
          <a:p>
            <a:pPr eaLnBrk="1" hangingPunct="1">
              <a:spcBef>
                <a:spcPct val="0"/>
              </a:spcBef>
            </a:pPr>
            <a:endParaRPr lang="es-AR" altLang="es-AR"/>
          </a:p>
        </p:txBody>
      </p:sp>
      <p:sp>
        <p:nvSpPr>
          <p:cNvPr id="69636" name="3 Marcador de número de diapositiva">
            <a:extLst>
              <a:ext uri="{FF2B5EF4-FFF2-40B4-BE49-F238E27FC236}">
                <a16:creationId xmlns:a16="http://schemas.microsoft.com/office/drawing/2014/main" id="{A8000FF1-5B8C-4CDE-B225-9B3EFE6F1C8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696FACB-E3D3-4431-9608-8265FC8DB068}" type="slidenum">
              <a:rPr lang="es-AR" altLang="es-AR"/>
              <a:pPr eaLnBrk="1" hangingPunct="1"/>
              <a:t>17</a:t>
            </a:fld>
            <a:endParaRPr lang="es-AR" altLang="es-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1 Marcador de imagen de diapositiva">
            <a:extLst>
              <a:ext uri="{FF2B5EF4-FFF2-40B4-BE49-F238E27FC236}">
                <a16:creationId xmlns:a16="http://schemas.microsoft.com/office/drawing/2014/main" id="{FF777DBC-E792-410A-BCF8-26E7D2ACD39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2 Marcador de notas">
            <a:extLst>
              <a:ext uri="{FF2B5EF4-FFF2-40B4-BE49-F238E27FC236}">
                <a16:creationId xmlns:a16="http://schemas.microsoft.com/office/drawing/2014/main" id="{CC346C2B-3171-451D-8962-A0E8ABDA2ED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s-AR" altLang="es-AR"/>
              <a:t>Tiene como desventaja que no es apto para Desarrollos que superen mínimamente requerimientos de retroalimentación entre etapas, es decir, es muy costoso retomar una etapa anterior al detectar alguna falla.</a:t>
            </a:r>
          </a:p>
          <a:p>
            <a:pPr eaLnBrk="1" hangingPunct="1">
              <a:spcBef>
                <a:spcPct val="0"/>
              </a:spcBef>
            </a:pPr>
            <a:endParaRPr lang="es-AR" altLang="es-AR"/>
          </a:p>
          <a:p>
            <a:pPr eaLnBrk="1" hangingPunct="1">
              <a:spcBef>
                <a:spcPct val="0"/>
              </a:spcBef>
            </a:pPr>
            <a:r>
              <a:rPr lang="es-AR" altLang="es-AR"/>
              <a:t>Es válido tomar este ciclo de vida cuando algún sector pequeño de una empresa necesita llevar un registro de datos acumulativos, sin necesidad de realizar procesos sobre ellos más que una consulta simple. Es decir, una aplicación que se dedique exclusivamente a almacenar datos, sea una base de datos o un archivo plano. Debido a que la realización de las etapas es muy simple y el código muy sencillo.</a:t>
            </a:r>
          </a:p>
          <a:p>
            <a:pPr eaLnBrk="1" hangingPunct="1">
              <a:spcBef>
                <a:spcPct val="0"/>
              </a:spcBef>
            </a:pPr>
            <a:endParaRPr lang="es-AR" altLang="es-AR"/>
          </a:p>
        </p:txBody>
      </p:sp>
      <p:sp>
        <p:nvSpPr>
          <p:cNvPr id="70660" name="3 Marcador de número de diapositiva">
            <a:extLst>
              <a:ext uri="{FF2B5EF4-FFF2-40B4-BE49-F238E27FC236}">
                <a16:creationId xmlns:a16="http://schemas.microsoft.com/office/drawing/2014/main" id="{2CBD3913-D88E-4E92-9568-EE81CD85C34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19EE2F3-56C0-4685-910D-650667E301F8}" type="slidenum">
              <a:rPr lang="es-AR" altLang="es-AR"/>
              <a:pPr eaLnBrk="1" hangingPunct="1"/>
              <a:t>18</a:t>
            </a:fld>
            <a:endParaRPr lang="es-AR" altLang="es-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a:extLst>
              <a:ext uri="{FF2B5EF4-FFF2-40B4-BE49-F238E27FC236}">
                <a16:creationId xmlns:a16="http://schemas.microsoft.com/office/drawing/2014/main" id="{E793EC09-E06D-4797-AB71-D5CADEDB9F6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2 Marcador de notas">
            <a:extLst>
              <a:ext uri="{FF2B5EF4-FFF2-40B4-BE49-F238E27FC236}">
                <a16:creationId xmlns:a16="http://schemas.microsoft.com/office/drawing/2014/main" id="{75ED8077-D60B-43C2-A5DF-C0E82C9CEF2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s-AR" altLang="es-AR"/>
              <a:t>un ciclo de vida que admite iteraciones, contrariamente a la creencia de que es un ciclo de vida secuencial como el lineal. Después de cada etapa se realiza una o varias revisiones para comprobar si se puede pasar a la siguiente. Es un modelo rígido, poco flexible, y con muchas restricciones. Aunque fue uno de los primeros, y sirvió de base para el resto de los modelos de ciclo de vida.</a:t>
            </a:r>
          </a:p>
        </p:txBody>
      </p:sp>
      <p:sp>
        <p:nvSpPr>
          <p:cNvPr id="71684" name="3 Marcador de número de diapositiva">
            <a:extLst>
              <a:ext uri="{FF2B5EF4-FFF2-40B4-BE49-F238E27FC236}">
                <a16:creationId xmlns:a16="http://schemas.microsoft.com/office/drawing/2014/main" id="{6D8F188B-A288-4A7C-9F4B-40597D2FAC2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A47AC00-9099-4620-9133-63835E3ED6AE}" type="slidenum">
              <a:rPr lang="es-AR" altLang="es-AR"/>
              <a:pPr eaLnBrk="1" hangingPunct="1"/>
              <a:t>19</a:t>
            </a:fld>
            <a:endParaRPr lang="es-AR" altLang="es-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1 Marcador de imagen de diapositiva">
            <a:extLst>
              <a:ext uri="{FF2B5EF4-FFF2-40B4-BE49-F238E27FC236}">
                <a16:creationId xmlns:a16="http://schemas.microsoft.com/office/drawing/2014/main" id="{8F6714EE-7086-4BBB-B232-4B68B7B6632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2 Marcador de notas">
            <a:extLst>
              <a:ext uri="{FF2B5EF4-FFF2-40B4-BE49-F238E27FC236}">
                <a16:creationId xmlns:a16="http://schemas.microsoft.com/office/drawing/2014/main" id="{F24C940B-5610-4999-A6F6-7D85434D012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s-AR" altLang="es-AR"/>
              <a:t>Es un ciclo adecuado para los proyectos en los que se dispone de todos los requerimientos al comienzo, para el desarrollo de un producto con funcionalidades conocidas o para proyectos, que aun siendo muy complejos, se entienden perfectamente desde el principio.</a:t>
            </a:r>
          </a:p>
          <a:p>
            <a:pPr eaLnBrk="1" hangingPunct="1">
              <a:spcBef>
                <a:spcPct val="0"/>
              </a:spcBef>
            </a:pPr>
            <a:endParaRPr lang="es-AR" altLang="es-AR"/>
          </a:p>
          <a:p>
            <a:pPr eaLnBrk="1" hangingPunct="1">
              <a:spcBef>
                <a:spcPct val="0"/>
              </a:spcBef>
            </a:pPr>
            <a:r>
              <a:rPr lang="es-AR" altLang="es-AR"/>
              <a:t>Se evidencia que es un modelo puramente teórico, ya que el usuario rara vez mantiene los requerimientos iniciales y existen muchas posibilidades de que debamos retomar alguna etapa anterior.</a:t>
            </a:r>
          </a:p>
          <a:p>
            <a:pPr eaLnBrk="1" hangingPunct="1">
              <a:spcBef>
                <a:spcPct val="0"/>
              </a:spcBef>
            </a:pPr>
            <a:r>
              <a:rPr lang="es-AR" altLang="es-AR"/>
              <a:t>Pero es mejor que no seguir ningún ciclo de vida.</a:t>
            </a:r>
          </a:p>
          <a:p>
            <a:pPr eaLnBrk="1" hangingPunct="1">
              <a:spcBef>
                <a:spcPct val="0"/>
              </a:spcBef>
            </a:pPr>
            <a:endParaRPr lang="es-AR" altLang="es-AR"/>
          </a:p>
        </p:txBody>
      </p:sp>
      <p:sp>
        <p:nvSpPr>
          <p:cNvPr id="72708" name="3 Marcador de número de diapositiva">
            <a:extLst>
              <a:ext uri="{FF2B5EF4-FFF2-40B4-BE49-F238E27FC236}">
                <a16:creationId xmlns:a16="http://schemas.microsoft.com/office/drawing/2014/main" id="{350B2297-5AD6-4A80-994A-2ECACF4FE93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127F2A5-D61B-4FA4-A7B5-6B898B7AF3AD}" type="slidenum">
              <a:rPr lang="es-AR" altLang="es-AR"/>
              <a:pPr eaLnBrk="1" hangingPunct="1"/>
              <a:t>20</a:t>
            </a:fld>
            <a:endParaRPr lang="es-AR" altLang="es-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1 Marcador de imagen de diapositiva">
            <a:extLst>
              <a:ext uri="{FF2B5EF4-FFF2-40B4-BE49-F238E27FC236}">
                <a16:creationId xmlns:a16="http://schemas.microsoft.com/office/drawing/2014/main" id="{CB15BF30-9C85-44FC-8DB2-69087992217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2 Marcador de notas">
            <a:extLst>
              <a:ext uri="{FF2B5EF4-FFF2-40B4-BE49-F238E27FC236}">
                <a16:creationId xmlns:a16="http://schemas.microsoft.com/office/drawing/2014/main" id="{E5BDA14F-C7BD-4C71-90B2-7B14687E40D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s-AR" altLang="es-AR"/>
              <a:t>Una de sus ventajas, además de su planificación sencilla, es la de proveer un producto con un elevado grado de calidad sin necesidad de un personal altamente calificado. Se pueden considerar como inconvenientes: la necesidad de contar con todos los requerimientos (o la mayoría) al comienzo del proyecto, y, </a:t>
            </a:r>
            <a:r>
              <a:rPr lang="es-AR" altLang="es-AR" u="sng"/>
              <a:t>si se han cometido errores y no se detectan en la etapa inmediata siguiente, es costoso y difícil volver atrás para realizar la corrección</a:t>
            </a:r>
            <a:r>
              <a:rPr lang="es-AR" altLang="es-AR"/>
              <a:t> posterior.</a:t>
            </a:r>
          </a:p>
          <a:p>
            <a:pPr eaLnBrk="1" hangingPunct="1">
              <a:spcBef>
                <a:spcPct val="0"/>
              </a:spcBef>
            </a:pPr>
            <a:r>
              <a:rPr lang="es-AR" altLang="es-AR"/>
              <a:t>Además, los resultados no los veremos hasta que no estemos en las etapas finales del ciclo, por lo que, cualquier error detectado nos trae retraso y aumenta el costo del desarrollo en función del tiempo que insume la corrección de éstos.</a:t>
            </a:r>
          </a:p>
          <a:p>
            <a:pPr eaLnBrk="1" hangingPunct="1">
              <a:spcBef>
                <a:spcPct val="0"/>
              </a:spcBef>
            </a:pPr>
            <a:endParaRPr lang="es-AR" altLang="es-AR"/>
          </a:p>
        </p:txBody>
      </p:sp>
      <p:sp>
        <p:nvSpPr>
          <p:cNvPr id="73732" name="3 Marcador de número de diapositiva">
            <a:extLst>
              <a:ext uri="{FF2B5EF4-FFF2-40B4-BE49-F238E27FC236}">
                <a16:creationId xmlns:a16="http://schemas.microsoft.com/office/drawing/2014/main" id="{D0BCC59D-C393-4B70-87AB-0C3AEC61810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E260386-1B27-4A9B-9804-6D0FE52473D2}" type="slidenum">
              <a:rPr lang="es-AR" altLang="es-AR"/>
              <a:pPr eaLnBrk="1" hangingPunct="1"/>
              <a:t>21</a:t>
            </a:fld>
            <a:endParaRPr lang="es-AR" altLang="es-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C5952BD5-6665-4850-BF64-D82AB70BC05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Rectangle 3">
            <a:extLst>
              <a:ext uri="{FF2B5EF4-FFF2-40B4-BE49-F238E27FC236}">
                <a16:creationId xmlns:a16="http://schemas.microsoft.com/office/drawing/2014/main" id="{FAD9307D-9401-4EA1-BACE-885421729EB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s-AR" altLang="es-AR" b="1"/>
              <a:t>Prototipos no desechables</a:t>
            </a:r>
            <a:r>
              <a:rPr lang="es-AR" altLang="es-AR"/>
              <a:t>: Es un desarrollo exploratorio, tratando de trabajar con el cliente para explorar sus requerimientos y entregar un sistema final. Empieza con las partes del sistema que se entienden mejor, y el sistema evoluciona agregando las partes nuevas que propone el cliente.</a:t>
            </a:r>
          </a:p>
          <a:p>
            <a:endParaRPr lang="es-AR" altLang="es-AR" b="1"/>
          </a:p>
          <a:p>
            <a:r>
              <a:rPr lang="es-AR" altLang="es-AR" b="1"/>
              <a:t>Prototipos desechables:</a:t>
            </a:r>
            <a:r>
              <a:rPr lang="es-AR" altLang="es-AR"/>
              <a:t> busca comprender los requerimientos del clientes, y desarrollar una versión mejorada de los requerimientos.</a:t>
            </a:r>
          </a:p>
          <a:p>
            <a:r>
              <a:rPr lang="es-AR" altLang="es-AR"/>
              <a:t>El prototipo se centra en experimentar con los requerimientos del cliente que no se comprenden del todo.</a:t>
            </a:r>
            <a:endParaRPr lang="es-ES" altLang="es-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1 Marcador de imagen de diapositiva">
            <a:extLst>
              <a:ext uri="{FF2B5EF4-FFF2-40B4-BE49-F238E27FC236}">
                <a16:creationId xmlns:a16="http://schemas.microsoft.com/office/drawing/2014/main" id="{7861A605-B062-4F36-B83B-8ED2671C321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2 Marcador de notas">
            <a:extLst>
              <a:ext uri="{FF2B5EF4-FFF2-40B4-BE49-F238E27FC236}">
                <a16:creationId xmlns:a16="http://schemas.microsoft.com/office/drawing/2014/main" id="{1EB278C7-E63A-42CB-99B6-4350D264316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s-AR" altLang="es-AR"/>
              <a:t>También derivado del ciclo de vida en cascada puro, este modelo </a:t>
            </a:r>
            <a:r>
              <a:rPr lang="es-AR" altLang="es-AR" u="sng"/>
              <a:t>busca reducir el riesgo que surge entre las necesidades del usuario y el producto final por malos entendidos durante la etapa de solicitud de requerimientos</a:t>
            </a:r>
            <a:r>
              <a:rPr lang="es-AR" altLang="es-AR"/>
              <a:t>.</a:t>
            </a:r>
          </a:p>
          <a:p>
            <a:pPr eaLnBrk="1" hangingPunct="1">
              <a:spcBef>
                <a:spcPct val="0"/>
              </a:spcBef>
            </a:pPr>
            <a:r>
              <a:rPr lang="es-AR" altLang="es-AR"/>
              <a:t>Es la iteración de varios ciclos de vida en cascada. Al final de cada iteración </a:t>
            </a:r>
            <a:r>
              <a:rPr lang="es-AR" altLang="es-AR" u="sng"/>
              <a:t>se le entrega al cliente una versión mejorada o con mayores funcionalidades del producto</a:t>
            </a:r>
            <a:r>
              <a:rPr lang="es-AR" altLang="es-AR"/>
              <a:t>. El cliente es quien luego de cada iteración, evalúa el producto y lo corrige o propone mejoras. Estas iteraciones se repetirán hasta obtener un producto que satisfaga al cliente.</a:t>
            </a:r>
          </a:p>
          <a:p>
            <a:pPr eaLnBrk="1" hangingPunct="1">
              <a:spcBef>
                <a:spcPct val="0"/>
              </a:spcBef>
            </a:pPr>
            <a:endParaRPr lang="es-AR" altLang="es-AR"/>
          </a:p>
        </p:txBody>
      </p:sp>
      <p:sp>
        <p:nvSpPr>
          <p:cNvPr id="75780" name="3 Marcador de número de diapositiva">
            <a:extLst>
              <a:ext uri="{FF2B5EF4-FFF2-40B4-BE49-F238E27FC236}">
                <a16:creationId xmlns:a16="http://schemas.microsoft.com/office/drawing/2014/main" id="{1864E906-8ED4-4820-9B2D-EB5BAD2D528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97D76F4-278A-4972-9194-3E9816DC94FB}" type="slidenum">
              <a:rPr lang="es-AR" altLang="es-AR"/>
              <a:pPr eaLnBrk="1" hangingPunct="1"/>
              <a:t>28</a:t>
            </a:fld>
            <a:endParaRPr lang="es-AR" altLang="es-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1 Marcador de imagen de diapositiva">
            <a:extLst>
              <a:ext uri="{FF2B5EF4-FFF2-40B4-BE49-F238E27FC236}">
                <a16:creationId xmlns:a16="http://schemas.microsoft.com/office/drawing/2014/main" id="{3251FA26-8F80-42B5-8FB8-214060283A9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2 Marcador de notas">
            <a:extLst>
              <a:ext uri="{FF2B5EF4-FFF2-40B4-BE49-F238E27FC236}">
                <a16:creationId xmlns:a16="http://schemas.microsoft.com/office/drawing/2014/main" id="{7571D5F5-E107-4F81-A752-0D9A31BFD78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AR" altLang="es-AR"/>
          </a:p>
        </p:txBody>
      </p:sp>
      <p:sp>
        <p:nvSpPr>
          <p:cNvPr id="58372" name="3 Marcador de número de diapositiva">
            <a:extLst>
              <a:ext uri="{FF2B5EF4-FFF2-40B4-BE49-F238E27FC236}">
                <a16:creationId xmlns:a16="http://schemas.microsoft.com/office/drawing/2014/main" id="{EE09B077-7B08-4989-A021-E0694E2327B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783C75C-34A2-4C6A-9419-BFF8301FDC39}" type="slidenum">
              <a:rPr lang="es-AR" altLang="es-AR"/>
              <a:pPr eaLnBrk="1" hangingPunct="1"/>
              <a:t>4</a:t>
            </a:fld>
            <a:endParaRPr lang="es-AR" altLang="es-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1 Marcador de imagen de diapositiva">
            <a:extLst>
              <a:ext uri="{FF2B5EF4-FFF2-40B4-BE49-F238E27FC236}">
                <a16:creationId xmlns:a16="http://schemas.microsoft.com/office/drawing/2014/main" id="{16819412-DDF1-4A0A-866C-EC9549C8772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2 Marcador de notas">
            <a:extLst>
              <a:ext uri="{FF2B5EF4-FFF2-40B4-BE49-F238E27FC236}">
                <a16:creationId xmlns:a16="http://schemas.microsoft.com/office/drawing/2014/main" id="{9E775F45-5B56-448A-8C3C-DEC6E0DB717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s-AR" altLang="es-AR"/>
              <a:t>Se suele utilizar en proyectos en los que los requerimientos no están claros de parte del usuario, por lo que se hace necesaria la creación de distintos prototipos para presentarlos y conseguir la conformidad del cliente.</a:t>
            </a:r>
          </a:p>
          <a:p>
            <a:pPr eaLnBrk="1" hangingPunct="1">
              <a:spcBef>
                <a:spcPct val="0"/>
              </a:spcBef>
            </a:pPr>
            <a:endParaRPr lang="es-AR" altLang="es-AR"/>
          </a:p>
          <a:p>
            <a:pPr eaLnBrk="1" hangingPunct="1">
              <a:spcBef>
                <a:spcPct val="0"/>
              </a:spcBef>
            </a:pPr>
            <a:r>
              <a:rPr lang="es-AR" altLang="es-AR"/>
              <a:t>Podemos adoptar este modelo en aplicaciones medianas a grandes, en las que el usuario o cliente final no necesita todas las funcionalidades desde el principio del proyecto.</a:t>
            </a:r>
          </a:p>
          <a:p>
            <a:pPr eaLnBrk="1" hangingPunct="1">
              <a:spcBef>
                <a:spcPct val="0"/>
              </a:spcBef>
            </a:pPr>
            <a:endParaRPr lang="es-AR" altLang="es-AR"/>
          </a:p>
        </p:txBody>
      </p:sp>
      <p:sp>
        <p:nvSpPr>
          <p:cNvPr id="76804" name="3 Marcador de número de diapositiva">
            <a:extLst>
              <a:ext uri="{FF2B5EF4-FFF2-40B4-BE49-F238E27FC236}">
                <a16:creationId xmlns:a16="http://schemas.microsoft.com/office/drawing/2014/main" id="{EBCAB40A-0527-4294-BB54-E77D7D5622A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05CD108-05D7-4EE6-87C6-FA19D500AD73}" type="slidenum">
              <a:rPr lang="es-AR" altLang="es-AR"/>
              <a:pPr eaLnBrk="1" hangingPunct="1"/>
              <a:t>29</a:t>
            </a:fld>
            <a:endParaRPr lang="es-AR" altLang="es-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21CF4F50-23C2-4F4F-964E-FC74952042C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Rectangle 3">
            <a:extLst>
              <a:ext uri="{FF2B5EF4-FFF2-40B4-BE49-F238E27FC236}">
                <a16:creationId xmlns:a16="http://schemas.microsoft.com/office/drawing/2014/main" id="{D47819ED-321A-48C0-A7AF-2264BD61B83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1 Marcador de imagen de diapositiva">
            <a:extLst>
              <a:ext uri="{FF2B5EF4-FFF2-40B4-BE49-F238E27FC236}">
                <a16:creationId xmlns:a16="http://schemas.microsoft.com/office/drawing/2014/main" id="{4F17DB61-898C-4BB2-B948-E83BF767B7C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2 Marcador de notas">
            <a:extLst>
              <a:ext uri="{FF2B5EF4-FFF2-40B4-BE49-F238E27FC236}">
                <a16:creationId xmlns:a16="http://schemas.microsoft.com/office/drawing/2014/main" id="{E33A197B-713B-499C-AC78-BEF6811E8F2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s-AR" altLang="es-AR"/>
              <a:t>Este modelo de ciclo de vida se basa en la filosofía de construir incrementando las funcionalidades del programa. Se realiza construyendo por modulos que cumplen las diferentes funciones del sistema. Esto permite ir aumentando gradualmente las capacidades del software.</a:t>
            </a:r>
          </a:p>
          <a:p>
            <a:pPr eaLnBrk="1" hangingPunct="1">
              <a:spcBef>
                <a:spcPct val="0"/>
              </a:spcBef>
            </a:pPr>
            <a:endParaRPr lang="es-AR" altLang="es-AR"/>
          </a:p>
          <a:p>
            <a:pPr eaLnBrk="1" hangingPunct="1">
              <a:spcBef>
                <a:spcPct val="0"/>
              </a:spcBef>
            </a:pPr>
            <a:r>
              <a:rPr lang="es-AR" altLang="es-AR"/>
              <a:t>Este ciclo de vida facilita la tarea del desarrollo permitiendo a cada miembro del equipo desarrollar un modulo particular en el caso de que el proyecto sea realizado por un equipo de programadores.</a:t>
            </a:r>
          </a:p>
          <a:p>
            <a:pPr eaLnBrk="1" hangingPunct="1">
              <a:spcBef>
                <a:spcPct val="0"/>
              </a:spcBef>
            </a:pPr>
            <a:endParaRPr lang="es-AR" altLang="es-AR"/>
          </a:p>
          <a:p>
            <a:pPr eaLnBrk="1" hangingPunct="1">
              <a:spcBef>
                <a:spcPct val="0"/>
              </a:spcBef>
            </a:pPr>
            <a:r>
              <a:rPr lang="es-AR" altLang="es-AR"/>
              <a:t>Este modelo de ciclo de vida no está pensado para cierto tipo de aplicaciones, sino que está orientado a cierto tipo de usuario o cliente</a:t>
            </a:r>
          </a:p>
        </p:txBody>
      </p:sp>
      <p:sp>
        <p:nvSpPr>
          <p:cNvPr id="78852" name="3 Marcador de número de diapositiva">
            <a:extLst>
              <a:ext uri="{FF2B5EF4-FFF2-40B4-BE49-F238E27FC236}">
                <a16:creationId xmlns:a16="http://schemas.microsoft.com/office/drawing/2014/main" id="{F6950F89-F2BB-4394-A167-C498EC5E007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586B321-1F9B-432E-9861-C4D18A1A1092}" type="slidenum">
              <a:rPr lang="es-AR" altLang="es-AR"/>
              <a:pPr eaLnBrk="1" hangingPunct="1"/>
              <a:t>32</a:t>
            </a:fld>
            <a:endParaRPr lang="es-AR" altLang="es-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BA8C818B-6BB5-4E68-856F-C78D11568C3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Rectangle 3">
            <a:extLst>
              <a:ext uri="{FF2B5EF4-FFF2-40B4-BE49-F238E27FC236}">
                <a16:creationId xmlns:a16="http://schemas.microsoft.com/office/drawing/2014/main" id="{E1860632-386A-44FD-A690-7C700F10637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s-AR" altLang="es-AR"/>
              <a:t>Los incrementos que proporcionen servicios con mayor prioridad son desarrollados y entregados primero </a:t>
            </a:r>
          </a:p>
          <a:p>
            <a:r>
              <a:rPr lang="es-AR" altLang="es-AR"/>
              <a:t>Una vez que se identifican los incrementos del sistema, se definen en detalle los requerimientos para los servicios que se van a entregar en el primer incremento, que es inmediatamente desarrollado</a:t>
            </a:r>
          </a:p>
          <a:p>
            <a:r>
              <a:rPr lang="es-AR" altLang="es-AR"/>
              <a:t>Durante el desarrollo se puede llevar a cabo un análisis adicional para los requerimientos posteriores, pero no se aceptan cambios en requerimientos para el incremento actual.</a:t>
            </a:r>
          </a:p>
          <a:p>
            <a:r>
              <a:rPr lang="es-AR" altLang="es-AR"/>
              <a:t>Una vez que un incremento se completa y entrega, los clientes pueden ponerlo en servicio.</a:t>
            </a:r>
          </a:p>
          <a:p>
            <a:r>
              <a:rPr lang="es-AR" altLang="es-AR"/>
              <a:t>Hay una entrega temprana de partes de la funcionalidad del sistema</a:t>
            </a:r>
          </a:p>
          <a:p>
            <a:r>
              <a:rPr lang="es-AR" altLang="es-AR"/>
              <a:t>El cliente puede experimentar con el sistema, lo que le ayuda a clarificar sus requerimientos para los incrementos posteriores, y para las ultimas versiones del incremento actual.</a:t>
            </a:r>
          </a:p>
          <a:p>
            <a:r>
              <a:rPr lang="es-AR" altLang="es-AR"/>
              <a:t>Tan pronto como se completan nuevos incrementos, se integran a los existentes</a:t>
            </a:r>
          </a:p>
          <a:p>
            <a:r>
              <a:rPr lang="es-AR" altLang="es-AR"/>
              <a:t>La funcionalidad del sistema mejora con cada incremento entregado</a:t>
            </a:r>
          </a:p>
          <a:p>
            <a:r>
              <a:rPr lang="es-AR" altLang="es-AR"/>
              <a:t>Los servicios comunes se pueden implementar al inicio del proceso o de forma incremental tan pronto como sean requeridos </a:t>
            </a:r>
            <a:endParaRPr lang="es-ES" altLang="es-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1 Marcador de imagen de diapositiva">
            <a:extLst>
              <a:ext uri="{FF2B5EF4-FFF2-40B4-BE49-F238E27FC236}">
                <a16:creationId xmlns:a16="http://schemas.microsoft.com/office/drawing/2014/main" id="{CE482F3E-7F52-48BB-8155-029416884A0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2 Marcador de notas">
            <a:extLst>
              <a:ext uri="{FF2B5EF4-FFF2-40B4-BE49-F238E27FC236}">
                <a16:creationId xmlns:a16="http://schemas.microsoft.com/office/drawing/2014/main" id="{0AC3D552-632A-45AD-88AF-1E94BB10072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s-AR" altLang="es-AR"/>
              <a:t>Los incrementos que proporcionen servicios con mayor prioridad son desarrollados y entregados primero </a:t>
            </a:r>
          </a:p>
          <a:p>
            <a:r>
              <a:rPr lang="es-AR" altLang="es-AR"/>
              <a:t>Una vez que se identifican los incrementos del sistema, se definen en detalle los requerimientos para los servicios que se van a entregar en el primer incremento, que es inmediatamente desarrollado</a:t>
            </a:r>
          </a:p>
          <a:p>
            <a:r>
              <a:rPr lang="es-AR" altLang="es-AR"/>
              <a:t>Durante el desarrollo se puede llevar a cabo un análisis adicional para los requerimientos posteriores, pero no se aceptan cambios en requerimientos para el incremento actual.</a:t>
            </a:r>
          </a:p>
          <a:p>
            <a:r>
              <a:rPr lang="es-AR" altLang="es-AR"/>
              <a:t>Una vez que un incremento se completa y entrega, los clientes pueden ponerlo en servicio.</a:t>
            </a:r>
          </a:p>
          <a:p>
            <a:r>
              <a:rPr lang="es-AR" altLang="es-AR"/>
              <a:t>Hay una entrega temprana de partes de la funcionalidad del sistema</a:t>
            </a:r>
          </a:p>
          <a:p>
            <a:r>
              <a:rPr lang="es-AR" altLang="es-AR"/>
              <a:t>El cliente puede experimentar con el sistema, lo que le ayuda a clarificar sus requerimientos para los incrementos posteriores, y para las ultimas versiones del incremento actual.</a:t>
            </a:r>
          </a:p>
          <a:p>
            <a:r>
              <a:rPr lang="es-AR" altLang="es-AR"/>
              <a:t>Tan pronto como se completan nuevos incrementos, se integran a los existentes</a:t>
            </a:r>
          </a:p>
          <a:p>
            <a:r>
              <a:rPr lang="es-AR" altLang="es-AR"/>
              <a:t>La funcionalidad del sistema mejora con cada incremento entregado</a:t>
            </a:r>
          </a:p>
          <a:p>
            <a:r>
              <a:rPr lang="es-AR" altLang="es-AR"/>
              <a:t>Los servicios comunes se pueden implementar al inicio del proceso o de forma incremental tan pronto como sean requeridos</a:t>
            </a:r>
          </a:p>
        </p:txBody>
      </p:sp>
      <p:sp>
        <p:nvSpPr>
          <p:cNvPr id="80900" name="3 Marcador de número de diapositiva">
            <a:extLst>
              <a:ext uri="{FF2B5EF4-FFF2-40B4-BE49-F238E27FC236}">
                <a16:creationId xmlns:a16="http://schemas.microsoft.com/office/drawing/2014/main" id="{C8F31E00-B855-476D-81C8-415954E91946}"/>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D2BA983F-919B-4234-8B50-41D30B004CED}" type="slidenum">
              <a:rPr lang="es-AR" altLang="es-AR" sz="1200"/>
              <a:pPr algn="r" eaLnBrk="1" hangingPunct="1"/>
              <a:t>34</a:t>
            </a:fld>
            <a:endParaRPr lang="es-AR" altLang="es-AR" sz="12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1 Marcador de imagen de diapositiva">
            <a:extLst>
              <a:ext uri="{FF2B5EF4-FFF2-40B4-BE49-F238E27FC236}">
                <a16:creationId xmlns:a16="http://schemas.microsoft.com/office/drawing/2014/main" id="{796CA56B-6287-45C0-BE8A-8DCC09E4C32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2 Marcador de notas">
            <a:extLst>
              <a:ext uri="{FF2B5EF4-FFF2-40B4-BE49-F238E27FC236}">
                <a16:creationId xmlns:a16="http://schemas.microsoft.com/office/drawing/2014/main" id="{C89992F5-085A-40BA-81FF-1B7E52CC6D9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s-AR" altLang="es-AR"/>
              <a:t>Los incrementos que proporcionen servicios con mayor prioridad son desarrollados y entregados primero </a:t>
            </a:r>
          </a:p>
          <a:p>
            <a:r>
              <a:rPr lang="es-AR" altLang="es-AR"/>
              <a:t>Una vez que se identifican los incrementos del sistema, se definen en detalle los requerimientos para los servicios que se van a entregar en el primer incremento, que es inmediatamente desarrollado</a:t>
            </a:r>
          </a:p>
          <a:p>
            <a:r>
              <a:rPr lang="es-AR" altLang="es-AR"/>
              <a:t>Durante el desarrollo se puede llevar a cabo un análisis adicional para los requerimientos posteriores, pero no se aceptan cambios en requerimientos para el incremento actual.</a:t>
            </a:r>
          </a:p>
          <a:p>
            <a:r>
              <a:rPr lang="es-AR" altLang="es-AR"/>
              <a:t>Una vez que un incremento se completa y entrega, los clientes pueden ponerlo en servicio.</a:t>
            </a:r>
          </a:p>
          <a:p>
            <a:r>
              <a:rPr lang="es-AR" altLang="es-AR"/>
              <a:t>Hay una entrega temprana de partes de la funcionalidad del sistema</a:t>
            </a:r>
          </a:p>
          <a:p>
            <a:r>
              <a:rPr lang="es-AR" altLang="es-AR"/>
              <a:t>El cliente puede experimentar con el sistema, lo que le ayuda a clarificar sus requerimientos para los incrementos posteriores, y para las ultimas versiones del incremento actual.</a:t>
            </a:r>
          </a:p>
          <a:p>
            <a:r>
              <a:rPr lang="es-AR" altLang="es-AR"/>
              <a:t>Tan pronto como se completan nuevos incrementos, se integran a los existentes</a:t>
            </a:r>
          </a:p>
          <a:p>
            <a:r>
              <a:rPr lang="es-AR" altLang="es-AR"/>
              <a:t>La funcionalidad del sistema mejora con cada incremento entregado</a:t>
            </a:r>
          </a:p>
          <a:p>
            <a:r>
              <a:rPr lang="es-AR" altLang="es-AR"/>
              <a:t>Los servicios comunes se pueden implementar al inicio del proceso o de forma incremental tan pronto como sean requeridos</a:t>
            </a:r>
          </a:p>
        </p:txBody>
      </p:sp>
      <p:sp>
        <p:nvSpPr>
          <p:cNvPr id="81924" name="3 Marcador de número de diapositiva">
            <a:extLst>
              <a:ext uri="{FF2B5EF4-FFF2-40B4-BE49-F238E27FC236}">
                <a16:creationId xmlns:a16="http://schemas.microsoft.com/office/drawing/2014/main" id="{18E9CB52-8CA9-4D6C-8B40-3E516AA1501A}"/>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2998E0F8-0F96-489B-BBFB-81A67E1FDD07}" type="slidenum">
              <a:rPr lang="es-AR" altLang="es-AR" sz="1200"/>
              <a:pPr algn="r" eaLnBrk="1" hangingPunct="1"/>
              <a:t>35</a:t>
            </a:fld>
            <a:endParaRPr lang="es-AR" altLang="es-AR"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1 Marcador de imagen de diapositiva">
            <a:extLst>
              <a:ext uri="{FF2B5EF4-FFF2-40B4-BE49-F238E27FC236}">
                <a16:creationId xmlns:a16="http://schemas.microsoft.com/office/drawing/2014/main" id="{CE1A0714-0DB7-41BB-AC03-30E9E7DFD71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2 Marcador de notas">
            <a:extLst>
              <a:ext uri="{FF2B5EF4-FFF2-40B4-BE49-F238E27FC236}">
                <a16:creationId xmlns:a16="http://schemas.microsoft.com/office/drawing/2014/main" id="{37CC4E1B-E36E-400F-B119-4AB86836DAA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s-AR" altLang="es-AR"/>
              <a:t>Es una repetición del ciclo de vida en cascada, aplicándose este ciclo en cada funcionalidad del programa a construir. Al final de cada ciclo le entregamos una versión al cliente que contiene una nueva funcionalidad. Este ciclo de vida nos permite realizar una entrega al cliente antes de terminar el proyecto.</a:t>
            </a:r>
          </a:p>
          <a:p>
            <a:pPr eaLnBrk="1" hangingPunct="1">
              <a:spcBef>
                <a:spcPct val="0"/>
              </a:spcBef>
              <a:buFontTx/>
              <a:buChar char="•"/>
            </a:pPr>
            <a:r>
              <a:rPr lang="es-AR" altLang="es-AR"/>
              <a:t> Construir un sistema pequeño siempre es menos riesgoso que construir un sistema grande.</a:t>
            </a:r>
          </a:p>
          <a:p>
            <a:pPr eaLnBrk="1" hangingPunct="1">
              <a:spcBef>
                <a:spcPct val="0"/>
              </a:spcBef>
            </a:pPr>
            <a:r>
              <a:rPr lang="es-AR" altLang="es-AR"/>
              <a:t>• Como desarrollamos independientemente las funcionalidades, es más fácil relevar los requerimientos del usuario.</a:t>
            </a:r>
          </a:p>
          <a:p>
            <a:pPr eaLnBrk="1" hangingPunct="1">
              <a:spcBef>
                <a:spcPct val="0"/>
              </a:spcBef>
            </a:pPr>
            <a:r>
              <a:rPr lang="es-AR" altLang="es-AR"/>
              <a:t>• Si se detecta un error grave, sólo desechamos la última iteración.</a:t>
            </a:r>
          </a:p>
          <a:p>
            <a:pPr eaLnBrk="1" hangingPunct="1">
              <a:spcBef>
                <a:spcPct val="0"/>
              </a:spcBef>
            </a:pPr>
            <a:r>
              <a:rPr lang="es-AR" altLang="es-AR"/>
              <a:t>• No es necesario disponer de los requerimientos de todas las funcionalidades en el comienzo del proyecto y además facilita la labor del desarrollo con la conocida filosofía de divide &amp; conqueror.</a:t>
            </a:r>
          </a:p>
          <a:p>
            <a:pPr eaLnBrk="1" hangingPunct="1">
              <a:spcBef>
                <a:spcPct val="0"/>
              </a:spcBef>
            </a:pPr>
            <a:endParaRPr lang="es-AR" altLang="es-AR"/>
          </a:p>
        </p:txBody>
      </p:sp>
      <p:sp>
        <p:nvSpPr>
          <p:cNvPr id="82948" name="3 Marcador de número de diapositiva">
            <a:extLst>
              <a:ext uri="{FF2B5EF4-FFF2-40B4-BE49-F238E27FC236}">
                <a16:creationId xmlns:a16="http://schemas.microsoft.com/office/drawing/2014/main" id="{70AD0A35-A4CD-4D49-8467-E37EE2F960A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7D868DF-B635-467F-9220-BE36DE22668D}" type="slidenum">
              <a:rPr lang="es-AR" altLang="es-AR"/>
              <a:pPr eaLnBrk="1" hangingPunct="1"/>
              <a:t>36</a:t>
            </a:fld>
            <a:endParaRPr lang="es-AR" altLang="es-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6CB3E4FF-3701-4630-AEE3-09534A198EE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a:extLst>
              <a:ext uri="{FF2B5EF4-FFF2-40B4-BE49-F238E27FC236}">
                <a16:creationId xmlns:a16="http://schemas.microsoft.com/office/drawing/2014/main" id="{1D374B87-2C1A-495F-AFBE-A6EB1E01014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s-ES" altLang="es-AR"/>
              <a:t>Una de las prácticas de ágil que suele malinterpretarse es la de encarar el proyecto por iteraciones. </a:t>
            </a:r>
            <a:r>
              <a:rPr lang="es-ES" altLang="es-AR" b="1"/>
              <a:t>Una iteración no es un incremento</a:t>
            </a:r>
            <a:r>
              <a:rPr lang="es-ES" altLang="es-AR"/>
              <a:t>.</a:t>
            </a:r>
          </a:p>
          <a:p>
            <a:r>
              <a:rPr lang="es-ES" altLang="es-AR"/>
              <a:t>En los </a:t>
            </a:r>
            <a:r>
              <a:rPr lang="es-ES" altLang="es-AR" b="1"/>
              <a:t>incrementos </a:t>
            </a:r>
            <a:r>
              <a:rPr lang="es-ES" altLang="es-AR"/>
              <a:t>se tiene una idea completa del producto final. Al comenzar hay certeza absoluta sobre el resultado final deseado </a:t>
            </a:r>
          </a:p>
          <a:p>
            <a:r>
              <a:rPr lang="es-ES" altLang="es-AR"/>
              <a:t>En las </a:t>
            </a:r>
            <a:r>
              <a:rPr lang="es-ES" altLang="es-AR" b="1"/>
              <a:t>iteraciones </a:t>
            </a:r>
            <a:r>
              <a:rPr lang="es-ES" altLang="es-AR"/>
              <a:t>se va construyendo un borrador, se valida, y luego se sigue agregando calidad al producto. Al comenzar no hay certeza absoluta sobre el resultado deseado, sino que se va construyendo a medida que se avanza y se va viendo el producto. </a:t>
            </a:r>
          </a:p>
          <a:p>
            <a:endParaRPr lang="es-AR" altLang="es-AR"/>
          </a:p>
          <a:p>
            <a:r>
              <a:rPr lang="es-ES" altLang="es-AR"/>
              <a:t>En un desarrollo iterativo se debería poder contar con un producto potencialmente productivo al finalizar cada iteración, aunque no sea la versión final y definitiva del mismo.</a:t>
            </a:r>
          </a:p>
          <a:p>
            <a:endParaRPr lang="es-AR" altLang="es-AR"/>
          </a:p>
          <a:p>
            <a:r>
              <a:rPr lang="es-ES" altLang="es-AR" b="1"/>
              <a:t>MODELO INCREMENTAL O EVOLUTIVO</a:t>
            </a:r>
          </a:p>
          <a:p>
            <a:r>
              <a:rPr lang="es-ES" altLang="es-AR"/>
              <a:t>El Modelo Incremental combina elementos del MLS con la filosofía interactiva de construcción de prototipos.</a:t>
            </a:r>
            <a:br>
              <a:rPr lang="es-ES" altLang="es-AR"/>
            </a:br>
            <a:r>
              <a:rPr lang="es-ES" altLang="es-AR"/>
              <a:t>En una visión genérica, el proceso se divide en 4 partes: Análisis, Diseño, Código y Prueba. Sin embargo, para la producción del Software, se usa el principio de trabajo en cadena o “Pipeline”, utilizado en muchas otras formas de programación. Con esto se mantiene al cliente en constante contacto con los resultados obtenidos en cada incremento. Es el mismo cliente el que incluye o desecha elementos al final de cada incremento a fin de que el software se adapte mejor a sus necesidades reales. El proceso se repite hasta que se elabore el producto completo.</a:t>
            </a:r>
            <a:br>
              <a:rPr lang="es-ES" altLang="es-AR"/>
            </a:br>
            <a:r>
              <a:rPr lang="es-ES" altLang="es-AR"/>
              <a:t>De esta forma el tiempo de entrega se reduce considerablemente.</a:t>
            </a:r>
            <a:br>
              <a:rPr lang="es-ES" altLang="es-AR"/>
            </a:br>
            <a:r>
              <a:rPr lang="es-ES" altLang="es-AR"/>
              <a:t>Al igual que los otros métodos de modelado, el Modelo Incremental es de naturaleza interactiva pero se diferencia de aquellos en que al final de cada incremento se entrega un producto completamente operacional.</a:t>
            </a:r>
            <a:br>
              <a:rPr lang="es-ES" altLang="es-AR"/>
            </a:br>
            <a:r>
              <a:rPr lang="es-ES" altLang="es-AR"/>
              <a:t>El Modelo Incremental es particularmente útil cuando no se cuenta con una dotación de personal suficiente. Los primeros pasos los pueden realizar un grupo reducido de personas y en cada incremento se añadir• personal, de ser necesario. Por otro lado los incrementos se pueden planear para gestionar riesgos técnicos.</a:t>
            </a:r>
            <a:br>
              <a:rPr lang="es-ES" altLang="es-AR"/>
            </a:br>
            <a:r>
              <a:rPr lang="es-ES" altLang="es-AR"/>
              <a:t>El Modelo Incremental se puede ver aquí en forma grafica:</a:t>
            </a:r>
            <a:br>
              <a:rPr lang="es-ES" altLang="es-AR"/>
            </a:br>
            <a:r>
              <a:rPr lang="es-ES" altLang="es-AR"/>
              <a:t>- Se evitan proyectos largos y se entrega algo de valor a los usuarios con cierta frecuencia.</a:t>
            </a:r>
            <a:br>
              <a:rPr lang="es-ES" altLang="es-AR"/>
            </a:br>
            <a:r>
              <a:rPr lang="es-ES" altLang="es-AR"/>
              <a:t>- El usuario se involucra más.</a:t>
            </a:r>
            <a:br>
              <a:rPr lang="es-ES" altLang="es-AR"/>
            </a:br>
            <a:r>
              <a:rPr lang="es-ES" altLang="es-AR"/>
              <a:t>- Difícil de evaluar el coste total.</a:t>
            </a:r>
            <a:br>
              <a:rPr lang="es-ES" altLang="es-AR"/>
            </a:br>
            <a:r>
              <a:rPr lang="es-ES" altLang="es-AR"/>
              <a:t>- Difícil de aplicar a los sistemas transaccionales que tienden a ser integrados y a operar como un todo.</a:t>
            </a:r>
            <a:br>
              <a:rPr lang="es-ES" altLang="es-AR"/>
            </a:br>
            <a:r>
              <a:rPr lang="es-ES" altLang="es-AR"/>
              <a:t>- Requiere gestores experimentados.</a:t>
            </a:r>
            <a:br>
              <a:rPr lang="es-ES" altLang="es-AR"/>
            </a:br>
            <a:r>
              <a:rPr lang="es-ES" altLang="es-AR"/>
              <a:t>- Los errores en los requisitos se detectan tarde.- El resultado puede ser muy positivo.</a:t>
            </a:r>
          </a:p>
          <a:p>
            <a:r>
              <a:rPr lang="es-ES" altLang="es-AR" b="1"/>
              <a:t>MODELO INCREMENTAL (HISTORIA)</a:t>
            </a:r>
            <a:endParaRPr lang="es-ES" altLang="es-AR"/>
          </a:p>
          <a:p>
            <a:r>
              <a:rPr lang="es-ES" altLang="es-AR"/>
              <a:t>Propuesto por Mills en 1980. Sugirió el enfoque incremental de desarrollo como una forma de reducir la repetición del trabajo en el proceso de desarrollo y dar oportunidad de retrasar la toma de decisiones en los requisitos hasta adquirir experiencia con el sistema . Surge porque en los primeros desarrollos se podía esperar largo tiempo hasta que el software estuviese listo. Las reglas del negocio de hoy no lo permiten.</a:t>
            </a:r>
            <a:endParaRPr lang="es-ES" altLang="es-AR" b="1"/>
          </a:p>
          <a:p>
            <a:r>
              <a:rPr lang="es-ES" altLang="es-AR" b="1"/>
              <a:t>Diferencias:</a:t>
            </a:r>
          </a:p>
          <a:p>
            <a:r>
              <a:rPr lang="es-ES" altLang="es-AR" b="1"/>
              <a:t>Evolutivo:</a:t>
            </a:r>
            <a:r>
              <a:rPr lang="es-ES" altLang="es-AR"/>
              <a:t> Se diferencia del modelo por prototipos en que en prototipos se da por hecho que aunque se necesiten varias iteraciones para lograrlo al final se llegará a tener una serie de requisitos completos y sin errores, que no vayan a cambiar más.</a:t>
            </a:r>
            <a:br>
              <a:rPr lang="es-ES" altLang="es-AR"/>
            </a:br>
            <a:r>
              <a:rPr lang="es-ES" altLang="es-AR"/>
              <a:t>En el modelo evolutivo se asume que los requisitos pueden cambiar en cualquier momento del ciclo de vida y no solo en la etapa de análisis.</a:t>
            </a:r>
          </a:p>
          <a:p>
            <a:br>
              <a:rPr lang="es-ES" altLang="es-AR"/>
            </a:br>
            <a:r>
              <a:rPr lang="es-ES" altLang="es-AR" b="1"/>
              <a:t>Incremental:</a:t>
            </a:r>
            <a:r>
              <a:rPr lang="es-ES" altLang="es-AR"/>
              <a:t> Es una aproximación muy parecida a la evolutiva. En este modelo se desarrolla el sistema para satisfacer un subconjunto de los requisitos especificados y en posteriores versiones se incrementa el programa con nuevas funcionalidades que satisfagan mas requisitos.</a:t>
            </a:r>
            <a:br>
              <a:rPr lang="es-ES" altLang="es-AR"/>
            </a:br>
            <a:r>
              <a:rPr lang="es-ES" altLang="es-AR"/>
              <a:t>En el caso del modelo evolutivo se desarrollaría una nueva versión de todo el sistema, en el incremental se parte de la versión anterior sin cambios y le añadimos las nuevas funciones.</a:t>
            </a:r>
          </a:p>
          <a:p>
            <a:endParaRPr lang="es-ES" altLang="es-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1 Marcador de imagen de diapositiva">
            <a:extLst>
              <a:ext uri="{FF2B5EF4-FFF2-40B4-BE49-F238E27FC236}">
                <a16:creationId xmlns:a16="http://schemas.microsoft.com/office/drawing/2014/main" id="{CAC45919-3147-4405-BFDF-2F62A54E2C3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2 Marcador de notas">
            <a:extLst>
              <a:ext uri="{FF2B5EF4-FFF2-40B4-BE49-F238E27FC236}">
                <a16:creationId xmlns:a16="http://schemas.microsoft.com/office/drawing/2014/main" id="{C9C902C1-94C1-476D-AD93-0299FCACA8B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s-AR" altLang="es-AR"/>
              <a:t>Este modelo acepta que los requerimientos del usuario pueden cambiar en cualquier momento.</a:t>
            </a:r>
          </a:p>
          <a:p>
            <a:pPr eaLnBrk="1" hangingPunct="1">
              <a:spcBef>
                <a:spcPct val="0"/>
              </a:spcBef>
            </a:pPr>
            <a:r>
              <a:rPr lang="es-AR" altLang="es-AR"/>
              <a:t>La práctica nos demuestra que obtener todos los requerimientos al comienzo del proyecto es extremadamente difícil, no sólo por la dificultad del usuario de transmitir su idea, sino porque estos requerimientos evolucionan durante el desarrollo y de esta manera, surgen nuevos requerimientos a cumplir. </a:t>
            </a:r>
          </a:p>
          <a:p>
            <a:pPr eaLnBrk="1" hangingPunct="1">
              <a:spcBef>
                <a:spcPct val="0"/>
              </a:spcBef>
            </a:pPr>
            <a:endParaRPr lang="es-AR" altLang="es-AR"/>
          </a:p>
        </p:txBody>
      </p:sp>
      <p:sp>
        <p:nvSpPr>
          <p:cNvPr id="84996" name="3 Marcador de número de diapositiva">
            <a:extLst>
              <a:ext uri="{FF2B5EF4-FFF2-40B4-BE49-F238E27FC236}">
                <a16:creationId xmlns:a16="http://schemas.microsoft.com/office/drawing/2014/main" id="{3DBD939F-24D3-4581-AC97-A9C44668982E}"/>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6EED8D27-DDF8-4128-B4A4-014727B47D56}" type="slidenum">
              <a:rPr lang="es-AR" altLang="es-AR" sz="1200"/>
              <a:pPr algn="r" eaLnBrk="1" hangingPunct="1"/>
              <a:t>38</a:t>
            </a:fld>
            <a:endParaRPr lang="es-AR" altLang="es-AR" sz="12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1 Marcador de imagen de diapositiva">
            <a:extLst>
              <a:ext uri="{FF2B5EF4-FFF2-40B4-BE49-F238E27FC236}">
                <a16:creationId xmlns:a16="http://schemas.microsoft.com/office/drawing/2014/main" id="{861EB44C-D9C6-427B-9182-45B450EA295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2 Marcador de notas">
            <a:extLst>
              <a:ext uri="{FF2B5EF4-FFF2-40B4-BE49-F238E27FC236}">
                <a16:creationId xmlns:a16="http://schemas.microsoft.com/office/drawing/2014/main" id="{EB7C4D84-D4C7-44C4-BC48-9D0C3AD4F6C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s-ES" altLang="es-AR" b="1" u="sng"/>
              <a:t>En el modelo evolutivo, los requerimientos son examinados, y sólo los bien comprendidos son seleccionados para el primer incremento</a:t>
            </a:r>
            <a:r>
              <a:rPr lang="es-ES" altLang="es-AR" b="1"/>
              <a:t>. Los desarrolladores construyen una implementación parcial del sistema que recibe sólo estos requerimientos. </a:t>
            </a:r>
            <a:br>
              <a:rPr lang="es-ES" altLang="es-AR" b="1"/>
            </a:br>
            <a:br>
              <a:rPr lang="es-ES" altLang="es-AR"/>
            </a:br>
            <a:r>
              <a:rPr lang="es-ES" altLang="es-AR" b="1"/>
              <a:t>El sistema es desarrollado, los usuarios lo usan, y proveen retroalimentación a los desarrolladores. Basada en esta retroalimentación, la especificación de requerimientos es actualizada, y una segunda versión del producto es desarrollada y desplegada y así el proceso se repite indefinidamente. </a:t>
            </a:r>
            <a:br>
              <a:rPr lang="es-ES" altLang="es-AR" b="1"/>
            </a:br>
            <a:br>
              <a:rPr lang="es-ES" altLang="es-AR"/>
            </a:br>
            <a:r>
              <a:rPr lang="es-ES" altLang="es-AR"/>
              <a:t>El desarrollo evolutivo no demanda una forma específica de observar el desarrollo de algún incremento. El modelo cascada puede ser usado para administrar cada esfuerzo de desarrollo. Obviamente, el desarrollo incremental y evolutivo puede ser combinado también.  </a:t>
            </a:r>
          </a:p>
          <a:p>
            <a:r>
              <a:rPr lang="es-ES" altLang="es-AR"/>
              <a:t>Todo lo que uno tiene que hacer es construir un subconjunto de requerimientos conocidos (incremental), y comprender al principio que muchos nuevos requerimientos es probable que aparezcan cuando el sistema sea desplegado o desarrollado. </a:t>
            </a:r>
            <a:br>
              <a:rPr lang="es-ES" altLang="es-AR"/>
            </a:br>
            <a:br>
              <a:rPr lang="es-ES" altLang="es-AR"/>
            </a:br>
            <a:r>
              <a:rPr lang="es-ES" altLang="es-AR"/>
              <a:t>El desarrollo de software en forma evolutiva requiere un especial cuidado en la manipulación de documentos, programas, datos de test, etc. desarrollados para distintas versiones del software. Cada paso debe ser registrado, la documentación debe ser recuperada con facilidad, los cambios deben ser efectuados de una manera controlada.  </a:t>
            </a:r>
            <a:endParaRPr lang="es-AR" altLang="es-AR"/>
          </a:p>
          <a:p>
            <a:endParaRPr lang="es-AR" altLang="es-AR"/>
          </a:p>
          <a:p>
            <a:endParaRPr lang="es-AR" altLang="es-AR"/>
          </a:p>
        </p:txBody>
      </p:sp>
      <p:sp>
        <p:nvSpPr>
          <p:cNvPr id="86020" name="3 Marcador de número de diapositiva">
            <a:extLst>
              <a:ext uri="{FF2B5EF4-FFF2-40B4-BE49-F238E27FC236}">
                <a16:creationId xmlns:a16="http://schemas.microsoft.com/office/drawing/2014/main" id="{48BB53F8-B0BE-47AA-AB6B-3D307BDABA2F}"/>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43D2AACD-29A5-4B68-870E-47CCC3A73611}" type="slidenum">
              <a:rPr lang="es-AR" altLang="es-AR" sz="1200"/>
              <a:pPr algn="r" eaLnBrk="1" hangingPunct="1"/>
              <a:t>39</a:t>
            </a:fld>
            <a:endParaRPr lang="es-AR" altLang="es-AR"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1 Marcador de imagen de diapositiva">
            <a:extLst>
              <a:ext uri="{FF2B5EF4-FFF2-40B4-BE49-F238E27FC236}">
                <a16:creationId xmlns:a16="http://schemas.microsoft.com/office/drawing/2014/main" id="{63084A76-527D-4389-B407-7910701CC7D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2 Marcador de notas">
            <a:extLst>
              <a:ext uri="{FF2B5EF4-FFF2-40B4-BE49-F238E27FC236}">
                <a16:creationId xmlns:a16="http://schemas.microsoft.com/office/drawing/2014/main" id="{B4C988CE-8A02-48C8-BF21-B4CD366E013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s-AR" altLang="es-AR"/>
              <a:t>En cada una de las etapas de un modelo de ciclo de vida, se pueden establecer una serie de objetivos, tareas y actividades que lo caracterizan.</a:t>
            </a:r>
          </a:p>
          <a:p>
            <a:pPr eaLnBrk="1" hangingPunct="1">
              <a:spcBef>
                <a:spcPct val="0"/>
              </a:spcBef>
            </a:pPr>
            <a:r>
              <a:rPr lang="es-AR" altLang="es-AR"/>
              <a:t>Haremos un repaso y una pequeña descripción de cada una de las etapas del ciclo de vida del software</a:t>
            </a:r>
          </a:p>
        </p:txBody>
      </p:sp>
      <p:sp>
        <p:nvSpPr>
          <p:cNvPr id="59396" name="3 Marcador de número de diapositiva">
            <a:extLst>
              <a:ext uri="{FF2B5EF4-FFF2-40B4-BE49-F238E27FC236}">
                <a16:creationId xmlns:a16="http://schemas.microsoft.com/office/drawing/2014/main" id="{742BEE41-5B35-4585-9399-C0C1D01E292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816B901-63D8-41FC-922D-CB685A0EB94E}" type="slidenum">
              <a:rPr lang="es-AR" altLang="es-AR"/>
              <a:pPr eaLnBrk="1" hangingPunct="1"/>
              <a:t>7</a:t>
            </a:fld>
            <a:endParaRPr lang="es-AR" altLang="es-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1 Marcador de imagen de diapositiva">
            <a:extLst>
              <a:ext uri="{FF2B5EF4-FFF2-40B4-BE49-F238E27FC236}">
                <a16:creationId xmlns:a16="http://schemas.microsoft.com/office/drawing/2014/main" id="{A7D90513-ACE4-448A-A185-CFDA2417F3E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2 Marcador de notas">
            <a:extLst>
              <a:ext uri="{FF2B5EF4-FFF2-40B4-BE49-F238E27FC236}">
                <a16:creationId xmlns:a16="http://schemas.microsoft.com/office/drawing/2014/main" id="{A73F4839-7F36-4F4E-8316-DD1E3E6729A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s-ES" altLang="es-AR"/>
              <a:t>Como el modelo de desarrollo incremental, </a:t>
            </a:r>
            <a:r>
              <a:rPr lang="es-ES" altLang="es-AR" b="1"/>
              <a:t>el modelo de desarrollo evolutivo </a:t>
            </a:r>
            <a:r>
              <a:rPr lang="es-ES" altLang="es-AR"/>
              <a:t>(algunas veces denominado como prototipo evolutivo)</a:t>
            </a:r>
            <a:r>
              <a:rPr lang="es-ES" altLang="es-AR" b="1"/>
              <a:t> construye una serie de grandes versiones sucesivas de un producto. Sin embargo, mientras que la aproximación incremental presupone que el conjunto completo de requerimientos es conocido al comenzar, el modelo evolutivo asume que los requerimientos no son completamente conocidos al inicio del proyecto. </a:t>
            </a:r>
            <a:br>
              <a:rPr lang="es-ES" altLang="es-AR"/>
            </a:br>
            <a:endParaRPr lang="es-AR" altLang="es-AR"/>
          </a:p>
          <a:p>
            <a:r>
              <a:rPr lang="es-ES" altLang="es-AR" b="1"/>
              <a:t>Algunos beneficios </a:t>
            </a:r>
            <a:r>
              <a:rPr lang="es-AR" altLang="es-AR" b="1"/>
              <a:t>de Ciclo Incremental (y por tanto del evolutivo)</a:t>
            </a:r>
          </a:p>
          <a:p>
            <a:endParaRPr lang="es-AR" altLang="es-AR" b="1"/>
          </a:p>
          <a:p>
            <a:r>
              <a:rPr lang="es-ES" altLang="es-AR"/>
              <a:t>• Construir un sistema pequeño es siempre menos riesgoso que construir un sistema grande. </a:t>
            </a:r>
            <a:br>
              <a:rPr lang="es-ES" altLang="es-AR"/>
            </a:br>
            <a:r>
              <a:rPr lang="es-ES" altLang="es-AR"/>
              <a:t>• Al ir desarrollando parte de las funcionalidades, es más fácil determinar si los requerimientos planeados para los niveles subsiguientes son correctos. </a:t>
            </a:r>
            <a:br>
              <a:rPr lang="es-ES" altLang="es-AR"/>
            </a:br>
            <a:r>
              <a:rPr lang="es-ES" altLang="es-AR"/>
              <a:t>• Si un error importante es realizado, sólo la última iteración necesita ser descartada. </a:t>
            </a:r>
            <a:br>
              <a:rPr lang="es-ES" altLang="es-AR"/>
            </a:br>
            <a:r>
              <a:rPr lang="es-ES" altLang="es-AR"/>
              <a:t>• Reduciendo el tiempo de desarrollo de un sistema (en este caso en incremento del sistema) decrecen las probabilidades que esos requerimientos de usuarios puedan cambiar durante el desarrollo. </a:t>
            </a:r>
            <a:br>
              <a:rPr lang="es-ES" altLang="es-AR"/>
            </a:br>
            <a:r>
              <a:rPr lang="es-ES" altLang="es-AR"/>
              <a:t>• Los errores de desarrollo realizados en un incremento, pueden ser arreglados antes del comienzo del próximo incremento. </a:t>
            </a:r>
            <a:br>
              <a:rPr lang="es-ES" altLang="es-AR"/>
            </a:br>
            <a:endParaRPr lang="es-AR" altLang="es-AR"/>
          </a:p>
        </p:txBody>
      </p:sp>
      <p:sp>
        <p:nvSpPr>
          <p:cNvPr id="87044" name="3 Marcador de número de diapositiva">
            <a:extLst>
              <a:ext uri="{FF2B5EF4-FFF2-40B4-BE49-F238E27FC236}">
                <a16:creationId xmlns:a16="http://schemas.microsoft.com/office/drawing/2014/main" id="{1F2A1115-F95E-44B6-B58B-E26D8881AD0E}"/>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21B62EC3-3660-4C48-9B25-82D00CC88667}" type="slidenum">
              <a:rPr lang="es-AR" altLang="es-AR" sz="1200"/>
              <a:pPr algn="r" eaLnBrk="1" hangingPunct="1"/>
              <a:t>40</a:t>
            </a:fld>
            <a:endParaRPr lang="es-AR" altLang="es-AR" sz="120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1 Marcador de imagen de diapositiva">
            <a:extLst>
              <a:ext uri="{FF2B5EF4-FFF2-40B4-BE49-F238E27FC236}">
                <a16:creationId xmlns:a16="http://schemas.microsoft.com/office/drawing/2014/main" id="{5D054C89-FC93-42C5-AE57-310A836A37D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2 Marcador de notas">
            <a:extLst>
              <a:ext uri="{FF2B5EF4-FFF2-40B4-BE49-F238E27FC236}">
                <a16:creationId xmlns:a16="http://schemas.microsoft.com/office/drawing/2014/main" id="{B1AC4FAC-2F67-425A-9AAC-FF87606EE09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s-AR" altLang="es-AR"/>
              <a:t>Vemos que tanto la filosofía de esta metodología, los términos utilizados en ella y sus fines, coinciden con la idea de obtener un concepto de objeto sobre casos de la vida real.</a:t>
            </a:r>
          </a:p>
          <a:p>
            <a:r>
              <a:rPr lang="es-AR" altLang="es-AR"/>
              <a:t>Es un modelo muy versátil, y por ser uno de los últimos en aparecer, aprendió mucho de los anteriores. Las aplicaciones que podemos incluir</a:t>
            </a:r>
          </a:p>
          <a:p>
            <a:r>
              <a:rPr lang="es-AR" altLang="es-AR"/>
              <a:t>como ejemplo para su uso van desde programas de monitoreo de procesos, grandes sistemas de transacciones sobre base de datos, hasta procesamiento por lotes.</a:t>
            </a:r>
          </a:p>
          <a:p>
            <a:endParaRPr lang="es-AR" altLang="es-AR"/>
          </a:p>
          <a:p>
            <a:pPr eaLnBrk="1" hangingPunct="1">
              <a:spcBef>
                <a:spcPct val="0"/>
              </a:spcBef>
            </a:pPr>
            <a:endParaRPr lang="es-AR" altLang="es-AR"/>
          </a:p>
        </p:txBody>
      </p:sp>
      <p:sp>
        <p:nvSpPr>
          <p:cNvPr id="93188" name="3 Marcador de número de diapositiva">
            <a:extLst>
              <a:ext uri="{FF2B5EF4-FFF2-40B4-BE49-F238E27FC236}">
                <a16:creationId xmlns:a16="http://schemas.microsoft.com/office/drawing/2014/main" id="{98E12755-8C7C-4D82-9C03-78F5F5B24BF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242B92A-2515-4F33-8757-651E7E2FB619}" type="slidenum">
              <a:rPr lang="es-AR" altLang="es-AR"/>
              <a:pPr eaLnBrk="1" hangingPunct="1"/>
              <a:t>42</a:t>
            </a:fld>
            <a:endParaRPr lang="es-AR" altLang="es-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1 Marcador de imagen de diapositiva">
            <a:extLst>
              <a:ext uri="{FF2B5EF4-FFF2-40B4-BE49-F238E27FC236}">
                <a16:creationId xmlns:a16="http://schemas.microsoft.com/office/drawing/2014/main" id="{70F602E4-A23F-4768-80F6-25D363D8266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2 Marcador de notas">
            <a:extLst>
              <a:ext uri="{FF2B5EF4-FFF2-40B4-BE49-F238E27FC236}">
                <a16:creationId xmlns:a16="http://schemas.microsoft.com/office/drawing/2014/main" id="{DE664E6C-B3C6-46D2-9914-18D49E74D6BE}"/>
              </a:ext>
            </a:extLst>
          </p:cNvPr>
          <p:cNvSpPr>
            <a:spLocks noGrp="1"/>
          </p:cNvSpPr>
          <p:nvPr>
            <p:ph type="body" idx="1"/>
          </p:nvPr>
        </p:nvSpPr>
        <p:spPr/>
        <p:txBody>
          <a:bodyPr>
            <a:normAutofit fontScale="92500" lnSpcReduction="10000"/>
          </a:bodyPr>
          <a:lstStyle/>
          <a:p>
            <a:pPr>
              <a:defRPr/>
            </a:pPr>
            <a:r>
              <a:rPr lang="es-MX" b="1" dirty="0"/>
              <a:t>¿CUÁLES SON LAS VERSIONES DE UML?</a:t>
            </a:r>
            <a:endParaRPr lang="es-MX" dirty="0"/>
          </a:p>
          <a:p>
            <a:pPr>
              <a:defRPr/>
            </a:pPr>
            <a:r>
              <a:rPr lang="es-MX" dirty="0"/>
              <a:t>Los antecedentes de UML se sitúan en la década de los 90 con distintos estándares para modelado de software, podemos hablar de dos grandes versiones:</a:t>
            </a:r>
          </a:p>
          <a:p>
            <a:pPr>
              <a:defRPr/>
            </a:pPr>
            <a:r>
              <a:rPr lang="es-MX" dirty="0"/>
              <a:t>UML 1.X (comprende UML 1.1, 1.2, 1.3, 1.4, 1.5): desde finales de los 90 se empezó a trabajar con el estándar UML. En los años sucesivos fueron apareciendo nuevas versiones que introducían mejoras o ampliaban a las anteriores.</a:t>
            </a:r>
          </a:p>
          <a:p>
            <a:pPr>
              <a:defRPr/>
            </a:pPr>
            <a:r>
              <a:rPr lang="es-MX" dirty="0"/>
              <a:t>UML 2.X (comprende UML 2.1 hasta UML 2.5, 2.6, etc.): en torno a 2005 se difundió una nueva versión de UML a la que podemos denominar UML 2.X. Comprenden varias revisiones.</a:t>
            </a:r>
          </a:p>
          <a:p>
            <a:pPr>
              <a:defRPr/>
            </a:pPr>
            <a:r>
              <a:rPr lang="es-MX" dirty="0"/>
              <a:t>UML 3.X: evolución que se espera para UML 2.X.</a:t>
            </a:r>
          </a:p>
          <a:p>
            <a:pPr>
              <a:defRPr/>
            </a:pPr>
            <a:r>
              <a:rPr lang="es-MX" dirty="0"/>
              <a:t> </a:t>
            </a:r>
          </a:p>
          <a:p>
            <a:pPr>
              <a:defRPr/>
            </a:pPr>
            <a:r>
              <a:rPr lang="es-MX" dirty="0"/>
              <a:t>Hay que tener en cuenta que UML es un conjunto muy amplio de normas. Prácticamente nadie las conoce todas. Según la empresa o universidad, institución o centro de trabajo se usan determinados programas para crear diagramas y se conocen ciertas partes de UML, pero no el conjunto de UML.</a:t>
            </a:r>
          </a:p>
          <a:p>
            <a:pPr>
              <a:defRPr/>
            </a:pPr>
            <a:r>
              <a:rPr lang="es-MX" b="1" dirty="0"/>
              <a:t>¿Qué versión usar? Para generar diagramas UML se usan programas informáticos. Usa un programa actualizado pero no te preocupes en exceso por qué versión de UML usar, lo importante es que en tu grupo de trabajo o personas a las que se les vaya a enviar documentación sobre un proyecto software sepan interpretar lo que se les envía.</a:t>
            </a:r>
            <a:r>
              <a:rPr lang="es-MX" dirty="0"/>
              <a:t> A nivel profesional no se le presta demasiada atención a que se cumpla estrictamente con las normas de una determinada versión de UML, sino a que los esquemas estén bien construidos y razonados.</a:t>
            </a:r>
          </a:p>
          <a:p>
            <a:pPr>
              <a:defRPr/>
            </a:pPr>
            <a:endParaRPr lang="es-AR" dirty="0"/>
          </a:p>
        </p:txBody>
      </p:sp>
      <p:sp>
        <p:nvSpPr>
          <p:cNvPr id="49156" name="3 Marcador de número de diapositiva">
            <a:extLst>
              <a:ext uri="{FF2B5EF4-FFF2-40B4-BE49-F238E27FC236}">
                <a16:creationId xmlns:a16="http://schemas.microsoft.com/office/drawing/2014/main" id="{E55D29B5-88D7-4291-8999-59E0326635E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B6824A0-7C46-4BC5-9312-A6BBA5894A5E}" type="slidenum">
              <a:rPr lang="es-AR" altLang="es-AR"/>
              <a:pPr eaLnBrk="1" hangingPunct="1"/>
              <a:t>44</a:t>
            </a:fld>
            <a:endParaRPr lang="es-AR" altLang="es-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48BFF6DC-06A3-42DD-A2B5-A4EBC3101AC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a:extLst>
              <a:ext uri="{FF2B5EF4-FFF2-40B4-BE49-F238E27FC236}">
                <a16:creationId xmlns:a16="http://schemas.microsoft.com/office/drawing/2014/main" id="{DB266A33-3763-4436-8158-E7039AE3897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s-ES" altLang="es-AR"/>
              <a:t>El lenguaje UML comenzó a gestarse en octubre de 1994 cuando Rumbaugh se unió a la compañía </a:t>
            </a:r>
            <a:r>
              <a:rPr lang="es-ES" altLang="es-AR" i="1"/>
              <a:t>Rational </a:t>
            </a:r>
            <a:r>
              <a:rPr lang="es-ES" altLang="es-AR"/>
              <a:t>fundada por Booch (dos reputados investigadores en el área de metodología del software). El objetivo de ambos era unificar dos métodos que habían desarrollado: el método Booch y el OMT (</a:t>
            </a:r>
            <a:r>
              <a:rPr lang="es-ES" altLang="es-AR" i="1"/>
              <a:t>Object Modelling Tool </a:t>
            </a:r>
            <a:r>
              <a:rPr lang="es-ES" altLang="es-AR"/>
              <a:t>). El primer borrador apareció en octubre de 1995. En esa misma época otro reputado investigador, Jacobson, se unió a </a:t>
            </a:r>
            <a:r>
              <a:rPr lang="es-ES" altLang="es-AR" i="1"/>
              <a:t>Rational </a:t>
            </a:r>
            <a:r>
              <a:rPr lang="es-ES" altLang="es-AR"/>
              <a:t>y se incluyeron ideas suyas. Estas tres personas son conocidas como los “tres amigos”. Además, este lenguaje se abrió a la colaboración de otras empresas para que aportaran sus ideas. Todas estas colaboraciones condujeron a la definición de la primera versión de UML.</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006FD652-73B0-43F9-BCFD-D8745BE350E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Rectangle 3">
            <a:extLst>
              <a:ext uri="{FF2B5EF4-FFF2-40B4-BE49-F238E27FC236}">
                <a16:creationId xmlns:a16="http://schemas.microsoft.com/office/drawing/2014/main" id="{8C553752-15A7-4789-B4E1-67E2E3AA826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CL" altLang="es-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1 Marcador de imagen de diapositiva">
            <a:extLst>
              <a:ext uri="{FF2B5EF4-FFF2-40B4-BE49-F238E27FC236}">
                <a16:creationId xmlns:a16="http://schemas.microsoft.com/office/drawing/2014/main" id="{B35B958E-12CF-49EA-955B-971F4997792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2 Marcador de notas">
            <a:extLst>
              <a:ext uri="{FF2B5EF4-FFF2-40B4-BE49-F238E27FC236}">
                <a16:creationId xmlns:a16="http://schemas.microsoft.com/office/drawing/2014/main" id="{6F2BE5C7-4BF4-4317-B963-B1CA60D2DDD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s-AR" altLang="es-AR"/>
              <a:t>Visualizar: UML permite expresar de una forma gráfica un sistema de forma que otro lo puede entender.</a:t>
            </a:r>
          </a:p>
          <a:p>
            <a:r>
              <a:rPr lang="es-AR" altLang="es-AR"/>
              <a:t>Algunas cosas se modelan mejor textualmente, otras se modelan mejor en forma gráfica. UML es uno de estos lenguajes gráficos.</a:t>
            </a:r>
          </a:p>
          <a:p>
            <a:r>
              <a:rPr lang="es-AR" altLang="es-AR"/>
              <a:t>Detrás de cada simbolo UML hay una semántica bien definida. </a:t>
            </a:r>
          </a:p>
        </p:txBody>
      </p:sp>
      <p:sp>
        <p:nvSpPr>
          <p:cNvPr id="54276" name="3 Marcador de número de diapositiva">
            <a:extLst>
              <a:ext uri="{FF2B5EF4-FFF2-40B4-BE49-F238E27FC236}">
                <a16:creationId xmlns:a16="http://schemas.microsoft.com/office/drawing/2014/main" id="{FB97D9FC-4C9E-41DD-8ADB-2B5BA7D4E29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1391493-87EB-41F8-87B8-42C333F53D55}" type="slidenum">
              <a:rPr lang="es-AR" altLang="es-AR"/>
              <a:pPr eaLnBrk="1" hangingPunct="1"/>
              <a:t>54</a:t>
            </a:fld>
            <a:endParaRPr lang="es-AR" altLang="es-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1 Marcador de imagen de diapositiva">
            <a:extLst>
              <a:ext uri="{FF2B5EF4-FFF2-40B4-BE49-F238E27FC236}">
                <a16:creationId xmlns:a16="http://schemas.microsoft.com/office/drawing/2014/main" id="{5FAEC033-3A56-448A-B857-D807D375DDB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2 Marcador de notas">
            <a:extLst>
              <a:ext uri="{FF2B5EF4-FFF2-40B4-BE49-F238E27FC236}">
                <a16:creationId xmlns:a16="http://schemas.microsoft.com/office/drawing/2014/main" id="{B9423527-1692-410A-B3BD-B90CF1EA41A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s-AR" altLang="es-AR"/>
              <a:t>Especificar: UML permite especificar cuáles son las características de un sistema antes de su construcción.</a:t>
            </a:r>
          </a:p>
          <a:p>
            <a:endParaRPr lang="es-AR" altLang="es-AR"/>
          </a:p>
          <a:p>
            <a:r>
              <a:rPr lang="es-AR" altLang="es-AR"/>
              <a:t>Significa construir modelos precisos, no ambiguos, y completos. </a:t>
            </a:r>
          </a:p>
        </p:txBody>
      </p:sp>
      <p:sp>
        <p:nvSpPr>
          <p:cNvPr id="55300" name="3 Marcador de número de diapositiva">
            <a:extLst>
              <a:ext uri="{FF2B5EF4-FFF2-40B4-BE49-F238E27FC236}">
                <a16:creationId xmlns:a16="http://schemas.microsoft.com/office/drawing/2014/main" id="{3CBA2278-E305-4D56-BFD6-DB4F77A1B31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BA9ACCB-DF8F-41FC-875B-C9DBA31FC186}" type="slidenum">
              <a:rPr lang="es-AR" altLang="es-AR"/>
              <a:pPr eaLnBrk="1" hangingPunct="1"/>
              <a:t>55</a:t>
            </a:fld>
            <a:endParaRPr lang="es-AR" altLang="es-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1 Marcador de imagen de diapositiva">
            <a:extLst>
              <a:ext uri="{FF2B5EF4-FFF2-40B4-BE49-F238E27FC236}">
                <a16:creationId xmlns:a16="http://schemas.microsoft.com/office/drawing/2014/main" id="{4B08BEB2-60FE-4917-8E94-ADA8D40F173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2 Marcador de notas">
            <a:extLst>
              <a:ext uri="{FF2B5EF4-FFF2-40B4-BE49-F238E27FC236}">
                <a16:creationId xmlns:a16="http://schemas.microsoft.com/office/drawing/2014/main" id="{5FB67753-D035-4D36-91B9-C05BE7B4340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s-AR" altLang="es-AR"/>
              <a:t>Construir: A partir de los modelos especificados se pueden construir los sistemas diseñados.</a:t>
            </a:r>
          </a:p>
        </p:txBody>
      </p:sp>
      <p:sp>
        <p:nvSpPr>
          <p:cNvPr id="56324" name="3 Marcador de número de diapositiva">
            <a:extLst>
              <a:ext uri="{FF2B5EF4-FFF2-40B4-BE49-F238E27FC236}">
                <a16:creationId xmlns:a16="http://schemas.microsoft.com/office/drawing/2014/main" id="{20CD8D4F-226C-4D39-A527-4945FC6E665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811D8A7-3FDE-415B-ABB9-DCCA177DE710}" type="slidenum">
              <a:rPr lang="es-AR" altLang="es-AR"/>
              <a:pPr eaLnBrk="1" hangingPunct="1"/>
              <a:t>56</a:t>
            </a:fld>
            <a:endParaRPr lang="es-AR" altLang="es-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1 Marcador de imagen de diapositiva">
            <a:extLst>
              <a:ext uri="{FF2B5EF4-FFF2-40B4-BE49-F238E27FC236}">
                <a16:creationId xmlns:a16="http://schemas.microsoft.com/office/drawing/2014/main" id="{74005D6D-4D79-4006-BD69-F0F4C07C234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2 Marcador de notas">
            <a:extLst>
              <a:ext uri="{FF2B5EF4-FFF2-40B4-BE49-F238E27FC236}">
                <a16:creationId xmlns:a16="http://schemas.microsoft.com/office/drawing/2014/main" id="{F3D618E4-4C3D-4CC4-B882-CC7FCF26757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s-AR" altLang="es-AR"/>
              <a:t>Documentar: Los propios elementos gráficos sirven como documentación del sistema desarrollado que pueden servir para su futura revisión.</a:t>
            </a:r>
          </a:p>
          <a:p>
            <a:endParaRPr lang="es-AR" altLang="es-AR"/>
          </a:p>
          <a:p>
            <a:endParaRPr lang="es-AR" altLang="es-AR"/>
          </a:p>
        </p:txBody>
      </p:sp>
      <p:sp>
        <p:nvSpPr>
          <p:cNvPr id="57348" name="3 Marcador de número de diapositiva">
            <a:extLst>
              <a:ext uri="{FF2B5EF4-FFF2-40B4-BE49-F238E27FC236}">
                <a16:creationId xmlns:a16="http://schemas.microsoft.com/office/drawing/2014/main" id="{9971C4D1-2B15-43E5-9140-E763C34C4EE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4BF927D-D06A-46E8-9BBD-4661F4064968}" type="slidenum">
              <a:rPr lang="es-AR" altLang="es-AR"/>
              <a:pPr eaLnBrk="1" hangingPunct="1"/>
              <a:t>57</a:t>
            </a:fld>
            <a:endParaRPr lang="es-AR" altLang="es-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1 Marcador de imagen de diapositiva">
            <a:extLst>
              <a:ext uri="{FF2B5EF4-FFF2-40B4-BE49-F238E27FC236}">
                <a16:creationId xmlns:a16="http://schemas.microsoft.com/office/drawing/2014/main" id="{88AFD9FD-E6C3-4B4B-84B0-1FB02645E2C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2 Marcador de notas">
            <a:extLst>
              <a:ext uri="{FF2B5EF4-FFF2-40B4-BE49-F238E27FC236}">
                <a16:creationId xmlns:a16="http://schemas.microsoft.com/office/drawing/2014/main" id="{3DC84142-4882-470A-AA02-FB727B37353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s-ES" altLang="es-AR"/>
              <a:t>Una </a:t>
            </a:r>
            <a:r>
              <a:rPr lang="es-ES" altLang="es-AR" b="1"/>
              <a:t>clase</a:t>
            </a:r>
            <a:r>
              <a:rPr lang="es-ES" altLang="es-AR"/>
              <a:t> se representa mediante una caja subdividida en tres partes: En la superior se muestra el nombre de la clase, en la media los atributos y en la inferior las operaciones. Una clase puede representarse de forma esquemática (plegada), con los detalles como atributos y operaciones</a:t>
            </a:r>
            <a:endParaRPr lang="es-AR" altLang="es-AR"/>
          </a:p>
          <a:p>
            <a:r>
              <a:rPr lang="es-ES" altLang="es-AR"/>
              <a:t>suprimidos, siendo entonces tan solo un rectángulo con el nombre de la clase. Una misma clase puede representarse a distinto nivel de detalle según interese, y según la fase en la que se esté.</a:t>
            </a:r>
          </a:p>
        </p:txBody>
      </p:sp>
      <p:sp>
        <p:nvSpPr>
          <p:cNvPr id="59396" name="3 Marcador de número de diapositiva">
            <a:extLst>
              <a:ext uri="{FF2B5EF4-FFF2-40B4-BE49-F238E27FC236}">
                <a16:creationId xmlns:a16="http://schemas.microsoft.com/office/drawing/2014/main" id="{C8248A62-0BB1-4120-837D-3227B2B9A57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5D33BFD-A852-412E-8D65-7338683F31F5}" type="slidenum">
              <a:rPr lang="es-AR" altLang="es-AR"/>
              <a:pPr eaLnBrk="1" hangingPunct="1"/>
              <a:t>63</a:t>
            </a:fld>
            <a:endParaRPr lang="es-AR" altLang="es-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1 Marcador de imagen de diapositiva">
            <a:extLst>
              <a:ext uri="{FF2B5EF4-FFF2-40B4-BE49-F238E27FC236}">
                <a16:creationId xmlns:a16="http://schemas.microsoft.com/office/drawing/2014/main" id="{2DDDCEBA-D4BD-49B9-BD80-8037381076F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2 Marcador de notas">
            <a:extLst>
              <a:ext uri="{FF2B5EF4-FFF2-40B4-BE49-F238E27FC236}">
                <a16:creationId xmlns:a16="http://schemas.microsoft.com/office/drawing/2014/main" id="{121AF0DB-2DAB-40BF-8ACC-D192AE33AD4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s-AR" altLang="es-AR" u="sng"/>
              <a:t>Expresión de necesidades</a:t>
            </a:r>
            <a:r>
              <a:rPr lang="es-AR" altLang="es-AR"/>
              <a:t>: esta etapa tiene como objetivo el armado de un documento en el cual se reflejan los requerimientos y funcionalidades que ofrecerá al usuario el sistema a implementar (qué, y no cómo, se va a implementar).</a:t>
            </a:r>
          </a:p>
          <a:p>
            <a:pPr eaLnBrk="1" hangingPunct="1">
              <a:spcBef>
                <a:spcPct val="0"/>
              </a:spcBef>
            </a:pPr>
            <a:r>
              <a:rPr lang="es-AR" altLang="es-AR" u="sng"/>
              <a:t>Especificaciones</a:t>
            </a:r>
            <a:r>
              <a:rPr lang="es-AR" altLang="es-AR"/>
              <a:t>: formalizamos los requerimientos; el documento obtenido en la etapa anterior se tomará como punto de partida para esta etapa.</a:t>
            </a:r>
          </a:p>
          <a:p>
            <a:pPr eaLnBrk="1" hangingPunct="1">
              <a:spcBef>
                <a:spcPct val="0"/>
              </a:spcBef>
            </a:pPr>
            <a:endParaRPr lang="es-AR" altLang="es-AR"/>
          </a:p>
          <a:p>
            <a:pPr eaLnBrk="1" hangingPunct="1">
              <a:spcBef>
                <a:spcPct val="0"/>
              </a:spcBef>
            </a:pPr>
            <a:endParaRPr lang="es-AR" altLang="es-AR"/>
          </a:p>
          <a:p>
            <a:pPr eaLnBrk="1" hangingPunct="1">
              <a:spcBef>
                <a:spcPct val="0"/>
              </a:spcBef>
            </a:pPr>
            <a:endParaRPr lang="es-AR" altLang="es-AR"/>
          </a:p>
        </p:txBody>
      </p:sp>
      <p:sp>
        <p:nvSpPr>
          <p:cNvPr id="60420" name="3 Marcador de número de diapositiva">
            <a:extLst>
              <a:ext uri="{FF2B5EF4-FFF2-40B4-BE49-F238E27FC236}">
                <a16:creationId xmlns:a16="http://schemas.microsoft.com/office/drawing/2014/main" id="{4683807C-7864-46C2-BA40-EF371C32DDD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7F4586B-405B-4642-A757-9D7F21ACCCB9}" type="slidenum">
              <a:rPr lang="es-AR" altLang="es-AR"/>
              <a:pPr eaLnBrk="1" hangingPunct="1"/>
              <a:t>8</a:t>
            </a:fld>
            <a:endParaRPr lang="es-AR" altLang="es-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1 Marcador de imagen de diapositiva">
            <a:extLst>
              <a:ext uri="{FF2B5EF4-FFF2-40B4-BE49-F238E27FC236}">
                <a16:creationId xmlns:a16="http://schemas.microsoft.com/office/drawing/2014/main" id="{17335B42-690E-4B6B-9A73-08A4B73A9A9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2 Marcador de notas">
            <a:extLst>
              <a:ext uri="{FF2B5EF4-FFF2-40B4-BE49-F238E27FC236}">
                <a16:creationId xmlns:a16="http://schemas.microsoft.com/office/drawing/2014/main" id="{9F61CE84-CE83-444D-8700-08E6A2CF958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s-AR" altLang="es-AR"/>
              <a:t>Un </a:t>
            </a:r>
            <a:r>
              <a:rPr lang="es-AR" altLang="es-AR" b="1"/>
              <a:t>objeto</a:t>
            </a:r>
            <a:r>
              <a:rPr lang="es-AR" altLang="es-AR"/>
              <a:t> se representa de la misma forma que una clase. En el compartimento superior aparecen el nombre del objeto junto con el nombre de la clase subrayados, según la siguiente sintaxis:  nombre_del_objeto: nombre_de_la_clase</a:t>
            </a:r>
          </a:p>
          <a:p>
            <a:endParaRPr lang="es-AR" altLang="es-AR"/>
          </a:p>
          <a:p>
            <a:endParaRPr lang="es-AR" altLang="es-AR"/>
          </a:p>
        </p:txBody>
      </p:sp>
      <p:sp>
        <p:nvSpPr>
          <p:cNvPr id="60420" name="3 Marcador de número de diapositiva">
            <a:extLst>
              <a:ext uri="{FF2B5EF4-FFF2-40B4-BE49-F238E27FC236}">
                <a16:creationId xmlns:a16="http://schemas.microsoft.com/office/drawing/2014/main" id="{2824EC79-F5DC-469C-9E4D-00FE0140A18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E471FD6-F6A6-4A61-B57C-210A59BFCAEB}" type="slidenum">
              <a:rPr lang="es-AR" altLang="es-AR"/>
              <a:pPr eaLnBrk="1" hangingPunct="1"/>
              <a:t>64</a:t>
            </a:fld>
            <a:endParaRPr lang="es-AR" altLang="es-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1 Marcador de imagen de diapositiva">
            <a:extLst>
              <a:ext uri="{FF2B5EF4-FFF2-40B4-BE49-F238E27FC236}">
                <a16:creationId xmlns:a16="http://schemas.microsoft.com/office/drawing/2014/main" id="{959777F1-34B3-4C28-8B29-361ACFBBCE5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2 Marcador de notas">
            <a:extLst>
              <a:ext uri="{FF2B5EF4-FFF2-40B4-BE49-F238E27FC236}">
                <a16:creationId xmlns:a16="http://schemas.microsoft.com/office/drawing/2014/main" id="{56A3FC68-11A8-4ED5-8921-0EC5AABEB4C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s-AR" altLang="es-AR" u="sng"/>
              <a:t>Análisis</a:t>
            </a:r>
            <a:r>
              <a:rPr lang="es-AR" altLang="es-AR"/>
              <a:t>: determinamos los elementos que intervienen en el sistema a desarrollar,  su estructura, relaciones, evolución temporal, funcionalidades, tendremos </a:t>
            </a:r>
            <a:r>
              <a:rPr lang="es-AR" altLang="es-AR" u="sng"/>
              <a:t>una descripción clara </a:t>
            </a:r>
            <a:r>
              <a:rPr lang="es-AR" altLang="es-AR"/>
              <a:t>de qué producto vamos a construir, qué funcionalidades aportará y qué comportamiento tendrá.</a:t>
            </a:r>
          </a:p>
          <a:p>
            <a:pPr eaLnBrk="1" hangingPunct="1">
              <a:spcBef>
                <a:spcPct val="0"/>
              </a:spcBef>
            </a:pPr>
            <a:endParaRPr lang="es-AR" altLang="es-AR"/>
          </a:p>
        </p:txBody>
      </p:sp>
      <p:sp>
        <p:nvSpPr>
          <p:cNvPr id="61444" name="3 Marcador de número de diapositiva">
            <a:extLst>
              <a:ext uri="{FF2B5EF4-FFF2-40B4-BE49-F238E27FC236}">
                <a16:creationId xmlns:a16="http://schemas.microsoft.com/office/drawing/2014/main" id="{849132BA-3E1E-41AC-9059-A7A3F51082B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6BA8EE0-A3D8-474C-B318-B71A2E78AE49}" type="slidenum">
              <a:rPr lang="es-AR" altLang="es-AR"/>
              <a:pPr eaLnBrk="1" hangingPunct="1"/>
              <a:t>9</a:t>
            </a:fld>
            <a:endParaRPr lang="es-AR" altLang="es-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1 Marcador de imagen de diapositiva">
            <a:extLst>
              <a:ext uri="{FF2B5EF4-FFF2-40B4-BE49-F238E27FC236}">
                <a16:creationId xmlns:a16="http://schemas.microsoft.com/office/drawing/2014/main" id="{555CE3ED-F707-4A51-B8B9-E044E9C3EF2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2 Marcador de notas">
            <a:extLst>
              <a:ext uri="{FF2B5EF4-FFF2-40B4-BE49-F238E27FC236}">
                <a16:creationId xmlns:a16="http://schemas.microsoft.com/office/drawing/2014/main" id="{A1CEB8D4-0925-4A83-AD18-006ECBA84E8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s-AR" altLang="es-AR" u="sng"/>
              <a:t>Diseño</a:t>
            </a:r>
            <a:r>
              <a:rPr lang="es-AR" altLang="es-AR"/>
              <a:t>: ya sabemos qué hacer, ahora tenemos que determinar cómo debemos hacerlo (¿cómo debe ser construido el sistema en cuestion?; definimos en detalle entidades y relaciones de las bases de datos, seleccionamos el lenguaje que vamos a utilizar, el Sistema Gestor de Bases de Datos, etc.).</a:t>
            </a:r>
          </a:p>
          <a:p>
            <a:pPr eaLnBrk="1" hangingPunct="1">
              <a:spcBef>
                <a:spcPct val="0"/>
              </a:spcBef>
            </a:pPr>
            <a:endParaRPr lang="es-AR" altLang="es-AR"/>
          </a:p>
        </p:txBody>
      </p:sp>
      <p:sp>
        <p:nvSpPr>
          <p:cNvPr id="62468" name="3 Marcador de número de diapositiva">
            <a:extLst>
              <a:ext uri="{FF2B5EF4-FFF2-40B4-BE49-F238E27FC236}">
                <a16:creationId xmlns:a16="http://schemas.microsoft.com/office/drawing/2014/main" id="{6E6C3986-4079-4FB0-A613-C86B1946CAE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DD21D70-31B2-4046-BFB1-DF3964B68C40}" type="slidenum">
              <a:rPr lang="es-AR" altLang="es-AR"/>
              <a:pPr eaLnBrk="1" hangingPunct="1"/>
              <a:t>10</a:t>
            </a:fld>
            <a:endParaRPr lang="es-AR" altLang="es-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1 Marcador de imagen de diapositiva">
            <a:extLst>
              <a:ext uri="{FF2B5EF4-FFF2-40B4-BE49-F238E27FC236}">
                <a16:creationId xmlns:a16="http://schemas.microsoft.com/office/drawing/2014/main" id="{1983EF20-043E-4A07-8E7C-338EE2F0D59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2 Marcador de notas">
            <a:extLst>
              <a:ext uri="{FF2B5EF4-FFF2-40B4-BE49-F238E27FC236}">
                <a16:creationId xmlns:a16="http://schemas.microsoft.com/office/drawing/2014/main" id="{0609FA3A-9FA2-4A30-9381-F19CE763C81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s-AR" altLang="es-AR" u="sng"/>
              <a:t>Implementación</a:t>
            </a:r>
            <a:r>
              <a:rPr lang="es-AR" altLang="es-AR"/>
              <a:t>: empezamos a codificar algoritmos y estructuras de datos, definidos en las etapas anteriores, en el correspondiente lenguaje de programación y de la bases de datos. </a:t>
            </a:r>
          </a:p>
          <a:p>
            <a:pPr eaLnBrk="1" hangingPunct="1">
              <a:spcBef>
                <a:spcPct val="0"/>
              </a:spcBef>
            </a:pPr>
            <a:r>
              <a:rPr lang="es-AR" altLang="es-AR"/>
              <a:t>En muchos proyectos se pasa directamente a esta etapa; son proyectos muy arriesgados que adoptan un modelo de ciclo de vida de code &amp; fix (codificar y corregir) donde se eliminan las etapas de especificaciones, análisis y diseño con la consiguiente pérdida de control sobre la gestión del proyecto.</a:t>
            </a:r>
          </a:p>
          <a:p>
            <a:pPr eaLnBrk="1" hangingPunct="1">
              <a:spcBef>
                <a:spcPct val="0"/>
              </a:spcBef>
            </a:pPr>
            <a:endParaRPr lang="es-AR" altLang="es-AR"/>
          </a:p>
        </p:txBody>
      </p:sp>
      <p:sp>
        <p:nvSpPr>
          <p:cNvPr id="63492" name="3 Marcador de número de diapositiva">
            <a:extLst>
              <a:ext uri="{FF2B5EF4-FFF2-40B4-BE49-F238E27FC236}">
                <a16:creationId xmlns:a16="http://schemas.microsoft.com/office/drawing/2014/main" id="{2C0B0068-444E-4A6E-AC8A-CC53EDABEDF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E5A3A78-9D63-4621-9C71-E1DB05C75969}" type="slidenum">
              <a:rPr lang="es-AR" altLang="es-AR"/>
              <a:pPr eaLnBrk="1" hangingPunct="1"/>
              <a:t>11</a:t>
            </a:fld>
            <a:endParaRPr lang="es-AR" altLang="es-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1 Marcador de imagen de diapositiva">
            <a:extLst>
              <a:ext uri="{FF2B5EF4-FFF2-40B4-BE49-F238E27FC236}">
                <a16:creationId xmlns:a16="http://schemas.microsoft.com/office/drawing/2014/main" id="{11C611E2-1BD8-4904-9A52-64002DFFA9E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2 Marcador de notas">
            <a:extLst>
              <a:ext uri="{FF2B5EF4-FFF2-40B4-BE49-F238E27FC236}">
                <a16:creationId xmlns:a16="http://schemas.microsoft.com/office/drawing/2014/main" id="{ABC21FAE-AEC3-4E3F-B00C-D128E16CE5B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s-AR" altLang="es-AR" u="sng"/>
              <a:t>Debugging</a:t>
            </a:r>
            <a:r>
              <a:rPr lang="es-AR" altLang="es-AR"/>
              <a:t>: el objetivo de esta etapa es garantizar que nuestro programa no contiene errores de diseño o codificación. En esta etapa no deseamos saber si nuestro programa realiza lo que solicitó el usuario. </a:t>
            </a:r>
          </a:p>
          <a:p>
            <a:pPr eaLnBrk="1" hangingPunct="1">
              <a:spcBef>
                <a:spcPct val="0"/>
              </a:spcBef>
            </a:pPr>
            <a:r>
              <a:rPr lang="es-AR" altLang="es-AR"/>
              <a:t>También se pueden agregar testeos de performance.</a:t>
            </a:r>
          </a:p>
          <a:p>
            <a:pPr eaLnBrk="1" hangingPunct="1">
              <a:spcBef>
                <a:spcPct val="0"/>
              </a:spcBef>
            </a:pPr>
            <a:endParaRPr lang="es-AR" altLang="es-AR"/>
          </a:p>
        </p:txBody>
      </p:sp>
      <p:sp>
        <p:nvSpPr>
          <p:cNvPr id="64516" name="3 Marcador de número de diapositiva">
            <a:extLst>
              <a:ext uri="{FF2B5EF4-FFF2-40B4-BE49-F238E27FC236}">
                <a16:creationId xmlns:a16="http://schemas.microsoft.com/office/drawing/2014/main" id="{7B524CA8-EF06-4ECB-AF92-CF5380E8F4E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790463D-7AE6-408D-8D88-1A9E9BC3948D}" type="slidenum">
              <a:rPr lang="es-AR" altLang="es-AR"/>
              <a:pPr eaLnBrk="1" hangingPunct="1"/>
              <a:t>12</a:t>
            </a:fld>
            <a:endParaRPr lang="es-AR" altLang="es-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1 Marcador de imagen de diapositiva">
            <a:extLst>
              <a:ext uri="{FF2B5EF4-FFF2-40B4-BE49-F238E27FC236}">
                <a16:creationId xmlns:a16="http://schemas.microsoft.com/office/drawing/2014/main" id="{99E62DA0-B710-4C80-9049-2BF135EAA58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2 Marcador de notas">
            <a:extLst>
              <a:ext uri="{FF2B5EF4-FFF2-40B4-BE49-F238E27FC236}">
                <a16:creationId xmlns:a16="http://schemas.microsoft.com/office/drawing/2014/main" id="{1AAB364E-7554-41CE-B2AE-48C42F9D59B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s-AR" altLang="es-AR" u="sng"/>
              <a:t>Validación</a:t>
            </a:r>
            <a:r>
              <a:rPr lang="es-AR" altLang="es-AR"/>
              <a:t>: esta etapa tiene como objetivo la verificación de que el sistema desarrollado cumple con los requerimientos expresados inicialmente por el cliente y que han dado lugar al presente proyecto. </a:t>
            </a:r>
          </a:p>
          <a:p>
            <a:pPr eaLnBrk="1" hangingPunct="1">
              <a:spcBef>
                <a:spcPct val="0"/>
              </a:spcBef>
            </a:pPr>
            <a:endParaRPr lang="es-AR" altLang="es-AR"/>
          </a:p>
          <a:p>
            <a:pPr eaLnBrk="1" hangingPunct="1">
              <a:spcBef>
                <a:spcPct val="0"/>
              </a:spcBef>
            </a:pPr>
            <a:r>
              <a:rPr lang="es-AR" altLang="es-AR"/>
              <a:t>En muchos proyectos las etapas de validación y debugging se realizan en paralelo por la estrecha relación que llevan. Sin embargo, tenemos que evitar la confusión: podemos realizarlos en paralelo, pero no como una única etapa</a:t>
            </a:r>
          </a:p>
        </p:txBody>
      </p:sp>
      <p:sp>
        <p:nvSpPr>
          <p:cNvPr id="65540" name="3 Marcador de número de diapositiva">
            <a:extLst>
              <a:ext uri="{FF2B5EF4-FFF2-40B4-BE49-F238E27FC236}">
                <a16:creationId xmlns:a16="http://schemas.microsoft.com/office/drawing/2014/main" id="{CACF08A3-5946-42AC-BC15-1F2E960C8A2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4966EB7-489E-4988-9361-B96FF6151CCE}" type="slidenum">
              <a:rPr lang="es-AR" altLang="es-AR"/>
              <a:pPr eaLnBrk="1" hangingPunct="1"/>
              <a:t>13</a:t>
            </a:fld>
            <a:endParaRPr lang="es-AR" altLang="es-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AR"/>
          </a:p>
        </p:txBody>
      </p:sp>
      <p:sp>
        <p:nvSpPr>
          <p:cNvPr id="4" name="Marcador de fecha 3"/>
          <p:cNvSpPr>
            <a:spLocks noGrp="1"/>
          </p:cNvSpPr>
          <p:nvPr>
            <p:ph type="dt" sz="half" idx="10"/>
          </p:nvPr>
        </p:nvSpPr>
        <p:spPr/>
        <p:txBody>
          <a:bodyPr/>
          <a:lstStyle/>
          <a:p>
            <a:fld id="{688CFFE6-35ED-44EA-8B97-0818B3961DD0}" type="datetimeFigureOut">
              <a:rPr lang="es-AR" smtClean="0"/>
              <a:t>11/3/2019</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14D31B5F-CBBD-4E77-9701-40E35D75C5FE}" type="slidenum">
              <a:rPr lang="es-AR" smtClean="0"/>
              <a:t>‹Nº›</a:t>
            </a:fld>
            <a:endParaRPr lang="es-AR"/>
          </a:p>
        </p:txBody>
      </p:sp>
    </p:spTree>
    <p:extLst>
      <p:ext uri="{BB962C8B-B14F-4D97-AF65-F5344CB8AC3E}">
        <p14:creationId xmlns:p14="http://schemas.microsoft.com/office/powerpoint/2010/main" val="2073191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688CFFE6-35ED-44EA-8B97-0818B3961DD0}" type="datetimeFigureOut">
              <a:rPr lang="es-AR" smtClean="0"/>
              <a:t>11/3/2019</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14D31B5F-CBBD-4E77-9701-40E35D75C5FE}" type="slidenum">
              <a:rPr lang="es-AR" smtClean="0"/>
              <a:t>‹Nº›</a:t>
            </a:fld>
            <a:endParaRPr lang="es-AR"/>
          </a:p>
        </p:txBody>
      </p:sp>
    </p:spTree>
    <p:extLst>
      <p:ext uri="{BB962C8B-B14F-4D97-AF65-F5344CB8AC3E}">
        <p14:creationId xmlns:p14="http://schemas.microsoft.com/office/powerpoint/2010/main" val="2478881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688CFFE6-35ED-44EA-8B97-0818B3961DD0}" type="datetimeFigureOut">
              <a:rPr lang="es-AR" smtClean="0"/>
              <a:t>11/3/2019</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14D31B5F-CBBD-4E77-9701-40E35D75C5FE}" type="slidenum">
              <a:rPr lang="es-AR" smtClean="0"/>
              <a:t>‹Nº›</a:t>
            </a:fld>
            <a:endParaRPr lang="es-AR"/>
          </a:p>
        </p:txBody>
      </p:sp>
    </p:spTree>
    <p:extLst>
      <p:ext uri="{BB962C8B-B14F-4D97-AF65-F5344CB8AC3E}">
        <p14:creationId xmlns:p14="http://schemas.microsoft.com/office/powerpoint/2010/main" val="3017049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609600" y="274638"/>
            <a:ext cx="10972800" cy="1143000"/>
          </a:xfrm>
        </p:spPr>
        <p:txBody>
          <a:bodyPr/>
          <a:lstStyle/>
          <a:p>
            <a:r>
              <a:rPr lang="es-ES"/>
              <a:t>Haga clic para modificar el estilo de título del patrón</a:t>
            </a:r>
            <a:endParaRPr lang="es-AR"/>
          </a:p>
        </p:txBody>
      </p:sp>
      <p:sp>
        <p:nvSpPr>
          <p:cNvPr id="3" name="2 Marcador de tabla"/>
          <p:cNvSpPr>
            <a:spLocks noGrp="1"/>
          </p:cNvSpPr>
          <p:nvPr>
            <p:ph type="tbl" idx="1"/>
          </p:nvPr>
        </p:nvSpPr>
        <p:spPr>
          <a:xfrm>
            <a:off x="609600" y="1600201"/>
            <a:ext cx="10972800" cy="4525963"/>
          </a:xfrm>
        </p:spPr>
        <p:txBody>
          <a:bodyPr/>
          <a:lstStyle/>
          <a:p>
            <a:pPr lvl="0"/>
            <a:endParaRPr lang="es-AR" noProof="0"/>
          </a:p>
        </p:txBody>
      </p:sp>
      <p:sp>
        <p:nvSpPr>
          <p:cNvPr id="4" name="Rectangle 4">
            <a:extLst>
              <a:ext uri="{FF2B5EF4-FFF2-40B4-BE49-F238E27FC236}">
                <a16:creationId xmlns:a16="http://schemas.microsoft.com/office/drawing/2014/main" id="{FEE98F1B-C5AE-4FF8-8992-F8D0A2886B52}"/>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5">
            <a:extLst>
              <a:ext uri="{FF2B5EF4-FFF2-40B4-BE49-F238E27FC236}">
                <a16:creationId xmlns:a16="http://schemas.microsoft.com/office/drawing/2014/main" id="{A97E6CBF-D8F2-4D26-AD07-4038F3F517A5}"/>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6">
            <a:extLst>
              <a:ext uri="{FF2B5EF4-FFF2-40B4-BE49-F238E27FC236}">
                <a16:creationId xmlns:a16="http://schemas.microsoft.com/office/drawing/2014/main" id="{70B66F80-D871-4D01-9F57-D5141C86E9C6}"/>
              </a:ext>
            </a:extLst>
          </p:cNvPr>
          <p:cNvSpPr>
            <a:spLocks noGrp="1" noChangeArrowheads="1"/>
          </p:cNvSpPr>
          <p:nvPr>
            <p:ph type="sldNum" sz="quarter" idx="12"/>
          </p:nvPr>
        </p:nvSpPr>
        <p:spPr>
          <a:ln/>
        </p:spPr>
        <p:txBody>
          <a:bodyPr/>
          <a:lstStyle>
            <a:lvl1pPr>
              <a:defRPr/>
            </a:lvl1pPr>
          </a:lstStyle>
          <a:p>
            <a:fld id="{B987FBE2-0163-4175-8899-284FA5B7D629}" type="slidenum">
              <a:rPr lang="es-ES" altLang="es-AR"/>
              <a:pPr/>
              <a:t>‹Nº›</a:t>
            </a:fld>
            <a:endParaRPr lang="es-ES" altLang="es-AR"/>
          </a:p>
        </p:txBody>
      </p:sp>
    </p:spTree>
    <p:extLst>
      <p:ext uri="{BB962C8B-B14F-4D97-AF65-F5344CB8AC3E}">
        <p14:creationId xmlns:p14="http://schemas.microsoft.com/office/powerpoint/2010/main" val="3711054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688CFFE6-35ED-44EA-8B97-0818B3961DD0}" type="datetimeFigureOut">
              <a:rPr lang="es-AR" smtClean="0"/>
              <a:t>11/3/2019</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14D31B5F-CBBD-4E77-9701-40E35D75C5FE}" type="slidenum">
              <a:rPr lang="es-AR" smtClean="0"/>
              <a:t>‹Nº›</a:t>
            </a:fld>
            <a:endParaRPr lang="es-AR"/>
          </a:p>
        </p:txBody>
      </p:sp>
    </p:spTree>
    <p:extLst>
      <p:ext uri="{BB962C8B-B14F-4D97-AF65-F5344CB8AC3E}">
        <p14:creationId xmlns:p14="http://schemas.microsoft.com/office/powerpoint/2010/main" val="4199038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688CFFE6-35ED-44EA-8B97-0818B3961DD0}" type="datetimeFigureOut">
              <a:rPr lang="es-AR" smtClean="0"/>
              <a:t>11/3/2019</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14D31B5F-CBBD-4E77-9701-40E35D75C5FE}" type="slidenum">
              <a:rPr lang="es-AR" smtClean="0"/>
              <a:t>‹Nº›</a:t>
            </a:fld>
            <a:endParaRPr lang="es-AR"/>
          </a:p>
        </p:txBody>
      </p:sp>
    </p:spTree>
    <p:extLst>
      <p:ext uri="{BB962C8B-B14F-4D97-AF65-F5344CB8AC3E}">
        <p14:creationId xmlns:p14="http://schemas.microsoft.com/office/powerpoint/2010/main" val="2359880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p:cNvSpPr>
            <a:spLocks noGrp="1"/>
          </p:cNvSpPr>
          <p:nvPr>
            <p:ph type="dt" sz="half" idx="10"/>
          </p:nvPr>
        </p:nvSpPr>
        <p:spPr/>
        <p:txBody>
          <a:bodyPr/>
          <a:lstStyle/>
          <a:p>
            <a:fld id="{688CFFE6-35ED-44EA-8B97-0818B3961DD0}" type="datetimeFigureOut">
              <a:rPr lang="es-AR" smtClean="0"/>
              <a:t>11/3/2019</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14D31B5F-CBBD-4E77-9701-40E35D75C5FE}" type="slidenum">
              <a:rPr lang="es-AR" smtClean="0"/>
              <a:t>‹Nº›</a:t>
            </a:fld>
            <a:endParaRPr lang="es-AR"/>
          </a:p>
        </p:txBody>
      </p:sp>
    </p:spTree>
    <p:extLst>
      <p:ext uri="{BB962C8B-B14F-4D97-AF65-F5344CB8AC3E}">
        <p14:creationId xmlns:p14="http://schemas.microsoft.com/office/powerpoint/2010/main" val="28148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p:cNvSpPr>
            <a:spLocks noGrp="1"/>
          </p:cNvSpPr>
          <p:nvPr>
            <p:ph type="dt" sz="half" idx="10"/>
          </p:nvPr>
        </p:nvSpPr>
        <p:spPr/>
        <p:txBody>
          <a:bodyPr/>
          <a:lstStyle/>
          <a:p>
            <a:fld id="{688CFFE6-35ED-44EA-8B97-0818B3961DD0}" type="datetimeFigureOut">
              <a:rPr lang="es-AR" smtClean="0"/>
              <a:t>11/3/2019</a:t>
            </a:fld>
            <a:endParaRPr lang="es-AR"/>
          </a:p>
        </p:txBody>
      </p:sp>
      <p:sp>
        <p:nvSpPr>
          <p:cNvPr id="8" name="Marcador de pie de página 7"/>
          <p:cNvSpPr>
            <a:spLocks noGrp="1"/>
          </p:cNvSpPr>
          <p:nvPr>
            <p:ph type="ftr" sz="quarter" idx="11"/>
          </p:nvPr>
        </p:nvSpPr>
        <p:spPr/>
        <p:txBody>
          <a:bodyPr/>
          <a:lstStyle/>
          <a:p>
            <a:endParaRPr lang="es-AR"/>
          </a:p>
        </p:txBody>
      </p:sp>
      <p:sp>
        <p:nvSpPr>
          <p:cNvPr id="9" name="Marcador de número de diapositiva 8"/>
          <p:cNvSpPr>
            <a:spLocks noGrp="1"/>
          </p:cNvSpPr>
          <p:nvPr>
            <p:ph type="sldNum" sz="quarter" idx="12"/>
          </p:nvPr>
        </p:nvSpPr>
        <p:spPr/>
        <p:txBody>
          <a:bodyPr/>
          <a:lstStyle/>
          <a:p>
            <a:fld id="{14D31B5F-CBBD-4E77-9701-40E35D75C5FE}" type="slidenum">
              <a:rPr lang="es-AR" smtClean="0"/>
              <a:t>‹Nº›</a:t>
            </a:fld>
            <a:endParaRPr lang="es-AR"/>
          </a:p>
        </p:txBody>
      </p:sp>
    </p:spTree>
    <p:extLst>
      <p:ext uri="{BB962C8B-B14F-4D97-AF65-F5344CB8AC3E}">
        <p14:creationId xmlns:p14="http://schemas.microsoft.com/office/powerpoint/2010/main" val="1235596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fecha 2"/>
          <p:cNvSpPr>
            <a:spLocks noGrp="1"/>
          </p:cNvSpPr>
          <p:nvPr>
            <p:ph type="dt" sz="half" idx="10"/>
          </p:nvPr>
        </p:nvSpPr>
        <p:spPr/>
        <p:txBody>
          <a:bodyPr/>
          <a:lstStyle/>
          <a:p>
            <a:fld id="{688CFFE6-35ED-44EA-8B97-0818B3961DD0}" type="datetimeFigureOut">
              <a:rPr lang="es-AR" smtClean="0"/>
              <a:t>11/3/2019</a:t>
            </a:fld>
            <a:endParaRPr lang="es-AR"/>
          </a:p>
        </p:txBody>
      </p:sp>
      <p:sp>
        <p:nvSpPr>
          <p:cNvPr id="4" name="Marcador de pie de página 3"/>
          <p:cNvSpPr>
            <a:spLocks noGrp="1"/>
          </p:cNvSpPr>
          <p:nvPr>
            <p:ph type="ftr" sz="quarter" idx="11"/>
          </p:nvPr>
        </p:nvSpPr>
        <p:spPr/>
        <p:txBody>
          <a:bodyPr/>
          <a:lstStyle/>
          <a:p>
            <a:endParaRPr lang="es-AR"/>
          </a:p>
        </p:txBody>
      </p:sp>
      <p:sp>
        <p:nvSpPr>
          <p:cNvPr id="5" name="Marcador de número de diapositiva 4"/>
          <p:cNvSpPr>
            <a:spLocks noGrp="1"/>
          </p:cNvSpPr>
          <p:nvPr>
            <p:ph type="sldNum" sz="quarter" idx="12"/>
          </p:nvPr>
        </p:nvSpPr>
        <p:spPr/>
        <p:txBody>
          <a:bodyPr/>
          <a:lstStyle/>
          <a:p>
            <a:fld id="{14D31B5F-CBBD-4E77-9701-40E35D75C5FE}" type="slidenum">
              <a:rPr lang="es-AR" smtClean="0"/>
              <a:t>‹Nº›</a:t>
            </a:fld>
            <a:endParaRPr lang="es-AR"/>
          </a:p>
        </p:txBody>
      </p:sp>
    </p:spTree>
    <p:extLst>
      <p:ext uri="{BB962C8B-B14F-4D97-AF65-F5344CB8AC3E}">
        <p14:creationId xmlns:p14="http://schemas.microsoft.com/office/powerpoint/2010/main" val="169156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688CFFE6-35ED-44EA-8B97-0818B3961DD0}" type="datetimeFigureOut">
              <a:rPr lang="es-AR" smtClean="0"/>
              <a:t>11/3/2019</a:t>
            </a:fld>
            <a:endParaRPr lang="es-AR"/>
          </a:p>
        </p:txBody>
      </p:sp>
      <p:sp>
        <p:nvSpPr>
          <p:cNvPr id="3" name="Marcador de pie de página 2"/>
          <p:cNvSpPr>
            <a:spLocks noGrp="1"/>
          </p:cNvSpPr>
          <p:nvPr>
            <p:ph type="ftr" sz="quarter" idx="11"/>
          </p:nvPr>
        </p:nvSpPr>
        <p:spPr/>
        <p:txBody>
          <a:bodyPr/>
          <a:lstStyle/>
          <a:p>
            <a:endParaRPr lang="es-AR"/>
          </a:p>
        </p:txBody>
      </p:sp>
      <p:sp>
        <p:nvSpPr>
          <p:cNvPr id="4" name="Marcador de número de diapositiva 3"/>
          <p:cNvSpPr>
            <a:spLocks noGrp="1"/>
          </p:cNvSpPr>
          <p:nvPr>
            <p:ph type="sldNum" sz="quarter" idx="12"/>
          </p:nvPr>
        </p:nvSpPr>
        <p:spPr/>
        <p:txBody>
          <a:bodyPr/>
          <a:lstStyle/>
          <a:p>
            <a:fld id="{14D31B5F-CBBD-4E77-9701-40E35D75C5FE}" type="slidenum">
              <a:rPr lang="es-AR" smtClean="0"/>
              <a:t>‹Nº›</a:t>
            </a:fld>
            <a:endParaRPr lang="es-AR"/>
          </a:p>
        </p:txBody>
      </p:sp>
    </p:spTree>
    <p:extLst>
      <p:ext uri="{BB962C8B-B14F-4D97-AF65-F5344CB8AC3E}">
        <p14:creationId xmlns:p14="http://schemas.microsoft.com/office/powerpoint/2010/main" val="3887193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688CFFE6-35ED-44EA-8B97-0818B3961DD0}" type="datetimeFigureOut">
              <a:rPr lang="es-AR" smtClean="0"/>
              <a:t>11/3/2019</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14D31B5F-CBBD-4E77-9701-40E35D75C5FE}" type="slidenum">
              <a:rPr lang="es-AR" smtClean="0"/>
              <a:t>‹Nº›</a:t>
            </a:fld>
            <a:endParaRPr lang="es-AR"/>
          </a:p>
        </p:txBody>
      </p:sp>
    </p:spTree>
    <p:extLst>
      <p:ext uri="{BB962C8B-B14F-4D97-AF65-F5344CB8AC3E}">
        <p14:creationId xmlns:p14="http://schemas.microsoft.com/office/powerpoint/2010/main" val="1151717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688CFFE6-35ED-44EA-8B97-0818B3961DD0}" type="datetimeFigureOut">
              <a:rPr lang="es-AR" smtClean="0"/>
              <a:t>11/3/2019</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14D31B5F-CBBD-4E77-9701-40E35D75C5FE}" type="slidenum">
              <a:rPr lang="es-AR" smtClean="0"/>
              <a:t>‹Nº›</a:t>
            </a:fld>
            <a:endParaRPr lang="es-AR"/>
          </a:p>
        </p:txBody>
      </p:sp>
    </p:spTree>
    <p:extLst>
      <p:ext uri="{BB962C8B-B14F-4D97-AF65-F5344CB8AC3E}">
        <p14:creationId xmlns:p14="http://schemas.microsoft.com/office/powerpoint/2010/main" val="378607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8CFFE6-35ED-44EA-8B97-0818B3961DD0}" type="datetimeFigureOut">
              <a:rPr lang="es-AR" smtClean="0"/>
              <a:t>11/3/2019</a:t>
            </a:fld>
            <a:endParaRPr lang="es-AR"/>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D31B5F-CBBD-4E77-9701-40E35D75C5FE}" type="slidenum">
              <a:rPr lang="es-AR" smtClean="0"/>
              <a:t>‹Nº›</a:t>
            </a:fld>
            <a:endParaRPr lang="es-AR"/>
          </a:p>
        </p:txBody>
      </p:sp>
    </p:spTree>
    <p:extLst>
      <p:ext uri="{BB962C8B-B14F-4D97-AF65-F5344CB8AC3E}">
        <p14:creationId xmlns:p14="http://schemas.microsoft.com/office/powerpoint/2010/main" val="11018489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16.wmf"/></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18.wmf"/></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20.wmf"/></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image" Target="../media/image23.wmf"/><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image" Target="../media/image27.wmf"/><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1.wmf"/></Relationships>
</file>

<file path=ppt/slides/_rels/slide22.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39.jpeg"/></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4.wmf"/></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3.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4.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3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2.jpeg"/><Relationship Id="rId4" Type="http://schemas.openxmlformats.org/officeDocument/2006/relationships/image" Target="../media/image46.jpeg"/></Relationships>
</file>

<file path=ppt/slides/_rels/slide3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51.jpeg"/><Relationship Id="rId4" Type="http://schemas.openxmlformats.org/officeDocument/2006/relationships/image" Target="../media/image50.png"/></Relationships>
</file>

<file path=ppt/slides/_rels/slide3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8.xml"/><Relationship Id="rId1" Type="http://schemas.openxmlformats.org/officeDocument/2006/relationships/slideLayout" Target="../slideLayouts/slideLayout7.xml"/><Relationship Id="rId5" Type="http://schemas.openxmlformats.org/officeDocument/2006/relationships/image" Target="../media/image2.jpeg"/><Relationship Id="rId4" Type="http://schemas.openxmlformats.org/officeDocument/2006/relationships/image" Target="../media/image53.png"/></Relationships>
</file>

<file path=ppt/slides/_rels/slide3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6.gif"/></Relationships>
</file>

<file path=ppt/slides/_rels/slide4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openxmlformats.org/officeDocument/2006/relationships/image" Target="../media/image51.jpeg"/><Relationship Id="rId5" Type="http://schemas.openxmlformats.org/officeDocument/2006/relationships/image" Target="../media/image52.png"/><Relationship Id="rId4" Type="http://schemas.openxmlformats.org/officeDocument/2006/relationships/image" Target="../media/image5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5.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9.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1.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3.jpeg"/><Relationship Id="rId2" Type="http://schemas.openxmlformats.org/officeDocument/2006/relationships/image" Target="../media/image62.wmf"/><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5.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7.xml.rels><?xml version="1.0" encoding="UTF-8" standalone="yes"?>
<Relationships xmlns="http://schemas.openxmlformats.org/package/2006/relationships"><Relationship Id="rId3" Type="http://schemas.openxmlformats.org/officeDocument/2006/relationships/image" Target="../media/image69.jpe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5.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3.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4.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11.wmf"/></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846627" y="3248167"/>
            <a:ext cx="5345373" cy="3073235"/>
          </a:xfrm>
        </p:spPr>
        <p:txBody>
          <a:bodyPr>
            <a:normAutofit/>
          </a:bodyPr>
          <a:lstStyle/>
          <a:p>
            <a:r>
              <a:rPr lang="es-AR" dirty="0"/>
              <a:t>2019</a:t>
            </a:r>
          </a:p>
        </p:txBody>
      </p:sp>
      <p:pic>
        <p:nvPicPr>
          <p:cNvPr id="3" name="Imagen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3647"/>
            <a:ext cx="6878472" cy="6878472"/>
          </a:xfrm>
          <a:prstGeom prst="rect">
            <a:avLst/>
          </a:prstGeom>
        </p:spPr>
      </p:pic>
      <p:sp>
        <p:nvSpPr>
          <p:cNvPr id="4" name="Rectángulo 3">
            <a:extLst>
              <a:ext uri="{FF2B5EF4-FFF2-40B4-BE49-F238E27FC236}">
                <a16:creationId xmlns:a16="http://schemas.microsoft.com/office/drawing/2014/main" id="{5D7A2194-32CB-46BF-86B4-6BEB16247D79}"/>
              </a:ext>
            </a:extLst>
          </p:cNvPr>
          <p:cNvSpPr/>
          <p:nvPr/>
        </p:nvSpPr>
        <p:spPr>
          <a:xfrm>
            <a:off x="7015118" y="5032793"/>
            <a:ext cx="3317255" cy="492443"/>
          </a:xfrm>
          <a:prstGeom prst="rect">
            <a:avLst/>
          </a:prstGeom>
        </p:spPr>
        <p:txBody>
          <a:bodyPr wrap="none">
            <a:spAutoFit/>
          </a:bodyPr>
          <a:lstStyle/>
          <a:p>
            <a:r>
              <a:rPr lang="es-ES" sz="2600" dirty="0"/>
              <a:t>Ingeniería del Software</a:t>
            </a:r>
            <a:endParaRPr lang="es-AR" sz="2600" dirty="0"/>
          </a:p>
        </p:txBody>
      </p:sp>
    </p:spTree>
    <p:extLst>
      <p:ext uri="{BB962C8B-B14F-4D97-AF65-F5344CB8AC3E}">
        <p14:creationId xmlns:p14="http://schemas.microsoft.com/office/powerpoint/2010/main" val="970392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3">
            <a:extLst>
              <a:ext uri="{FF2B5EF4-FFF2-40B4-BE49-F238E27FC236}">
                <a16:creationId xmlns:a16="http://schemas.microsoft.com/office/drawing/2014/main" id="{7EBDEE45-65A2-4D5E-A58D-1E90D5E240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4113" y="549276"/>
            <a:ext cx="7848600" cy="615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chemeClr val="tx1"/>
                </a:solidFill>
                <a:prstDash val="sysDot"/>
                <a:miter lim="800000"/>
                <a:headEnd/>
                <a:tailEnd/>
              </a14:hiddenLine>
            </a:ext>
          </a:extLst>
        </p:spPr>
      </p:pic>
      <p:sp>
        <p:nvSpPr>
          <p:cNvPr id="9221" name="Oval 5">
            <a:extLst>
              <a:ext uri="{FF2B5EF4-FFF2-40B4-BE49-F238E27FC236}">
                <a16:creationId xmlns:a16="http://schemas.microsoft.com/office/drawing/2014/main" id="{9EAD9B20-46DD-4D18-845B-C6C678C252B1}"/>
              </a:ext>
            </a:extLst>
          </p:cNvPr>
          <p:cNvSpPr>
            <a:spLocks noChangeArrowheads="1"/>
          </p:cNvSpPr>
          <p:nvPr/>
        </p:nvSpPr>
        <p:spPr bwMode="auto">
          <a:xfrm>
            <a:off x="3287714" y="2708276"/>
            <a:ext cx="1152525" cy="720725"/>
          </a:xfrm>
          <a:prstGeom prst="ellipse">
            <a:avLst/>
          </a:prstGeom>
          <a:noFill/>
          <a:ln w="38100" cmpd="dbl">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AR" altLang="es-AR"/>
          </a:p>
        </p:txBody>
      </p:sp>
      <p:pic>
        <p:nvPicPr>
          <p:cNvPr id="4" name="Imagen 3">
            <a:extLst>
              <a:ext uri="{FF2B5EF4-FFF2-40B4-BE49-F238E27FC236}">
                <a16:creationId xmlns:a16="http://schemas.microsoft.com/office/drawing/2014/main" id="{560C63EC-4A23-4CDD-A966-BC1CC19148F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1893" t="22440" b="29576"/>
          <a:stretch/>
        </p:blipFill>
        <p:spPr>
          <a:xfrm>
            <a:off x="9369287" y="0"/>
            <a:ext cx="2822713" cy="153725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221"/>
                                        </p:tgtEl>
                                        <p:attrNameLst>
                                          <p:attrName>style.visibility</p:attrName>
                                        </p:attrNameLst>
                                      </p:cBhvr>
                                      <p:to>
                                        <p:strVal val="visible"/>
                                      </p:to>
                                    </p:set>
                                    <p:animEffect transition="in" filter="fade">
                                      <p:cBhvr>
                                        <p:cTn id="7" dur="5000"/>
                                        <p:tgtEl>
                                          <p:spTgt spid="9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3">
            <a:extLst>
              <a:ext uri="{FF2B5EF4-FFF2-40B4-BE49-F238E27FC236}">
                <a16:creationId xmlns:a16="http://schemas.microsoft.com/office/drawing/2014/main" id="{40114291-F88D-4A4E-9061-766B53955E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1088" y="692151"/>
            <a:ext cx="7840662" cy="560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2 Elipse">
            <a:extLst>
              <a:ext uri="{FF2B5EF4-FFF2-40B4-BE49-F238E27FC236}">
                <a16:creationId xmlns:a16="http://schemas.microsoft.com/office/drawing/2014/main" id="{AA126020-AACD-4AE3-AFB2-E65F8A0ECDDE}"/>
              </a:ext>
            </a:extLst>
          </p:cNvPr>
          <p:cNvSpPr/>
          <p:nvPr/>
        </p:nvSpPr>
        <p:spPr>
          <a:xfrm>
            <a:off x="6738939" y="1268413"/>
            <a:ext cx="2143125" cy="13573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AR" dirty="0"/>
              <a:t>Algoritmos, estructuras de datos</a:t>
            </a:r>
          </a:p>
        </p:txBody>
      </p:sp>
      <p:sp>
        <p:nvSpPr>
          <p:cNvPr id="4" name="3 Elipse">
            <a:extLst>
              <a:ext uri="{FF2B5EF4-FFF2-40B4-BE49-F238E27FC236}">
                <a16:creationId xmlns:a16="http://schemas.microsoft.com/office/drawing/2014/main" id="{F2A59038-DA9F-4C89-B509-3655CE71F4D1}"/>
              </a:ext>
            </a:extLst>
          </p:cNvPr>
          <p:cNvSpPr/>
          <p:nvPr/>
        </p:nvSpPr>
        <p:spPr>
          <a:xfrm>
            <a:off x="8167689" y="3071814"/>
            <a:ext cx="1857375" cy="1000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AR" dirty="0"/>
              <a:t>Bases de datos</a:t>
            </a:r>
          </a:p>
        </p:txBody>
      </p:sp>
      <p:sp>
        <p:nvSpPr>
          <p:cNvPr id="12293" name="Oval 7">
            <a:extLst>
              <a:ext uri="{FF2B5EF4-FFF2-40B4-BE49-F238E27FC236}">
                <a16:creationId xmlns:a16="http://schemas.microsoft.com/office/drawing/2014/main" id="{535B59C1-3F20-45F9-9DBB-7AC29C06B0E7}"/>
              </a:ext>
            </a:extLst>
          </p:cNvPr>
          <p:cNvSpPr>
            <a:spLocks noChangeArrowheads="1"/>
          </p:cNvSpPr>
          <p:nvPr/>
        </p:nvSpPr>
        <p:spPr bwMode="auto">
          <a:xfrm>
            <a:off x="2566988" y="4508500"/>
            <a:ext cx="1225550" cy="1225550"/>
          </a:xfrm>
          <a:prstGeom prst="ellipse">
            <a:avLst/>
          </a:prstGeom>
          <a:solidFill>
            <a:srgbClr val="FF6600"/>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AR" altLang="es-AR" b="1"/>
              <a:t>Code &amp; Fix</a:t>
            </a:r>
            <a:endParaRPr lang="es-ES" altLang="es-AR" b="1"/>
          </a:p>
        </p:txBody>
      </p:sp>
      <p:sp>
        <p:nvSpPr>
          <p:cNvPr id="12294" name="Line 8">
            <a:extLst>
              <a:ext uri="{FF2B5EF4-FFF2-40B4-BE49-F238E27FC236}">
                <a16:creationId xmlns:a16="http://schemas.microsoft.com/office/drawing/2014/main" id="{57C58BD2-3FAE-44D5-A4AB-F0046492B912}"/>
              </a:ext>
            </a:extLst>
          </p:cNvPr>
          <p:cNvSpPr>
            <a:spLocks noChangeShapeType="1"/>
          </p:cNvSpPr>
          <p:nvPr/>
        </p:nvSpPr>
        <p:spPr bwMode="auto">
          <a:xfrm flipH="1">
            <a:off x="2855913" y="4581525"/>
            <a:ext cx="647700" cy="10795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pic>
        <p:nvPicPr>
          <p:cNvPr id="7" name="Imagen 6">
            <a:extLst>
              <a:ext uri="{FF2B5EF4-FFF2-40B4-BE49-F238E27FC236}">
                <a16:creationId xmlns:a16="http://schemas.microsoft.com/office/drawing/2014/main" id="{CB1620C9-188C-44AB-82D1-E9A2BA79B56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1893" t="22440" b="29576"/>
          <a:stretch/>
        </p:blipFill>
        <p:spPr>
          <a:xfrm>
            <a:off x="9369287" y="0"/>
            <a:ext cx="2822713" cy="153725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3">
            <a:extLst>
              <a:ext uri="{FF2B5EF4-FFF2-40B4-BE49-F238E27FC236}">
                <a16:creationId xmlns:a16="http://schemas.microsoft.com/office/drawing/2014/main" id="{98949B34-FE8B-4996-A593-0EF0F9FE5C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4114" y="836614"/>
            <a:ext cx="7667625" cy="556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2 CuadroTexto">
            <a:extLst>
              <a:ext uri="{FF2B5EF4-FFF2-40B4-BE49-F238E27FC236}">
                <a16:creationId xmlns:a16="http://schemas.microsoft.com/office/drawing/2014/main" id="{06219CD2-7A91-4725-A3AF-84CB13DABA5E}"/>
              </a:ext>
            </a:extLst>
          </p:cNvPr>
          <p:cNvSpPr txBox="1">
            <a:spLocks noChangeArrowheads="1"/>
          </p:cNvSpPr>
          <p:nvPr/>
        </p:nvSpPr>
        <p:spPr bwMode="auto">
          <a:xfrm>
            <a:off x="1919288" y="4149725"/>
            <a:ext cx="842486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sz="2400" b="1"/>
              <a:t>En ésta deseamos encontrar la mayor cantidad de errores.</a:t>
            </a:r>
            <a:r>
              <a:rPr lang="es-AR" altLang="es-AR" sz="2400"/>
              <a:t> </a:t>
            </a:r>
          </a:p>
          <a:p>
            <a:pPr eaLnBrk="1" hangingPunct="1"/>
            <a:r>
              <a:rPr lang="es-AR" altLang="es-AR" sz="2400">
                <a:solidFill>
                  <a:schemeClr val="accent2"/>
                </a:solidFill>
              </a:rPr>
              <a:t>Todas los programas contienen errores: </a:t>
            </a:r>
            <a:r>
              <a:rPr lang="es-AR" altLang="es-AR" sz="2400"/>
              <a:t>encontrarlos es cuestión de tiempo</a:t>
            </a:r>
            <a:r>
              <a:rPr lang="es-AR" altLang="es-AR" sz="2400">
                <a:solidFill>
                  <a:schemeClr val="accent2"/>
                </a:solidFill>
              </a:rPr>
              <a:t>. Lo ideal es encontrar la mayoría, si no todos, en esta etapa</a:t>
            </a:r>
          </a:p>
        </p:txBody>
      </p:sp>
      <p:pic>
        <p:nvPicPr>
          <p:cNvPr id="11270" name="Picture 6" descr="j0252349">
            <a:extLst>
              <a:ext uri="{FF2B5EF4-FFF2-40B4-BE49-F238E27FC236}">
                <a16:creationId xmlns:a16="http://schemas.microsoft.com/office/drawing/2014/main" id="{3FD64BE2-765D-4FA7-833F-94B7942D9F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6951" y="3141663"/>
            <a:ext cx="1584325" cy="96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n 4">
            <a:extLst>
              <a:ext uri="{FF2B5EF4-FFF2-40B4-BE49-F238E27FC236}">
                <a16:creationId xmlns:a16="http://schemas.microsoft.com/office/drawing/2014/main" id="{D3D3416C-3760-4CE1-BD3B-7EDCB8A51674}"/>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1893" t="22440" b="29576"/>
          <a:stretch/>
        </p:blipFill>
        <p:spPr>
          <a:xfrm>
            <a:off x="9369287" y="0"/>
            <a:ext cx="2822713" cy="153725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fill="hold" nodeType="withEffect">
                                  <p:stCondLst>
                                    <p:cond delay="0"/>
                                  </p:stCondLst>
                                  <p:childTnLst>
                                    <p:animRot by="21600000">
                                      <p:cBhvr>
                                        <p:cTn id="6" dur="5000" fill="hold"/>
                                        <p:tgtEl>
                                          <p:spTgt spid="11270"/>
                                        </p:tgtEl>
                                        <p:attrNameLst>
                                          <p:attrName>r</p:attrName>
                                        </p:attrNameLst>
                                      </p:cBhvr>
                                    </p:animRot>
                                  </p:childTnLst>
                                </p:cTn>
                              </p:par>
                            </p:childTnLst>
                          </p:cTn>
                        </p:par>
                        <p:par>
                          <p:cTn id="7" fill="hold" nodeType="afterGroup">
                            <p:stCondLst>
                              <p:cond delay="5000"/>
                            </p:stCondLst>
                            <p:childTnLst>
                              <p:par>
                                <p:cTn id="8" presetID="8" presetClass="emph" presetSubtype="0" fill="hold" nodeType="afterEffect">
                                  <p:stCondLst>
                                    <p:cond delay="0"/>
                                  </p:stCondLst>
                                  <p:childTnLst>
                                    <p:animRot by="43200000">
                                      <p:cBhvr>
                                        <p:cTn id="9" dur="5000" fill="hold"/>
                                        <p:tgtEl>
                                          <p:spTgt spid="11270"/>
                                        </p:tgtEl>
                                        <p:attrNameLst>
                                          <p:attrName>r</p:attrName>
                                        </p:attrNameLst>
                                      </p:cBhvr>
                                    </p:animRot>
                                  </p:childTnLst>
                                </p:cTn>
                              </p:par>
                            </p:childTnLst>
                          </p:cTn>
                        </p:par>
                        <p:par>
                          <p:cTn id="10" fill="hold" nodeType="afterGroup">
                            <p:stCondLst>
                              <p:cond delay="10000"/>
                            </p:stCondLst>
                            <p:childTnLst>
                              <p:par>
                                <p:cTn id="11" presetID="8" presetClass="emph" presetSubtype="0" fill="hold" nodeType="afterEffect">
                                  <p:stCondLst>
                                    <p:cond delay="0"/>
                                  </p:stCondLst>
                                  <p:childTnLst>
                                    <p:animRot by="43200000">
                                      <p:cBhvr>
                                        <p:cTn id="12" dur="5000" fill="hold"/>
                                        <p:tgtEl>
                                          <p:spTgt spid="11270"/>
                                        </p:tgtEl>
                                        <p:attrNameLst>
                                          <p:attrName>r</p:attrName>
                                        </p:attrNameLst>
                                      </p:cBhvr>
                                    </p:animRot>
                                  </p:childTnLst>
                                </p:cTn>
                              </p:par>
                            </p:childTnLst>
                          </p:cTn>
                        </p:par>
                        <p:par>
                          <p:cTn id="13" fill="hold" nodeType="afterGroup">
                            <p:stCondLst>
                              <p:cond delay="15000"/>
                            </p:stCondLst>
                            <p:childTnLst>
                              <p:par>
                                <p:cTn id="14" presetID="10" presetClass="entr" presetSubtype="0" fill="hold" grpId="0" nodeType="afterEffect">
                                  <p:stCondLst>
                                    <p:cond delay="0"/>
                                  </p:stCondLst>
                                  <p:childTnLst>
                                    <p:set>
                                      <p:cBhvr>
                                        <p:cTn id="15" dur="1" fill="hold">
                                          <p:stCondLst>
                                            <p:cond delay="0"/>
                                          </p:stCondLst>
                                        </p:cTn>
                                        <p:tgtEl>
                                          <p:spTgt spid="11267"/>
                                        </p:tgtEl>
                                        <p:attrNameLst>
                                          <p:attrName>style.visibility</p:attrName>
                                        </p:attrNameLst>
                                      </p:cBhvr>
                                      <p:to>
                                        <p:strVal val="visible"/>
                                      </p:to>
                                    </p:set>
                                    <p:animEffect transition="in" filter="fade">
                                      <p:cBhvr>
                                        <p:cTn id="16" dur="5000"/>
                                        <p:tgtEl>
                                          <p:spTgt spid="11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3">
            <a:extLst>
              <a:ext uri="{FF2B5EF4-FFF2-40B4-BE49-F238E27FC236}">
                <a16:creationId xmlns:a16="http://schemas.microsoft.com/office/drawing/2014/main" id="{35734CFB-12A4-4B3F-A11B-9EAFBC94A8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2314" y="908050"/>
            <a:ext cx="7604125" cy="552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2 CuadroTexto">
            <a:extLst>
              <a:ext uri="{FF2B5EF4-FFF2-40B4-BE49-F238E27FC236}">
                <a16:creationId xmlns:a16="http://schemas.microsoft.com/office/drawing/2014/main" id="{97332D70-507B-4B87-8906-D85DA3A8AE0E}"/>
              </a:ext>
            </a:extLst>
          </p:cNvPr>
          <p:cNvSpPr txBox="1">
            <a:spLocks noChangeArrowheads="1"/>
          </p:cNvSpPr>
          <p:nvPr/>
        </p:nvSpPr>
        <p:spPr bwMode="auto">
          <a:xfrm>
            <a:off x="2238375" y="4429125"/>
            <a:ext cx="75819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Arial" panose="020B0604020202020204" pitchFamily="34" charset="0"/>
              <a:buChar char="•"/>
            </a:pPr>
            <a:r>
              <a:rPr lang="es-AR" altLang="es-AR" sz="2800"/>
              <a:t> Las etapas de validación y debugging se realizan en paralelo </a:t>
            </a:r>
          </a:p>
        </p:txBody>
      </p:sp>
      <p:pic>
        <p:nvPicPr>
          <p:cNvPr id="12294" name="Picture 6" descr="j0293844">
            <a:extLst>
              <a:ext uri="{FF2B5EF4-FFF2-40B4-BE49-F238E27FC236}">
                <a16:creationId xmlns:a16="http://schemas.microsoft.com/office/drawing/2014/main" id="{71C7ABEC-9BF3-4CF7-B51E-10BEB7A4F4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0239" y="1989138"/>
            <a:ext cx="820737"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n 4">
            <a:extLst>
              <a:ext uri="{FF2B5EF4-FFF2-40B4-BE49-F238E27FC236}">
                <a16:creationId xmlns:a16="http://schemas.microsoft.com/office/drawing/2014/main" id="{BF12E970-C184-4682-B037-F5D42F46EEAA}"/>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1893" t="22440" b="29576"/>
          <a:stretch/>
        </p:blipFill>
        <p:spPr>
          <a:xfrm>
            <a:off x="9369287" y="0"/>
            <a:ext cx="2822713" cy="153725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3" presetClass="path" presetSubtype="0" accel="50000" decel="50000" fill="hold" nodeType="clickEffect">
                                  <p:stCondLst>
                                    <p:cond delay="0"/>
                                  </p:stCondLst>
                                  <p:childTnLst>
                                    <p:animMotion origin="layout" path="M 4.72222E-6 7.40741E-7 L 0.49861 7.40741E-7 " pathEditMode="relative" rAng="0" ptsTypes="AA">
                                      <p:cBhvr>
                                        <p:cTn id="6" dur="3000" fill="hold"/>
                                        <p:tgtEl>
                                          <p:spTgt spid="12294"/>
                                        </p:tgtEl>
                                        <p:attrNameLst>
                                          <p:attrName>ppt_x</p:attrName>
                                          <p:attrName>ppt_y</p:attrName>
                                        </p:attrNameLst>
                                      </p:cBhvr>
                                      <p:rCtr x="2493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3">
            <a:extLst>
              <a:ext uri="{FF2B5EF4-FFF2-40B4-BE49-F238E27FC236}">
                <a16:creationId xmlns:a16="http://schemas.microsoft.com/office/drawing/2014/main" id="{F674BB8E-FA86-4E48-A5E3-E15868B2A2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8676" y="620714"/>
            <a:ext cx="8569325" cy="623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2 CuadroTexto">
            <a:extLst>
              <a:ext uri="{FF2B5EF4-FFF2-40B4-BE49-F238E27FC236}">
                <a16:creationId xmlns:a16="http://schemas.microsoft.com/office/drawing/2014/main" id="{3D0FA5C2-77B6-47CE-923E-24C58A49DD97}"/>
              </a:ext>
            </a:extLst>
          </p:cNvPr>
          <p:cNvSpPr txBox="1">
            <a:spLocks noChangeArrowheads="1"/>
          </p:cNvSpPr>
          <p:nvPr/>
        </p:nvSpPr>
        <p:spPr bwMode="auto">
          <a:xfrm>
            <a:off x="2595564" y="4572001"/>
            <a:ext cx="7500937" cy="166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sz="2800"/>
              <a:t>- Es posible que aun luego de una etapa de debugging y validación exhaustiva, se filtren errores.</a:t>
            </a:r>
          </a:p>
          <a:p>
            <a:pPr eaLnBrk="1" hangingPunct="1"/>
            <a:endParaRPr lang="es-AR" altLang="es-AR"/>
          </a:p>
        </p:txBody>
      </p:sp>
      <p:pic>
        <p:nvPicPr>
          <p:cNvPr id="15364" name="Picture 6" descr="j0240695">
            <a:extLst>
              <a:ext uri="{FF2B5EF4-FFF2-40B4-BE49-F238E27FC236}">
                <a16:creationId xmlns:a16="http://schemas.microsoft.com/office/drawing/2014/main" id="{0A817C98-2EDB-4157-9D7B-C0EBE40822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7664" y="1196975"/>
            <a:ext cx="1825625" cy="146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n 4">
            <a:extLst>
              <a:ext uri="{FF2B5EF4-FFF2-40B4-BE49-F238E27FC236}">
                <a16:creationId xmlns:a16="http://schemas.microsoft.com/office/drawing/2014/main" id="{58B835D2-5E4A-49AE-9586-4993A2E29204}"/>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1893" t="22440" b="29576"/>
          <a:stretch/>
        </p:blipFill>
        <p:spPr>
          <a:xfrm>
            <a:off x="9369287" y="0"/>
            <a:ext cx="2822713" cy="153725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3">
            <a:extLst>
              <a:ext uri="{FF2B5EF4-FFF2-40B4-BE49-F238E27FC236}">
                <a16:creationId xmlns:a16="http://schemas.microsoft.com/office/drawing/2014/main" id="{066934AC-CA7C-4611-A12A-F29965E3CF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4113" y="765175"/>
            <a:ext cx="7677150" cy="553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Text Box 5">
            <a:extLst>
              <a:ext uri="{FF2B5EF4-FFF2-40B4-BE49-F238E27FC236}">
                <a16:creationId xmlns:a16="http://schemas.microsoft.com/office/drawing/2014/main" id="{EDA45CAE-E53B-4377-9D4B-DF7879E29CE4}"/>
              </a:ext>
            </a:extLst>
          </p:cNvPr>
          <p:cNvSpPr txBox="1">
            <a:spLocks noChangeArrowheads="1"/>
          </p:cNvSpPr>
          <p:nvPr/>
        </p:nvSpPr>
        <p:spPr bwMode="auto">
          <a:xfrm>
            <a:off x="2566989" y="5084764"/>
            <a:ext cx="7488237" cy="73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Tx/>
              <a:buBlip>
                <a:blip r:embed="rId4"/>
              </a:buBlip>
            </a:pPr>
            <a:r>
              <a:rPr lang="es-AR" altLang="es-AR"/>
              <a:t>  </a:t>
            </a:r>
            <a:r>
              <a:rPr lang="es-AR" altLang="es-AR" sz="2400" b="1"/>
              <a:t>Riesgo</a:t>
            </a:r>
            <a:r>
              <a:rPr lang="es-AR" altLang="es-AR" b="1"/>
              <a:t>:   probabilidad de retomar etapas anteriores, perdiendo tiempo, esfuerzo y dinero.</a:t>
            </a:r>
            <a:endParaRPr lang="es-ES" altLang="es-AR" b="1"/>
          </a:p>
        </p:txBody>
      </p:sp>
      <p:pic>
        <p:nvPicPr>
          <p:cNvPr id="14342" name="Picture 6" descr="j0234657">
            <a:extLst>
              <a:ext uri="{FF2B5EF4-FFF2-40B4-BE49-F238E27FC236}">
                <a16:creationId xmlns:a16="http://schemas.microsoft.com/office/drawing/2014/main" id="{DAA1CE1C-9F5D-41DF-9D02-33D89F4B8D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28026" y="2276475"/>
            <a:ext cx="1223963"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n 4">
            <a:extLst>
              <a:ext uri="{FF2B5EF4-FFF2-40B4-BE49-F238E27FC236}">
                <a16:creationId xmlns:a16="http://schemas.microsoft.com/office/drawing/2014/main" id="{4EAFAD56-161E-4068-96D2-528A01159CE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1893" t="22440" b="29576"/>
          <a:stretch/>
        </p:blipFill>
        <p:spPr>
          <a:xfrm>
            <a:off x="9369287" y="0"/>
            <a:ext cx="2822713" cy="153725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mph" presetSubtype="0" fill="hold" nodeType="afterEffect">
                                  <p:stCondLst>
                                    <p:cond delay="0"/>
                                  </p:stCondLst>
                                  <p:childTnLst>
                                    <p:animScale>
                                      <p:cBhvr>
                                        <p:cTn id="6" dur="5000" fill="hold"/>
                                        <p:tgtEl>
                                          <p:spTgt spid="1434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3">
            <a:extLst>
              <a:ext uri="{FF2B5EF4-FFF2-40B4-BE49-F238E27FC236}">
                <a16:creationId xmlns:a16="http://schemas.microsoft.com/office/drawing/2014/main" id="{EB4CB0B5-0258-4611-8E69-02B5165BE6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288" y="404813"/>
            <a:ext cx="8139112" cy="585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Imagen 2">
            <a:extLst>
              <a:ext uri="{FF2B5EF4-FFF2-40B4-BE49-F238E27FC236}">
                <a16:creationId xmlns:a16="http://schemas.microsoft.com/office/drawing/2014/main" id="{EC3EDB0D-D746-47B2-AE0E-B2DABCBA40E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1893" t="22440" b="29576"/>
          <a:stretch/>
        </p:blipFill>
        <p:spPr>
          <a:xfrm>
            <a:off x="9369287" y="0"/>
            <a:ext cx="2822713" cy="153725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3">
            <a:extLst>
              <a:ext uri="{FF2B5EF4-FFF2-40B4-BE49-F238E27FC236}">
                <a16:creationId xmlns:a16="http://schemas.microsoft.com/office/drawing/2014/main" id="{E6F1F9B8-6BA2-452A-84B4-8562C94588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9650" y="765176"/>
            <a:ext cx="7907338" cy="568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Imagen 2">
            <a:extLst>
              <a:ext uri="{FF2B5EF4-FFF2-40B4-BE49-F238E27FC236}">
                <a16:creationId xmlns:a16="http://schemas.microsoft.com/office/drawing/2014/main" id="{293F5340-EDC6-40B6-852F-6DDB8067D45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1893" t="22440" b="29576"/>
          <a:stretch/>
        </p:blipFill>
        <p:spPr>
          <a:xfrm>
            <a:off x="9369287" y="0"/>
            <a:ext cx="2822713" cy="153725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3">
            <a:extLst>
              <a:ext uri="{FF2B5EF4-FFF2-40B4-BE49-F238E27FC236}">
                <a16:creationId xmlns:a16="http://schemas.microsoft.com/office/drawing/2014/main" id="{FC7A7137-7AFF-43DF-8C98-5203600DD9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8214" y="765176"/>
            <a:ext cx="7743825" cy="566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Text Box 5">
            <a:extLst>
              <a:ext uri="{FF2B5EF4-FFF2-40B4-BE49-F238E27FC236}">
                <a16:creationId xmlns:a16="http://schemas.microsoft.com/office/drawing/2014/main" id="{22B0140D-C9F8-4DF9-AC0D-AE8DDC0D585F}"/>
              </a:ext>
            </a:extLst>
          </p:cNvPr>
          <p:cNvSpPr txBox="1">
            <a:spLocks noChangeArrowheads="1"/>
          </p:cNvSpPr>
          <p:nvPr/>
        </p:nvSpPr>
        <p:spPr bwMode="auto">
          <a:xfrm>
            <a:off x="2279650" y="1773239"/>
            <a:ext cx="74882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Tx/>
              <a:buBlip>
                <a:blip r:embed="rId4"/>
              </a:buBlip>
            </a:pPr>
            <a:r>
              <a:rPr lang="es-AR" altLang="es-AR" sz="2800">
                <a:latin typeface="Calibri" panose="020F0502020204030204" pitchFamily="34" charset="0"/>
              </a:rPr>
              <a:t> </a:t>
            </a:r>
            <a:r>
              <a:rPr lang="es-AR" altLang="es-AR" sz="2400">
                <a:latin typeface="Calibri" panose="020F0502020204030204" pitchFamily="34" charset="0"/>
              </a:rPr>
              <a:t> </a:t>
            </a:r>
            <a:r>
              <a:rPr lang="es-AR" altLang="es-AR" sz="3200">
                <a:latin typeface="Calibri" panose="020F0502020204030204" pitchFamily="34" charset="0"/>
              </a:rPr>
              <a:t>(</a:t>
            </a:r>
            <a:r>
              <a:rPr lang="es-AR" altLang="es-AR" sz="3200" b="1">
                <a:latin typeface="Calibri" panose="020F0502020204030204" pitchFamily="34" charset="0"/>
              </a:rPr>
              <a:t>-</a:t>
            </a:r>
            <a:r>
              <a:rPr lang="es-AR" altLang="es-AR" sz="3200">
                <a:latin typeface="Calibri" panose="020F0502020204030204" pitchFamily="34" charset="0"/>
              </a:rPr>
              <a:t>) </a:t>
            </a:r>
            <a:r>
              <a:rPr lang="es-AR" altLang="es-AR" sz="2800" b="1">
                <a:latin typeface="Calibri" panose="020F0502020204030204" pitchFamily="34" charset="0"/>
              </a:rPr>
              <a:t>Es muy rígido, e implica alto riesgo</a:t>
            </a:r>
            <a:endParaRPr lang="es-ES" altLang="es-AR" sz="2800" b="1">
              <a:latin typeface="Calibri" panose="020F0502020204030204" pitchFamily="34" charset="0"/>
            </a:endParaRPr>
          </a:p>
        </p:txBody>
      </p:sp>
      <p:pic>
        <p:nvPicPr>
          <p:cNvPr id="19460" name="Picture 10" descr="j0285750">
            <a:extLst>
              <a:ext uri="{FF2B5EF4-FFF2-40B4-BE49-F238E27FC236}">
                <a16:creationId xmlns:a16="http://schemas.microsoft.com/office/drawing/2014/main" id="{CA85F110-2EFE-49A2-902B-5134083B07D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28025" y="4365626"/>
            <a:ext cx="1824038"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Text Box 11">
            <a:extLst>
              <a:ext uri="{FF2B5EF4-FFF2-40B4-BE49-F238E27FC236}">
                <a16:creationId xmlns:a16="http://schemas.microsoft.com/office/drawing/2014/main" id="{BF3186A9-ECFB-44DB-80C2-A0CEDF413580}"/>
              </a:ext>
            </a:extLst>
          </p:cNvPr>
          <p:cNvSpPr txBox="1">
            <a:spLocks noChangeArrowheads="1"/>
          </p:cNvSpPr>
          <p:nvPr/>
        </p:nvSpPr>
        <p:spPr bwMode="auto">
          <a:xfrm>
            <a:off x="8688388" y="4652963"/>
            <a:ext cx="12239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s-AR" altLang="es-AR">
                <a:solidFill>
                  <a:schemeClr val="bg1"/>
                </a:solidFill>
              </a:rPr>
              <a:t>ABM</a:t>
            </a:r>
            <a:endParaRPr lang="es-ES" altLang="es-AR">
              <a:solidFill>
                <a:schemeClr val="bg1"/>
              </a:solidFill>
            </a:endParaRPr>
          </a:p>
        </p:txBody>
      </p:sp>
      <p:pic>
        <p:nvPicPr>
          <p:cNvPr id="6" name="Imagen 5">
            <a:extLst>
              <a:ext uri="{FF2B5EF4-FFF2-40B4-BE49-F238E27FC236}">
                <a16:creationId xmlns:a16="http://schemas.microsoft.com/office/drawing/2014/main" id="{67CC13D0-422F-4B1B-9AAA-2C057E411364}"/>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1893" t="22440" b="29576"/>
          <a:stretch/>
        </p:blipFill>
        <p:spPr>
          <a:xfrm>
            <a:off x="9369287" y="0"/>
            <a:ext cx="2822713" cy="153725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3">
            <a:extLst>
              <a:ext uri="{FF2B5EF4-FFF2-40B4-BE49-F238E27FC236}">
                <a16:creationId xmlns:a16="http://schemas.microsoft.com/office/drawing/2014/main" id="{6226D1D6-9D2E-432A-B932-64F0EBF55A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8213" y="692150"/>
            <a:ext cx="7874000" cy="562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Text Box 5">
            <a:extLst>
              <a:ext uri="{FF2B5EF4-FFF2-40B4-BE49-F238E27FC236}">
                <a16:creationId xmlns:a16="http://schemas.microsoft.com/office/drawing/2014/main" id="{2CBD815D-C7B4-4AF3-A833-58F3904FE6F9}"/>
              </a:ext>
            </a:extLst>
          </p:cNvPr>
          <p:cNvSpPr txBox="1">
            <a:spLocks noChangeArrowheads="1"/>
          </p:cNvSpPr>
          <p:nvPr/>
        </p:nvSpPr>
        <p:spPr bwMode="auto">
          <a:xfrm>
            <a:off x="5808664" y="2205038"/>
            <a:ext cx="2808287" cy="44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sz="2300" b="1"/>
              <a:t>(No</a:t>
            </a:r>
            <a:r>
              <a:rPr lang="es-AR" altLang="es-AR" sz="2200" b="1"/>
              <a:t> es secuencial)</a:t>
            </a:r>
            <a:endParaRPr lang="es-ES" altLang="es-AR" sz="2200" b="1"/>
          </a:p>
        </p:txBody>
      </p:sp>
      <p:pic>
        <p:nvPicPr>
          <p:cNvPr id="4" name="Imagen 3">
            <a:extLst>
              <a:ext uri="{FF2B5EF4-FFF2-40B4-BE49-F238E27FC236}">
                <a16:creationId xmlns:a16="http://schemas.microsoft.com/office/drawing/2014/main" id="{955C55FF-EA61-4E1D-9C0B-ED494A04CC5B}"/>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1893" t="22440" b="29576"/>
          <a:stretch/>
        </p:blipFill>
        <p:spPr>
          <a:xfrm>
            <a:off x="9369287" y="0"/>
            <a:ext cx="2822713" cy="153725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6EC3A4A-B6B9-42F0-A5D9-6530F6BE2EA7}"/>
              </a:ext>
            </a:extLst>
          </p:cNvPr>
          <p:cNvSpPr>
            <a:spLocks noGrp="1" noChangeArrowheads="1"/>
          </p:cNvSpPr>
          <p:nvPr>
            <p:ph type="title"/>
          </p:nvPr>
        </p:nvSpPr>
        <p:spPr>
          <a:xfrm>
            <a:off x="1919289" y="685800"/>
            <a:ext cx="9914901" cy="1004888"/>
          </a:xfrm>
          <a:noFill/>
          <a:ln>
            <a:solidFill>
              <a:srgbClr val="FFCC00"/>
            </a:solidFill>
            <a:miter lim="800000"/>
            <a:headEnd/>
            <a:tailEnd/>
          </a:ln>
        </p:spPr>
        <p:txBody>
          <a:bodyPr>
            <a:normAutofit/>
          </a:bodyPr>
          <a:lstStyle/>
          <a:p>
            <a:r>
              <a:rPr lang="es-AR" altLang="es-AR" sz="3400" dirty="0" err="1">
                <a:solidFill>
                  <a:schemeClr val="hlink"/>
                </a:solidFill>
                <a:latin typeface="Times New Roman" panose="02020603050405020304" pitchFamily="18" charset="0"/>
              </a:rPr>
              <a:t>Code</a:t>
            </a:r>
            <a:r>
              <a:rPr lang="es-AR" altLang="es-AR" sz="3400" dirty="0">
                <a:solidFill>
                  <a:schemeClr val="hlink"/>
                </a:solidFill>
                <a:latin typeface="Times New Roman" panose="02020603050405020304" pitchFamily="18" charset="0"/>
              </a:rPr>
              <a:t> &amp; </a:t>
            </a:r>
            <a:r>
              <a:rPr lang="es-AR" altLang="es-AR" sz="3400" dirty="0" err="1">
                <a:solidFill>
                  <a:schemeClr val="hlink"/>
                </a:solidFill>
                <a:latin typeface="Times New Roman" panose="02020603050405020304" pitchFamily="18" charset="0"/>
              </a:rPr>
              <a:t>Fix</a:t>
            </a:r>
            <a:endParaRPr lang="es-ES" altLang="es-AR" sz="3400" dirty="0">
              <a:solidFill>
                <a:schemeClr val="hlink"/>
              </a:solidFill>
              <a:latin typeface="Times New Roman" panose="02020603050405020304" pitchFamily="18" charset="0"/>
            </a:endParaRPr>
          </a:p>
        </p:txBody>
      </p:sp>
      <p:sp>
        <p:nvSpPr>
          <p:cNvPr id="3075" name="Rectangle 3">
            <a:extLst>
              <a:ext uri="{FF2B5EF4-FFF2-40B4-BE49-F238E27FC236}">
                <a16:creationId xmlns:a16="http://schemas.microsoft.com/office/drawing/2014/main" id="{D1326DB9-A2BA-431A-B370-CBB77FFD6974}"/>
              </a:ext>
            </a:extLst>
          </p:cNvPr>
          <p:cNvSpPr>
            <a:spLocks noGrp="1" noChangeArrowheads="1"/>
          </p:cNvSpPr>
          <p:nvPr>
            <p:ph type="body" idx="1"/>
          </p:nvPr>
        </p:nvSpPr>
        <p:spPr>
          <a:xfrm>
            <a:off x="1919289" y="2332383"/>
            <a:ext cx="9577946" cy="4192242"/>
          </a:xfrm>
        </p:spPr>
        <p:txBody>
          <a:bodyPr/>
          <a:lstStyle/>
          <a:p>
            <a:pPr eaLnBrk="1" hangingPunct="1">
              <a:lnSpc>
                <a:spcPct val="90000"/>
              </a:lnSpc>
              <a:spcBef>
                <a:spcPct val="0"/>
              </a:spcBef>
            </a:pPr>
            <a:r>
              <a:rPr lang="es-AR" altLang="es-AR" dirty="0"/>
              <a:t>El programador recolectaba necesidades de quien necesitaba cierto software, y mientras pensaba como hacerlo programaba</a:t>
            </a:r>
          </a:p>
          <a:p>
            <a:pPr eaLnBrk="1" hangingPunct="1">
              <a:lnSpc>
                <a:spcPct val="90000"/>
              </a:lnSpc>
              <a:spcBef>
                <a:spcPct val="0"/>
              </a:spcBef>
            </a:pPr>
            <a:endParaRPr lang="es-AR" altLang="es-AR" sz="1200" dirty="0">
              <a:solidFill>
                <a:schemeClr val="accent2"/>
              </a:solidFill>
            </a:endParaRPr>
          </a:p>
          <a:p>
            <a:pPr eaLnBrk="1" hangingPunct="1">
              <a:lnSpc>
                <a:spcPct val="90000"/>
              </a:lnSpc>
              <a:spcBef>
                <a:spcPct val="0"/>
              </a:spcBef>
            </a:pPr>
            <a:r>
              <a:rPr lang="es-AR" altLang="es-AR" dirty="0">
                <a:solidFill>
                  <a:schemeClr val="accent2"/>
                </a:solidFill>
              </a:rPr>
              <a:t>Funcionaba al principio para micro proyectos de software</a:t>
            </a:r>
          </a:p>
          <a:p>
            <a:pPr eaLnBrk="1" hangingPunct="1">
              <a:lnSpc>
                <a:spcPct val="90000"/>
              </a:lnSpc>
              <a:spcBef>
                <a:spcPct val="0"/>
              </a:spcBef>
            </a:pPr>
            <a:r>
              <a:rPr lang="es-AR" altLang="es-AR" dirty="0">
                <a:solidFill>
                  <a:schemeClr val="accent2"/>
                </a:solidFill>
              </a:rPr>
              <a:t>Esta tarea no estaba administrada, supervisada o gestionada de ningún modo, por lo que se cometían errores que se tenían que ir corrigiendo constantemente</a:t>
            </a:r>
            <a:endParaRPr lang="es-AR" altLang="es-AR" dirty="0"/>
          </a:p>
          <a:p>
            <a:pPr eaLnBrk="1" hangingPunct="1">
              <a:lnSpc>
                <a:spcPct val="90000"/>
              </a:lnSpc>
              <a:spcBef>
                <a:spcPct val="0"/>
              </a:spcBef>
              <a:buFontTx/>
              <a:buNone/>
            </a:pPr>
            <a:endParaRPr lang="es-AR" altLang="es-AR" sz="1200" dirty="0"/>
          </a:p>
          <a:p>
            <a:pPr eaLnBrk="1" hangingPunct="1">
              <a:lnSpc>
                <a:spcPct val="90000"/>
              </a:lnSpc>
              <a:spcBef>
                <a:spcPct val="0"/>
              </a:spcBef>
            </a:pPr>
            <a:r>
              <a:rPr lang="es-AR" altLang="es-AR" dirty="0"/>
              <a:t>Estos Errores eran típicos de la programación y su sintaxis, pero los peores eran aquellos errores de No entender claramente los requisitos solicitados por el cliente o usuario final.</a:t>
            </a:r>
            <a:endParaRPr lang="es-ES" altLang="es-AR" dirty="0"/>
          </a:p>
        </p:txBody>
      </p:sp>
      <p:pic>
        <p:nvPicPr>
          <p:cNvPr id="5" name="Imagen 4">
            <a:extLst>
              <a:ext uri="{FF2B5EF4-FFF2-40B4-BE49-F238E27FC236}">
                <a16:creationId xmlns:a16="http://schemas.microsoft.com/office/drawing/2014/main" id="{321695B7-01E6-4D5D-A3A2-B43152378B6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1893" t="22440" b="29576"/>
          <a:stretch/>
        </p:blipFill>
        <p:spPr>
          <a:xfrm>
            <a:off x="9369287" y="0"/>
            <a:ext cx="2822713" cy="1537253"/>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3">
            <a:extLst>
              <a:ext uri="{FF2B5EF4-FFF2-40B4-BE49-F238E27FC236}">
                <a16:creationId xmlns:a16="http://schemas.microsoft.com/office/drawing/2014/main" id="{54B0A354-36DE-4704-BFA0-386223F5F1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251" y="571501"/>
            <a:ext cx="7878763" cy="561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Imagen 2">
            <a:extLst>
              <a:ext uri="{FF2B5EF4-FFF2-40B4-BE49-F238E27FC236}">
                <a16:creationId xmlns:a16="http://schemas.microsoft.com/office/drawing/2014/main" id="{8766253C-5790-4403-9108-620E695A3A0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1893" t="22440" b="29576"/>
          <a:stretch/>
        </p:blipFill>
        <p:spPr>
          <a:xfrm>
            <a:off x="9369287" y="0"/>
            <a:ext cx="2822713" cy="153725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3">
            <a:extLst>
              <a:ext uri="{FF2B5EF4-FFF2-40B4-BE49-F238E27FC236}">
                <a16:creationId xmlns:a16="http://schemas.microsoft.com/office/drawing/2014/main" id="{C2F449AC-F1E8-4AF3-8974-E1E8611CC6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2314" y="333375"/>
            <a:ext cx="8307387" cy="596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AutoShape 5">
            <a:extLst>
              <a:ext uri="{FF2B5EF4-FFF2-40B4-BE49-F238E27FC236}">
                <a16:creationId xmlns:a16="http://schemas.microsoft.com/office/drawing/2014/main" id="{76C01F9D-3BA6-407E-8F38-56DF457FA94B}"/>
              </a:ext>
            </a:extLst>
          </p:cNvPr>
          <p:cNvSpPr>
            <a:spLocks noChangeArrowheads="1"/>
          </p:cNvSpPr>
          <p:nvPr/>
        </p:nvSpPr>
        <p:spPr bwMode="auto">
          <a:xfrm>
            <a:off x="7245350" y="0"/>
            <a:ext cx="3422650" cy="1295400"/>
          </a:xfrm>
          <a:prstGeom prst="wedgeRoundRectCallout">
            <a:avLst>
              <a:gd name="adj1" fmla="val -231"/>
              <a:gd name="adj2" fmla="val 79657"/>
              <a:gd name="adj3" fmla="val 16667"/>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AR" altLang="es-AR"/>
              <a:t>Los </a:t>
            </a:r>
            <a:r>
              <a:rPr lang="es-AR" altLang="es-AR" b="1"/>
              <a:t>Errores</a:t>
            </a:r>
            <a:r>
              <a:rPr lang="es-AR" altLang="es-AR"/>
              <a:t> traen retraso y aumentan el </a:t>
            </a:r>
            <a:r>
              <a:rPr lang="es-AR" altLang="es-AR" b="1" i="1"/>
              <a:t>Costo</a:t>
            </a:r>
            <a:r>
              <a:rPr lang="es-AR" altLang="es-AR"/>
              <a:t> en función del </a:t>
            </a:r>
            <a:r>
              <a:rPr lang="es-AR" altLang="es-AR" b="1" i="1"/>
              <a:t>Tiempo</a:t>
            </a:r>
            <a:r>
              <a:rPr lang="es-AR" altLang="es-AR"/>
              <a:t> que insume su corrección</a:t>
            </a:r>
            <a:endParaRPr lang="es-ES" altLang="es-AR"/>
          </a:p>
        </p:txBody>
      </p:sp>
      <p:sp>
        <p:nvSpPr>
          <p:cNvPr id="20487" name="AutoShape 7">
            <a:extLst>
              <a:ext uri="{FF2B5EF4-FFF2-40B4-BE49-F238E27FC236}">
                <a16:creationId xmlns:a16="http://schemas.microsoft.com/office/drawing/2014/main" id="{6D8E402C-82E8-4879-B345-9E08F64962D8}"/>
              </a:ext>
            </a:extLst>
          </p:cNvPr>
          <p:cNvSpPr>
            <a:spLocks noChangeArrowheads="1"/>
          </p:cNvSpPr>
          <p:nvPr/>
        </p:nvSpPr>
        <p:spPr bwMode="auto">
          <a:xfrm>
            <a:off x="1524000" y="1628776"/>
            <a:ext cx="2160588" cy="936625"/>
          </a:xfrm>
          <a:prstGeom prst="irregularSeal2">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AR" altLang="es-AR" b="1">
                <a:solidFill>
                  <a:srgbClr val="FF0000"/>
                </a:solidFill>
              </a:rPr>
              <a:t>SuperError</a:t>
            </a:r>
            <a:endParaRPr lang="es-ES" altLang="es-AR" b="1">
              <a:solidFill>
                <a:srgbClr val="FF0000"/>
              </a:solidFill>
            </a:endParaRPr>
          </a:p>
        </p:txBody>
      </p:sp>
      <p:pic>
        <p:nvPicPr>
          <p:cNvPr id="22533" name="Picture 9" descr="MC900304323[1]">
            <a:extLst>
              <a:ext uri="{FF2B5EF4-FFF2-40B4-BE49-F238E27FC236}">
                <a16:creationId xmlns:a16="http://schemas.microsoft.com/office/drawing/2014/main" id="{4EBB152A-2D42-4046-B12E-FAAC21102B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01050" y="6064250"/>
            <a:ext cx="1824038"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0" name="AutoShape 10">
            <a:extLst>
              <a:ext uri="{FF2B5EF4-FFF2-40B4-BE49-F238E27FC236}">
                <a16:creationId xmlns:a16="http://schemas.microsoft.com/office/drawing/2014/main" id="{985B28CD-1FE0-49C6-9E1E-C0ED0B869DD1}"/>
              </a:ext>
            </a:extLst>
          </p:cNvPr>
          <p:cNvSpPr>
            <a:spLocks noChangeArrowheads="1"/>
          </p:cNvSpPr>
          <p:nvPr/>
        </p:nvSpPr>
        <p:spPr bwMode="auto">
          <a:xfrm>
            <a:off x="1524000" y="2636839"/>
            <a:ext cx="2160588" cy="936625"/>
          </a:xfrm>
          <a:prstGeom prst="irregularSeal2">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AR" altLang="es-AR" b="1">
                <a:solidFill>
                  <a:srgbClr val="FF0000"/>
                </a:solidFill>
              </a:rPr>
              <a:t>SuperError</a:t>
            </a:r>
            <a:endParaRPr lang="es-ES" altLang="es-AR"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20485"/>
                                        </p:tgtEl>
                                        <p:attrNameLst>
                                          <p:attrName>style.visibility</p:attrName>
                                        </p:attrNameLst>
                                      </p:cBhvr>
                                      <p:to>
                                        <p:strVal val="visible"/>
                                      </p:to>
                                    </p:set>
                                    <p:animEffect transition="in" filter="fade">
                                      <p:cBhvr>
                                        <p:cTn id="7" dur="3000"/>
                                        <p:tgtEl>
                                          <p:spTgt spid="20485"/>
                                        </p:tgtEl>
                                      </p:cBhvr>
                                    </p:animEffect>
                                  </p:childTnLst>
                                </p:cTn>
                              </p:par>
                            </p:childTnLst>
                          </p:cTn>
                        </p:par>
                        <p:par>
                          <p:cTn id="8" fill="hold" nodeType="afterGroup">
                            <p:stCondLst>
                              <p:cond delay="3000"/>
                            </p:stCondLst>
                            <p:childTnLst>
                              <p:par>
                                <p:cTn id="9" presetID="42" presetClass="path" presetSubtype="0" accel="50000" decel="50000" fill="hold" grpId="0" nodeType="afterEffect">
                                  <p:stCondLst>
                                    <p:cond delay="0"/>
                                  </p:stCondLst>
                                  <p:childTnLst>
                                    <p:animMotion origin="layout" path="M 2.77778E-6 -4.44444E-6 L 0.00208 0.68912 " pathEditMode="relative" rAng="0" ptsTypes="AA">
                                      <p:cBhvr>
                                        <p:cTn id="10" dur="5000" fill="hold"/>
                                        <p:tgtEl>
                                          <p:spTgt spid="20485"/>
                                        </p:tgtEl>
                                        <p:attrNameLst>
                                          <p:attrName>ppt_x</p:attrName>
                                          <p:attrName>ppt_y</p:attrName>
                                        </p:attrNameLst>
                                      </p:cBhvr>
                                      <p:rCtr x="104" y="34444"/>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53" presetClass="entr" presetSubtype="0" fill="hold" grpId="0" nodeType="clickEffect">
                                  <p:stCondLst>
                                    <p:cond delay="0"/>
                                  </p:stCondLst>
                                  <p:childTnLst>
                                    <p:set>
                                      <p:cBhvr>
                                        <p:cTn id="14" dur="1" fill="hold">
                                          <p:stCondLst>
                                            <p:cond delay="0"/>
                                          </p:stCondLst>
                                        </p:cTn>
                                        <p:tgtEl>
                                          <p:spTgt spid="20487"/>
                                        </p:tgtEl>
                                        <p:attrNameLst>
                                          <p:attrName>style.visibility</p:attrName>
                                        </p:attrNameLst>
                                      </p:cBhvr>
                                      <p:to>
                                        <p:strVal val="visible"/>
                                      </p:to>
                                    </p:set>
                                    <p:anim calcmode="lin" valueType="num">
                                      <p:cBhvr>
                                        <p:cTn id="15" dur="500" fill="hold"/>
                                        <p:tgtEl>
                                          <p:spTgt spid="20487"/>
                                        </p:tgtEl>
                                        <p:attrNameLst>
                                          <p:attrName>ppt_w</p:attrName>
                                        </p:attrNameLst>
                                      </p:cBhvr>
                                      <p:tavLst>
                                        <p:tav tm="0">
                                          <p:val>
                                            <p:fltVal val="0"/>
                                          </p:val>
                                        </p:tav>
                                        <p:tav tm="100000">
                                          <p:val>
                                            <p:strVal val="#ppt_w"/>
                                          </p:val>
                                        </p:tav>
                                      </p:tavLst>
                                    </p:anim>
                                    <p:anim calcmode="lin" valueType="num">
                                      <p:cBhvr>
                                        <p:cTn id="16" dur="500" fill="hold"/>
                                        <p:tgtEl>
                                          <p:spTgt spid="20487"/>
                                        </p:tgtEl>
                                        <p:attrNameLst>
                                          <p:attrName>ppt_h</p:attrName>
                                        </p:attrNameLst>
                                      </p:cBhvr>
                                      <p:tavLst>
                                        <p:tav tm="0">
                                          <p:val>
                                            <p:fltVal val="0"/>
                                          </p:val>
                                        </p:tav>
                                        <p:tav tm="100000">
                                          <p:val>
                                            <p:strVal val="#ppt_h"/>
                                          </p:val>
                                        </p:tav>
                                      </p:tavLst>
                                    </p:anim>
                                    <p:animEffect transition="in" filter="fade">
                                      <p:cBhvr>
                                        <p:cTn id="17" dur="500"/>
                                        <p:tgtEl>
                                          <p:spTgt spid="2048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3" presetClass="entr" presetSubtype="0" fill="hold" grpId="0" nodeType="clickEffect">
                                  <p:stCondLst>
                                    <p:cond delay="0"/>
                                  </p:stCondLst>
                                  <p:childTnLst>
                                    <p:set>
                                      <p:cBhvr>
                                        <p:cTn id="21" dur="1" fill="hold">
                                          <p:stCondLst>
                                            <p:cond delay="0"/>
                                          </p:stCondLst>
                                        </p:cTn>
                                        <p:tgtEl>
                                          <p:spTgt spid="20490"/>
                                        </p:tgtEl>
                                        <p:attrNameLst>
                                          <p:attrName>style.visibility</p:attrName>
                                        </p:attrNameLst>
                                      </p:cBhvr>
                                      <p:to>
                                        <p:strVal val="visible"/>
                                      </p:to>
                                    </p:set>
                                    <p:anim calcmode="lin" valueType="num">
                                      <p:cBhvr>
                                        <p:cTn id="22" dur="500" fill="hold"/>
                                        <p:tgtEl>
                                          <p:spTgt spid="20490"/>
                                        </p:tgtEl>
                                        <p:attrNameLst>
                                          <p:attrName>ppt_w</p:attrName>
                                        </p:attrNameLst>
                                      </p:cBhvr>
                                      <p:tavLst>
                                        <p:tav tm="0">
                                          <p:val>
                                            <p:fltVal val="0"/>
                                          </p:val>
                                        </p:tav>
                                        <p:tav tm="100000">
                                          <p:val>
                                            <p:strVal val="#ppt_w"/>
                                          </p:val>
                                        </p:tav>
                                      </p:tavLst>
                                    </p:anim>
                                    <p:anim calcmode="lin" valueType="num">
                                      <p:cBhvr>
                                        <p:cTn id="23" dur="500" fill="hold"/>
                                        <p:tgtEl>
                                          <p:spTgt spid="20490"/>
                                        </p:tgtEl>
                                        <p:attrNameLst>
                                          <p:attrName>ppt_h</p:attrName>
                                        </p:attrNameLst>
                                      </p:cBhvr>
                                      <p:tavLst>
                                        <p:tav tm="0">
                                          <p:val>
                                            <p:fltVal val="0"/>
                                          </p:val>
                                        </p:tav>
                                        <p:tav tm="100000">
                                          <p:val>
                                            <p:strVal val="#ppt_h"/>
                                          </p:val>
                                        </p:tav>
                                      </p:tavLst>
                                    </p:anim>
                                    <p:animEffect transition="in" filter="fade">
                                      <p:cBhvr>
                                        <p:cTn id="24" dur="500"/>
                                        <p:tgtEl>
                                          <p:spTgt spid="204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animBg="1"/>
      <p:bldP spid="20485" grpId="1" animBg="1"/>
      <p:bldP spid="20487" grpId="0" animBg="1"/>
      <p:bldP spid="2049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3">
            <a:extLst>
              <a:ext uri="{FF2B5EF4-FFF2-40B4-BE49-F238E27FC236}">
                <a16:creationId xmlns:a16="http://schemas.microsoft.com/office/drawing/2014/main" id="{A8E7105C-1AB0-403F-8B3D-D4065995D6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9814" y="785814"/>
            <a:ext cx="7729537" cy="550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5" name="Picture 5" descr="j0287005">
            <a:extLst>
              <a:ext uri="{FF2B5EF4-FFF2-40B4-BE49-F238E27FC236}">
                <a16:creationId xmlns:a16="http://schemas.microsoft.com/office/drawing/2014/main" id="{26917AE1-E56E-48C6-B9F2-0F88E6A15B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4288" y="3789364"/>
            <a:ext cx="1357312" cy="233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Imagen 3">
            <a:extLst>
              <a:ext uri="{FF2B5EF4-FFF2-40B4-BE49-F238E27FC236}">
                <a16:creationId xmlns:a16="http://schemas.microsoft.com/office/drawing/2014/main" id="{CD535FD4-704F-4975-A8B9-74B6037DB1C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1893" t="22440" b="29576"/>
          <a:stretch/>
        </p:blipFill>
        <p:spPr>
          <a:xfrm>
            <a:off x="9369287" y="0"/>
            <a:ext cx="2822713" cy="1537253"/>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1 Título">
            <a:extLst>
              <a:ext uri="{FF2B5EF4-FFF2-40B4-BE49-F238E27FC236}">
                <a16:creationId xmlns:a16="http://schemas.microsoft.com/office/drawing/2014/main" id="{C1F3C246-2035-4D3A-9E06-AFE333804E41}"/>
              </a:ext>
            </a:extLst>
          </p:cNvPr>
          <p:cNvSpPr>
            <a:spLocks noGrp="1"/>
          </p:cNvSpPr>
          <p:nvPr>
            <p:ph type="title" idx="4294967295"/>
          </p:nvPr>
        </p:nvSpPr>
        <p:spPr>
          <a:xfrm>
            <a:off x="1992313" y="333375"/>
            <a:ext cx="8229600" cy="998538"/>
          </a:xfrm>
          <a:ln w="15875">
            <a:solidFill>
              <a:srgbClr val="FFCC00"/>
            </a:solidFill>
            <a:miter lim="800000"/>
            <a:headEnd/>
            <a:tailEnd/>
          </a:ln>
        </p:spPr>
        <p:txBody>
          <a:bodyPr/>
          <a:lstStyle/>
          <a:p>
            <a:r>
              <a:rPr lang="es-AR" altLang="es-AR">
                <a:solidFill>
                  <a:schemeClr val="hlink"/>
                </a:solidFill>
                <a:latin typeface="Times New Roman" panose="02020603050405020304" pitchFamily="18" charset="0"/>
              </a:rPr>
              <a:t>Subciclo de Prototipos</a:t>
            </a:r>
          </a:p>
        </p:txBody>
      </p:sp>
      <p:pic>
        <p:nvPicPr>
          <p:cNvPr id="24579" name="1 Imagen">
            <a:extLst>
              <a:ext uri="{FF2B5EF4-FFF2-40B4-BE49-F238E27FC236}">
                <a16:creationId xmlns:a16="http://schemas.microsoft.com/office/drawing/2014/main" id="{132F3E1F-AEB8-413E-B893-C74DD23C8DD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08213" y="1557338"/>
            <a:ext cx="7988300"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Imagen 3">
            <a:extLst>
              <a:ext uri="{FF2B5EF4-FFF2-40B4-BE49-F238E27FC236}">
                <a16:creationId xmlns:a16="http://schemas.microsoft.com/office/drawing/2014/main" id="{6D82428A-2632-469F-B10D-EAD566EA571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1893" t="22440" b="29576"/>
          <a:stretch/>
        </p:blipFill>
        <p:spPr>
          <a:xfrm>
            <a:off x="9369287" y="0"/>
            <a:ext cx="2822713" cy="1537253"/>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a:extLst>
              <a:ext uri="{FF2B5EF4-FFF2-40B4-BE49-F238E27FC236}">
                <a16:creationId xmlns:a16="http://schemas.microsoft.com/office/drawing/2014/main" id="{3DDF754E-A000-4E53-AE5C-F3742D1172EF}"/>
              </a:ext>
            </a:extLst>
          </p:cNvPr>
          <p:cNvSpPr>
            <a:spLocks noGrp="1" noChangeArrowheads="1"/>
          </p:cNvSpPr>
          <p:nvPr>
            <p:ph type="body" idx="1"/>
          </p:nvPr>
        </p:nvSpPr>
        <p:spPr>
          <a:xfrm>
            <a:off x="1981200" y="1600200"/>
            <a:ext cx="8229600" cy="2044700"/>
          </a:xfrm>
        </p:spPr>
        <p:txBody>
          <a:bodyPr/>
          <a:lstStyle/>
          <a:p>
            <a:pPr>
              <a:lnSpc>
                <a:spcPct val="80000"/>
              </a:lnSpc>
            </a:pPr>
            <a:r>
              <a:rPr lang="es-ES" altLang="es-AR" sz="2000"/>
              <a:t>Se basa en la idea de desarrollar una implementación inicial, exponiéndola a los comentarios del usuario y refinándola a través de las diferentes versiones hasta que se desarrolla un sistema adecuado.</a:t>
            </a:r>
          </a:p>
          <a:p>
            <a:pPr>
              <a:lnSpc>
                <a:spcPct val="80000"/>
              </a:lnSpc>
            </a:pPr>
            <a:r>
              <a:rPr lang="es-ES" altLang="es-AR" sz="2000"/>
              <a:t>Las actividades de especificación, desarrollo y validación se entrelazan, en vez de separarse, con una rápida retroalimentación entre estas.</a:t>
            </a:r>
          </a:p>
        </p:txBody>
      </p:sp>
      <p:pic>
        <p:nvPicPr>
          <p:cNvPr id="25603" name="Picture 4">
            <a:extLst>
              <a:ext uri="{FF2B5EF4-FFF2-40B4-BE49-F238E27FC236}">
                <a16:creationId xmlns:a16="http://schemas.microsoft.com/office/drawing/2014/main" id="{ACA2DB62-809E-4896-8F7F-E816D86FAB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048" t="2563"/>
          <a:stretch>
            <a:fillRect/>
          </a:stretch>
        </p:blipFill>
        <p:spPr bwMode="auto">
          <a:xfrm>
            <a:off x="3575050" y="3490913"/>
            <a:ext cx="5329238" cy="2868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604" name="1 Título">
            <a:extLst>
              <a:ext uri="{FF2B5EF4-FFF2-40B4-BE49-F238E27FC236}">
                <a16:creationId xmlns:a16="http://schemas.microsoft.com/office/drawing/2014/main" id="{4DC46BEF-5687-43F8-9D7C-D894E83133FF}"/>
              </a:ext>
            </a:extLst>
          </p:cNvPr>
          <p:cNvSpPr>
            <a:spLocks/>
          </p:cNvSpPr>
          <p:nvPr/>
        </p:nvSpPr>
        <p:spPr bwMode="auto">
          <a:xfrm>
            <a:off x="2063750" y="404814"/>
            <a:ext cx="8229600" cy="998537"/>
          </a:xfrm>
          <a:prstGeom prst="rect">
            <a:avLst/>
          </a:prstGeom>
          <a:noFill/>
          <a:ln w="15875">
            <a:solidFill>
              <a:srgbClr val="FFCC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s-ES" altLang="es-AR" sz="4400">
                <a:solidFill>
                  <a:schemeClr val="hlink"/>
                </a:solidFill>
                <a:latin typeface="Times New Roman" panose="02020603050405020304" pitchFamily="18" charset="0"/>
              </a:rPr>
              <a:t>Subciclo de Prototipos</a:t>
            </a:r>
            <a:endParaRPr lang="es-AR" altLang="es-AR" sz="4400">
              <a:solidFill>
                <a:schemeClr val="hlink"/>
              </a:solidFill>
              <a:latin typeface="Times New Roman" panose="02020603050405020304" pitchFamily="18" charset="0"/>
            </a:endParaRPr>
          </a:p>
        </p:txBody>
      </p:sp>
      <p:pic>
        <p:nvPicPr>
          <p:cNvPr id="5" name="Imagen 4">
            <a:extLst>
              <a:ext uri="{FF2B5EF4-FFF2-40B4-BE49-F238E27FC236}">
                <a16:creationId xmlns:a16="http://schemas.microsoft.com/office/drawing/2014/main" id="{921A96F8-FB95-489E-A1B0-F11565FE900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1893" t="22440" b="29576"/>
          <a:stretch/>
        </p:blipFill>
        <p:spPr>
          <a:xfrm>
            <a:off x="9369287" y="0"/>
            <a:ext cx="2822713" cy="1537253"/>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4">
            <a:extLst>
              <a:ext uri="{FF2B5EF4-FFF2-40B4-BE49-F238E27FC236}">
                <a16:creationId xmlns:a16="http://schemas.microsoft.com/office/drawing/2014/main" id="{EEA2DEC1-0861-4ECF-9B0F-C780304E6E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8214" y="620713"/>
            <a:ext cx="7583487" cy="544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7" name="Picture 6" descr="MP900438332[1]">
            <a:extLst>
              <a:ext uri="{FF2B5EF4-FFF2-40B4-BE49-F238E27FC236}">
                <a16:creationId xmlns:a16="http://schemas.microsoft.com/office/drawing/2014/main" id="{E9716F02-FCF0-4306-B555-3F4DD10166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1203" r="4715" b="22540"/>
          <a:stretch>
            <a:fillRect/>
          </a:stretch>
        </p:blipFill>
        <p:spPr bwMode="auto">
          <a:xfrm>
            <a:off x="7248526" y="5013326"/>
            <a:ext cx="2951163"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Imagen 3">
            <a:extLst>
              <a:ext uri="{FF2B5EF4-FFF2-40B4-BE49-F238E27FC236}">
                <a16:creationId xmlns:a16="http://schemas.microsoft.com/office/drawing/2014/main" id="{CB9359A8-B21B-4124-8031-37635D191B4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1893" t="22440" b="29576"/>
          <a:stretch/>
        </p:blipFill>
        <p:spPr>
          <a:xfrm>
            <a:off x="9369287" y="0"/>
            <a:ext cx="2822713" cy="1537253"/>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3">
            <a:extLst>
              <a:ext uri="{FF2B5EF4-FFF2-40B4-BE49-F238E27FC236}">
                <a16:creationId xmlns:a16="http://schemas.microsoft.com/office/drawing/2014/main" id="{CB8BA595-CF06-4976-AF8E-1051A3C21D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8214" y="692151"/>
            <a:ext cx="7786687" cy="560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1" name="Picture 6" descr="proto">
            <a:extLst>
              <a:ext uri="{FF2B5EF4-FFF2-40B4-BE49-F238E27FC236}">
                <a16:creationId xmlns:a16="http://schemas.microsoft.com/office/drawing/2014/main" id="{4A8F5E40-73C3-4AD3-9244-571D083673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93718" y="4183437"/>
            <a:ext cx="2232025"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Imagen 3">
            <a:extLst>
              <a:ext uri="{FF2B5EF4-FFF2-40B4-BE49-F238E27FC236}">
                <a16:creationId xmlns:a16="http://schemas.microsoft.com/office/drawing/2014/main" id="{86F3FFFD-E0EF-4185-8B35-77851ED4BA11}"/>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1893" t="22440" b="29576"/>
          <a:stretch/>
        </p:blipFill>
        <p:spPr>
          <a:xfrm>
            <a:off x="9369287" y="0"/>
            <a:ext cx="2822713" cy="1537253"/>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a:extLst>
              <a:ext uri="{FF2B5EF4-FFF2-40B4-BE49-F238E27FC236}">
                <a16:creationId xmlns:a16="http://schemas.microsoft.com/office/drawing/2014/main" id="{CED1D933-8FD4-40C5-8D5B-CB3F8AEF81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8214" y="1870076"/>
            <a:ext cx="7921625" cy="407987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28675" name="1 Título">
            <a:extLst>
              <a:ext uri="{FF2B5EF4-FFF2-40B4-BE49-F238E27FC236}">
                <a16:creationId xmlns:a16="http://schemas.microsoft.com/office/drawing/2014/main" id="{84CDB270-7AC8-4681-AC91-B61537BF76EF}"/>
              </a:ext>
            </a:extLst>
          </p:cNvPr>
          <p:cNvSpPr>
            <a:spLocks noGrp="1"/>
          </p:cNvSpPr>
          <p:nvPr>
            <p:ph type="title" idx="4294967295"/>
          </p:nvPr>
        </p:nvSpPr>
        <p:spPr>
          <a:xfrm>
            <a:off x="2054225" y="485775"/>
            <a:ext cx="8229600" cy="998538"/>
          </a:xfrm>
          <a:ln w="15875">
            <a:solidFill>
              <a:srgbClr val="FFCC00"/>
            </a:solidFill>
            <a:miter lim="800000"/>
            <a:headEnd/>
            <a:tailEnd/>
          </a:ln>
        </p:spPr>
        <p:txBody>
          <a:bodyPr/>
          <a:lstStyle/>
          <a:p>
            <a:r>
              <a:rPr lang="es-AR" altLang="es-AR">
                <a:solidFill>
                  <a:schemeClr val="hlink"/>
                </a:solidFill>
                <a:latin typeface="Times New Roman" panose="02020603050405020304" pitchFamily="18" charset="0"/>
              </a:rPr>
              <a:t>Ciclo de vida Iterativo</a:t>
            </a:r>
          </a:p>
        </p:txBody>
      </p:sp>
      <p:pic>
        <p:nvPicPr>
          <p:cNvPr id="4" name="Imagen 3">
            <a:extLst>
              <a:ext uri="{FF2B5EF4-FFF2-40B4-BE49-F238E27FC236}">
                <a16:creationId xmlns:a16="http://schemas.microsoft.com/office/drawing/2014/main" id="{B8699D90-0BB7-4EF0-9D85-A97CD263C39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1893" t="22440" b="29576"/>
          <a:stretch/>
        </p:blipFill>
        <p:spPr>
          <a:xfrm>
            <a:off x="9369287" y="0"/>
            <a:ext cx="2822713" cy="1537253"/>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6">
            <a:extLst>
              <a:ext uri="{FF2B5EF4-FFF2-40B4-BE49-F238E27FC236}">
                <a16:creationId xmlns:a16="http://schemas.microsoft.com/office/drawing/2014/main" id="{DEF92106-521E-4DAA-AB3A-3B58035DBC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1088" y="620713"/>
            <a:ext cx="7632700" cy="554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1" name="Text Box 5">
            <a:extLst>
              <a:ext uri="{FF2B5EF4-FFF2-40B4-BE49-F238E27FC236}">
                <a16:creationId xmlns:a16="http://schemas.microsoft.com/office/drawing/2014/main" id="{936557F8-58A8-48D6-9F2C-43FE46B6F4D6}"/>
              </a:ext>
            </a:extLst>
          </p:cNvPr>
          <p:cNvSpPr txBox="1">
            <a:spLocks noChangeArrowheads="1"/>
          </p:cNvSpPr>
          <p:nvPr/>
        </p:nvSpPr>
        <p:spPr bwMode="auto">
          <a:xfrm>
            <a:off x="2208213" y="4465638"/>
            <a:ext cx="7848600" cy="126841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Tx/>
              <a:buChar char="-"/>
            </a:pPr>
            <a:r>
              <a:rPr lang="es-AR" altLang="es-AR"/>
              <a:t> Busca </a:t>
            </a:r>
            <a:r>
              <a:rPr lang="es-AR" altLang="es-AR" b="1"/>
              <a:t>reducir el riesgo que surge entre las necesidades del usuario y el </a:t>
            </a:r>
            <a:r>
              <a:rPr lang="es-AR" altLang="es-AR"/>
              <a:t>producto final por malos entendidos durante la etapa de requisitos. </a:t>
            </a:r>
          </a:p>
          <a:p>
            <a:pPr eaLnBrk="1" hangingPunct="1">
              <a:spcBef>
                <a:spcPct val="50000"/>
              </a:spcBef>
              <a:buFontTx/>
              <a:buChar char="-"/>
            </a:pPr>
            <a:endParaRPr lang="es-AR" altLang="es-AR" sz="900"/>
          </a:p>
          <a:p>
            <a:pPr eaLnBrk="1" hangingPunct="1">
              <a:spcBef>
                <a:spcPct val="50000"/>
              </a:spcBef>
            </a:pPr>
            <a:r>
              <a:rPr lang="es-AR" altLang="es-AR"/>
              <a:t>- Se le entrega al cliente </a:t>
            </a:r>
            <a:r>
              <a:rPr lang="es-AR" altLang="es-AR" b="1"/>
              <a:t>una versión mejorada del producto.</a:t>
            </a:r>
            <a:endParaRPr lang="en-US" altLang="es-AR" b="1"/>
          </a:p>
        </p:txBody>
      </p:sp>
      <p:pic>
        <p:nvPicPr>
          <p:cNvPr id="4" name="Imagen 3">
            <a:extLst>
              <a:ext uri="{FF2B5EF4-FFF2-40B4-BE49-F238E27FC236}">
                <a16:creationId xmlns:a16="http://schemas.microsoft.com/office/drawing/2014/main" id="{14F182C4-6BD4-4827-BCC0-D33E4938949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1893" t="22440" b="29576"/>
          <a:stretch/>
        </p:blipFill>
        <p:spPr>
          <a:xfrm>
            <a:off x="9369287" y="0"/>
            <a:ext cx="2822713" cy="153725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581"/>
                                        </p:tgtEl>
                                        <p:attrNameLst>
                                          <p:attrName>style.visibility</p:attrName>
                                        </p:attrNameLst>
                                      </p:cBhvr>
                                      <p:to>
                                        <p:strVal val="visible"/>
                                      </p:to>
                                    </p:set>
                                    <p:animEffect transition="in" filter="fade">
                                      <p:cBhvr>
                                        <p:cTn id="7" dur="5000"/>
                                        <p:tgtEl>
                                          <p:spTgt spid="24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5">
            <a:extLst>
              <a:ext uri="{FF2B5EF4-FFF2-40B4-BE49-F238E27FC236}">
                <a16:creationId xmlns:a16="http://schemas.microsoft.com/office/drawing/2014/main" id="{8046A91A-2FC4-4AAE-9590-BF7FD25293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5189" y="908051"/>
            <a:ext cx="7743825" cy="530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2 CuadroTexto">
            <a:extLst>
              <a:ext uri="{FF2B5EF4-FFF2-40B4-BE49-F238E27FC236}">
                <a16:creationId xmlns:a16="http://schemas.microsoft.com/office/drawing/2014/main" id="{8806F452-7FE2-4887-AAB7-4CF75F70D625}"/>
              </a:ext>
            </a:extLst>
          </p:cNvPr>
          <p:cNvSpPr txBox="1">
            <a:spLocks noChangeArrowheads="1"/>
          </p:cNvSpPr>
          <p:nvPr/>
        </p:nvSpPr>
        <p:spPr bwMode="auto">
          <a:xfrm>
            <a:off x="1952626" y="4797426"/>
            <a:ext cx="839152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sz="2400"/>
              <a:t>Se utiliza cuando los </a:t>
            </a:r>
            <a:r>
              <a:rPr lang="es-AR" altLang="es-AR" sz="2400" i="1"/>
              <a:t>requerimientos no están claros</a:t>
            </a:r>
            <a:r>
              <a:rPr lang="es-AR" altLang="es-AR" sz="2400"/>
              <a:t>, o en aplicaciones medianas a grandes, en las que el usuario no necesita todas las funcionalidades desde el principio.</a:t>
            </a:r>
            <a:endParaRPr lang="es-AR" altLang="es-AR"/>
          </a:p>
        </p:txBody>
      </p:sp>
      <p:pic>
        <p:nvPicPr>
          <p:cNvPr id="4" name="Imagen 3">
            <a:extLst>
              <a:ext uri="{FF2B5EF4-FFF2-40B4-BE49-F238E27FC236}">
                <a16:creationId xmlns:a16="http://schemas.microsoft.com/office/drawing/2014/main" id="{17F5762F-1F26-453E-A2A0-628F6B68495A}"/>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1893" t="22440" b="29576"/>
          <a:stretch/>
        </p:blipFill>
        <p:spPr>
          <a:xfrm>
            <a:off x="9369287" y="0"/>
            <a:ext cx="2822713" cy="153725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5">
            <a:extLst>
              <a:ext uri="{FF2B5EF4-FFF2-40B4-BE49-F238E27FC236}">
                <a16:creationId xmlns:a16="http://schemas.microsoft.com/office/drawing/2014/main" id="{9B1B1FBB-42AF-4CA0-8A14-5C6DC3DED5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476250"/>
            <a:ext cx="8759825" cy="601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2 CuadroTexto">
            <a:extLst>
              <a:ext uri="{FF2B5EF4-FFF2-40B4-BE49-F238E27FC236}">
                <a16:creationId xmlns:a16="http://schemas.microsoft.com/office/drawing/2014/main" id="{2FAAE5F7-E7B9-461E-9AD3-BB6B2EFCE082}"/>
              </a:ext>
            </a:extLst>
          </p:cNvPr>
          <p:cNvSpPr txBox="1">
            <a:spLocks noChangeArrowheads="1"/>
          </p:cNvSpPr>
          <p:nvPr/>
        </p:nvSpPr>
        <p:spPr bwMode="auto">
          <a:xfrm>
            <a:off x="2557670" y="5572125"/>
            <a:ext cx="65688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anose="05000000000000000000" pitchFamily="2" charset="2"/>
              <a:buChar char="q"/>
            </a:pPr>
            <a:r>
              <a:rPr lang="es-AR" altLang="es-AR" sz="2000" b="1" dirty="0"/>
              <a:t>Se programaba partiendo de Requerimientos ambiguos o poco específicos</a:t>
            </a:r>
          </a:p>
        </p:txBody>
      </p:sp>
      <p:pic>
        <p:nvPicPr>
          <p:cNvPr id="4100" name="Picture 6" descr="j0195384">
            <a:extLst>
              <a:ext uri="{FF2B5EF4-FFF2-40B4-BE49-F238E27FC236}">
                <a16:creationId xmlns:a16="http://schemas.microsoft.com/office/drawing/2014/main" id="{D263FF61-E790-416E-B764-178B58D6E7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0113" y="1178202"/>
            <a:ext cx="1550987"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n 4">
            <a:extLst>
              <a:ext uri="{FF2B5EF4-FFF2-40B4-BE49-F238E27FC236}">
                <a16:creationId xmlns:a16="http://schemas.microsoft.com/office/drawing/2014/main" id="{CF096F89-58BF-4D24-A843-5FA27FC72AB8}"/>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1893" t="22440" b="29576"/>
          <a:stretch/>
        </p:blipFill>
        <p:spPr>
          <a:xfrm>
            <a:off x="9369287" y="0"/>
            <a:ext cx="2822713" cy="1537253"/>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3">
            <a:extLst>
              <a:ext uri="{FF2B5EF4-FFF2-40B4-BE49-F238E27FC236}">
                <a16:creationId xmlns:a16="http://schemas.microsoft.com/office/drawing/2014/main" id="{499D9427-8AAA-4295-85C3-64C17B691D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9650" y="549276"/>
            <a:ext cx="7486650" cy="566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Imagen 2">
            <a:extLst>
              <a:ext uri="{FF2B5EF4-FFF2-40B4-BE49-F238E27FC236}">
                <a16:creationId xmlns:a16="http://schemas.microsoft.com/office/drawing/2014/main" id="{5260B986-771F-4900-835C-4E36D9A877A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1893" t="22440" b="29576"/>
          <a:stretch/>
        </p:blipFill>
        <p:spPr>
          <a:xfrm>
            <a:off x="9369287" y="0"/>
            <a:ext cx="2822713" cy="1537253"/>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a:extLst>
              <a:ext uri="{FF2B5EF4-FFF2-40B4-BE49-F238E27FC236}">
                <a16:creationId xmlns:a16="http://schemas.microsoft.com/office/drawing/2014/main" id="{66B79F71-696E-427C-8421-A6468AD790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750" y="692150"/>
            <a:ext cx="7715250" cy="562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1" name="Text Box 5">
            <a:extLst>
              <a:ext uri="{FF2B5EF4-FFF2-40B4-BE49-F238E27FC236}">
                <a16:creationId xmlns:a16="http://schemas.microsoft.com/office/drawing/2014/main" id="{265702FC-FF95-40FA-9109-96F52610EEED}"/>
              </a:ext>
            </a:extLst>
          </p:cNvPr>
          <p:cNvSpPr txBox="1">
            <a:spLocks noChangeArrowheads="1"/>
          </p:cNvSpPr>
          <p:nvPr/>
        </p:nvSpPr>
        <p:spPr bwMode="auto">
          <a:xfrm>
            <a:off x="2135188" y="4868864"/>
            <a:ext cx="7561262" cy="11969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sz="2400" b="1"/>
              <a:t>Divide y vencerás</a:t>
            </a:r>
            <a:endParaRPr lang="es-ES" altLang="es-AR" sz="2400" b="1"/>
          </a:p>
          <a:p>
            <a:pPr eaLnBrk="1" hangingPunct="1"/>
            <a:r>
              <a:rPr lang="es-AR" altLang="es-AR" sz="2400" i="1"/>
              <a:t>“ Construir un sistema pequeño siempre es menos riesgoso que construir un sistema grande ”</a:t>
            </a:r>
            <a:endParaRPr lang="es-ES" altLang="es-AR" sz="2400" i="1"/>
          </a:p>
        </p:txBody>
      </p:sp>
      <p:pic>
        <p:nvPicPr>
          <p:cNvPr id="4" name="Imagen 3">
            <a:extLst>
              <a:ext uri="{FF2B5EF4-FFF2-40B4-BE49-F238E27FC236}">
                <a16:creationId xmlns:a16="http://schemas.microsoft.com/office/drawing/2014/main" id="{3E5CB4EF-45CF-4258-ABDE-D4899FD4E22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1893" t="22440" b="29576"/>
          <a:stretch/>
        </p:blipFill>
        <p:spPr>
          <a:xfrm>
            <a:off x="9369287" y="0"/>
            <a:ext cx="2822713" cy="1537253"/>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a:extLst>
              <a:ext uri="{FF2B5EF4-FFF2-40B4-BE49-F238E27FC236}">
                <a16:creationId xmlns:a16="http://schemas.microsoft.com/office/drawing/2014/main" id="{1310FC7D-3E17-4515-93E5-08FC0CEE6E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288" y="404813"/>
            <a:ext cx="8386762" cy="6215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5" name="2 CuadroTexto">
            <a:extLst>
              <a:ext uri="{FF2B5EF4-FFF2-40B4-BE49-F238E27FC236}">
                <a16:creationId xmlns:a16="http://schemas.microsoft.com/office/drawing/2014/main" id="{71C238A2-976F-46FE-8AFC-7913FFD18996}"/>
              </a:ext>
            </a:extLst>
          </p:cNvPr>
          <p:cNvSpPr txBox="1">
            <a:spLocks noChangeArrowheads="1"/>
          </p:cNvSpPr>
          <p:nvPr/>
        </p:nvSpPr>
        <p:spPr bwMode="auto">
          <a:xfrm>
            <a:off x="1809750" y="4786313"/>
            <a:ext cx="8858250"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sz="2400"/>
              <a:t>Construir incrementando las funcionalidades del programa:</a:t>
            </a:r>
          </a:p>
          <a:p>
            <a:pPr eaLnBrk="1" hangingPunct="1"/>
            <a:r>
              <a:rPr lang="es-AR" altLang="es-AR" sz="800"/>
              <a:t> </a:t>
            </a:r>
          </a:p>
          <a:p>
            <a:pPr eaLnBrk="1" hangingPunct="1"/>
            <a:r>
              <a:rPr lang="es-AR" altLang="es-AR" sz="2400"/>
              <a:t>-</a:t>
            </a:r>
            <a:r>
              <a:rPr lang="es-AR" altLang="es-AR" sz="2200"/>
              <a:t>Permite aumentar</a:t>
            </a:r>
            <a:r>
              <a:rPr lang="es-AR" altLang="es-AR" sz="2200" i="1"/>
              <a:t> gradualmente las capacidades del software</a:t>
            </a:r>
            <a:r>
              <a:rPr lang="es-AR" altLang="es-AR" sz="2200"/>
              <a:t> </a:t>
            </a:r>
          </a:p>
          <a:p>
            <a:pPr eaLnBrk="1" hangingPunct="1"/>
            <a:r>
              <a:rPr lang="es-AR" altLang="es-AR" sz="2200"/>
              <a:t>-Permite a cada miembro del equipo desarrollar módulos particulares </a:t>
            </a:r>
          </a:p>
        </p:txBody>
      </p:sp>
      <p:pic>
        <p:nvPicPr>
          <p:cNvPr id="4" name="Imagen 3">
            <a:extLst>
              <a:ext uri="{FF2B5EF4-FFF2-40B4-BE49-F238E27FC236}">
                <a16:creationId xmlns:a16="http://schemas.microsoft.com/office/drawing/2014/main" id="{CC23B1D3-D1CA-46E7-B446-E0D5CF940CF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1893" t="22440" b="29576"/>
          <a:stretch/>
        </p:blipFill>
        <p:spPr>
          <a:xfrm>
            <a:off x="9369287" y="0"/>
            <a:ext cx="2822713" cy="1537253"/>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a:extLst>
              <a:ext uri="{FF2B5EF4-FFF2-40B4-BE49-F238E27FC236}">
                <a16:creationId xmlns:a16="http://schemas.microsoft.com/office/drawing/2014/main" id="{5D0479E1-5482-4C28-8B91-5B3EA5160E32}"/>
              </a:ext>
            </a:extLst>
          </p:cNvPr>
          <p:cNvSpPr>
            <a:spLocks noGrp="1" noChangeArrowheads="1"/>
          </p:cNvSpPr>
          <p:nvPr>
            <p:ph type="body" idx="1"/>
          </p:nvPr>
        </p:nvSpPr>
        <p:spPr>
          <a:xfrm>
            <a:off x="1992313" y="1628776"/>
            <a:ext cx="8280400" cy="3529013"/>
          </a:xfrm>
          <a:noFill/>
          <a:ln>
            <a:solidFill>
              <a:schemeClr val="accent1"/>
            </a:solidFill>
            <a:miter lim="800000"/>
            <a:headEnd/>
            <a:tailEnd/>
          </a:ln>
        </p:spPr>
        <p:txBody>
          <a:bodyPr/>
          <a:lstStyle/>
          <a:p>
            <a:pPr marL="457200" indent="-457200">
              <a:buFont typeface="+mj-lt"/>
              <a:buAutoNum type="arabicPeriod"/>
            </a:pPr>
            <a:r>
              <a:rPr lang="es-ES" altLang="es-AR" sz="2000" dirty="0"/>
              <a:t>Se identifican, </a:t>
            </a:r>
            <a:r>
              <a:rPr lang="es-ES" altLang="es-AR" sz="2000" b="1" dirty="0"/>
              <a:t>todos</a:t>
            </a:r>
            <a:r>
              <a:rPr lang="es-ES" altLang="es-AR" sz="2000" dirty="0"/>
              <a:t> los servicios que proporcionará el sistema. Se</a:t>
            </a:r>
          </a:p>
          <a:p>
            <a:pPr marL="0" indent="0">
              <a:buNone/>
            </a:pPr>
            <a:r>
              <a:rPr lang="es-ES" altLang="es-AR" sz="2000" dirty="0"/>
              <a:t>        Identifican qué servicios son </a:t>
            </a:r>
            <a:r>
              <a:rPr lang="es-ES" altLang="es-AR" sz="2000" b="1" dirty="0"/>
              <a:t>mas importantes </a:t>
            </a:r>
            <a:r>
              <a:rPr lang="es-ES" altLang="es-AR" sz="2000" dirty="0"/>
              <a:t>y cuáles menos</a:t>
            </a:r>
          </a:p>
          <a:p>
            <a:pPr marL="457200" indent="-457200">
              <a:buFont typeface="+mj-lt"/>
              <a:buAutoNum type="arabicPeriod"/>
            </a:pPr>
            <a:r>
              <a:rPr lang="es-ES" altLang="es-AR" sz="2000" b="1" dirty="0"/>
              <a:t>Se definen varios incrementos </a:t>
            </a:r>
            <a:r>
              <a:rPr lang="es-ES" altLang="es-AR" sz="2000" dirty="0"/>
              <a:t>en donde cada uno proporciona una funcionalidad distinta del sistema</a:t>
            </a:r>
          </a:p>
          <a:p>
            <a:pPr marL="457200" indent="-457200">
              <a:buFont typeface="+mj-lt"/>
              <a:buAutoNum type="arabicPeriod"/>
            </a:pPr>
            <a:r>
              <a:rPr lang="es-AR" altLang="es-AR" sz="2000" dirty="0"/>
              <a:t>Los incrementos que proporcionen servicios con mayor </a:t>
            </a:r>
            <a:r>
              <a:rPr lang="es-AR" altLang="es-AR" sz="2000" b="1" dirty="0"/>
              <a:t>prioridad</a:t>
            </a:r>
            <a:r>
              <a:rPr lang="es-AR" altLang="es-AR" sz="2000" dirty="0"/>
              <a:t> son desarrollados y entregados primero </a:t>
            </a:r>
          </a:p>
          <a:p>
            <a:pPr marL="457200" indent="-457200">
              <a:buFont typeface="+mj-lt"/>
              <a:buAutoNum type="arabicPeriod"/>
            </a:pPr>
            <a:r>
              <a:rPr lang="es-AR" altLang="es-AR" sz="2000" dirty="0"/>
              <a:t>Una vez que se identifican los incrementos del sistema, </a:t>
            </a:r>
            <a:r>
              <a:rPr lang="es-AR" altLang="es-AR" sz="2000" b="1" dirty="0"/>
              <a:t>se definen en detalle</a:t>
            </a:r>
            <a:r>
              <a:rPr lang="es-AR" altLang="es-AR" sz="2000" dirty="0"/>
              <a:t> los requerimientos para los servicios que se van a entregar en </a:t>
            </a:r>
            <a:r>
              <a:rPr lang="es-AR" altLang="es-AR" sz="2000" b="1" dirty="0"/>
              <a:t>el primer incremento</a:t>
            </a:r>
            <a:r>
              <a:rPr lang="es-AR" altLang="es-AR" sz="2000" dirty="0"/>
              <a:t>, que es inmediatamente desarrollado</a:t>
            </a:r>
            <a:endParaRPr lang="es-ES" altLang="es-AR" sz="2000" dirty="0"/>
          </a:p>
        </p:txBody>
      </p:sp>
      <p:pic>
        <p:nvPicPr>
          <p:cNvPr id="34819" name="Picture 4" descr="increm">
            <a:extLst>
              <a:ext uri="{FF2B5EF4-FFF2-40B4-BE49-F238E27FC236}">
                <a16:creationId xmlns:a16="http://schemas.microsoft.com/office/drawing/2014/main" id="{254F5A20-3C7F-4737-AE0A-12B98649D7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15382" b="71393"/>
          <a:stretch>
            <a:fillRect/>
          </a:stretch>
        </p:blipFill>
        <p:spPr bwMode="auto">
          <a:xfrm>
            <a:off x="2503488" y="5516564"/>
            <a:ext cx="720725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1 Título">
            <a:extLst>
              <a:ext uri="{FF2B5EF4-FFF2-40B4-BE49-F238E27FC236}">
                <a16:creationId xmlns:a16="http://schemas.microsoft.com/office/drawing/2014/main" id="{A340ABC9-C228-4F15-8D0A-9AF6752B230A}"/>
              </a:ext>
            </a:extLst>
          </p:cNvPr>
          <p:cNvSpPr>
            <a:spLocks/>
          </p:cNvSpPr>
          <p:nvPr/>
        </p:nvSpPr>
        <p:spPr bwMode="auto">
          <a:xfrm>
            <a:off x="1992313" y="476250"/>
            <a:ext cx="8229600" cy="941388"/>
          </a:xfrm>
          <a:prstGeom prst="rect">
            <a:avLst/>
          </a:prstGeom>
          <a:noFill/>
          <a:ln w="15875">
            <a:solidFill>
              <a:srgbClr val="FFCC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AR" altLang="es-AR" sz="4400">
                <a:solidFill>
                  <a:schemeClr val="hlink"/>
                </a:solidFill>
                <a:latin typeface="Times New Roman" panose="02020603050405020304" pitchFamily="18" charset="0"/>
              </a:rPr>
              <a:t>Ciclo de vida Incremental</a:t>
            </a:r>
          </a:p>
        </p:txBody>
      </p:sp>
      <p:pic>
        <p:nvPicPr>
          <p:cNvPr id="5" name="Imagen 4">
            <a:extLst>
              <a:ext uri="{FF2B5EF4-FFF2-40B4-BE49-F238E27FC236}">
                <a16:creationId xmlns:a16="http://schemas.microsoft.com/office/drawing/2014/main" id="{22C10414-2FBF-430C-AF33-0A75884D72D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1893" t="22440" b="29576"/>
          <a:stretch/>
        </p:blipFill>
        <p:spPr>
          <a:xfrm>
            <a:off x="9369287" y="0"/>
            <a:ext cx="2822713" cy="1537253"/>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1 Título">
            <a:extLst>
              <a:ext uri="{FF2B5EF4-FFF2-40B4-BE49-F238E27FC236}">
                <a16:creationId xmlns:a16="http://schemas.microsoft.com/office/drawing/2014/main" id="{265D35EA-3BBB-45A7-BD55-C410AEFCB120}"/>
              </a:ext>
            </a:extLst>
          </p:cNvPr>
          <p:cNvSpPr>
            <a:spLocks noGrp="1"/>
          </p:cNvSpPr>
          <p:nvPr>
            <p:ph type="title" idx="4294967295"/>
          </p:nvPr>
        </p:nvSpPr>
        <p:spPr>
          <a:xfrm>
            <a:off x="1992313" y="476250"/>
            <a:ext cx="8229600" cy="941388"/>
          </a:xfrm>
          <a:ln w="15875">
            <a:solidFill>
              <a:srgbClr val="FFCC00"/>
            </a:solidFill>
            <a:miter lim="800000"/>
            <a:headEnd/>
            <a:tailEnd/>
          </a:ln>
        </p:spPr>
        <p:txBody>
          <a:bodyPr/>
          <a:lstStyle/>
          <a:p>
            <a:pPr eaLnBrk="1" hangingPunct="1"/>
            <a:r>
              <a:rPr lang="es-AR" altLang="es-AR">
                <a:solidFill>
                  <a:schemeClr val="hlink"/>
                </a:solidFill>
                <a:latin typeface="Times New Roman" panose="02020603050405020304" pitchFamily="18" charset="0"/>
              </a:rPr>
              <a:t>Ciclo de vida Incremental</a:t>
            </a:r>
          </a:p>
        </p:txBody>
      </p:sp>
      <p:sp>
        <p:nvSpPr>
          <p:cNvPr id="35843" name="2 Marcador de contenido">
            <a:extLst>
              <a:ext uri="{FF2B5EF4-FFF2-40B4-BE49-F238E27FC236}">
                <a16:creationId xmlns:a16="http://schemas.microsoft.com/office/drawing/2014/main" id="{8F1B43DB-737E-4735-8EFB-755881EB56BC}"/>
              </a:ext>
            </a:extLst>
          </p:cNvPr>
          <p:cNvSpPr>
            <a:spLocks/>
          </p:cNvSpPr>
          <p:nvPr/>
        </p:nvSpPr>
        <p:spPr bwMode="auto">
          <a:xfrm>
            <a:off x="1992313" y="1628775"/>
            <a:ext cx="8064500" cy="273685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p>
            <a:pPr marL="342900" indent="-342900" eaLnBrk="0" hangingPunct="0">
              <a:spcBef>
                <a:spcPct val="20000"/>
              </a:spcBef>
              <a:buFontTx/>
              <a:buChar char="•"/>
              <a:defRPr/>
            </a:pPr>
            <a:r>
              <a:rPr lang="es-AR" sz="1700" dirty="0">
                <a:latin typeface="Arial" charset="0"/>
              </a:rPr>
              <a:t>Durante el desarrollo se puede llevar a cabo </a:t>
            </a:r>
            <a:r>
              <a:rPr lang="es-AR" sz="1700" b="1" dirty="0">
                <a:latin typeface="Arial" charset="0"/>
              </a:rPr>
              <a:t>un análisis adicional para los requerimientos posteriores</a:t>
            </a:r>
            <a:r>
              <a:rPr lang="es-AR" sz="1700" dirty="0">
                <a:latin typeface="Arial" charset="0"/>
              </a:rPr>
              <a:t>, pero no se aceptan cambios en requerimientos para el incremento actual.</a:t>
            </a:r>
          </a:p>
          <a:p>
            <a:pPr marL="342900" indent="-342900" eaLnBrk="0" hangingPunct="0">
              <a:spcBef>
                <a:spcPct val="20000"/>
              </a:spcBef>
              <a:buFontTx/>
              <a:buChar char="•"/>
              <a:defRPr/>
            </a:pPr>
            <a:r>
              <a:rPr lang="es-AR" sz="1700" dirty="0">
                <a:latin typeface="Arial" charset="0"/>
              </a:rPr>
              <a:t>Una vez que un incremento se completa y entrega, </a:t>
            </a:r>
            <a:r>
              <a:rPr lang="es-AR" sz="1700" b="1" dirty="0">
                <a:latin typeface="Arial" charset="0"/>
              </a:rPr>
              <a:t>los clientes pueden ponerlo en servicio</a:t>
            </a:r>
            <a:r>
              <a:rPr lang="es-AR" sz="1700" dirty="0">
                <a:latin typeface="Arial" charset="0"/>
              </a:rPr>
              <a:t>.</a:t>
            </a:r>
          </a:p>
          <a:p>
            <a:pPr marL="342900" indent="-342900" eaLnBrk="0" hangingPunct="0">
              <a:spcBef>
                <a:spcPct val="20000"/>
              </a:spcBef>
              <a:buFontTx/>
              <a:buChar char="•"/>
              <a:defRPr/>
            </a:pPr>
            <a:r>
              <a:rPr lang="es-AR" sz="1700" b="1" dirty="0">
                <a:solidFill>
                  <a:schemeClr val="accent5">
                    <a:lumMod val="50000"/>
                  </a:schemeClr>
                </a:solidFill>
                <a:latin typeface="Arial" charset="0"/>
              </a:rPr>
              <a:t>Hay una entrega temprana de partes de la funcionalidad del sistema</a:t>
            </a:r>
          </a:p>
          <a:p>
            <a:pPr marL="342900" indent="-342900" eaLnBrk="0" hangingPunct="0">
              <a:spcBef>
                <a:spcPct val="20000"/>
              </a:spcBef>
              <a:buFontTx/>
              <a:buChar char="•"/>
              <a:defRPr/>
            </a:pPr>
            <a:r>
              <a:rPr lang="es-AR" sz="1700" b="1" dirty="0">
                <a:solidFill>
                  <a:schemeClr val="accent5">
                    <a:lumMod val="50000"/>
                  </a:schemeClr>
                </a:solidFill>
                <a:latin typeface="Arial" charset="0"/>
              </a:rPr>
              <a:t>El cliente puede experimentar con el sistema</a:t>
            </a:r>
            <a:r>
              <a:rPr lang="es-AR" sz="1700" dirty="0">
                <a:latin typeface="Arial" charset="0"/>
              </a:rPr>
              <a:t>, lo que le ayuda a clarificar sus requerimientos para los incrementos posteriores, y para las ultimas versiones del incremento actual.  </a:t>
            </a:r>
          </a:p>
        </p:txBody>
      </p:sp>
      <p:pic>
        <p:nvPicPr>
          <p:cNvPr id="35844" name="Picture 6" descr="increm">
            <a:extLst>
              <a:ext uri="{FF2B5EF4-FFF2-40B4-BE49-F238E27FC236}">
                <a16:creationId xmlns:a16="http://schemas.microsoft.com/office/drawing/2014/main" id="{B7AEB1CA-BBB4-40CC-A0F2-72113C8403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35350"/>
          <a:stretch>
            <a:fillRect/>
          </a:stretch>
        </p:blipFill>
        <p:spPr bwMode="auto">
          <a:xfrm>
            <a:off x="2855914" y="4652964"/>
            <a:ext cx="6543675"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n 4">
            <a:extLst>
              <a:ext uri="{FF2B5EF4-FFF2-40B4-BE49-F238E27FC236}">
                <a16:creationId xmlns:a16="http://schemas.microsoft.com/office/drawing/2014/main" id="{CF098472-82DD-4FDA-8476-CC04AD2AF85A}"/>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1893" t="22440" b="29576"/>
          <a:stretch/>
        </p:blipFill>
        <p:spPr>
          <a:xfrm>
            <a:off x="9369287" y="0"/>
            <a:ext cx="2822713" cy="1537253"/>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6">
            <a:extLst>
              <a:ext uri="{FF2B5EF4-FFF2-40B4-BE49-F238E27FC236}">
                <a16:creationId xmlns:a16="http://schemas.microsoft.com/office/drawing/2014/main" id="{9C57E96D-9217-4F66-9941-2A8AD4F055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0101" y="4005263"/>
            <a:ext cx="4606925" cy="247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867" name="1 Título">
            <a:extLst>
              <a:ext uri="{FF2B5EF4-FFF2-40B4-BE49-F238E27FC236}">
                <a16:creationId xmlns:a16="http://schemas.microsoft.com/office/drawing/2014/main" id="{14A3A0EE-26E0-4AFC-9587-76C96FEEAB51}"/>
              </a:ext>
            </a:extLst>
          </p:cNvPr>
          <p:cNvSpPr>
            <a:spLocks noGrp="1"/>
          </p:cNvSpPr>
          <p:nvPr>
            <p:ph type="title" idx="4294967295"/>
          </p:nvPr>
        </p:nvSpPr>
        <p:spPr>
          <a:xfrm>
            <a:off x="1981200" y="476250"/>
            <a:ext cx="8229600" cy="941388"/>
          </a:xfrm>
          <a:ln w="15875">
            <a:solidFill>
              <a:srgbClr val="FFCC00"/>
            </a:solidFill>
            <a:miter lim="800000"/>
            <a:headEnd/>
            <a:tailEnd/>
          </a:ln>
        </p:spPr>
        <p:txBody>
          <a:bodyPr/>
          <a:lstStyle/>
          <a:p>
            <a:pPr eaLnBrk="1" hangingPunct="1"/>
            <a:r>
              <a:rPr lang="es-AR" altLang="es-AR">
                <a:solidFill>
                  <a:schemeClr val="hlink"/>
                </a:solidFill>
                <a:latin typeface="Times New Roman" panose="02020603050405020304" pitchFamily="18" charset="0"/>
              </a:rPr>
              <a:t>Ciclo de vida Incremental</a:t>
            </a:r>
          </a:p>
        </p:txBody>
      </p:sp>
      <p:sp>
        <p:nvSpPr>
          <p:cNvPr id="36868" name="2 Marcador de contenido">
            <a:extLst>
              <a:ext uri="{FF2B5EF4-FFF2-40B4-BE49-F238E27FC236}">
                <a16:creationId xmlns:a16="http://schemas.microsoft.com/office/drawing/2014/main" id="{448D9A5A-81B7-488A-A968-32FA80011B9E}"/>
              </a:ext>
            </a:extLst>
          </p:cNvPr>
          <p:cNvSpPr>
            <a:spLocks/>
          </p:cNvSpPr>
          <p:nvPr/>
        </p:nvSpPr>
        <p:spPr bwMode="auto">
          <a:xfrm>
            <a:off x="1992313" y="1557339"/>
            <a:ext cx="8064500"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1"/>
                </a:solidFill>
                <a:miter lim="800000"/>
                <a:headEnd/>
                <a:tailEnd/>
              </a14:hiddenLine>
            </a:ext>
          </a:extLst>
        </p:spPr>
        <p:txBody>
          <a:bodyPr/>
          <a:lstStyle/>
          <a:p>
            <a:pPr marL="342900" indent="-342900" eaLnBrk="0" hangingPunct="0">
              <a:spcBef>
                <a:spcPct val="20000"/>
              </a:spcBef>
              <a:buFontTx/>
              <a:buChar char="•"/>
              <a:defRPr/>
            </a:pPr>
            <a:r>
              <a:rPr lang="es-AR" sz="1700" b="1" dirty="0">
                <a:solidFill>
                  <a:schemeClr val="accent5">
                    <a:lumMod val="50000"/>
                  </a:schemeClr>
                </a:solidFill>
                <a:latin typeface="Arial" charset="0"/>
              </a:rPr>
              <a:t>Tan pronto como se completan nuevos incrementos, se integran a los existentes</a:t>
            </a:r>
          </a:p>
        </p:txBody>
      </p:sp>
      <p:pic>
        <p:nvPicPr>
          <p:cNvPr id="36869" name="Picture 5" descr="increm">
            <a:extLst>
              <a:ext uri="{FF2B5EF4-FFF2-40B4-BE49-F238E27FC236}">
                <a16:creationId xmlns:a16="http://schemas.microsoft.com/office/drawing/2014/main" id="{7F4B9CE7-9160-41B9-9B27-FD8D8E6F33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12209"/>
          <a:stretch>
            <a:fillRect/>
          </a:stretch>
        </p:blipFill>
        <p:spPr bwMode="auto">
          <a:xfrm>
            <a:off x="3648075" y="1939925"/>
            <a:ext cx="6192838"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0" name="2 Marcador de contenido">
            <a:extLst>
              <a:ext uri="{FF2B5EF4-FFF2-40B4-BE49-F238E27FC236}">
                <a16:creationId xmlns:a16="http://schemas.microsoft.com/office/drawing/2014/main" id="{CE99F7C3-78E0-47F8-8A67-76EB1CDA4E26}"/>
              </a:ext>
            </a:extLst>
          </p:cNvPr>
          <p:cNvSpPr>
            <a:spLocks/>
          </p:cNvSpPr>
          <p:nvPr/>
        </p:nvSpPr>
        <p:spPr bwMode="auto">
          <a:xfrm>
            <a:off x="1968500" y="4221163"/>
            <a:ext cx="4464050"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1"/>
                </a:solidFill>
                <a:miter lim="800000"/>
                <a:headEnd/>
                <a:tailEnd/>
              </a14:hiddenLine>
            </a:ext>
          </a:extLst>
        </p:spPr>
        <p:txBody>
          <a:bodyPr/>
          <a:lstStyle/>
          <a:p>
            <a:pPr marL="342900" indent="-342900" eaLnBrk="0" hangingPunct="0">
              <a:spcBef>
                <a:spcPct val="20000"/>
              </a:spcBef>
              <a:buFontTx/>
              <a:buChar char="•"/>
              <a:defRPr/>
            </a:pPr>
            <a:r>
              <a:rPr lang="es-AR" sz="1700" b="1" dirty="0">
                <a:solidFill>
                  <a:schemeClr val="accent5">
                    <a:lumMod val="50000"/>
                  </a:schemeClr>
                </a:solidFill>
                <a:latin typeface="Arial" charset="0"/>
              </a:rPr>
              <a:t>La funcionalidad del sistema mejora con cada incremento entregado</a:t>
            </a:r>
          </a:p>
          <a:p>
            <a:pPr marL="342900" indent="-342900" eaLnBrk="0" hangingPunct="0">
              <a:spcBef>
                <a:spcPct val="20000"/>
              </a:spcBef>
              <a:buFontTx/>
              <a:buChar char="•"/>
              <a:defRPr/>
            </a:pPr>
            <a:endParaRPr lang="es-AR" sz="1700" b="1" dirty="0">
              <a:solidFill>
                <a:schemeClr val="accent5">
                  <a:lumMod val="50000"/>
                </a:schemeClr>
              </a:solidFill>
              <a:latin typeface="Arial" charset="0"/>
            </a:endParaRPr>
          </a:p>
          <a:p>
            <a:pPr marL="342900" indent="-342900" eaLnBrk="0" hangingPunct="0">
              <a:spcBef>
                <a:spcPct val="20000"/>
              </a:spcBef>
              <a:buFontTx/>
              <a:buChar char="•"/>
              <a:defRPr/>
            </a:pPr>
            <a:endParaRPr lang="es-AR" sz="1700" b="1" dirty="0">
              <a:solidFill>
                <a:schemeClr val="accent5">
                  <a:lumMod val="50000"/>
                </a:schemeClr>
              </a:solidFill>
              <a:latin typeface="Arial" charset="0"/>
            </a:endParaRPr>
          </a:p>
          <a:p>
            <a:pPr marL="342900" indent="-342900" eaLnBrk="0" hangingPunct="0">
              <a:spcBef>
                <a:spcPct val="20000"/>
              </a:spcBef>
              <a:buFontTx/>
              <a:buChar char="•"/>
              <a:defRPr/>
            </a:pPr>
            <a:r>
              <a:rPr lang="es-AR" sz="1700" b="1" dirty="0">
                <a:solidFill>
                  <a:schemeClr val="accent5">
                    <a:lumMod val="50000"/>
                  </a:schemeClr>
                </a:solidFill>
                <a:latin typeface="Arial" charset="0"/>
              </a:rPr>
              <a:t>Los servicios comunes se                    pueden implementar al inicio del proceso o de forma incremental tan pronto como sean requeridos</a:t>
            </a:r>
          </a:p>
        </p:txBody>
      </p:sp>
      <p:pic>
        <p:nvPicPr>
          <p:cNvPr id="7" name="Imagen 6">
            <a:extLst>
              <a:ext uri="{FF2B5EF4-FFF2-40B4-BE49-F238E27FC236}">
                <a16:creationId xmlns:a16="http://schemas.microsoft.com/office/drawing/2014/main" id="{6686617B-DAB6-4638-B80E-7AA027CA95ED}"/>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1893" t="22440" b="29576"/>
          <a:stretch/>
        </p:blipFill>
        <p:spPr>
          <a:xfrm>
            <a:off x="9369287" y="0"/>
            <a:ext cx="2822713" cy="1537253"/>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a:extLst>
              <a:ext uri="{FF2B5EF4-FFF2-40B4-BE49-F238E27FC236}">
                <a16:creationId xmlns:a16="http://schemas.microsoft.com/office/drawing/2014/main" id="{3F31ACA2-66AE-4D9E-A90A-7A345055D9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6988" y="908051"/>
            <a:ext cx="7027862" cy="505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Imagen 2">
            <a:extLst>
              <a:ext uri="{FF2B5EF4-FFF2-40B4-BE49-F238E27FC236}">
                <a16:creationId xmlns:a16="http://schemas.microsoft.com/office/drawing/2014/main" id="{19EB35EC-E080-442D-9C60-90A14F6366D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1893" t="22440" b="29576"/>
          <a:stretch/>
        </p:blipFill>
        <p:spPr>
          <a:xfrm>
            <a:off x="9369287" y="0"/>
            <a:ext cx="2822713" cy="1537253"/>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4" descr="incremento">
            <a:extLst>
              <a:ext uri="{FF2B5EF4-FFF2-40B4-BE49-F238E27FC236}">
                <a16:creationId xmlns:a16="http://schemas.microsoft.com/office/drawing/2014/main" id="{27F7CD53-DAB7-4455-8C52-6B728D2474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7714" y="1916114"/>
            <a:ext cx="5400675" cy="188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5" name="Picture 5" descr="iteracion">
            <a:extLst>
              <a:ext uri="{FF2B5EF4-FFF2-40B4-BE49-F238E27FC236}">
                <a16:creationId xmlns:a16="http://schemas.microsoft.com/office/drawing/2014/main" id="{8BB29EF6-92C4-4A9D-AB32-70BAC6B99C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8438" y="4581525"/>
            <a:ext cx="5391150" cy="193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6" name="Rectangle 6">
            <a:extLst>
              <a:ext uri="{FF2B5EF4-FFF2-40B4-BE49-F238E27FC236}">
                <a16:creationId xmlns:a16="http://schemas.microsoft.com/office/drawing/2014/main" id="{D042D8A7-FC20-4F50-92B3-D155508DF0A3}"/>
              </a:ext>
            </a:extLst>
          </p:cNvPr>
          <p:cNvSpPr>
            <a:spLocks noChangeArrowheads="1"/>
          </p:cNvSpPr>
          <p:nvPr/>
        </p:nvSpPr>
        <p:spPr bwMode="auto">
          <a:xfrm>
            <a:off x="1774825" y="1341438"/>
            <a:ext cx="86756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s-ES" altLang="es-AR"/>
              <a:t>En los </a:t>
            </a:r>
            <a:r>
              <a:rPr lang="es-ES" altLang="es-AR" b="1"/>
              <a:t>incrementos </a:t>
            </a:r>
            <a:r>
              <a:rPr lang="es-ES" altLang="es-AR"/>
              <a:t>se tiene una idea completa del producto final. Al comenzar </a:t>
            </a:r>
            <a:r>
              <a:rPr lang="es-ES" altLang="es-AR" u="sng"/>
              <a:t>hay certeza absoluta sobre el resultado final deseado</a:t>
            </a:r>
            <a:r>
              <a:rPr lang="es-ES" altLang="es-AR"/>
              <a:t>, como en la siguiente imagen:</a:t>
            </a:r>
          </a:p>
        </p:txBody>
      </p:sp>
      <p:sp>
        <p:nvSpPr>
          <p:cNvPr id="38917" name="Rectangle 7">
            <a:extLst>
              <a:ext uri="{FF2B5EF4-FFF2-40B4-BE49-F238E27FC236}">
                <a16:creationId xmlns:a16="http://schemas.microsoft.com/office/drawing/2014/main" id="{B82031E8-1A88-4684-A451-E34EDC7EE0AB}"/>
              </a:ext>
            </a:extLst>
          </p:cNvPr>
          <p:cNvSpPr>
            <a:spLocks noChangeArrowheads="1"/>
          </p:cNvSpPr>
          <p:nvPr/>
        </p:nvSpPr>
        <p:spPr bwMode="auto">
          <a:xfrm>
            <a:off x="1847851" y="3644901"/>
            <a:ext cx="856932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s-ES" altLang="es-AR"/>
              <a:t>En las </a:t>
            </a:r>
            <a:r>
              <a:rPr lang="es-ES" altLang="es-AR" b="1"/>
              <a:t>iteraciones </a:t>
            </a:r>
            <a:r>
              <a:rPr lang="es-ES" altLang="es-AR"/>
              <a:t>se va construyendo un borrador, se valida, y luego se sigue agregando calidad al producto. Al comenzar </a:t>
            </a:r>
            <a:r>
              <a:rPr lang="es-ES" altLang="es-AR" u="sng"/>
              <a:t>no hay certeza absoluta sobre el resultado deseado</a:t>
            </a:r>
            <a:r>
              <a:rPr lang="es-ES" altLang="es-AR"/>
              <a:t>, sino que se va construyendo a medida que se avanza y se va viendo el producto. </a:t>
            </a:r>
          </a:p>
        </p:txBody>
      </p:sp>
      <p:grpSp>
        <p:nvGrpSpPr>
          <p:cNvPr id="38918" name="Group 11">
            <a:extLst>
              <a:ext uri="{FF2B5EF4-FFF2-40B4-BE49-F238E27FC236}">
                <a16:creationId xmlns:a16="http://schemas.microsoft.com/office/drawing/2014/main" id="{37B2425C-76D1-4540-A8A1-5980826C64D0}"/>
              </a:ext>
            </a:extLst>
          </p:cNvPr>
          <p:cNvGrpSpPr>
            <a:grpSpLocks/>
          </p:cNvGrpSpPr>
          <p:nvPr/>
        </p:nvGrpSpPr>
        <p:grpSpPr bwMode="auto">
          <a:xfrm>
            <a:off x="2052638" y="333375"/>
            <a:ext cx="8147050" cy="850900"/>
            <a:chOff x="295" y="164"/>
            <a:chExt cx="5132" cy="536"/>
          </a:xfrm>
        </p:grpSpPr>
        <p:sp>
          <p:nvSpPr>
            <p:cNvPr id="38919" name="Rectangle 9">
              <a:extLst>
                <a:ext uri="{FF2B5EF4-FFF2-40B4-BE49-F238E27FC236}">
                  <a16:creationId xmlns:a16="http://schemas.microsoft.com/office/drawing/2014/main" id="{78E8E292-B8EE-4C41-A789-75647F7FD9B0}"/>
                </a:ext>
              </a:extLst>
            </p:cNvPr>
            <p:cNvSpPr>
              <a:spLocks noChangeArrowheads="1"/>
            </p:cNvSpPr>
            <p:nvPr/>
          </p:nvSpPr>
          <p:spPr bwMode="auto">
            <a:xfrm>
              <a:off x="295" y="164"/>
              <a:ext cx="5132" cy="536"/>
            </a:xfrm>
            <a:prstGeom prst="rect">
              <a:avLst/>
            </a:prstGeom>
            <a:noFill/>
            <a:ln w="15875">
              <a:solidFill>
                <a:srgbClr val="FFCC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s-ES" altLang="es-AR" sz="4400">
                  <a:solidFill>
                    <a:schemeClr val="hlink"/>
                  </a:solidFill>
                  <a:latin typeface="Times New Roman" panose="02020603050405020304" pitchFamily="18" charset="0"/>
                </a:rPr>
                <a:t>Incremento            Iteración</a:t>
              </a:r>
            </a:p>
          </p:txBody>
        </p:sp>
        <p:pic>
          <p:nvPicPr>
            <p:cNvPr id="38920" name="Picture 10" descr="descarga">
              <a:extLst>
                <a:ext uri="{FF2B5EF4-FFF2-40B4-BE49-F238E27FC236}">
                  <a16:creationId xmlns:a16="http://schemas.microsoft.com/office/drawing/2014/main" id="{30190C28-E719-40F8-BC8A-42EB2D936AF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44" y="210"/>
              <a:ext cx="476" cy="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a:extLst>
              <a:ext uri="{FF2B5EF4-FFF2-40B4-BE49-F238E27FC236}">
                <a16:creationId xmlns:a16="http://schemas.microsoft.com/office/drawing/2014/main" id="{BA2A8227-4168-435C-8744-1ADDF614E1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2264" y="3141663"/>
            <a:ext cx="3671887" cy="343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39" name="1 Título">
            <a:extLst>
              <a:ext uri="{FF2B5EF4-FFF2-40B4-BE49-F238E27FC236}">
                <a16:creationId xmlns:a16="http://schemas.microsoft.com/office/drawing/2014/main" id="{7AB8453C-5667-4F5D-9E1B-FBC89BBF73BF}"/>
              </a:ext>
            </a:extLst>
          </p:cNvPr>
          <p:cNvSpPr>
            <a:spLocks noGrp="1"/>
          </p:cNvSpPr>
          <p:nvPr>
            <p:ph type="title" idx="4294967295"/>
          </p:nvPr>
        </p:nvSpPr>
        <p:spPr>
          <a:xfrm>
            <a:off x="1981200" y="476250"/>
            <a:ext cx="8229600" cy="941388"/>
          </a:xfrm>
          <a:ln w="15875">
            <a:solidFill>
              <a:srgbClr val="FFCC00"/>
            </a:solidFill>
            <a:miter lim="800000"/>
            <a:headEnd/>
            <a:tailEnd/>
          </a:ln>
        </p:spPr>
        <p:txBody>
          <a:bodyPr/>
          <a:lstStyle/>
          <a:p>
            <a:pPr eaLnBrk="1" hangingPunct="1"/>
            <a:r>
              <a:rPr lang="es-AR" altLang="es-AR">
                <a:solidFill>
                  <a:schemeClr val="hlink"/>
                </a:solidFill>
                <a:latin typeface="Times New Roman" panose="02020603050405020304" pitchFamily="18" charset="0"/>
              </a:rPr>
              <a:t>Ciclo de vida evolutivo</a:t>
            </a:r>
          </a:p>
        </p:txBody>
      </p:sp>
      <p:sp>
        <p:nvSpPr>
          <p:cNvPr id="39940" name="2 Marcador de contenido">
            <a:extLst>
              <a:ext uri="{FF2B5EF4-FFF2-40B4-BE49-F238E27FC236}">
                <a16:creationId xmlns:a16="http://schemas.microsoft.com/office/drawing/2014/main" id="{3D9F9264-B07B-4575-B5CD-3D3D6D8677BC}"/>
              </a:ext>
            </a:extLst>
          </p:cNvPr>
          <p:cNvSpPr>
            <a:spLocks noGrp="1"/>
          </p:cNvSpPr>
          <p:nvPr>
            <p:ph idx="4294967295"/>
          </p:nvPr>
        </p:nvSpPr>
        <p:spPr>
          <a:xfrm>
            <a:off x="1992313" y="1557339"/>
            <a:ext cx="8280400" cy="2879725"/>
          </a:xfrm>
          <a:extLst>
            <a:ext uri="{91240B29-F687-4F45-9708-019B960494DF}">
              <a14:hiddenLine xmlns:a14="http://schemas.microsoft.com/office/drawing/2010/main" w="9525">
                <a:solidFill>
                  <a:schemeClr val="accent1"/>
                </a:solidFill>
                <a:miter lim="800000"/>
                <a:headEnd/>
                <a:tailEnd/>
              </a14:hiddenLine>
            </a:ext>
          </a:extLst>
        </p:spPr>
        <p:txBody>
          <a:bodyPr/>
          <a:lstStyle/>
          <a:p>
            <a:pPr eaLnBrk="1" hangingPunct="1">
              <a:buFontTx/>
              <a:buBlip>
                <a:blip r:embed="rId4"/>
              </a:buBlip>
            </a:pPr>
            <a:r>
              <a:rPr lang="es-AR" altLang="es-AR" sz="1800"/>
              <a:t>Supone que los requerimientos del usuario </a:t>
            </a:r>
            <a:r>
              <a:rPr lang="es-AR" altLang="es-AR" sz="1800" u="sng"/>
              <a:t>pueden cambiar</a:t>
            </a:r>
            <a:r>
              <a:rPr lang="es-AR" altLang="es-AR" sz="1800"/>
              <a:t> en cualquier momento.</a:t>
            </a:r>
          </a:p>
          <a:p>
            <a:pPr eaLnBrk="1" hangingPunct="1">
              <a:buFontTx/>
              <a:buBlip>
                <a:blip r:embed="rId4"/>
              </a:buBlip>
            </a:pPr>
            <a:r>
              <a:rPr lang="es-AR" altLang="es-AR" sz="1800"/>
              <a:t>Se sabe que obtener todos los requerimientos al comienzo del proyecto </a:t>
            </a:r>
            <a:r>
              <a:rPr lang="es-AR" altLang="es-AR" sz="1800" u="sng"/>
              <a:t>es muy difícil.</a:t>
            </a:r>
          </a:p>
          <a:p>
            <a:pPr eaLnBrk="1" hangingPunct="1">
              <a:buFontTx/>
              <a:buBlip>
                <a:blip r:embed="rId4"/>
              </a:buBlip>
            </a:pPr>
            <a:r>
              <a:rPr lang="es-AR" altLang="es-AR" sz="1800"/>
              <a:t>El evolutivo afronta este problema mediante una iteración de 3 etapas:</a:t>
            </a:r>
            <a:r>
              <a:rPr lang="es-AR" altLang="es-AR" sz="2000"/>
              <a:t>      </a:t>
            </a:r>
          </a:p>
          <a:p>
            <a:pPr eaLnBrk="1" hangingPunct="1">
              <a:buFontTx/>
              <a:buNone/>
            </a:pPr>
            <a:r>
              <a:rPr lang="es-AR" altLang="es-AR" sz="1700" b="1"/>
              <a:t>      </a:t>
            </a:r>
          </a:p>
          <a:p>
            <a:pPr eaLnBrk="1" hangingPunct="1">
              <a:buFontTx/>
              <a:buNone/>
            </a:pPr>
            <a:r>
              <a:rPr lang="es-AR" altLang="es-AR" sz="1700" b="1"/>
              <a:t>     – Captura de un Requisito </a:t>
            </a:r>
          </a:p>
          <a:p>
            <a:pPr eaLnBrk="1" hangingPunct="1">
              <a:buFontTx/>
              <a:buNone/>
            </a:pPr>
            <a:r>
              <a:rPr lang="es-AR" altLang="es-AR" sz="1700" b="1"/>
              <a:t>	– Desarrollo un Incremento (Requisito)</a:t>
            </a:r>
          </a:p>
          <a:p>
            <a:pPr eaLnBrk="1" hangingPunct="1">
              <a:buFontTx/>
              <a:buNone/>
            </a:pPr>
            <a:r>
              <a:rPr lang="es-AR" altLang="es-AR" sz="1700" b="1"/>
              <a:t>	– Evaluación</a:t>
            </a:r>
          </a:p>
        </p:txBody>
      </p:sp>
      <p:sp>
        <p:nvSpPr>
          <p:cNvPr id="39941" name="2 Marcador de contenido">
            <a:extLst>
              <a:ext uri="{FF2B5EF4-FFF2-40B4-BE49-F238E27FC236}">
                <a16:creationId xmlns:a16="http://schemas.microsoft.com/office/drawing/2014/main" id="{1A90EA48-D67B-4FF3-9CBC-5C7D77097346}"/>
              </a:ext>
            </a:extLst>
          </p:cNvPr>
          <p:cNvSpPr>
            <a:spLocks/>
          </p:cNvSpPr>
          <p:nvPr/>
        </p:nvSpPr>
        <p:spPr bwMode="auto">
          <a:xfrm>
            <a:off x="1992313" y="4581526"/>
            <a:ext cx="4608512" cy="201612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endParaRPr lang="es-AR" altLang="es-AR" sz="600" b="1"/>
          </a:p>
          <a:p>
            <a:pPr eaLnBrk="1" hangingPunct="1">
              <a:spcBef>
                <a:spcPct val="20000"/>
              </a:spcBef>
            </a:pPr>
            <a:r>
              <a:rPr lang="es-ES" altLang="es-AR" sz="1700">
                <a:solidFill>
                  <a:srgbClr val="6600FF"/>
                </a:solidFill>
              </a:rPr>
              <a:t>“Se construye un subconjunto de requisitos bien comprendidos (incremental), sabiendo que es probable que muchos nuevos requerimientos aparezcan cuando el sistema sea desplegado o desarrollado (en las próximas iteraciones)”</a:t>
            </a:r>
            <a:endParaRPr lang="es-AR" altLang="es-AR" sz="1700">
              <a:solidFill>
                <a:srgbClr val="6600FF"/>
              </a:solidFill>
            </a:endParaRPr>
          </a:p>
        </p:txBody>
      </p:sp>
      <p:pic>
        <p:nvPicPr>
          <p:cNvPr id="6" name="Imagen 5">
            <a:extLst>
              <a:ext uri="{FF2B5EF4-FFF2-40B4-BE49-F238E27FC236}">
                <a16:creationId xmlns:a16="http://schemas.microsoft.com/office/drawing/2014/main" id="{8162027C-E716-4B99-8CA6-7C856557AD99}"/>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1893" t="22440" b="29576"/>
          <a:stretch/>
        </p:blipFill>
        <p:spPr>
          <a:xfrm>
            <a:off x="9369287" y="32545"/>
            <a:ext cx="2822713" cy="1537253"/>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Título">
            <a:extLst>
              <a:ext uri="{FF2B5EF4-FFF2-40B4-BE49-F238E27FC236}">
                <a16:creationId xmlns:a16="http://schemas.microsoft.com/office/drawing/2014/main" id="{B1782563-2E45-4395-B14B-D88F154029FF}"/>
              </a:ext>
            </a:extLst>
          </p:cNvPr>
          <p:cNvSpPr>
            <a:spLocks noGrp="1"/>
          </p:cNvSpPr>
          <p:nvPr>
            <p:ph type="title" idx="4294967295"/>
          </p:nvPr>
        </p:nvSpPr>
        <p:spPr>
          <a:xfrm>
            <a:off x="1992313" y="333376"/>
            <a:ext cx="8229600" cy="936625"/>
          </a:xfrm>
          <a:ln w="15875">
            <a:solidFill>
              <a:srgbClr val="FF9900"/>
            </a:solidFill>
            <a:miter lim="800000"/>
            <a:headEnd/>
            <a:tailEnd/>
          </a:ln>
        </p:spPr>
        <p:txBody>
          <a:bodyPr/>
          <a:lstStyle/>
          <a:p>
            <a:r>
              <a:rPr lang="es-AR" altLang="es-AR">
                <a:solidFill>
                  <a:schemeClr val="hlink"/>
                </a:solidFill>
                <a:latin typeface="Times New Roman" panose="02020603050405020304" pitchFamily="18" charset="0"/>
              </a:rPr>
              <a:t>Ciclo de Vida Evolutivo</a:t>
            </a:r>
          </a:p>
        </p:txBody>
      </p:sp>
      <p:sp>
        <p:nvSpPr>
          <p:cNvPr id="40963" name="Rectangle 4">
            <a:extLst>
              <a:ext uri="{FF2B5EF4-FFF2-40B4-BE49-F238E27FC236}">
                <a16:creationId xmlns:a16="http://schemas.microsoft.com/office/drawing/2014/main" id="{5E2F8A91-47E9-43B6-8D17-948C5486ABF9}"/>
              </a:ext>
            </a:extLst>
          </p:cNvPr>
          <p:cNvSpPr>
            <a:spLocks noChangeArrowheads="1"/>
          </p:cNvSpPr>
          <p:nvPr/>
        </p:nvSpPr>
        <p:spPr bwMode="auto">
          <a:xfrm>
            <a:off x="2135188" y="1341439"/>
            <a:ext cx="7993062" cy="470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sz="1200" b="1"/>
              <a:t>EL PROCESO:</a:t>
            </a:r>
          </a:p>
          <a:p>
            <a:pPr eaLnBrk="1" hangingPunct="1"/>
            <a:endParaRPr lang="es-ES" altLang="es-AR" sz="1200" b="1"/>
          </a:p>
          <a:p>
            <a:pPr eaLnBrk="1" hangingPunct="1">
              <a:buFontTx/>
              <a:buChar char="•"/>
            </a:pPr>
            <a:r>
              <a:rPr lang="es-ES" altLang="es-AR" sz="2000"/>
              <a:t> Los requerimientos son examinados, y </a:t>
            </a:r>
            <a:r>
              <a:rPr lang="es-ES" altLang="es-AR" sz="2000" u="sng"/>
              <a:t>sólo los bien comprendidos </a:t>
            </a:r>
            <a:r>
              <a:rPr lang="es-ES" altLang="es-AR" sz="2000"/>
              <a:t>son seleccionados para el primer incremento </a:t>
            </a:r>
            <a:r>
              <a:rPr lang="es-ES" altLang="es-AR" sz="1400">
                <a:solidFill>
                  <a:schemeClr val="hlink"/>
                </a:solidFill>
              </a:rPr>
              <a:t>(CAPTURA REQUISITOS)</a:t>
            </a:r>
            <a:r>
              <a:rPr lang="es-ES" altLang="es-AR" sz="1400"/>
              <a:t> </a:t>
            </a:r>
          </a:p>
          <a:p>
            <a:pPr eaLnBrk="1" hangingPunct="1">
              <a:buFontTx/>
              <a:buChar char="•"/>
            </a:pPr>
            <a:endParaRPr lang="es-ES" altLang="es-AR" sz="1400"/>
          </a:p>
          <a:p>
            <a:pPr eaLnBrk="1" hangingPunct="1">
              <a:buFontTx/>
              <a:buChar char="•"/>
            </a:pPr>
            <a:r>
              <a:rPr lang="es-ES" altLang="es-AR" sz="2000"/>
              <a:t> Los desarrolladores construyen una implementación parcial del sistema que recibe sólo estos requerimientos </a:t>
            </a:r>
            <a:r>
              <a:rPr lang="es-ES" altLang="es-AR" sz="1400">
                <a:solidFill>
                  <a:schemeClr val="hlink"/>
                </a:solidFill>
              </a:rPr>
              <a:t>(DESARROLLO) </a:t>
            </a:r>
          </a:p>
          <a:p>
            <a:pPr eaLnBrk="1" hangingPunct="1">
              <a:buFontTx/>
              <a:buChar char="•"/>
            </a:pPr>
            <a:endParaRPr lang="es-ES" altLang="es-AR" sz="1400">
              <a:solidFill>
                <a:schemeClr val="hlink"/>
              </a:solidFill>
            </a:endParaRPr>
          </a:p>
          <a:p>
            <a:pPr eaLnBrk="1" hangingPunct="1">
              <a:buFontTx/>
              <a:buChar char="•"/>
            </a:pPr>
            <a:r>
              <a:rPr lang="es-ES" altLang="es-AR" sz="2000"/>
              <a:t> El sistema es desarrollado, los usuarios lo usan, y proveen retroalimentación a los desarrolladores </a:t>
            </a:r>
            <a:r>
              <a:rPr lang="es-ES" altLang="es-AR" sz="1400">
                <a:solidFill>
                  <a:schemeClr val="hlink"/>
                </a:solidFill>
              </a:rPr>
              <a:t>(EVALUACION) </a:t>
            </a:r>
          </a:p>
          <a:p>
            <a:pPr eaLnBrk="1" hangingPunct="1">
              <a:buFontTx/>
              <a:buChar char="•"/>
            </a:pPr>
            <a:endParaRPr lang="es-ES" altLang="es-AR" sz="1400">
              <a:solidFill>
                <a:schemeClr val="hlink"/>
              </a:solidFill>
            </a:endParaRPr>
          </a:p>
          <a:p>
            <a:pPr eaLnBrk="1" hangingPunct="1">
              <a:buFontTx/>
              <a:buChar char="•"/>
            </a:pPr>
            <a:r>
              <a:rPr lang="es-ES" altLang="es-AR" sz="2000"/>
              <a:t> </a:t>
            </a:r>
            <a:r>
              <a:rPr lang="es-ES" altLang="es-AR" sz="2000" u="sng"/>
              <a:t>Basada en esta retroalimentación, la especificación de requerimientos es actualizada</a:t>
            </a:r>
            <a:r>
              <a:rPr lang="es-ES" altLang="es-AR" sz="2000"/>
              <a:t>, y una segunda versión del producto es desarrollada y desplegada </a:t>
            </a:r>
            <a:r>
              <a:rPr lang="es-ES" altLang="es-AR" sz="1400">
                <a:solidFill>
                  <a:schemeClr val="hlink"/>
                </a:solidFill>
              </a:rPr>
              <a:t>(PROXIMA ITERACION) </a:t>
            </a:r>
          </a:p>
          <a:p>
            <a:pPr eaLnBrk="1" hangingPunct="1">
              <a:buFontTx/>
              <a:buChar char="•"/>
            </a:pPr>
            <a:endParaRPr lang="es-ES" altLang="es-AR" sz="1400">
              <a:solidFill>
                <a:schemeClr val="hlink"/>
              </a:solidFill>
            </a:endParaRPr>
          </a:p>
          <a:p>
            <a:pPr eaLnBrk="1" hangingPunct="1">
              <a:buFontTx/>
              <a:buChar char="•"/>
            </a:pPr>
            <a:r>
              <a:rPr lang="es-ES" altLang="es-AR" sz="2000"/>
              <a:t>…así el proceso se repite indefinidamente. </a:t>
            </a:r>
            <a:endParaRPr lang="es-AR" altLang="es-AR" sz="2000"/>
          </a:p>
          <a:p>
            <a:pPr algn="ctr" eaLnBrk="1" hangingPunct="1"/>
            <a:r>
              <a:rPr lang="es-ES" altLang="es-AR" sz="2000">
                <a:solidFill>
                  <a:srgbClr val="6600FF"/>
                </a:solidFill>
              </a:rPr>
              <a:t> </a:t>
            </a:r>
          </a:p>
        </p:txBody>
      </p:sp>
      <p:pic>
        <p:nvPicPr>
          <p:cNvPr id="4" name="Imagen 3">
            <a:extLst>
              <a:ext uri="{FF2B5EF4-FFF2-40B4-BE49-F238E27FC236}">
                <a16:creationId xmlns:a16="http://schemas.microsoft.com/office/drawing/2014/main" id="{10C85A61-F7D2-411A-A4E2-4E853515C87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1893" t="22440" b="29576"/>
          <a:stretch/>
        </p:blipFill>
        <p:spPr>
          <a:xfrm>
            <a:off x="9369287" y="0"/>
            <a:ext cx="2822713" cy="153725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2 Marcador de contenido">
            <a:extLst>
              <a:ext uri="{FF2B5EF4-FFF2-40B4-BE49-F238E27FC236}">
                <a16:creationId xmlns:a16="http://schemas.microsoft.com/office/drawing/2014/main" id="{A45428E9-F5DA-4A7D-AD21-9E08F1BD59F9}"/>
              </a:ext>
            </a:extLst>
          </p:cNvPr>
          <p:cNvSpPr>
            <a:spLocks noGrp="1"/>
          </p:cNvSpPr>
          <p:nvPr>
            <p:ph idx="1"/>
          </p:nvPr>
        </p:nvSpPr>
        <p:spPr>
          <a:xfrm>
            <a:off x="2279651" y="2924175"/>
            <a:ext cx="5040313" cy="3455988"/>
          </a:xfrm>
        </p:spPr>
        <p:txBody>
          <a:bodyPr/>
          <a:lstStyle/>
          <a:p>
            <a:pPr algn="ctr" eaLnBrk="1" hangingPunct="1">
              <a:buFontTx/>
              <a:buNone/>
            </a:pPr>
            <a:endParaRPr lang="es-AR" altLang="es-AR" sz="1000" dirty="0"/>
          </a:p>
          <a:p>
            <a:pPr algn="ctr" eaLnBrk="1" hangingPunct="1"/>
            <a:r>
              <a:rPr lang="es-AR" altLang="es-AR" dirty="0"/>
              <a:t>Una </a:t>
            </a:r>
            <a:r>
              <a:rPr lang="es-AR" altLang="es-AR" b="1" i="1" dirty="0"/>
              <a:t>metodología para el desarrollo de software </a:t>
            </a:r>
            <a:r>
              <a:rPr lang="es-AR" altLang="es-AR" dirty="0"/>
              <a:t>es un modo sistemático de realizar, gestionar y administrar un proyecto, para llevarlo a cabo con altas posibilidades de éxito.</a:t>
            </a:r>
          </a:p>
          <a:p>
            <a:pPr algn="ctr" eaLnBrk="1" hangingPunct="1"/>
            <a:endParaRPr lang="es-AR" altLang="es-AR" dirty="0"/>
          </a:p>
        </p:txBody>
      </p:sp>
      <p:sp>
        <p:nvSpPr>
          <p:cNvPr id="5123" name="Text Box 5">
            <a:extLst>
              <a:ext uri="{FF2B5EF4-FFF2-40B4-BE49-F238E27FC236}">
                <a16:creationId xmlns:a16="http://schemas.microsoft.com/office/drawing/2014/main" id="{9254C2DB-DA9B-4044-A506-775A8F6E1895}"/>
              </a:ext>
            </a:extLst>
          </p:cNvPr>
          <p:cNvSpPr txBox="1">
            <a:spLocks noChangeArrowheads="1"/>
          </p:cNvSpPr>
          <p:nvPr/>
        </p:nvSpPr>
        <p:spPr bwMode="auto">
          <a:xfrm>
            <a:off x="1571487" y="1302820"/>
            <a:ext cx="7416800" cy="1216025"/>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s-AR" altLang="es-AR" sz="2400" dirty="0"/>
              <a:t>La </a:t>
            </a:r>
            <a:r>
              <a:rPr lang="es-AR" altLang="es-AR" sz="2400" u="sng" dirty="0"/>
              <a:t>Ingeniería del software</a:t>
            </a:r>
            <a:r>
              <a:rPr lang="es-AR" altLang="es-AR" sz="2400" dirty="0"/>
              <a:t> es el área de la informática que ofrece </a:t>
            </a:r>
            <a:r>
              <a:rPr lang="es-AR" altLang="es-AR" sz="2500" dirty="0"/>
              <a:t>métodos</a:t>
            </a:r>
            <a:r>
              <a:rPr lang="es-AR" altLang="es-AR" sz="2400" dirty="0"/>
              <a:t> y técnicas para desarrollar y mantener software de calidad.</a:t>
            </a:r>
            <a:endParaRPr lang="en-US" altLang="es-AR" sz="2400" dirty="0"/>
          </a:p>
        </p:txBody>
      </p:sp>
      <p:pic>
        <p:nvPicPr>
          <p:cNvPr id="5124" name="Picture 6" descr="j0233018">
            <a:extLst>
              <a:ext uri="{FF2B5EF4-FFF2-40B4-BE49-F238E27FC236}">
                <a16:creationId xmlns:a16="http://schemas.microsoft.com/office/drawing/2014/main" id="{864FE183-2454-40F5-93AB-677A332B8A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1" y="3500438"/>
            <a:ext cx="2574925" cy="261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7" descr="j0234687">
            <a:extLst>
              <a:ext uri="{FF2B5EF4-FFF2-40B4-BE49-F238E27FC236}">
                <a16:creationId xmlns:a16="http://schemas.microsoft.com/office/drawing/2014/main" id="{1401BC63-52C1-4A15-9BB6-0BAD3261A122}"/>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1050926" y="2200275"/>
            <a:ext cx="1228725"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Picture 9" descr="j0233018">
            <a:extLst>
              <a:ext uri="{FF2B5EF4-FFF2-40B4-BE49-F238E27FC236}">
                <a16:creationId xmlns:a16="http://schemas.microsoft.com/office/drawing/2014/main" id="{36805FB9-E201-4378-A909-CA06769B33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1" y="3500438"/>
            <a:ext cx="2574925" cy="261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8" name="Picture 10" descr="j0233018">
            <a:extLst>
              <a:ext uri="{FF2B5EF4-FFF2-40B4-BE49-F238E27FC236}">
                <a16:creationId xmlns:a16="http://schemas.microsoft.com/office/drawing/2014/main" id="{7909DA7E-B1F2-4BD3-BEF5-3475F5CBE4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1" y="3500438"/>
            <a:ext cx="2574925" cy="261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9" name="Picture 11" descr="j0233018">
            <a:extLst>
              <a:ext uri="{FF2B5EF4-FFF2-40B4-BE49-F238E27FC236}">
                <a16:creationId xmlns:a16="http://schemas.microsoft.com/office/drawing/2014/main" id="{583B96D3-A929-4DD6-ADD7-424217F5E2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1" y="3500438"/>
            <a:ext cx="2574925" cy="261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1" name="Picture 13" descr="j0233018">
            <a:extLst>
              <a:ext uri="{FF2B5EF4-FFF2-40B4-BE49-F238E27FC236}">
                <a16:creationId xmlns:a16="http://schemas.microsoft.com/office/drawing/2014/main" id="{119DF791-44B0-450D-882B-1BD50C4609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1" y="3500438"/>
            <a:ext cx="2574925" cy="261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Imagen 11">
            <a:extLst>
              <a:ext uri="{FF2B5EF4-FFF2-40B4-BE49-F238E27FC236}">
                <a16:creationId xmlns:a16="http://schemas.microsoft.com/office/drawing/2014/main" id="{4EC4DCCA-9058-49F4-8164-59D153379036}"/>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4860" t="22440" r="8686" b="29576"/>
          <a:stretch/>
        </p:blipFill>
        <p:spPr>
          <a:xfrm>
            <a:off x="9235661" y="0"/>
            <a:ext cx="2769704" cy="1537253"/>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1 Título">
            <a:extLst>
              <a:ext uri="{FF2B5EF4-FFF2-40B4-BE49-F238E27FC236}">
                <a16:creationId xmlns:a16="http://schemas.microsoft.com/office/drawing/2014/main" id="{F7751054-E7BE-4876-86C9-D814F33720E8}"/>
              </a:ext>
            </a:extLst>
          </p:cNvPr>
          <p:cNvSpPr>
            <a:spLocks noGrp="1"/>
          </p:cNvSpPr>
          <p:nvPr>
            <p:ph type="title" idx="4294967295"/>
          </p:nvPr>
        </p:nvSpPr>
        <p:spPr>
          <a:xfrm>
            <a:off x="1992313" y="476250"/>
            <a:ext cx="8229600" cy="941388"/>
          </a:xfrm>
          <a:ln w="15875">
            <a:solidFill>
              <a:srgbClr val="FFCC00"/>
            </a:solidFill>
            <a:miter lim="800000"/>
            <a:headEnd/>
            <a:tailEnd/>
          </a:ln>
        </p:spPr>
        <p:txBody>
          <a:bodyPr/>
          <a:lstStyle/>
          <a:p>
            <a:pPr eaLnBrk="1" hangingPunct="1"/>
            <a:r>
              <a:rPr lang="es-AR" altLang="es-AR">
                <a:solidFill>
                  <a:schemeClr val="hlink"/>
                </a:solidFill>
                <a:latin typeface="Times New Roman" panose="02020603050405020304" pitchFamily="18" charset="0"/>
              </a:rPr>
              <a:t>Evolutivo/Incremental/Iterativo</a:t>
            </a:r>
          </a:p>
        </p:txBody>
      </p:sp>
      <p:sp>
        <p:nvSpPr>
          <p:cNvPr id="41987" name="2 Marcador de contenido">
            <a:extLst>
              <a:ext uri="{FF2B5EF4-FFF2-40B4-BE49-F238E27FC236}">
                <a16:creationId xmlns:a16="http://schemas.microsoft.com/office/drawing/2014/main" id="{6A71EAD2-4653-4A23-B956-9143D1EEEE52}"/>
              </a:ext>
            </a:extLst>
          </p:cNvPr>
          <p:cNvSpPr>
            <a:spLocks/>
          </p:cNvSpPr>
          <p:nvPr/>
        </p:nvSpPr>
        <p:spPr bwMode="auto">
          <a:xfrm>
            <a:off x="1992314" y="1484314"/>
            <a:ext cx="8207375" cy="51847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FontTx/>
              <a:buBlip>
                <a:blip r:embed="rId3"/>
              </a:buBlip>
            </a:pPr>
            <a:r>
              <a:rPr lang="es-ES" altLang="es-AR" sz="2000"/>
              <a:t>Al igual que en el modelo de desarrollo incremental, el modelo de desarrollo evolutivo construye una serie de grandes versiones sucesivas de un producto mediante incrementos. </a:t>
            </a:r>
          </a:p>
          <a:p>
            <a:pPr eaLnBrk="1" hangingPunct="1">
              <a:buFontTx/>
              <a:buChar char="•"/>
            </a:pPr>
            <a:endParaRPr lang="es-ES" altLang="es-AR" sz="2000"/>
          </a:p>
          <a:p>
            <a:pPr eaLnBrk="1" hangingPunct="1">
              <a:buFontTx/>
              <a:buChar char="•"/>
            </a:pPr>
            <a:endParaRPr lang="es-ES" altLang="es-AR" sz="2000" b="1"/>
          </a:p>
          <a:p>
            <a:pPr eaLnBrk="1" hangingPunct="1">
              <a:buFontTx/>
              <a:buChar char="•"/>
            </a:pPr>
            <a:endParaRPr lang="es-AR" altLang="es-AR" sz="2000" b="1"/>
          </a:p>
          <a:p>
            <a:pPr eaLnBrk="1" hangingPunct="1">
              <a:buFontTx/>
              <a:buChar char="•"/>
            </a:pPr>
            <a:endParaRPr lang="es-AR" altLang="es-AR" sz="2000" b="1"/>
          </a:p>
          <a:p>
            <a:pPr eaLnBrk="1" hangingPunct="1">
              <a:buFontTx/>
              <a:buChar char="•"/>
            </a:pPr>
            <a:endParaRPr lang="es-AR" altLang="es-AR" sz="2000" b="1"/>
          </a:p>
          <a:p>
            <a:pPr eaLnBrk="1" hangingPunct="1">
              <a:buFontTx/>
              <a:buChar char="•"/>
            </a:pPr>
            <a:endParaRPr lang="es-AR" altLang="es-AR" sz="2000" b="1"/>
          </a:p>
          <a:p>
            <a:pPr eaLnBrk="1" hangingPunct="1">
              <a:buFontTx/>
              <a:buChar char="•"/>
            </a:pPr>
            <a:endParaRPr lang="es-AR" altLang="es-AR" sz="600" b="1"/>
          </a:p>
          <a:p>
            <a:pPr eaLnBrk="1" hangingPunct="1">
              <a:buFontTx/>
              <a:buChar char="•"/>
            </a:pPr>
            <a:endParaRPr lang="es-ES" altLang="es-AR" sz="600" b="1"/>
          </a:p>
          <a:p>
            <a:pPr eaLnBrk="1" hangingPunct="1"/>
            <a:r>
              <a:rPr lang="es-ES" altLang="es-AR" sz="2000" b="1"/>
              <a:t>Sin embargo…</a:t>
            </a:r>
          </a:p>
          <a:p>
            <a:pPr eaLnBrk="1" hangingPunct="1"/>
            <a:endParaRPr lang="es-ES" altLang="es-AR" sz="600" b="1"/>
          </a:p>
          <a:p>
            <a:pPr eaLnBrk="1" hangingPunct="1">
              <a:buFontTx/>
              <a:buChar char="•"/>
            </a:pPr>
            <a:r>
              <a:rPr lang="es-ES" altLang="es-AR" sz="2000" b="1"/>
              <a:t>“…mientras que la aproximación incremental presupone que el conjunto completo de requerimientos es conocido al comenzar, el modelo evolutivo asume que los requerimientos NO son completamente conocidos al inicio del proyecto (en este aspecto similar al ciclo de vida Iterativo)”</a:t>
            </a:r>
            <a:endParaRPr lang="es-AR" altLang="es-AR" sz="2000" b="1"/>
          </a:p>
        </p:txBody>
      </p:sp>
      <p:grpSp>
        <p:nvGrpSpPr>
          <p:cNvPr id="41988" name="Group 18">
            <a:extLst>
              <a:ext uri="{FF2B5EF4-FFF2-40B4-BE49-F238E27FC236}">
                <a16:creationId xmlns:a16="http://schemas.microsoft.com/office/drawing/2014/main" id="{1540A028-334F-4B80-A83E-854AB4E93D15}"/>
              </a:ext>
            </a:extLst>
          </p:cNvPr>
          <p:cNvGrpSpPr>
            <a:grpSpLocks/>
          </p:cNvGrpSpPr>
          <p:nvPr/>
        </p:nvGrpSpPr>
        <p:grpSpPr bwMode="auto">
          <a:xfrm>
            <a:off x="3143250" y="2409825"/>
            <a:ext cx="6553200" cy="2171700"/>
            <a:chOff x="567" y="2886"/>
            <a:chExt cx="4083" cy="1231"/>
          </a:xfrm>
        </p:grpSpPr>
        <p:pic>
          <p:nvPicPr>
            <p:cNvPr id="41989" name="Picture 15" descr="Sin título">
              <a:extLst>
                <a:ext uri="{FF2B5EF4-FFF2-40B4-BE49-F238E27FC236}">
                  <a16:creationId xmlns:a16="http://schemas.microsoft.com/office/drawing/2014/main" id="{271C5FA5-37E8-4FA4-906D-A1BCD49E96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 y="3067"/>
              <a:ext cx="1950" cy="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0" name="Picture 2">
              <a:extLst>
                <a:ext uri="{FF2B5EF4-FFF2-40B4-BE49-F238E27FC236}">
                  <a16:creationId xmlns:a16="http://schemas.microsoft.com/office/drawing/2014/main" id="{8014AF05-B1B3-408C-8D9C-2990507217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34" y="2886"/>
              <a:ext cx="1316" cy="1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1" name="Picture 17" descr="descarga">
              <a:extLst>
                <a:ext uri="{FF2B5EF4-FFF2-40B4-BE49-F238E27FC236}">
                  <a16:creationId xmlns:a16="http://schemas.microsoft.com/office/drawing/2014/main" id="{691AB6C3-4A17-43F8-A121-29353EA6781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08" y="3475"/>
              <a:ext cx="544"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4989" name="Group 61">
            <a:extLst>
              <a:ext uri="{FF2B5EF4-FFF2-40B4-BE49-F238E27FC236}">
                <a16:creationId xmlns:a16="http://schemas.microsoft.com/office/drawing/2014/main" id="{54A998FA-15AE-46E3-BF0B-3707804B9F52}"/>
              </a:ext>
            </a:extLst>
          </p:cNvPr>
          <p:cNvGraphicFramePr>
            <a:graphicFrameLocks noGrp="1"/>
          </p:cNvGraphicFramePr>
          <p:nvPr>
            <p:ph idx="1"/>
          </p:nvPr>
        </p:nvGraphicFramePr>
        <p:xfrm>
          <a:off x="2279650" y="1700214"/>
          <a:ext cx="7920038" cy="4842046"/>
        </p:xfrm>
        <a:graphic>
          <a:graphicData uri="http://schemas.openxmlformats.org/drawingml/2006/table">
            <a:tbl>
              <a:tblPr/>
              <a:tblGrid>
                <a:gridCol w="1655763">
                  <a:extLst>
                    <a:ext uri="{9D8B030D-6E8A-4147-A177-3AD203B41FA5}">
                      <a16:colId xmlns:a16="http://schemas.microsoft.com/office/drawing/2014/main" val="20000"/>
                    </a:ext>
                  </a:extLst>
                </a:gridCol>
                <a:gridCol w="1876425">
                  <a:extLst>
                    <a:ext uri="{9D8B030D-6E8A-4147-A177-3AD203B41FA5}">
                      <a16:colId xmlns:a16="http://schemas.microsoft.com/office/drawing/2014/main" val="20001"/>
                    </a:ext>
                  </a:extLst>
                </a:gridCol>
                <a:gridCol w="244475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1163587">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AR" sz="2200" b="0" i="0" u="none" strike="noStrike" cap="none" normalizeH="0" baseline="0" dirty="0">
                          <a:ln>
                            <a:noFill/>
                          </a:ln>
                          <a:solidFill>
                            <a:schemeClr val="tx1"/>
                          </a:solidFill>
                          <a:effectLst/>
                          <a:latin typeface="Arial" charset="0"/>
                        </a:rPr>
                        <a:t>Ciclo de Vida</a:t>
                      </a:r>
                      <a:endParaRPr kumimoji="0" lang="es-ES" sz="2200" b="0" i="0" u="none" strike="noStrike" cap="none" normalizeH="0" baseline="0" dirty="0">
                        <a:ln>
                          <a:noFill/>
                        </a:ln>
                        <a:solidFill>
                          <a:schemeClr val="tx1"/>
                        </a:solidFill>
                        <a:effectLst/>
                        <a:latin typeface="Arial" charset="0"/>
                      </a:endParaRP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BF9A5"/>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AR" sz="2200" b="0" i="0" u="none" strike="noStrike" cap="none" normalizeH="0" baseline="0">
                          <a:ln>
                            <a:noFill/>
                          </a:ln>
                          <a:solidFill>
                            <a:schemeClr val="tx1"/>
                          </a:solidFill>
                          <a:effectLst/>
                          <a:latin typeface="Arial" charset="0"/>
                        </a:rPr>
                        <a:t>Iterativo</a:t>
                      </a:r>
                      <a:endParaRPr kumimoji="0" lang="es-ES" sz="2200" b="0" i="0" u="none" strike="noStrike" cap="none" normalizeH="0" baseline="0">
                        <a:ln>
                          <a:noFill/>
                        </a:ln>
                        <a:solidFill>
                          <a:schemeClr val="tx1"/>
                        </a:solidFill>
                        <a:effectLst/>
                        <a:latin typeface="Arial" charset="0"/>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BF9A5"/>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AR" sz="2200" b="0" i="0" u="none" strike="noStrike" cap="none" normalizeH="0" baseline="0">
                          <a:ln>
                            <a:noFill/>
                          </a:ln>
                          <a:solidFill>
                            <a:schemeClr val="tx1"/>
                          </a:solidFill>
                          <a:effectLst/>
                          <a:latin typeface="Arial" charset="0"/>
                        </a:rPr>
                        <a:t>Incremental</a:t>
                      </a:r>
                      <a:endParaRPr kumimoji="0" lang="es-ES" sz="2200" b="0" i="0" u="none" strike="noStrike" cap="none" normalizeH="0" baseline="0">
                        <a:ln>
                          <a:noFill/>
                        </a:ln>
                        <a:solidFill>
                          <a:schemeClr val="tx1"/>
                        </a:solidFill>
                        <a:effectLst/>
                        <a:latin typeface="Arial" charset="0"/>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BF9A5"/>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AR" sz="2200" b="0" i="0" u="none" strike="noStrike" cap="none" normalizeH="0" baseline="0">
                          <a:ln>
                            <a:noFill/>
                          </a:ln>
                          <a:solidFill>
                            <a:schemeClr val="tx1"/>
                          </a:solidFill>
                          <a:effectLst/>
                          <a:latin typeface="Arial" charset="0"/>
                        </a:rPr>
                        <a:t>Evolutivo</a:t>
                      </a:r>
                      <a:endParaRPr kumimoji="0" lang="es-ES" sz="2200" b="0" i="0" u="none" strike="noStrike" cap="none" normalizeH="0" baseline="0">
                        <a:ln>
                          <a:noFill/>
                        </a:ln>
                        <a:solidFill>
                          <a:schemeClr val="tx1"/>
                        </a:solidFill>
                        <a:effectLst/>
                        <a:latin typeface="Arial" charset="0"/>
                      </a:endParaRP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BF9A5"/>
                    </a:solidFill>
                  </a:tcPr>
                </a:tc>
                <a:extLst>
                  <a:ext uri="{0D108BD9-81ED-4DB2-BD59-A6C34878D82A}">
                    <a16:rowId xmlns:a16="http://schemas.microsoft.com/office/drawing/2014/main" val="10000"/>
                  </a:ext>
                </a:extLst>
              </a:tr>
              <a:tr h="137146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AR" sz="2200" b="0" i="0" u="none" strike="noStrike" cap="none" normalizeH="0" baseline="0">
                          <a:ln>
                            <a:noFill/>
                          </a:ln>
                          <a:solidFill>
                            <a:schemeClr val="tx1"/>
                          </a:solidFill>
                          <a:effectLst/>
                          <a:latin typeface="Arial" charset="0"/>
                        </a:rPr>
                        <a:t>Armado en cada iteración</a:t>
                      </a:r>
                      <a:endParaRPr kumimoji="0" lang="es-ES" sz="2200" b="0" i="0" u="none" strike="noStrike" cap="none" normalizeH="0" baseline="0">
                        <a:ln>
                          <a:noFill/>
                        </a:ln>
                        <a:solidFill>
                          <a:schemeClr val="tx1"/>
                        </a:solidFill>
                        <a:effectLst/>
                        <a:latin typeface="Arial" charset="0"/>
                      </a:endParaRP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AR" sz="2200" b="0" i="0" u="none" strike="noStrike" cap="none" normalizeH="0" baseline="0" dirty="0">
                          <a:ln>
                            <a:noFill/>
                          </a:ln>
                          <a:solidFill>
                            <a:schemeClr val="tx1"/>
                          </a:solidFill>
                          <a:effectLst/>
                          <a:latin typeface="Arial" charset="0"/>
                        </a:rPr>
                        <a:t>De todos los requisitos del sistema</a:t>
                      </a:r>
                      <a:endParaRPr kumimoji="0" lang="es-ES" sz="2200" b="0" i="0" u="none" strike="noStrike" cap="none" normalizeH="0" baseline="0" dirty="0">
                        <a:ln>
                          <a:noFill/>
                        </a:ln>
                        <a:solidFill>
                          <a:schemeClr val="tx1"/>
                        </a:solidFill>
                        <a:effectLst/>
                        <a:latin typeface="Arial" charset="0"/>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AR" sz="2100" b="0" i="0" u="none" strike="noStrike" cap="none" normalizeH="0" baseline="0" dirty="0">
                          <a:ln>
                            <a:noFill/>
                          </a:ln>
                          <a:solidFill>
                            <a:schemeClr val="tx1"/>
                          </a:solidFill>
                          <a:effectLst/>
                          <a:latin typeface="Arial" charset="0"/>
                        </a:rPr>
                        <a:t>Módulos Completos (varios requisitos por prioridad)</a:t>
                      </a:r>
                      <a:endParaRPr kumimoji="0" lang="es-ES" sz="2100" b="0" i="0" u="none" strike="noStrike" cap="none" normalizeH="0" baseline="0" dirty="0">
                        <a:ln>
                          <a:noFill/>
                        </a:ln>
                        <a:solidFill>
                          <a:schemeClr val="tx1"/>
                        </a:solidFill>
                        <a:effectLst/>
                        <a:latin typeface="Arial" charset="0"/>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AR" sz="2100" b="0" i="0" u="none" strike="noStrike" cap="none" normalizeH="0" baseline="0" dirty="0">
                          <a:ln>
                            <a:noFill/>
                          </a:ln>
                          <a:solidFill>
                            <a:schemeClr val="tx1"/>
                          </a:solidFill>
                          <a:effectLst/>
                          <a:latin typeface="Arial" charset="0"/>
                        </a:rPr>
                        <a:t>Los requisitos que se entienden bien</a:t>
                      </a:r>
                      <a:endParaRPr kumimoji="0" lang="es-ES" sz="2100" b="0" i="0" u="none" strike="noStrike" cap="none" normalizeH="0" baseline="0" dirty="0">
                        <a:ln>
                          <a:noFill/>
                        </a:ln>
                        <a:solidFill>
                          <a:schemeClr val="tx1"/>
                        </a:solidFill>
                        <a:effectLst/>
                        <a:latin typeface="Arial" charset="0"/>
                      </a:endParaRP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209587">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AR" sz="2200" b="0" i="0" u="none" strike="noStrike" cap="none" normalizeH="0" baseline="0">
                          <a:ln>
                            <a:noFill/>
                          </a:ln>
                          <a:solidFill>
                            <a:schemeClr val="tx1"/>
                          </a:solidFill>
                          <a:effectLst/>
                          <a:latin typeface="Arial" charset="0"/>
                        </a:rPr>
                        <a:t> Parte con Requisitos</a:t>
                      </a:r>
                      <a:endParaRPr kumimoji="0" lang="es-ES" sz="2200" b="0" i="0" u="none" strike="noStrike" cap="none" normalizeH="0" baseline="0">
                        <a:ln>
                          <a:noFill/>
                        </a:ln>
                        <a:solidFill>
                          <a:schemeClr val="tx1"/>
                        </a:solidFill>
                        <a:effectLst/>
                        <a:latin typeface="Arial" charset="0"/>
                      </a:endParaRP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AR" sz="2200" b="0" i="0" u="none" strike="noStrike" cap="none" normalizeH="0" baseline="0" dirty="0">
                          <a:ln>
                            <a:noFill/>
                          </a:ln>
                          <a:solidFill>
                            <a:schemeClr val="tx1"/>
                          </a:solidFill>
                          <a:effectLst/>
                          <a:latin typeface="Arial" charset="0"/>
                        </a:rPr>
                        <a:t>No conocidos en su totalidad</a:t>
                      </a:r>
                      <a:endParaRPr kumimoji="0" lang="es-ES" sz="2200" b="0" i="0" u="none" strike="noStrike" cap="none" normalizeH="0" baseline="0" dirty="0">
                        <a:ln>
                          <a:noFill/>
                        </a:ln>
                        <a:solidFill>
                          <a:schemeClr val="tx1"/>
                        </a:solidFill>
                        <a:effectLst/>
                        <a:latin typeface="Arial" charset="0"/>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AR" sz="2200" b="0" i="0" u="none" strike="noStrike" cap="none" normalizeH="0" baseline="0">
                          <a:ln>
                            <a:noFill/>
                          </a:ln>
                          <a:solidFill>
                            <a:schemeClr val="tx1"/>
                          </a:solidFill>
                          <a:effectLst/>
                          <a:latin typeface="Arial" charset="0"/>
                        </a:rPr>
                        <a:t>Conocidos con certeza</a:t>
                      </a:r>
                      <a:endParaRPr kumimoji="0" lang="es-ES" sz="2200" b="0" i="0" u="none" strike="noStrike" cap="none" normalizeH="0" baseline="0">
                        <a:ln>
                          <a:noFill/>
                        </a:ln>
                        <a:solidFill>
                          <a:schemeClr val="tx1"/>
                        </a:solidFill>
                        <a:effectLst/>
                        <a:latin typeface="Arial" charset="0"/>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s-AR" sz="2200" b="0" i="0" u="none" strike="noStrike" cap="none" normalizeH="0" baseline="0" dirty="0">
                          <a:ln>
                            <a:noFill/>
                          </a:ln>
                          <a:solidFill>
                            <a:schemeClr val="tx1"/>
                          </a:solidFill>
                          <a:effectLst/>
                          <a:latin typeface="Arial" charset="0"/>
                        </a:rPr>
                        <a:t>No conocidos en su totalidad</a:t>
                      </a:r>
                      <a:endParaRPr kumimoji="0" lang="es-ES" sz="2200" b="0" i="0" u="none" strike="noStrike" cap="none" normalizeH="0" baseline="0" dirty="0">
                        <a:ln>
                          <a:noFill/>
                        </a:ln>
                        <a:solidFill>
                          <a:schemeClr val="tx1"/>
                        </a:solidFill>
                        <a:effectLst/>
                        <a:latin typeface="Arial" charset="0"/>
                      </a:endParaRP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97231">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AR" sz="2200" b="0" i="0" u="none" strike="noStrike" cap="none" normalizeH="0" baseline="0">
                          <a:ln>
                            <a:noFill/>
                          </a:ln>
                          <a:solidFill>
                            <a:schemeClr val="tx1"/>
                          </a:solidFill>
                          <a:effectLst/>
                          <a:latin typeface="Arial" charset="0"/>
                        </a:rPr>
                        <a:t>Entrega cada Versión</a:t>
                      </a:r>
                      <a:endParaRPr kumimoji="0" lang="es-ES" sz="2200" b="0" i="0" u="none" strike="noStrike" cap="none" normalizeH="0" baseline="0">
                        <a:ln>
                          <a:noFill/>
                        </a:ln>
                        <a:solidFill>
                          <a:schemeClr val="tx1"/>
                        </a:solidFill>
                        <a:effectLst/>
                        <a:latin typeface="Arial" charset="0"/>
                      </a:endParaRP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A3FBF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AR" sz="2200" b="0" i="0" u="none" strike="noStrike" cap="none" normalizeH="0" baseline="0">
                          <a:ln>
                            <a:noFill/>
                          </a:ln>
                          <a:solidFill>
                            <a:schemeClr val="tx1"/>
                          </a:solidFill>
                          <a:effectLst/>
                          <a:latin typeface="Arial" charset="0"/>
                        </a:rPr>
                        <a:t>Mejoradas todas las funciones</a:t>
                      </a:r>
                      <a:endParaRPr kumimoji="0" lang="es-ES" sz="2200" b="0" i="0" u="none" strike="noStrike" cap="none" normalizeH="0" baseline="0">
                        <a:ln>
                          <a:noFill/>
                        </a:ln>
                        <a:solidFill>
                          <a:schemeClr val="tx1"/>
                        </a:solidFill>
                        <a:effectLst/>
                        <a:latin typeface="Arial" charset="0"/>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AR" sz="2200" b="0" i="0" u="none" strike="noStrike" cap="none" normalizeH="0" baseline="0">
                          <a:ln>
                            <a:noFill/>
                          </a:ln>
                          <a:solidFill>
                            <a:schemeClr val="tx1"/>
                          </a:solidFill>
                          <a:effectLst/>
                          <a:latin typeface="Arial" charset="0"/>
                        </a:rPr>
                        <a:t>Incrementos Terminados</a:t>
                      </a:r>
                      <a:endParaRPr kumimoji="0" lang="es-ES" sz="2200" b="0" i="0" u="none" strike="noStrike" cap="none" normalizeH="0" baseline="0">
                        <a:ln>
                          <a:noFill/>
                        </a:ln>
                        <a:solidFill>
                          <a:schemeClr val="tx1"/>
                        </a:solidFill>
                        <a:effectLst/>
                        <a:latin typeface="Arial" charset="0"/>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AR" sz="2200" b="0" i="0" u="none" strike="noStrike" cap="none" normalizeH="0" baseline="0" dirty="0">
                          <a:ln>
                            <a:noFill/>
                          </a:ln>
                          <a:solidFill>
                            <a:schemeClr val="tx1"/>
                          </a:solidFill>
                          <a:effectLst/>
                          <a:latin typeface="Arial" charset="0"/>
                        </a:rPr>
                        <a:t>Incrementos Terminados</a:t>
                      </a:r>
                      <a:endParaRPr kumimoji="0" lang="es-ES" sz="2200" b="0" i="0" u="none" strike="noStrike" cap="none" normalizeH="0" baseline="0" dirty="0">
                        <a:ln>
                          <a:noFill/>
                        </a:ln>
                        <a:solidFill>
                          <a:schemeClr val="tx1"/>
                        </a:solidFill>
                        <a:effectLst/>
                        <a:latin typeface="Arial" charset="0"/>
                      </a:endParaRP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3037" name="1 Título">
            <a:extLst>
              <a:ext uri="{FF2B5EF4-FFF2-40B4-BE49-F238E27FC236}">
                <a16:creationId xmlns:a16="http://schemas.microsoft.com/office/drawing/2014/main" id="{02DA13BC-50B3-4158-8CD0-DCC97DF7CA87}"/>
              </a:ext>
            </a:extLst>
          </p:cNvPr>
          <p:cNvSpPr>
            <a:spLocks/>
          </p:cNvSpPr>
          <p:nvPr/>
        </p:nvSpPr>
        <p:spPr bwMode="auto">
          <a:xfrm>
            <a:off x="1992313" y="476250"/>
            <a:ext cx="8229600" cy="941388"/>
          </a:xfrm>
          <a:prstGeom prst="rect">
            <a:avLst/>
          </a:prstGeom>
          <a:noFill/>
          <a:ln w="15875">
            <a:solidFill>
              <a:srgbClr val="FFCC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AR" altLang="es-AR" sz="4400">
                <a:solidFill>
                  <a:schemeClr val="hlink"/>
                </a:solidFill>
                <a:latin typeface="Times New Roman" panose="02020603050405020304" pitchFamily="18" charset="0"/>
              </a:rPr>
              <a:t>Evolutivo/Incremental/Iterativo</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Título">
            <a:extLst>
              <a:ext uri="{FF2B5EF4-FFF2-40B4-BE49-F238E27FC236}">
                <a16:creationId xmlns:a16="http://schemas.microsoft.com/office/drawing/2014/main" id="{E047BCFF-A2C7-4A7A-8DE6-91A33C49C3B9}"/>
              </a:ext>
            </a:extLst>
          </p:cNvPr>
          <p:cNvSpPr>
            <a:spLocks noGrp="1"/>
          </p:cNvSpPr>
          <p:nvPr>
            <p:ph type="title"/>
          </p:nvPr>
        </p:nvSpPr>
        <p:spPr>
          <a:xfrm>
            <a:off x="1992313" y="476250"/>
            <a:ext cx="8229600" cy="941388"/>
          </a:xfrm>
          <a:ln w="15875">
            <a:solidFill>
              <a:srgbClr val="FFCC00"/>
            </a:solidFill>
            <a:miter lim="800000"/>
            <a:headEnd/>
            <a:tailEnd/>
          </a:ln>
        </p:spPr>
        <p:txBody>
          <a:bodyPr/>
          <a:lstStyle/>
          <a:p>
            <a:pPr eaLnBrk="1" hangingPunct="1"/>
            <a:r>
              <a:rPr lang="es-AR" altLang="es-AR">
                <a:solidFill>
                  <a:schemeClr val="hlink"/>
                </a:solidFill>
                <a:latin typeface="Times New Roman" panose="02020603050405020304" pitchFamily="18" charset="0"/>
              </a:rPr>
              <a:t>Ciclo de Vida Orientado a Objetos</a:t>
            </a:r>
          </a:p>
        </p:txBody>
      </p:sp>
      <p:sp>
        <p:nvSpPr>
          <p:cNvPr id="52227" name="2 Marcador de contenido">
            <a:extLst>
              <a:ext uri="{FF2B5EF4-FFF2-40B4-BE49-F238E27FC236}">
                <a16:creationId xmlns:a16="http://schemas.microsoft.com/office/drawing/2014/main" id="{6B9EDA28-F3FE-476B-9A1A-9D8AB318ACD7}"/>
              </a:ext>
            </a:extLst>
          </p:cNvPr>
          <p:cNvSpPr>
            <a:spLocks noGrp="1"/>
          </p:cNvSpPr>
          <p:nvPr>
            <p:ph idx="1"/>
          </p:nvPr>
        </p:nvSpPr>
        <p:spPr>
          <a:xfrm>
            <a:off x="1992313" y="1628775"/>
            <a:ext cx="8424862" cy="1295400"/>
          </a:xfrm>
          <a:extLst>
            <a:ext uri="{91240B29-F687-4F45-9708-019B960494DF}">
              <a14:hiddenLine xmlns:a14="http://schemas.microsoft.com/office/drawing/2010/main" w="9525">
                <a:solidFill>
                  <a:schemeClr val="accent1">
                    <a:alpha val="56078"/>
                  </a:schemeClr>
                </a:solidFill>
                <a:miter lim="800000"/>
                <a:headEnd/>
                <a:tailEnd/>
              </a14:hiddenLine>
            </a:ext>
          </a:extLst>
        </p:spPr>
        <p:txBody>
          <a:bodyPr/>
          <a:lstStyle/>
          <a:p>
            <a:pPr eaLnBrk="1" hangingPunct="1">
              <a:buFontTx/>
              <a:buBlip>
                <a:blip r:embed="rId3"/>
              </a:buBlip>
            </a:pPr>
            <a:r>
              <a:rPr lang="es-ES" altLang="es-AR" sz="2400"/>
              <a:t>Este ciclo de vida fue presentado en la década de los ´90 </a:t>
            </a:r>
            <a:endParaRPr lang="es-AR" altLang="es-AR" sz="2400"/>
          </a:p>
          <a:p>
            <a:pPr eaLnBrk="1" hangingPunct="1">
              <a:buFontTx/>
              <a:buBlip>
                <a:blip r:embed="rId3"/>
              </a:buBlip>
            </a:pPr>
            <a:r>
              <a:rPr lang="es-AR" altLang="es-AR" sz="2400">
                <a:solidFill>
                  <a:schemeClr val="accent2"/>
                </a:solidFill>
              </a:rPr>
              <a:t>Cada funcionalidad, o requerimiento se modela a través de objetos.</a:t>
            </a:r>
            <a:r>
              <a:rPr lang="es-AR" altLang="es-AR" sz="2400"/>
              <a:t> </a:t>
            </a:r>
            <a:endParaRPr lang="es-AR" altLang="es-AR"/>
          </a:p>
        </p:txBody>
      </p:sp>
      <p:pic>
        <p:nvPicPr>
          <p:cNvPr id="37896" name="Picture 2">
            <a:extLst>
              <a:ext uri="{FF2B5EF4-FFF2-40B4-BE49-F238E27FC236}">
                <a16:creationId xmlns:a16="http://schemas.microsoft.com/office/drawing/2014/main" id="{E518B94C-7E58-407A-BCAA-963A1A1EB8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0239" y="2503489"/>
            <a:ext cx="5976937" cy="384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72BFC5"/>
                </a:solidFill>
                <a:miter lim="800000"/>
                <a:headEnd/>
                <a:tailEnd/>
              </a14:hiddenLine>
            </a:ext>
          </a:extLst>
        </p:spPr>
      </p:pic>
      <p:sp>
        <p:nvSpPr>
          <p:cNvPr id="52229" name="Rectangle 9">
            <a:extLst>
              <a:ext uri="{FF2B5EF4-FFF2-40B4-BE49-F238E27FC236}">
                <a16:creationId xmlns:a16="http://schemas.microsoft.com/office/drawing/2014/main" id="{ECF9C0BE-BEC0-45D7-B363-392013E28300}"/>
              </a:ext>
            </a:extLst>
          </p:cNvPr>
          <p:cNvSpPr>
            <a:spLocks noChangeArrowheads="1"/>
          </p:cNvSpPr>
          <p:nvPr/>
        </p:nvSpPr>
        <p:spPr bwMode="auto">
          <a:xfrm>
            <a:off x="2208213" y="3141663"/>
            <a:ext cx="2736850" cy="273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s-AR" altLang="es-AR"/>
              <a:t>Los objetos están representados por un conjunto de </a:t>
            </a:r>
            <a:r>
              <a:rPr lang="es-AR" altLang="es-AR" u="sng"/>
              <a:t>propiedades, o atributos</a:t>
            </a:r>
            <a:r>
              <a:rPr lang="es-AR" altLang="es-AR"/>
              <a:t>. </a:t>
            </a:r>
          </a:p>
          <a:p>
            <a:pPr eaLnBrk="1" hangingPunct="1">
              <a:spcBef>
                <a:spcPct val="20000"/>
              </a:spcBef>
            </a:pPr>
            <a:endParaRPr lang="es-AR" altLang="es-AR"/>
          </a:p>
          <a:p>
            <a:pPr eaLnBrk="1" hangingPunct="1">
              <a:spcBef>
                <a:spcPct val="20000"/>
              </a:spcBef>
            </a:pPr>
            <a:endParaRPr lang="es-AR" altLang="es-AR"/>
          </a:p>
          <a:p>
            <a:pPr eaLnBrk="1" hangingPunct="1">
              <a:spcBef>
                <a:spcPct val="20000"/>
              </a:spcBef>
            </a:pPr>
            <a:r>
              <a:rPr lang="es-AR" altLang="es-AR"/>
              <a:t>Al comportamiento que tendrán estos objetos los denominamos </a:t>
            </a:r>
            <a:r>
              <a:rPr lang="es-AR" altLang="es-AR" u="sng"/>
              <a:t>métodos</a:t>
            </a:r>
            <a:r>
              <a:rPr lang="es-AR" altLang="es-A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nodeType="withEffect">
                                  <p:stCondLst>
                                    <p:cond delay="0"/>
                                  </p:stCondLst>
                                  <p:childTnLst>
                                    <p:animEffect transition="out" filter="fade">
                                      <p:cBhvr>
                                        <p:cTn id="6" dur="1000" tmFilter="0, 0; .2, .5; .8, .5; 1, 0"/>
                                        <p:tgtEl>
                                          <p:spTgt spid="37896"/>
                                        </p:tgtEl>
                                      </p:cBhvr>
                                    </p:animEffect>
                                    <p:animScale>
                                      <p:cBhvr>
                                        <p:cTn id="7" dur="500" autoRev="1" fill="hold"/>
                                        <p:tgtEl>
                                          <p:spTgt spid="37896"/>
                                        </p:tgtEl>
                                      </p:cBhvr>
                                      <p:by x="105000" y="105000"/>
                                    </p:animScale>
                                  </p:childTnLst>
                                </p:cTn>
                              </p:par>
                            </p:childTnLst>
                          </p:cTn>
                        </p:par>
                        <p:par>
                          <p:cTn id="8" fill="hold" nodeType="afterGroup">
                            <p:stCondLst>
                              <p:cond delay="1000"/>
                            </p:stCondLst>
                            <p:childTnLst>
                              <p:par>
                                <p:cTn id="9" presetID="26" presetClass="emph" presetSubtype="0" fill="hold" nodeType="afterEffect">
                                  <p:stCondLst>
                                    <p:cond delay="0"/>
                                  </p:stCondLst>
                                  <p:childTnLst>
                                    <p:animEffect transition="out" filter="fade">
                                      <p:cBhvr>
                                        <p:cTn id="10" dur="1000" tmFilter="0, 0; .2, .5; .8, .5; 1, 0"/>
                                        <p:tgtEl>
                                          <p:spTgt spid="37896"/>
                                        </p:tgtEl>
                                      </p:cBhvr>
                                    </p:animEffect>
                                    <p:animScale>
                                      <p:cBhvr>
                                        <p:cTn id="11" dur="500" autoRev="1" fill="hold"/>
                                        <p:tgtEl>
                                          <p:spTgt spid="3789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2 Marcador de contenido">
            <a:extLst>
              <a:ext uri="{FF2B5EF4-FFF2-40B4-BE49-F238E27FC236}">
                <a16:creationId xmlns:a16="http://schemas.microsoft.com/office/drawing/2014/main" id="{13DEB83A-6E7C-4769-B85A-2F3D5DB7C800}"/>
              </a:ext>
            </a:extLst>
          </p:cNvPr>
          <p:cNvSpPr>
            <a:spLocks noGrp="1"/>
          </p:cNvSpPr>
          <p:nvPr>
            <p:ph idx="1"/>
          </p:nvPr>
        </p:nvSpPr>
        <p:spPr/>
        <p:txBody>
          <a:bodyPr numCol="2">
            <a:normAutofit/>
          </a:bodyPr>
          <a:lstStyle/>
          <a:p>
            <a:pPr eaLnBrk="1" hangingPunct="1"/>
            <a:r>
              <a:rPr lang="es-AR" altLang="es-AR" dirty="0"/>
              <a:t> Organizar el software como una colección de objetos que contiene tanto estructuras de datos como comportamiento.</a:t>
            </a:r>
          </a:p>
          <a:p>
            <a:pPr eaLnBrk="1" hangingPunct="1"/>
            <a:endParaRPr lang="es-AR" altLang="es-AR" dirty="0"/>
          </a:p>
          <a:p>
            <a:r>
              <a:rPr lang="es-AR" altLang="es-AR" dirty="0">
                <a:solidFill>
                  <a:schemeClr val="accent2"/>
                </a:solidFill>
              </a:rPr>
              <a:t>La </a:t>
            </a:r>
            <a:r>
              <a:rPr lang="es-AR" altLang="es-AR" u="sng" dirty="0">
                <a:solidFill>
                  <a:schemeClr val="accent2"/>
                </a:solidFill>
              </a:rPr>
              <a:t>abstracción</a:t>
            </a:r>
            <a:r>
              <a:rPr lang="es-AR" altLang="es-AR" dirty="0">
                <a:solidFill>
                  <a:schemeClr val="accent2"/>
                </a:solidFill>
              </a:rPr>
              <a:t> es nos permite analizar y desarrollar las características esenciales de un objeto despreocupándonos de las menos relevantes.</a:t>
            </a:r>
          </a:p>
          <a:p>
            <a:pPr marL="0" indent="0" eaLnBrk="1" hangingPunct="1">
              <a:buNone/>
            </a:pPr>
            <a:r>
              <a:rPr lang="es-AR" altLang="es-AR" dirty="0"/>
              <a:t>     Características</a:t>
            </a:r>
          </a:p>
          <a:p>
            <a:pPr lvl="2"/>
            <a:r>
              <a:rPr lang="es-AR" altLang="es-AR" dirty="0"/>
              <a:t>Encapsulamiento</a:t>
            </a:r>
          </a:p>
          <a:p>
            <a:pPr lvl="2"/>
            <a:r>
              <a:rPr lang="es-AR" altLang="es-AR" dirty="0"/>
              <a:t>Abstracción</a:t>
            </a:r>
          </a:p>
          <a:p>
            <a:pPr lvl="2"/>
            <a:r>
              <a:rPr lang="es-AR" altLang="es-AR" dirty="0"/>
              <a:t>Modularidad</a:t>
            </a:r>
          </a:p>
          <a:p>
            <a:pPr lvl="2"/>
            <a:r>
              <a:rPr lang="es-AR" altLang="es-AR" dirty="0"/>
              <a:t>Clasificación</a:t>
            </a:r>
          </a:p>
          <a:p>
            <a:pPr lvl="2"/>
            <a:r>
              <a:rPr lang="es-AR" altLang="es-AR" dirty="0"/>
              <a:t>Polimorfismo</a:t>
            </a:r>
          </a:p>
          <a:p>
            <a:pPr lvl="2"/>
            <a:r>
              <a:rPr lang="es-AR" altLang="es-AR" dirty="0"/>
              <a:t>Herencia</a:t>
            </a:r>
          </a:p>
          <a:p>
            <a:pPr lvl="2"/>
            <a:endParaRPr lang="es-AR" altLang="es-AR" dirty="0"/>
          </a:p>
        </p:txBody>
      </p:sp>
      <p:sp>
        <p:nvSpPr>
          <p:cNvPr id="5" name="1 Título">
            <a:extLst>
              <a:ext uri="{FF2B5EF4-FFF2-40B4-BE49-F238E27FC236}">
                <a16:creationId xmlns:a16="http://schemas.microsoft.com/office/drawing/2014/main" id="{A3B56C15-336F-4A15-9F9A-BF712E5866CE}"/>
              </a:ext>
            </a:extLst>
          </p:cNvPr>
          <p:cNvSpPr>
            <a:spLocks/>
          </p:cNvSpPr>
          <p:nvPr/>
        </p:nvSpPr>
        <p:spPr bwMode="auto">
          <a:xfrm>
            <a:off x="781878" y="476250"/>
            <a:ext cx="9367010" cy="941388"/>
          </a:xfrm>
          <a:prstGeom prst="rect">
            <a:avLst/>
          </a:prstGeom>
          <a:noFill/>
          <a:ln w="15875">
            <a:solidFill>
              <a:srgbClr val="FFCC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AR" altLang="es-AR" sz="4400">
                <a:solidFill>
                  <a:schemeClr val="hlink"/>
                </a:solidFill>
                <a:latin typeface="Times New Roman" panose="02020603050405020304" pitchFamily="18" charset="0"/>
              </a:rPr>
              <a:t>Ciclo de Vida Orientado a Objetos</a:t>
            </a:r>
          </a:p>
        </p:txBody>
      </p:sp>
      <p:pic>
        <p:nvPicPr>
          <p:cNvPr id="4" name="Imagen 3">
            <a:extLst>
              <a:ext uri="{FF2B5EF4-FFF2-40B4-BE49-F238E27FC236}">
                <a16:creationId xmlns:a16="http://schemas.microsoft.com/office/drawing/2014/main" id="{4A2D2B53-32B9-48FC-A149-850A13B6C4B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1893" t="22440" b="29576"/>
          <a:stretch/>
        </p:blipFill>
        <p:spPr>
          <a:xfrm>
            <a:off x="9369287" y="5194852"/>
            <a:ext cx="2822713" cy="1537253"/>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1 Título">
            <a:extLst>
              <a:ext uri="{FF2B5EF4-FFF2-40B4-BE49-F238E27FC236}">
                <a16:creationId xmlns:a16="http://schemas.microsoft.com/office/drawing/2014/main" id="{69011A5B-7A26-4E8A-8E17-5C0CC6AA9EC0}"/>
              </a:ext>
            </a:extLst>
          </p:cNvPr>
          <p:cNvSpPr>
            <a:spLocks noGrp="1"/>
          </p:cNvSpPr>
          <p:nvPr>
            <p:ph type="title"/>
          </p:nvPr>
        </p:nvSpPr>
        <p:spPr/>
        <p:txBody>
          <a:bodyPr/>
          <a:lstStyle/>
          <a:p>
            <a:pPr eaLnBrk="1" hangingPunct="1"/>
            <a:r>
              <a:rPr lang="es-AR" altLang="es-AR" dirty="0"/>
              <a:t>Visión General de UML</a:t>
            </a:r>
          </a:p>
        </p:txBody>
      </p:sp>
      <p:sp>
        <p:nvSpPr>
          <p:cNvPr id="6147" name="2 Marcador de contenido">
            <a:extLst>
              <a:ext uri="{FF2B5EF4-FFF2-40B4-BE49-F238E27FC236}">
                <a16:creationId xmlns:a16="http://schemas.microsoft.com/office/drawing/2014/main" id="{2CD8FC3E-F9C6-4264-9BB8-8173E1A8C6CA}"/>
              </a:ext>
            </a:extLst>
          </p:cNvPr>
          <p:cNvSpPr>
            <a:spLocks noGrp="1"/>
          </p:cNvSpPr>
          <p:nvPr>
            <p:ph idx="1"/>
          </p:nvPr>
        </p:nvSpPr>
        <p:spPr/>
        <p:txBody>
          <a:bodyPr/>
          <a:lstStyle/>
          <a:p>
            <a:pPr eaLnBrk="1" hangingPunct="1"/>
            <a:r>
              <a:rPr lang="es-ES" altLang="es-AR" b="1" dirty="0"/>
              <a:t>UML es un lenguaje de Modelado</a:t>
            </a:r>
            <a:r>
              <a:rPr lang="es-ES" altLang="es-AR" dirty="0"/>
              <a:t>. Es un lenguaje estándar para escribir planos de software.</a:t>
            </a:r>
          </a:p>
          <a:p>
            <a:pPr eaLnBrk="1" hangingPunct="1"/>
            <a:r>
              <a:rPr lang="es-ES" altLang="es-AR" dirty="0"/>
              <a:t>UML (</a:t>
            </a:r>
            <a:r>
              <a:rPr lang="es-ES" altLang="es-AR" dirty="0" err="1"/>
              <a:t>Unified</a:t>
            </a:r>
            <a:r>
              <a:rPr lang="es-ES" altLang="es-AR" dirty="0"/>
              <a:t> </a:t>
            </a:r>
            <a:r>
              <a:rPr lang="es-ES" altLang="es-AR" dirty="0" err="1"/>
              <a:t>Modeling</a:t>
            </a:r>
            <a:r>
              <a:rPr lang="es-ES" altLang="es-AR" dirty="0"/>
              <a:t> </a:t>
            </a:r>
            <a:r>
              <a:rPr lang="es-ES" altLang="es-AR" dirty="0" err="1"/>
              <a:t>Language</a:t>
            </a:r>
            <a:r>
              <a:rPr lang="es-ES" altLang="es-AR" dirty="0"/>
              <a:t>) es un lenguaje que permite modelar, construir y documentar los elementos que forman un sistema software orientado a objetos.</a:t>
            </a:r>
          </a:p>
        </p:txBody>
      </p:sp>
      <p:pic>
        <p:nvPicPr>
          <p:cNvPr id="6150" name="Picture 6" descr="windowslivewriterumlbookmarkstutorialesbsicos-1240fuml-lg3">
            <a:extLst>
              <a:ext uri="{FF2B5EF4-FFF2-40B4-BE49-F238E27FC236}">
                <a16:creationId xmlns:a16="http://schemas.microsoft.com/office/drawing/2014/main" id="{688F1212-5E4F-4282-97EB-959861CA09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6364" y="4437063"/>
            <a:ext cx="2663825" cy="186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n 4">
            <a:extLst>
              <a:ext uri="{FF2B5EF4-FFF2-40B4-BE49-F238E27FC236}">
                <a16:creationId xmlns:a16="http://schemas.microsoft.com/office/drawing/2014/main" id="{7584C5BE-069F-49CF-8A60-BDC74E6891C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1893" t="22440" b="29576"/>
          <a:stretch/>
        </p:blipFill>
        <p:spPr>
          <a:xfrm>
            <a:off x="9369287" y="0"/>
            <a:ext cx="2822713" cy="153725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6150"/>
                                        </p:tgtEl>
                                        <p:attrNameLst>
                                          <p:attrName>style.visibility</p:attrName>
                                        </p:attrNameLst>
                                      </p:cBhvr>
                                      <p:to>
                                        <p:strVal val="visible"/>
                                      </p:to>
                                    </p:set>
                                    <p:animEffect transition="in" filter="fade">
                                      <p:cBhvr>
                                        <p:cTn id="7" dur="2000"/>
                                        <p:tgtEl>
                                          <p:spTgt spid="6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82AB0424-80AC-44C3-B6F4-19AA6AFAF216}"/>
              </a:ext>
            </a:extLst>
          </p:cNvPr>
          <p:cNvSpPr>
            <a:spLocks noGrp="1"/>
          </p:cNvSpPr>
          <p:nvPr>
            <p:ph type="title"/>
          </p:nvPr>
        </p:nvSpPr>
        <p:spPr>
          <a:xfrm>
            <a:off x="1992313" y="260350"/>
            <a:ext cx="8229600" cy="1143000"/>
          </a:xfrm>
        </p:spPr>
        <p:txBody>
          <a:bodyPr/>
          <a:lstStyle/>
          <a:p>
            <a:r>
              <a:rPr lang="es-AR" altLang="es-AR" dirty="0"/>
              <a:t>Evolución de </a:t>
            </a:r>
            <a:r>
              <a:rPr lang="es-AR" altLang="es-AR" b="1" dirty="0">
                <a:solidFill>
                  <a:srgbClr val="6A161C"/>
                </a:solidFill>
              </a:rPr>
              <a:t>U</a:t>
            </a:r>
            <a:r>
              <a:rPr lang="es-AR" altLang="es-AR" b="1" dirty="0">
                <a:solidFill>
                  <a:schemeClr val="hlink"/>
                </a:solidFill>
              </a:rPr>
              <a:t>M</a:t>
            </a:r>
            <a:r>
              <a:rPr lang="es-AR" altLang="es-AR" b="1" dirty="0">
                <a:solidFill>
                  <a:srgbClr val="2C265A"/>
                </a:solidFill>
              </a:rPr>
              <a:t>L 2.5</a:t>
            </a:r>
            <a:endParaRPr lang="es-ES" altLang="es-AR" b="1" dirty="0">
              <a:solidFill>
                <a:srgbClr val="2C265A"/>
              </a:solidFill>
            </a:endParaRPr>
          </a:p>
        </p:txBody>
      </p:sp>
      <p:pic>
        <p:nvPicPr>
          <p:cNvPr id="64516" name="Picture 4" descr="UMl evo">
            <a:extLst>
              <a:ext uri="{FF2B5EF4-FFF2-40B4-BE49-F238E27FC236}">
                <a16:creationId xmlns:a16="http://schemas.microsoft.com/office/drawing/2014/main" id="{1CD2E43A-3A01-4906-8917-49302F8781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5050" y="1341438"/>
            <a:ext cx="5041900" cy="52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Imagen 3">
            <a:extLst>
              <a:ext uri="{FF2B5EF4-FFF2-40B4-BE49-F238E27FC236}">
                <a16:creationId xmlns:a16="http://schemas.microsoft.com/office/drawing/2014/main" id="{5BA46235-8625-4BE1-B9EE-6043DE7D1DAA}"/>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1893" t="22440" b="29576"/>
          <a:stretch/>
        </p:blipFill>
        <p:spPr>
          <a:xfrm>
            <a:off x="9369287" y="0"/>
            <a:ext cx="2822713" cy="153725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64516"/>
                                        </p:tgtEl>
                                        <p:attrNameLst>
                                          <p:attrName>style.visibility</p:attrName>
                                        </p:attrNameLst>
                                      </p:cBhvr>
                                      <p:to>
                                        <p:strVal val="visible"/>
                                      </p:to>
                                    </p:set>
                                    <p:animEffect transition="in" filter="wipe(up)">
                                      <p:cBhvr>
                                        <p:cTn id="7" dur="5000"/>
                                        <p:tgtEl>
                                          <p:spTgt spid="64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653EEF5B-8CE7-4051-BB28-E990328F4A90}"/>
              </a:ext>
            </a:extLst>
          </p:cNvPr>
          <p:cNvSpPr>
            <a:spLocks noGrp="1"/>
          </p:cNvSpPr>
          <p:nvPr>
            <p:ph type="title"/>
          </p:nvPr>
        </p:nvSpPr>
        <p:spPr>
          <a:xfrm>
            <a:off x="1981200" y="404813"/>
            <a:ext cx="8229600" cy="1143000"/>
          </a:xfrm>
        </p:spPr>
        <p:txBody>
          <a:bodyPr/>
          <a:lstStyle/>
          <a:p>
            <a:r>
              <a:rPr lang="es-AR" altLang="es-AR"/>
              <a:t>Visión General de UML</a:t>
            </a:r>
            <a:endParaRPr lang="es-ES" altLang="es-AR"/>
          </a:p>
        </p:txBody>
      </p:sp>
      <p:sp>
        <p:nvSpPr>
          <p:cNvPr id="8195" name="Rectangle 3">
            <a:extLst>
              <a:ext uri="{FF2B5EF4-FFF2-40B4-BE49-F238E27FC236}">
                <a16:creationId xmlns:a16="http://schemas.microsoft.com/office/drawing/2014/main" id="{67BF6FD5-E75F-4DE2-90BD-E4E3917C6A6B}"/>
              </a:ext>
            </a:extLst>
          </p:cNvPr>
          <p:cNvSpPr>
            <a:spLocks noGrp="1"/>
          </p:cNvSpPr>
          <p:nvPr>
            <p:ph type="body" idx="1"/>
          </p:nvPr>
        </p:nvSpPr>
        <p:spPr>
          <a:xfrm>
            <a:off x="1992313" y="1916114"/>
            <a:ext cx="8229600" cy="4941887"/>
          </a:xfrm>
        </p:spPr>
        <p:txBody>
          <a:bodyPr/>
          <a:lstStyle/>
          <a:p>
            <a:pPr eaLnBrk="1" hangingPunct="1"/>
            <a:r>
              <a:rPr lang="es-ES" altLang="es-AR"/>
              <a:t>Tiene una </a:t>
            </a:r>
            <a:r>
              <a:rPr lang="es-ES" altLang="es-AR" b="1"/>
              <a:t>notación grafica muy expresiva</a:t>
            </a:r>
            <a:r>
              <a:rPr lang="es-ES" altLang="es-AR"/>
              <a:t> que permite representar en mayor o menor medida fases del proyecto.</a:t>
            </a:r>
            <a:endParaRPr lang="es-AR" altLang="es-AR"/>
          </a:p>
          <a:p>
            <a:pPr eaLnBrk="1" hangingPunct="1"/>
            <a:r>
              <a:rPr lang="es-ES" altLang="es-AR" b="1"/>
              <a:t>Nos indica como se pueden crear y leer modelos</a:t>
            </a:r>
            <a:r>
              <a:rPr lang="es-ES" altLang="es-AR"/>
              <a:t>.</a:t>
            </a:r>
          </a:p>
          <a:p>
            <a:r>
              <a:rPr lang="es-ES" altLang="es-AR"/>
              <a:t>UML puede usarse en las diferentes etapas del ciclo de vida del desarrollo</a:t>
            </a:r>
          </a:p>
        </p:txBody>
      </p:sp>
      <p:pic>
        <p:nvPicPr>
          <p:cNvPr id="59396" name="Picture 4" descr="uml2">
            <a:extLst>
              <a:ext uri="{FF2B5EF4-FFF2-40B4-BE49-F238E27FC236}">
                <a16:creationId xmlns:a16="http://schemas.microsoft.com/office/drawing/2014/main" id="{324FD52C-AE59-4A64-8054-3827ABC505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37138"/>
          <a:stretch>
            <a:fillRect/>
          </a:stretch>
        </p:blipFill>
        <p:spPr bwMode="auto">
          <a:xfrm>
            <a:off x="3719513" y="4786314"/>
            <a:ext cx="4933950" cy="207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n 4">
            <a:extLst>
              <a:ext uri="{FF2B5EF4-FFF2-40B4-BE49-F238E27FC236}">
                <a16:creationId xmlns:a16="http://schemas.microsoft.com/office/drawing/2014/main" id="{0BA9CAEB-E6F9-412F-9770-BBA594EF24C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1893" t="22440" b="29576"/>
          <a:stretch/>
        </p:blipFill>
        <p:spPr>
          <a:xfrm>
            <a:off x="9369287" y="0"/>
            <a:ext cx="2822713" cy="153725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withEffect">
                                  <p:stCondLst>
                                    <p:cond delay="0"/>
                                  </p:stCondLst>
                                  <p:childTnLst>
                                    <p:set>
                                      <p:cBhvr>
                                        <p:cTn id="6" dur="1" fill="hold">
                                          <p:stCondLst>
                                            <p:cond delay="0"/>
                                          </p:stCondLst>
                                        </p:cTn>
                                        <p:tgtEl>
                                          <p:spTgt spid="59396"/>
                                        </p:tgtEl>
                                        <p:attrNameLst>
                                          <p:attrName>style.visibility</p:attrName>
                                        </p:attrNameLst>
                                      </p:cBhvr>
                                      <p:to>
                                        <p:strVal val="visible"/>
                                      </p:to>
                                    </p:set>
                                    <p:anim calcmode="lin" valueType="num">
                                      <p:cBhvr>
                                        <p:cTn id="7" dur="5000" fill="hold"/>
                                        <p:tgtEl>
                                          <p:spTgt spid="59396"/>
                                        </p:tgtEl>
                                        <p:attrNameLst>
                                          <p:attrName>ppt_w</p:attrName>
                                        </p:attrNameLst>
                                      </p:cBhvr>
                                      <p:tavLst>
                                        <p:tav tm="0">
                                          <p:val>
                                            <p:fltVal val="0"/>
                                          </p:val>
                                        </p:tav>
                                        <p:tav tm="100000">
                                          <p:val>
                                            <p:strVal val="#ppt_w"/>
                                          </p:val>
                                        </p:tav>
                                      </p:tavLst>
                                    </p:anim>
                                    <p:anim calcmode="lin" valueType="num">
                                      <p:cBhvr>
                                        <p:cTn id="8" dur="5000" fill="hold"/>
                                        <p:tgtEl>
                                          <p:spTgt spid="59396"/>
                                        </p:tgtEl>
                                        <p:attrNameLst>
                                          <p:attrName>ppt_h</p:attrName>
                                        </p:attrNameLst>
                                      </p:cBhvr>
                                      <p:tavLst>
                                        <p:tav tm="0">
                                          <p:val>
                                            <p:fltVal val="0"/>
                                          </p:val>
                                        </p:tav>
                                        <p:tav tm="100000">
                                          <p:val>
                                            <p:strVal val="#ppt_h"/>
                                          </p:val>
                                        </p:tav>
                                      </p:tavLst>
                                    </p:anim>
                                    <p:animEffect transition="in" filter="fade">
                                      <p:cBhvr>
                                        <p:cTn id="9" dur="5000"/>
                                        <p:tgtEl>
                                          <p:spTgt spid="59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Título">
            <a:extLst>
              <a:ext uri="{FF2B5EF4-FFF2-40B4-BE49-F238E27FC236}">
                <a16:creationId xmlns:a16="http://schemas.microsoft.com/office/drawing/2014/main" id="{ED8CDA92-2ECF-4715-9F82-A7030E22068B}"/>
              </a:ext>
            </a:extLst>
          </p:cNvPr>
          <p:cNvSpPr>
            <a:spLocks noGrp="1"/>
          </p:cNvSpPr>
          <p:nvPr>
            <p:ph type="title"/>
          </p:nvPr>
        </p:nvSpPr>
        <p:spPr/>
        <p:txBody>
          <a:bodyPr/>
          <a:lstStyle/>
          <a:p>
            <a:pPr eaLnBrk="1" hangingPunct="1"/>
            <a:r>
              <a:rPr lang="es-AR" altLang="es-AR"/>
              <a:t>¿Qué es un modelo?</a:t>
            </a:r>
          </a:p>
        </p:txBody>
      </p:sp>
      <p:sp>
        <p:nvSpPr>
          <p:cNvPr id="9219" name="2 Marcador de contenido">
            <a:extLst>
              <a:ext uri="{FF2B5EF4-FFF2-40B4-BE49-F238E27FC236}">
                <a16:creationId xmlns:a16="http://schemas.microsoft.com/office/drawing/2014/main" id="{CF071BAF-81C2-44EC-9690-D3B6A2AC9934}"/>
              </a:ext>
            </a:extLst>
          </p:cNvPr>
          <p:cNvSpPr>
            <a:spLocks noGrp="1"/>
          </p:cNvSpPr>
          <p:nvPr>
            <p:ph idx="1"/>
          </p:nvPr>
        </p:nvSpPr>
        <p:spPr>
          <a:xfrm>
            <a:off x="1981200" y="3284538"/>
            <a:ext cx="8229600" cy="3040062"/>
          </a:xfrm>
        </p:spPr>
        <p:txBody>
          <a:bodyPr>
            <a:normAutofit lnSpcReduction="10000"/>
          </a:bodyPr>
          <a:lstStyle/>
          <a:p>
            <a:pPr eaLnBrk="1" hangingPunct="1"/>
            <a:endParaRPr lang="es-AR" altLang="es-AR" sz="900" dirty="0"/>
          </a:p>
          <a:p>
            <a:pPr eaLnBrk="1" hangingPunct="1"/>
            <a:r>
              <a:rPr lang="es-AR" altLang="es-AR" dirty="0"/>
              <a:t>Un modelo proporciona un plano de un sistema.</a:t>
            </a:r>
          </a:p>
          <a:p>
            <a:pPr eaLnBrk="1" hangingPunct="1"/>
            <a:endParaRPr lang="es-AR" altLang="es-AR" sz="900" dirty="0"/>
          </a:p>
          <a:p>
            <a:pPr eaLnBrk="1" hangingPunct="1"/>
            <a:r>
              <a:rPr lang="es-AR" altLang="es-AR" i="1" dirty="0"/>
              <a:t>Incluye aquellos aspectos importantes del sistema y omite aquellos elementos menores que no son relevantes.</a:t>
            </a:r>
          </a:p>
          <a:p>
            <a:pPr eaLnBrk="1" hangingPunct="1"/>
            <a:r>
              <a:rPr lang="es-ES" altLang="es-AR" dirty="0"/>
              <a:t>Cada  modelo nos permite fijarnos en un aspecto distinto del sistema.</a:t>
            </a:r>
            <a:endParaRPr lang="es-AR" altLang="es-AR" dirty="0"/>
          </a:p>
        </p:txBody>
      </p:sp>
      <p:sp>
        <p:nvSpPr>
          <p:cNvPr id="7175" name="Text Box 7">
            <a:extLst>
              <a:ext uri="{FF2B5EF4-FFF2-40B4-BE49-F238E27FC236}">
                <a16:creationId xmlns:a16="http://schemas.microsoft.com/office/drawing/2014/main" id="{F70C743A-DA16-4F8C-835E-2DAA958FD1B0}"/>
              </a:ext>
            </a:extLst>
          </p:cNvPr>
          <p:cNvSpPr txBox="1">
            <a:spLocks noChangeArrowheads="1"/>
          </p:cNvSpPr>
          <p:nvPr/>
        </p:nvSpPr>
        <p:spPr bwMode="auto">
          <a:xfrm>
            <a:off x="1992314" y="2205039"/>
            <a:ext cx="8207375" cy="898525"/>
          </a:xfrm>
          <a:prstGeom prst="rect">
            <a:avLst/>
          </a:prstGeom>
          <a:solidFill>
            <a:srgbClr val="CCFFFF"/>
          </a:solidFill>
          <a:ln w="25400">
            <a:solidFill>
              <a:schemeClr val="tx1"/>
            </a:solidFill>
            <a:prstDash val="lgDashDot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buClr>
                <a:srgbClr val="0BD0D9"/>
              </a:buClr>
              <a:buSzPct val="95000"/>
              <a:buFont typeface="Wingdings 2" panose="05020102010507070707" pitchFamily="18" charset="2"/>
              <a:buNone/>
            </a:pPr>
            <a:endParaRPr lang="es-AR" altLang="es-AR" sz="800"/>
          </a:p>
          <a:p>
            <a:pPr algn="ctr" eaLnBrk="1" hangingPunct="1">
              <a:spcBef>
                <a:spcPct val="20000"/>
              </a:spcBef>
              <a:buClr>
                <a:srgbClr val="0BD0D9"/>
              </a:buClr>
              <a:buSzPct val="95000"/>
              <a:buFont typeface="Wingdings 2" panose="05020102010507070707" pitchFamily="18" charset="2"/>
              <a:buNone/>
            </a:pPr>
            <a:r>
              <a:rPr lang="es-AR" altLang="es-AR" sz="2800"/>
              <a:t>“</a:t>
            </a:r>
            <a:r>
              <a:rPr lang="es-AR" altLang="es-AR" sz="2800" b="1"/>
              <a:t>Un modelo es una abstracción de la realidad”</a:t>
            </a:r>
          </a:p>
          <a:p>
            <a:pPr algn="ctr" eaLnBrk="1" hangingPunct="1">
              <a:spcBef>
                <a:spcPct val="20000"/>
              </a:spcBef>
              <a:buClr>
                <a:srgbClr val="0BD0D9"/>
              </a:buClr>
              <a:buSzPct val="95000"/>
              <a:buFont typeface="Wingdings 2" panose="05020102010507070707" pitchFamily="18" charset="2"/>
              <a:buNone/>
            </a:pPr>
            <a:endParaRPr lang="es-ES" altLang="es-AR" sz="800" b="1"/>
          </a:p>
        </p:txBody>
      </p:sp>
      <p:pic>
        <p:nvPicPr>
          <p:cNvPr id="5" name="Imagen 4">
            <a:extLst>
              <a:ext uri="{FF2B5EF4-FFF2-40B4-BE49-F238E27FC236}">
                <a16:creationId xmlns:a16="http://schemas.microsoft.com/office/drawing/2014/main" id="{275095D9-FD67-4812-9B5F-E377EA7226C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1893" t="22440" b="29576"/>
          <a:stretch/>
        </p:blipFill>
        <p:spPr>
          <a:xfrm>
            <a:off x="9369287" y="0"/>
            <a:ext cx="2822713" cy="153725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7175"/>
                                        </p:tgtEl>
                                        <p:attrNameLst>
                                          <p:attrName>style.visibility</p:attrName>
                                        </p:attrNameLst>
                                      </p:cBhvr>
                                      <p:to>
                                        <p:strVal val="visible"/>
                                      </p:to>
                                    </p:set>
                                    <p:animEffect transition="in" filter="fade">
                                      <p:cBhvr>
                                        <p:cTn id="7" dur="1600" decel="100000"/>
                                        <p:tgtEl>
                                          <p:spTgt spid="7175"/>
                                        </p:tgtEl>
                                      </p:cBhvr>
                                    </p:animEffect>
                                    <p:anim calcmode="lin" valueType="num">
                                      <p:cBhvr>
                                        <p:cTn id="8" dur="1600" decel="100000" fill="hold"/>
                                        <p:tgtEl>
                                          <p:spTgt spid="7175"/>
                                        </p:tgtEl>
                                        <p:attrNameLst>
                                          <p:attrName>style.rotation</p:attrName>
                                        </p:attrNameLst>
                                      </p:cBhvr>
                                      <p:tavLst>
                                        <p:tav tm="0">
                                          <p:val>
                                            <p:fltVal val="-90"/>
                                          </p:val>
                                        </p:tav>
                                        <p:tav tm="100000">
                                          <p:val>
                                            <p:fltVal val="0"/>
                                          </p:val>
                                        </p:tav>
                                      </p:tavLst>
                                    </p:anim>
                                    <p:anim calcmode="lin" valueType="num">
                                      <p:cBhvr>
                                        <p:cTn id="9" dur="1600" decel="100000" fill="hold"/>
                                        <p:tgtEl>
                                          <p:spTgt spid="7175"/>
                                        </p:tgtEl>
                                        <p:attrNameLst>
                                          <p:attrName>ppt_x</p:attrName>
                                        </p:attrNameLst>
                                      </p:cBhvr>
                                      <p:tavLst>
                                        <p:tav tm="0">
                                          <p:val>
                                            <p:strVal val="#ppt_x+0.4"/>
                                          </p:val>
                                        </p:tav>
                                        <p:tav tm="100000">
                                          <p:val>
                                            <p:strVal val="#ppt_x-0.05"/>
                                          </p:val>
                                        </p:tav>
                                      </p:tavLst>
                                    </p:anim>
                                    <p:anim calcmode="lin" valueType="num">
                                      <p:cBhvr>
                                        <p:cTn id="10" dur="1600" decel="100000" fill="hold"/>
                                        <p:tgtEl>
                                          <p:spTgt spid="7175"/>
                                        </p:tgtEl>
                                        <p:attrNameLst>
                                          <p:attrName>ppt_y</p:attrName>
                                        </p:attrNameLst>
                                      </p:cBhvr>
                                      <p:tavLst>
                                        <p:tav tm="0">
                                          <p:val>
                                            <p:strVal val="#ppt_y-0.4"/>
                                          </p:val>
                                        </p:tav>
                                        <p:tav tm="100000">
                                          <p:val>
                                            <p:strVal val="#ppt_y+0.1"/>
                                          </p:val>
                                        </p:tav>
                                      </p:tavLst>
                                    </p:anim>
                                    <p:anim calcmode="lin" valueType="num">
                                      <p:cBhvr>
                                        <p:cTn id="11" dur="400" accel="100000" fill="hold">
                                          <p:stCondLst>
                                            <p:cond delay="1600"/>
                                          </p:stCondLst>
                                        </p:cTn>
                                        <p:tgtEl>
                                          <p:spTgt spid="7175"/>
                                        </p:tgtEl>
                                        <p:attrNameLst>
                                          <p:attrName>ppt_x</p:attrName>
                                        </p:attrNameLst>
                                      </p:cBhvr>
                                      <p:tavLst>
                                        <p:tav tm="0">
                                          <p:val>
                                            <p:strVal val="#ppt_x-0.05"/>
                                          </p:val>
                                        </p:tav>
                                        <p:tav tm="100000">
                                          <p:val>
                                            <p:strVal val="#ppt_x"/>
                                          </p:val>
                                        </p:tav>
                                      </p:tavLst>
                                    </p:anim>
                                    <p:anim calcmode="lin" valueType="num">
                                      <p:cBhvr>
                                        <p:cTn id="12" dur="400" accel="100000" fill="hold">
                                          <p:stCondLst>
                                            <p:cond delay="1600"/>
                                          </p:stCondLst>
                                        </p:cTn>
                                        <p:tgtEl>
                                          <p:spTgt spid="7175"/>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3343F67E-19F6-4DAE-A2EF-59CE0C54CF73}"/>
              </a:ext>
            </a:extLst>
          </p:cNvPr>
          <p:cNvSpPr>
            <a:spLocks noGrp="1" noChangeArrowheads="1"/>
          </p:cNvSpPr>
          <p:nvPr>
            <p:ph type="title"/>
          </p:nvPr>
        </p:nvSpPr>
        <p:spPr>
          <a:xfrm>
            <a:off x="2063750" y="836613"/>
            <a:ext cx="8064500" cy="6096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ormAutofit fontScale="90000"/>
          </a:bodyPr>
          <a:lstStyle/>
          <a:p>
            <a:r>
              <a:rPr lang="es-CL" altLang="es-AR"/>
              <a:t>Modelamiento</a:t>
            </a:r>
            <a:r>
              <a:rPr lang="es-CL" altLang="es-AR" sz="2900" b="1">
                <a:solidFill>
                  <a:srgbClr val="AC3434"/>
                </a:solidFill>
                <a:latin typeface="Verdana" panose="020B0604030504040204" pitchFamily="34" charset="0"/>
              </a:rPr>
              <a:t> </a:t>
            </a:r>
            <a:r>
              <a:rPr lang="es-CL" altLang="es-AR"/>
              <a:t>de Software</a:t>
            </a:r>
            <a:endParaRPr lang="es-ES" altLang="es-AR"/>
          </a:p>
        </p:txBody>
      </p:sp>
      <p:pic>
        <p:nvPicPr>
          <p:cNvPr id="10243" name="Picture 4" descr="casa_etapas">
            <a:extLst>
              <a:ext uri="{FF2B5EF4-FFF2-40B4-BE49-F238E27FC236}">
                <a16:creationId xmlns:a16="http://schemas.microsoft.com/office/drawing/2014/main" id="{58E97C51-CC4A-41A9-88C9-3AE46F668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2539" y="1851026"/>
            <a:ext cx="5183187"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9" name="Rectangle 5">
            <a:extLst>
              <a:ext uri="{FF2B5EF4-FFF2-40B4-BE49-F238E27FC236}">
                <a16:creationId xmlns:a16="http://schemas.microsoft.com/office/drawing/2014/main" id="{64450778-EDAA-4C3B-9E16-B2007A1CFF15}"/>
              </a:ext>
            </a:extLst>
          </p:cNvPr>
          <p:cNvSpPr>
            <a:spLocks noChangeArrowheads="1"/>
          </p:cNvSpPr>
          <p:nvPr/>
        </p:nvSpPr>
        <p:spPr bwMode="auto">
          <a:xfrm>
            <a:off x="2927350" y="5300663"/>
            <a:ext cx="67945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es-CL" sz="2800" b="1" dirty="0">
                <a:solidFill>
                  <a:srgbClr val="003366"/>
                </a:solidFill>
                <a:latin typeface="Verdana" pitchFamily="34" charset="0"/>
              </a:rPr>
              <a:t>Un Modelo de </a:t>
            </a:r>
            <a:r>
              <a:rPr lang="es-CL" sz="2800" b="1" i="1" dirty="0">
                <a:solidFill>
                  <a:srgbClr val="003366"/>
                </a:solidFill>
                <a:latin typeface="Verdana" pitchFamily="34" charset="0"/>
              </a:rPr>
              <a:t>Software</a:t>
            </a:r>
            <a:r>
              <a:rPr lang="es-CL" sz="2800" b="1" dirty="0">
                <a:solidFill>
                  <a:srgbClr val="003366"/>
                </a:solidFill>
                <a:latin typeface="Verdana" pitchFamily="34" charset="0"/>
              </a:rPr>
              <a:t> es </a:t>
            </a:r>
          </a:p>
          <a:p>
            <a:pPr algn="ctr">
              <a:defRPr/>
            </a:pPr>
            <a:r>
              <a:rPr lang="es-CL" sz="2800" b="1" dirty="0">
                <a:solidFill>
                  <a:srgbClr val="003366"/>
                </a:solidFill>
                <a:latin typeface="Verdana" pitchFamily="34" charset="0"/>
              </a:rPr>
              <a:t>una </a:t>
            </a:r>
            <a:r>
              <a:rPr lang="es-CL" sz="2800" b="1" dirty="0">
                <a:solidFill>
                  <a:srgbClr val="003366"/>
                </a:solidFill>
                <a:effectLst>
                  <a:outerShdw blurRad="38100" dist="38100" dir="2700000" algn="tl">
                    <a:srgbClr val="C0C0C0"/>
                  </a:outerShdw>
                </a:effectLst>
                <a:latin typeface="Verdana" pitchFamily="34" charset="0"/>
              </a:rPr>
              <a:t>Simplificación de la Realidad</a:t>
            </a:r>
            <a:endParaRPr lang="es-ES" sz="2800" b="1" dirty="0">
              <a:solidFill>
                <a:srgbClr val="003366"/>
              </a:solidFill>
              <a:effectLst>
                <a:outerShdw blurRad="38100" dist="38100" dir="2700000" algn="tl">
                  <a:srgbClr val="C0C0C0"/>
                </a:outerShdw>
              </a:effectLst>
              <a:latin typeface="Verdana" pitchFamily="34" charset="0"/>
            </a:endParaRPr>
          </a:p>
        </p:txBody>
      </p:sp>
      <p:pic>
        <p:nvPicPr>
          <p:cNvPr id="5" name="Imagen 4">
            <a:extLst>
              <a:ext uri="{FF2B5EF4-FFF2-40B4-BE49-F238E27FC236}">
                <a16:creationId xmlns:a16="http://schemas.microsoft.com/office/drawing/2014/main" id="{9D3D7302-1D90-45B4-8A72-23E82E41086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1893" t="22440" b="29576"/>
          <a:stretch/>
        </p:blipFill>
        <p:spPr>
          <a:xfrm>
            <a:off x="9369287" y="0"/>
            <a:ext cx="2822713" cy="1537253"/>
          </a:xfrm>
          <a:prstGeom prst="rect">
            <a:avLst/>
          </a:prstGeom>
        </p:spPr>
      </p:pic>
    </p:spTree>
  </p:cSld>
  <p:clrMapOvr>
    <a:masterClrMapping/>
  </p:clrMapOvr>
  <p:transition>
    <p:zo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1 Título">
            <a:extLst>
              <a:ext uri="{FF2B5EF4-FFF2-40B4-BE49-F238E27FC236}">
                <a16:creationId xmlns:a16="http://schemas.microsoft.com/office/drawing/2014/main" id="{884F1209-8C2D-4E7B-A05E-373AF265906F}"/>
              </a:ext>
            </a:extLst>
          </p:cNvPr>
          <p:cNvSpPr>
            <a:spLocks noGrp="1"/>
          </p:cNvSpPr>
          <p:nvPr>
            <p:ph type="title"/>
          </p:nvPr>
        </p:nvSpPr>
        <p:spPr/>
        <p:txBody>
          <a:bodyPr/>
          <a:lstStyle/>
          <a:p>
            <a:pPr eaLnBrk="1" hangingPunct="1"/>
            <a:r>
              <a:rPr lang="es-AR" altLang="es-AR"/>
              <a:t>¿Por qué modelamos?</a:t>
            </a:r>
          </a:p>
        </p:txBody>
      </p:sp>
      <p:sp>
        <p:nvSpPr>
          <p:cNvPr id="13315" name="2 Marcador de contenido">
            <a:extLst>
              <a:ext uri="{FF2B5EF4-FFF2-40B4-BE49-F238E27FC236}">
                <a16:creationId xmlns:a16="http://schemas.microsoft.com/office/drawing/2014/main" id="{6D5B7951-8C5D-48EA-9EE4-5476E392E871}"/>
              </a:ext>
            </a:extLst>
          </p:cNvPr>
          <p:cNvSpPr>
            <a:spLocks noGrp="1"/>
          </p:cNvSpPr>
          <p:nvPr>
            <p:ph idx="1"/>
          </p:nvPr>
        </p:nvSpPr>
        <p:spPr/>
        <p:txBody>
          <a:bodyPr/>
          <a:lstStyle/>
          <a:p>
            <a:pPr algn="ctr" eaLnBrk="1" hangingPunct="1">
              <a:buFont typeface="Wingdings 2" panose="05020102010507070707" pitchFamily="18" charset="2"/>
              <a:buNone/>
            </a:pPr>
            <a:r>
              <a:rPr lang="es-AR" altLang="es-AR" b="1" dirty="0">
                <a:solidFill>
                  <a:schemeClr val="accent1"/>
                </a:solidFill>
              </a:rPr>
              <a:t>Construimos modelos para comprender mejor el sistema que estamos desarrollando.</a:t>
            </a:r>
          </a:p>
          <a:p>
            <a:pPr eaLnBrk="1" hangingPunct="1"/>
            <a:endParaRPr lang="es-AR" altLang="es-AR" sz="800" b="1" dirty="0">
              <a:solidFill>
                <a:schemeClr val="accent1"/>
              </a:solidFill>
            </a:endParaRPr>
          </a:p>
          <a:p>
            <a:pPr eaLnBrk="1" hangingPunct="1"/>
            <a:endParaRPr lang="es-AR" altLang="es-AR" sz="800" b="1" dirty="0"/>
          </a:p>
          <a:p>
            <a:pPr eaLnBrk="1" hangingPunct="1"/>
            <a:r>
              <a:rPr lang="es-AR" altLang="es-AR" b="1" dirty="0"/>
              <a:t>Los Modelos:</a:t>
            </a:r>
          </a:p>
          <a:p>
            <a:pPr lvl="1" eaLnBrk="1" hangingPunct="1"/>
            <a:r>
              <a:rPr lang="es-AR" altLang="es-AR" dirty="0"/>
              <a:t>Nos ayudan a visualizar como queremos que sea un sistema.</a:t>
            </a:r>
          </a:p>
          <a:p>
            <a:pPr lvl="1" eaLnBrk="1" hangingPunct="1"/>
            <a:r>
              <a:rPr lang="es-AR" altLang="es-AR" dirty="0"/>
              <a:t>Nos ayudan a especificar la </a:t>
            </a:r>
            <a:r>
              <a:rPr lang="es-AR" altLang="es-AR" b="1" dirty="0">
                <a:solidFill>
                  <a:schemeClr val="accent1"/>
                </a:solidFill>
              </a:rPr>
              <a:t>estructura</a:t>
            </a:r>
            <a:r>
              <a:rPr lang="es-AR" altLang="es-AR" dirty="0"/>
              <a:t> o el </a:t>
            </a:r>
            <a:r>
              <a:rPr lang="es-AR" altLang="es-AR" b="1" dirty="0">
                <a:solidFill>
                  <a:schemeClr val="accent1"/>
                </a:solidFill>
              </a:rPr>
              <a:t>comportamiento</a:t>
            </a:r>
            <a:r>
              <a:rPr lang="es-AR" altLang="es-AR" dirty="0"/>
              <a:t> de un sistema.</a:t>
            </a:r>
          </a:p>
          <a:p>
            <a:pPr lvl="1" eaLnBrk="1" hangingPunct="1"/>
            <a:r>
              <a:rPr lang="es-AR" altLang="es-AR" dirty="0"/>
              <a:t>Nos guían en la construcción de un sistema.</a:t>
            </a:r>
          </a:p>
          <a:p>
            <a:pPr lvl="1" eaLnBrk="1" hangingPunct="1"/>
            <a:r>
              <a:rPr lang="es-AR" altLang="es-AR" dirty="0"/>
              <a:t>Documentan las decisiones que hemos adoptado.</a:t>
            </a:r>
          </a:p>
          <a:p>
            <a:pPr eaLnBrk="1" hangingPunct="1"/>
            <a:endParaRPr lang="es-AR" altLang="es-AR" dirty="0"/>
          </a:p>
        </p:txBody>
      </p:sp>
      <p:pic>
        <p:nvPicPr>
          <p:cNvPr id="13316" name="Picture 9" descr="MCj02171460000[1]">
            <a:extLst>
              <a:ext uri="{FF2B5EF4-FFF2-40B4-BE49-F238E27FC236}">
                <a16:creationId xmlns:a16="http://schemas.microsoft.com/office/drawing/2014/main" id="{543E3D0B-5FE6-4697-AF8C-C031B25257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3386" y="4781550"/>
            <a:ext cx="1814513" cy="153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n 4">
            <a:extLst>
              <a:ext uri="{FF2B5EF4-FFF2-40B4-BE49-F238E27FC236}">
                <a16:creationId xmlns:a16="http://schemas.microsoft.com/office/drawing/2014/main" id="{6D63CA21-B719-4FB6-BFE7-1E8C4B648D5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1893" t="22440" b="29576"/>
          <a:stretch/>
        </p:blipFill>
        <p:spPr>
          <a:xfrm>
            <a:off x="9369287" y="0"/>
            <a:ext cx="2822713" cy="153725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6266A469-0C66-4D1C-A30E-EB66515900FF}"/>
              </a:ext>
            </a:extLst>
          </p:cNvPr>
          <p:cNvSpPr>
            <a:spLocks noGrp="1" noChangeArrowheads="1"/>
          </p:cNvSpPr>
          <p:nvPr>
            <p:ph type="title"/>
          </p:nvPr>
        </p:nvSpPr>
        <p:spPr>
          <a:xfrm>
            <a:off x="1992313" y="476250"/>
            <a:ext cx="8229600" cy="857250"/>
          </a:xfrm>
          <a:noFill/>
          <a:ln w="15875">
            <a:solidFill>
              <a:srgbClr val="FFCC00"/>
            </a:solidFill>
            <a:miter lim="800000"/>
            <a:headEnd/>
            <a:tailEnd/>
          </a:ln>
        </p:spPr>
        <p:txBody>
          <a:bodyPr/>
          <a:lstStyle/>
          <a:p>
            <a:r>
              <a:rPr lang="es-AR" altLang="es-AR">
                <a:solidFill>
                  <a:schemeClr val="hlink"/>
                </a:solidFill>
                <a:latin typeface="Times New Roman" panose="02020603050405020304" pitchFamily="18" charset="0"/>
              </a:rPr>
              <a:t>Metodología de Desarrollo</a:t>
            </a:r>
            <a:endParaRPr lang="es-ES" altLang="es-AR">
              <a:solidFill>
                <a:schemeClr val="hlink"/>
              </a:solidFill>
              <a:latin typeface="Times New Roman" panose="02020603050405020304" pitchFamily="18" charset="0"/>
            </a:endParaRPr>
          </a:p>
        </p:txBody>
      </p:sp>
      <p:sp>
        <p:nvSpPr>
          <p:cNvPr id="92163" name="Rectangle 3">
            <a:extLst>
              <a:ext uri="{FF2B5EF4-FFF2-40B4-BE49-F238E27FC236}">
                <a16:creationId xmlns:a16="http://schemas.microsoft.com/office/drawing/2014/main" id="{95056C2A-232D-4956-8521-3681EE04D201}"/>
              </a:ext>
            </a:extLst>
          </p:cNvPr>
          <p:cNvSpPr>
            <a:spLocks noGrp="1" noChangeArrowheads="1"/>
          </p:cNvSpPr>
          <p:nvPr>
            <p:ph type="body" idx="1"/>
          </p:nvPr>
        </p:nvSpPr>
        <p:spPr>
          <a:xfrm>
            <a:off x="1992314" y="4365626"/>
            <a:ext cx="8372475" cy="1871663"/>
          </a:xfrm>
          <a:solidFill>
            <a:srgbClr val="FFFF99"/>
          </a:solidFill>
          <a:ln cap="flat">
            <a:solidFill>
              <a:schemeClr val="tx1"/>
            </a:solidFill>
            <a:prstDash val="dash"/>
            <a:miter lim="800000"/>
            <a:headEnd/>
            <a:tailEnd/>
          </a:ln>
        </p:spPr>
        <p:txBody>
          <a:bodyPr/>
          <a:lstStyle/>
          <a:p>
            <a:pPr eaLnBrk="1" hangingPunct="1">
              <a:buFontTx/>
              <a:buNone/>
            </a:pPr>
            <a:r>
              <a:rPr lang="es-AR" altLang="es-AR" dirty="0"/>
              <a:t>Consiste en procesos a seguir sistemáticamente para idear e implementar un producto software </a:t>
            </a:r>
            <a:r>
              <a:rPr lang="es-AR" altLang="es-AR" b="1" i="1" dirty="0"/>
              <a:t>desde que surge la necesidad del producto hasta que cumplimos el objetivo.</a:t>
            </a:r>
            <a:endParaRPr lang="es-ES" altLang="es-AR" b="1" i="1" dirty="0"/>
          </a:p>
        </p:txBody>
      </p:sp>
      <p:sp>
        <p:nvSpPr>
          <p:cNvPr id="6149" name="Text Box 5">
            <a:extLst>
              <a:ext uri="{FF2B5EF4-FFF2-40B4-BE49-F238E27FC236}">
                <a16:creationId xmlns:a16="http://schemas.microsoft.com/office/drawing/2014/main" id="{F9A21AF8-083D-4612-8B22-1DB2502F6D25}"/>
              </a:ext>
            </a:extLst>
          </p:cNvPr>
          <p:cNvSpPr txBox="1">
            <a:spLocks noChangeArrowheads="1"/>
          </p:cNvSpPr>
          <p:nvPr/>
        </p:nvSpPr>
        <p:spPr bwMode="auto">
          <a:xfrm>
            <a:off x="2640014" y="1989139"/>
            <a:ext cx="395922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buFontTx/>
              <a:buChar char="•"/>
            </a:pPr>
            <a:r>
              <a:rPr lang="es-AR" altLang="es-AR" sz="2800" dirty="0">
                <a:latin typeface="Footlight MT Light" panose="0204060206030A020304" pitchFamily="18" charset="0"/>
              </a:rPr>
              <a:t> </a:t>
            </a:r>
            <a:r>
              <a:rPr lang="es-AR" altLang="es-AR" sz="2800" b="1" dirty="0">
                <a:solidFill>
                  <a:schemeClr val="accent2"/>
                </a:solidFill>
                <a:latin typeface="Footlight MT Light" panose="0204060206030A020304" pitchFamily="18" charset="0"/>
              </a:rPr>
              <a:t>Dividiremos un gran proyecto en etapas, y cada una de ellas, en  acciones</a:t>
            </a:r>
            <a:endParaRPr lang="es-ES" altLang="es-AR" sz="2800" b="1" dirty="0">
              <a:solidFill>
                <a:schemeClr val="accent2"/>
              </a:solidFill>
              <a:latin typeface="Footlight MT Light" panose="0204060206030A020304" pitchFamily="18" charset="0"/>
            </a:endParaRPr>
          </a:p>
        </p:txBody>
      </p:sp>
      <p:pic>
        <p:nvPicPr>
          <p:cNvPr id="6" name="Imagen 5">
            <a:extLst>
              <a:ext uri="{FF2B5EF4-FFF2-40B4-BE49-F238E27FC236}">
                <a16:creationId xmlns:a16="http://schemas.microsoft.com/office/drawing/2014/main" id="{5A7694D2-2522-455B-B548-73DE9029145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1893" t="22440" b="29576"/>
          <a:stretch/>
        </p:blipFill>
        <p:spPr>
          <a:xfrm>
            <a:off x="9369287" y="0"/>
            <a:ext cx="2822713" cy="1537253"/>
          </a:xfrm>
          <a:prstGeom prst="rect">
            <a:avLst/>
          </a:prstGeom>
        </p:spPr>
      </p:pic>
      <p:pic>
        <p:nvPicPr>
          <p:cNvPr id="5" name="Imagen 4">
            <a:extLst>
              <a:ext uri="{FF2B5EF4-FFF2-40B4-BE49-F238E27FC236}">
                <a16:creationId xmlns:a16="http://schemas.microsoft.com/office/drawing/2014/main" id="{28F94337-2B7C-4FA8-93AD-6129545A0C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4668" y="1639130"/>
            <a:ext cx="2624619" cy="262461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mph" presetSubtype="0" fill="hold" grpId="0" nodeType="withEffect">
                                  <p:stCondLst>
                                    <p:cond delay="0"/>
                                  </p:stCondLst>
                                  <p:childTnLst>
                                    <p:animScale>
                                      <p:cBhvr>
                                        <p:cTn id="6" dur="5000" fill="hold"/>
                                        <p:tgtEl>
                                          <p:spTgt spid="92163">
                                            <p:bg/>
                                          </p:spTgt>
                                        </p:tgtEl>
                                      </p:cBhvr>
                                      <p:by x="150000" y="150000"/>
                                    </p:animScale>
                                  </p:childTnLst>
                                </p:cTn>
                              </p:par>
                            </p:childTnLst>
                          </p:cTn>
                        </p:par>
                        <p:par>
                          <p:cTn id="7" fill="hold" nodeType="afterGroup">
                            <p:stCondLst>
                              <p:cond delay="5000"/>
                            </p:stCondLst>
                            <p:childTnLst>
                              <p:par>
                                <p:cTn id="8" presetID="10" presetClass="entr" presetSubtype="0" fill="hold" grpId="0" nodeType="afterEffect">
                                  <p:stCondLst>
                                    <p:cond delay="0"/>
                                  </p:stCondLst>
                                  <p:childTnLst>
                                    <p:set>
                                      <p:cBhvr>
                                        <p:cTn id="9" dur="1" fill="hold">
                                          <p:stCondLst>
                                            <p:cond delay="0"/>
                                          </p:stCondLst>
                                        </p:cTn>
                                        <p:tgtEl>
                                          <p:spTgt spid="92163">
                                            <p:txEl>
                                              <p:pRg st="0" end="0"/>
                                            </p:txEl>
                                          </p:spTgt>
                                        </p:tgtEl>
                                        <p:attrNameLst>
                                          <p:attrName>style.visibility</p:attrName>
                                        </p:attrNameLst>
                                      </p:cBhvr>
                                      <p:to>
                                        <p:strVal val="visible"/>
                                      </p:to>
                                    </p:set>
                                    <p:animEffect transition="in" filter="fade">
                                      <p:cBhvr>
                                        <p:cTn id="10" dur="5000"/>
                                        <p:tgtEl>
                                          <p:spTgt spid="921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build="p"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1 Título">
            <a:extLst>
              <a:ext uri="{FF2B5EF4-FFF2-40B4-BE49-F238E27FC236}">
                <a16:creationId xmlns:a16="http://schemas.microsoft.com/office/drawing/2014/main" id="{F3AA3360-4FA6-40B6-81CD-321D52A58A6F}"/>
              </a:ext>
            </a:extLst>
          </p:cNvPr>
          <p:cNvSpPr>
            <a:spLocks noGrp="1"/>
          </p:cNvSpPr>
          <p:nvPr>
            <p:ph type="title"/>
          </p:nvPr>
        </p:nvSpPr>
        <p:spPr/>
        <p:txBody>
          <a:bodyPr/>
          <a:lstStyle/>
          <a:p>
            <a:pPr eaLnBrk="1" hangingPunct="1"/>
            <a:r>
              <a:rPr lang="es-AR" altLang="es-AR"/>
              <a:t>¿Por qué modelamos?</a:t>
            </a:r>
          </a:p>
        </p:txBody>
      </p:sp>
      <p:sp>
        <p:nvSpPr>
          <p:cNvPr id="14339" name="2 Marcador de contenido">
            <a:extLst>
              <a:ext uri="{FF2B5EF4-FFF2-40B4-BE49-F238E27FC236}">
                <a16:creationId xmlns:a16="http://schemas.microsoft.com/office/drawing/2014/main" id="{CEDBD225-1E62-46B6-86C9-C98FE97A7EB1}"/>
              </a:ext>
            </a:extLst>
          </p:cNvPr>
          <p:cNvSpPr>
            <a:spLocks noGrp="1"/>
          </p:cNvSpPr>
          <p:nvPr>
            <p:ph idx="1"/>
          </p:nvPr>
        </p:nvSpPr>
        <p:spPr/>
        <p:txBody>
          <a:bodyPr/>
          <a:lstStyle/>
          <a:p>
            <a:pPr algn="ctr" eaLnBrk="1" hangingPunct="1">
              <a:buFont typeface="Wingdings 2" panose="05020102010507070707" pitchFamily="18" charset="2"/>
              <a:buNone/>
            </a:pPr>
            <a:r>
              <a:rPr lang="es-AR" altLang="es-AR" b="1" dirty="0">
                <a:solidFill>
                  <a:schemeClr val="accent1"/>
                </a:solidFill>
              </a:rPr>
              <a:t>Construimos modelos de sistemas complejos porque no podemos comprender el sistema en su totalidad.</a:t>
            </a:r>
          </a:p>
          <a:p>
            <a:pPr eaLnBrk="1" hangingPunct="1"/>
            <a:endParaRPr lang="es-AR" altLang="es-AR" dirty="0">
              <a:solidFill>
                <a:schemeClr val="accent1"/>
              </a:solidFill>
            </a:endParaRPr>
          </a:p>
          <a:p>
            <a:pPr eaLnBrk="1" hangingPunct="1"/>
            <a:endParaRPr lang="es-AR" altLang="es-AR" dirty="0"/>
          </a:p>
          <a:p>
            <a:pPr eaLnBrk="1" hangingPunct="1"/>
            <a:endParaRPr lang="es-AR" altLang="es-AR" dirty="0"/>
          </a:p>
          <a:p>
            <a:pPr eaLnBrk="1" hangingPunct="1"/>
            <a:r>
              <a:rPr lang="es-AR" altLang="es-AR" dirty="0"/>
              <a:t>Hay limites de la capacidad humana para comprender la complejidad. </a:t>
            </a:r>
          </a:p>
          <a:p>
            <a:pPr eaLnBrk="1" hangingPunct="1"/>
            <a:r>
              <a:rPr lang="es-AR" altLang="es-AR" dirty="0"/>
              <a:t>A través del modelado, se reduce el problema que se esta estudiando, centrándose en un solo aspecto a la vez. (divide y vencerás)</a:t>
            </a:r>
          </a:p>
        </p:txBody>
      </p:sp>
      <p:pic>
        <p:nvPicPr>
          <p:cNvPr id="14340" name="Picture 11" descr="j0205462">
            <a:extLst>
              <a:ext uri="{FF2B5EF4-FFF2-40B4-BE49-F238E27FC236}">
                <a16:creationId xmlns:a16="http://schemas.microsoft.com/office/drawing/2014/main" id="{DDC49C94-0236-4E37-9314-5D00050036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6951" y="2708276"/>
            <a:ext cx="1439863"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10" descr="http://3.bp.blogspot.com/_ci6RKIqlLgY/StDa6l9i4NI/AAAAAAAAV-I/uZc1XDHYksA/s320/Choza-1.jpg">
            <a:extLst>
              <a:ext uri="{FF2B5EF4-FFF2-40B4-BE49-F238E27FC236}">
                <a16:creationId xmlns:a16="http://schemas.microsoft.com/office/drawing/2014/main" id="{DCD3E47A-7920-41C2-87E3-75E458677B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6988" y="2924176"/>
            <a:ext cx="1008062"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n 5">
            <a:extLst>
              <a:ext uri="{FF2B5EF4-FFF2-40B4-BE49-F238E27FC236}">
                <a16:creationId xmlns:a16="http://schemas.microsoft.com/office/drawing/2014/main" id="{4B4E9E9F-ABCC-4104-8CBB-F02EF83B3BF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1893" t="22440" b="29576"/>
          <a:stretch/>
        </p:blipFill>
        <p:spPr>
          <a:xfrm>
            <a:off x="9369287" y="0"/>
            <a:ext cx="2822713" cy="1537253"/>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4" name="Picture 6">
            <a:extLst>
              <a:ext uri="{FF2B5EF4-FFF2-40B4-BE49-F238E27FC236}">
                <a16:creationId xmlns:a16="http://schemas.microsoft.com/office/drawing/2014/main" id="{1A0D9ABD-5D0A-4365-A0C8-36AFE0A726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771" t="7233" r="6985" b="11342"/>
          <a:stretch>
            <a:fillRect/>
          </a:stretch>
        </p:blipFill>
        <p:spPr bwMode="auto">
          <a:xfrm>
            <a:off x="2640014" y="1403351"/>
            <a:ext cx="7056437" cy="490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63" name="1 Título">
            <a:extLst>
              <a:ext uri="{FF2B5EF4-FFF2-40B4-BE49-F238E27FC236}">
                <a16:creationId xmlns:a16="http://schemas.microsoft.com/office/drawing/2014/main" id="{936A84CB-18DF-4D19-A304-00F93AF15F28}"/>
              </a:ext>
            </a:extLst>
          </p:cNvPr>
          <p:cNvSpPr>
            <a:spLocks/>
          </p:cNvSpPr>
          <p:nvPr/>
        </p:nvSpPr>
        <p:spPr bwMode="auto">
          <a:xfrm>
            <a:off x="1919288" y="125413"/>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bIns="0"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sz="5000">
                <a:solidFill>
                  <a:schemeClr val="tx2"/>
                </a:solidFill>
                <a:latin typeface="Calibri" panose="020F0502020204030204" pitchFamily="34" charset="0"/>
              </a:rPr>
              <a:t>¿Por qué modelamos?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63494"/>
                                        </p:tgtEl>
                                        <p:attrNameLst>
                                          <p:attrName>style.visibility</p:attrName>
                                        </p:attrNameLst>
                                      </p:cBhvr>
                                      <p:to>
                                        <p:strVal val="visible"/>
                                      </p:to>
                                    </p:set>
                                    <p:animEffect transition="in" filter="fade">
                                      <p:cBhvr>
                                        <p:cTn id="7" dur="5000"/>
                                        <p:tgtEl>
                                          <p:spTgt spid="634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a:extLst>
              <a:ext uri="{FF2B5EF4-FFF2-40B4-BE49-F238E27FC236}">
                <a16:creationId xmlns:a16="http://schemas.microsoft.com/office/drawing/2014/main" id="{0AD38BED-A89D-46F3-B5E4-2DFC1FCE29C4}"/>
              </a:ext>
            </a:extLst>
          </p:cNvPr>
          <p:cNvSpPr>
            <a:spLocks noGrp="1"/>
          </p:cNvSpPr>
          <p:nvPr>
            <p:ph type="title"/>
          </p:nvPr>
        </p:nvSpPr>
        <p:spPr>
          <a:xfrm>
            <a:off x="1827213" y="414338"/>
            <a:ext cx="8229600" cy="1143000"/>
          </a:xfrm>
        </p:spPr>
        <p:txBody>
          <a:bodyPr/>
          <a:lstStyle/>
          <a:p>
            <a:pPr eaLnBrk="1" hangingPunct="1"/>
            <a:r>
              <a:rPr lang="es-AR" altLang="es-AR"/>
              <a:t>Visión General de UML</a:t>
            </a:r>
          </a:p>
        </p:txBody>
      </p:sp>
      <p:sp>
        <p:nvSpPr>
          <p:cNvPr id="16387" name="Text Box 7">
            <a:extLst>
              <a:ext uri="{FF2B5EF4-FFF2-40B4-BE49-F238E27FC236}">
                <a16:creationId xmlns:a16="http://schemas.microsoft.com/office/drawing/2014/main" id="{B20232AC-7B36-4A7D-8A0E-E2123DD9DDDB}"/>
              </a:ext>
            </a:extLst>
          </p:cNvPr>
          <p:cNvSpPr txBox="1">
            <a:spLocks noChangeArrowheads="1"/>
          </p:cNvSpPr>
          <p:nvPr/>
        </p:nvSpPr>
        <p:spPr bwMode="auto">
          <a:xfrm>
            <a:off x="1847850" y="1952626"/>
            <a:ext cx="8675688" cy="684213"/>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sz="3000" b="1">
                <a:solidFill>
                  <a:schemeClr val="accent1"/>
                </a:solidFill>
                <a:latin typeface="Constantia" panose="02030602050306030303" pitchFamily="18" charset="0"/>
              </a:rPr>
              <a:t>“</a:t>
            </a:r>
            <a:r>
              <a:rPr lang="es-AR" altLang="es-AR" sz="3000" b="1">
                <a:solidFill>
                  <a:srgbClr val="6A161C"/>
                </a:solidFill>
                <a:latin typeface="Constantia" panose="02030602050306030303" pitchFamily="18" charset="0"/>
              </a:rPr>
              <a:t>U</a:t>
            </a:r>
            <a:r>
              <a:rPr lang="es-AR" altLang="es-AR" sz="3000" b="1">
                <a:solidFill>
                  <a:schemeClr val="hlink"/>
                </a:solidFill>
                <a:latin typeface="Constantia" panose="02030602050306030303" pitchFamily="18" charset="0"/>
              </a:rPr>
              <a:t>M</a:t>
            </a:r>
            <a:r>
              <a:rPr lang="es-AR" altLang="es-AR" sz="3000" b="1">
                <a:solidFill>
                  <a:schemeClr val="tx2"/>
                </a:solidFill>
                <a:latin typeface="Constantia" panose="02030602050306030303" pitchFamily="18" charset="0"/>
              </a:rPr>
              <a:t>L</a:t>
            </a:r>
            <a:r>
              <a:rPr lang="es-AR" altLang="es-AR" sz="3000" b="1">
                <a:solidFill>
                  <a:schemeClr val="accent1"/>
                </a:solidFill>
                <a:latin typeface="Constantia" panose="02030602050306030303" pitchFamily="18" charset="0"/>
              </a:rPr>
              <a:t> es un lenguaje de modelado de software”</a:t>
            </a:r>
            <a:endParaRPr lang="es-ES" altLang="es-AR" sz="3000" b="1">
              <a:solidFill>
                <a:schemeClr val="accent1"/>
              </a:solidFill>
              <a:latin typeface="Constantia" panose="02030602050306030303" pitchFamily="18" charset="0"/>
            </a:endParaRPr>
          </a:p>
        </p:txBody>
      </p:sp>
      <p:sp>
        <p:nvSpPr>
          <p:cNvPr id="10248" name="2 Marcador de contenido">
            <a:extLst>
              <a:ext uri="{FF2B5EF4-FFF2-40B4-BE49-F238E27FC236}">
                <a16:creationId xmlns:a16="http://schemas.microsoft.com/office/drawing/2014/main" id="{4084AC8C-A910-4174-9E3C-F847602DAF37}"/>
              </a:ext>
            </a:extLst>
          </p:cNvPr>
          <p:cNvSpPr>
            <a:spLocks/>
          </p:cNvSpPr>
          <p:nvPr/>
        </p:nvSpPr>
        <p:spPr bwMode="auto">
          <a:xfrm>
            <a:off x="1919288" y="2852739"/>
            <a:ext cx="8291512"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buClr>
                <a:srgbClr val="0BD0D9"/>
              </a:buClr>
              <a:buSzPct val="95000"/>
              <a:buFont typeface="Wingdings 2" panose="05020102010507070707" pitchFamily="18" charset="2"/>
              <a:buNone/>
            </a:pPr>
            <a:endParaRPr lang="es-AR" altLang="es-AR" sz="800">
              <a:latin typeface="Constantia" panose="02030602050306030303" pitchFamily="18" charset="0"/>
            </a:endParaRPr>
          </a:p>
          <a:p>
            <a:pPr algn="just" eaLnBrk="1" hangingPunct="1">
              <a:spcBef>
                <a:spcPct val="20000"/>
              </a:spcBef>
              <a:buClr>
                <a:srgbClr val="0BD0D9"/>
              </a:buClr>
              <a:buSzPct val="95000"/>
              <a:buFont typeface="Wingdings 2" panose="05020102010507070707" pitchFamily="18" charset="2"/>
              <a:buNone/>
            </a:pPr>
            <a:r>
              <a:rPr lang="es-AR" altLang="es-AR" sz="2600">
                <a:solidFill>
                  <a:srgbClr val="6A161C"/>
                </a:solidFill>
                <a:latin typeface="Constantia" panose="02030602050306030303" pitchFamily="18" charset="0"/>
              </a:rPr>
              <a:t>– Proporciona un </a:t>
            </a:r>
            <a:r>
              <a:rPr lang="es-AR" altLang="es-AR" sz="2600" b="1" i="1">
                <a:solidFill>
                  <a:srgbClr val="6A161C"/>
                </a:solidFill>
                <a:latin typeface="Constantia" panose="02030602050306030303" pitchFamily="18" charset="0"/>
              </a:rPr>
              <a:t>vocabulario y reglas</a:t>
            </a:r>
            <a:r>
              <a:rPr lang="es-AR" altLang="es-AR" sz="2600">
                <a:solidFill>
                  <a:srgbClr val="6A161C"/>
                </a:solidFill>
                <a:latin typeface="Constantia" panose="02030602050306030303" pitchFamily="18" charset="0"/>
              </a:rPr>
              <a:t> para crear modelos software.</a:t>
            </a:r>
          </a:p>
        </p:txBody>
      </p:sp>
      <p:sp>
        <p:nvSpPr>
          <p:cNvPr id="10249" name="2 Marcador de contenido">
            <a:extLst>
              <a:ext uri="{FF2B5EF4-FFF2-40B4-BE49-F238E27FC236}">
                <a16:creationId xmlns:a16="http://schemas.microsoft.com/office/drawing/2014/main" id="{0D891FB4-2410-4125-BC6B-36DE52AE8581}"/>
              </a:ext>
            </a:extLst>
          </p:cNvPr>
          <p:cNvSpPr>
            <a:spLocks/>
          </p:cNvSpPr>
          <p:nvPr/>
        </p:nvSpPr>
        <p:spPr bwMode="auto">
          <a:xfrm>
            <a:off x="1908176" y="5013326"/>
            <a:ext cx="8291513"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buClr>
                <a:srgbClr val="0BD0D9"/>
              </a:buClr>
              <a:buSzPct val="95000"/>
              <a:buFont typeface="Wingdings 2" panose="05020102010507070707" pitchFamily="18" charset="2"/>
              <a:buNone/>
            </a:pPr>
            <a:endParaRPr lang="es-AR" altLang="es-AR" sz="800">
              <a:latin typeface="Constantia" panose="02030602050306030303" pitchFamily="18" charset="0"/>
            </a:endParaRPr>
          </a:p>
          <a:p>
            <a:pPr algn="just" eaLnBrk="1" hangingPunct="1">
              <a:spcBef>
                <a:spcPct val="20000"/>
              </a:spcBef>
              <a:buClr>
                <a:srgbClr val="0BD0D9"/>
              </a:buClr>
              <a:buSzPct val="95000"/>
              <a:buFont typeface="Wingdings 2" panose="05020102010507070707" pitchFamily="18" charset="2"/>
              <a:buNone/>
            </a:pPr>
            <a:r>
              <a:rPr lang="es-AR" altLang="es-AR" sz="2600">
                <a:solidFill>
                  <a:schemeClr val="tx2"/>
                </a:solidFill>
                <a:latin typeface="Constantia" panose="02030602050306030303" pitchFamily="18" charset="0"/>
              </a:rPr>
              <a:t>– Mayor nivel de abstracción que un lenguaje de programación, ya que es independiente del lenguaje de programación.</a:t>
            </a:r>
          </a:p>
        </p:txBody>
      </p:sp>
      <p:sp>
        <p:nvSpPr>
          <p:cNvPr id="10251" name="2 Marcador de contenido">
            <a:extLst>
              <a:ext uri="{FF2B5EF4-FFF2-40B4-BE49-F238E27FC236}">
                <a16:creationId xmlns:a16="http://schemas.microsoft.com/office/drawing/2014/main" id="{49891C40-6D9F-467E-AE40-DB15F160AF03}"/>
              </a:ext>
            </a:extLst>
          </p:cNvPr>
          <p:cNvSpPr>
            <a:spLocks/>
          </p:cNvSpPr>
          <p:nvPr/>
        </p:nvSpPr>
        <p:spPr bwMode="auto">
          <a:xfrm>
            <a:off x="1919288" y="3716338"/>
            <a:ext cx="8291512"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buClr>
                <a:srgbClr val="0BD0D9"/>
              </a:buClr>
              <a:buSzPct val="95000"/>
              <a:buFont typeface="Wingdings 2" panose="05020102010507070707" pitchFamily="18" charset="2"/>
              <a:buNone/>
            </a:pPr>
            <a:endParaRPr lang="es-AR" altLang="es-AR" sz="800">
              <a:latin typeface="Constantia" panose="02030602050306030303" pitchFamily="18" charset="0"/>
            </a:endParaRPr>
          </a:p>
          <a:p>
            <a:pPr algn="just" eaLnBrk="1" hangingPunct="1">
              <a:spcBef>
                <a:spcPct val="20000"/>
              </a:spcBef>
              <a:buClr>
                <a:srgbClr val="0BD0D9"/>
              </a:buClr>
              <a:buSzPct val="95000"/>
              <a:buFont typeface="Wingdings 2" panose="05020102010507070707" pitchFamily="18" charset="2"/>
              <a:buNone/>
            </a:pPr>
            <a:r>
              <a:rPr lang="es-AR" altLang="es-AR" sz="2600">
                <a:solidFill>
                  <a:srgbClr val="645F00"/>
                </a:solidFill>
                <a:latin typeface="Constantia" panose="02030602050306030303" pitchFamily="18" charset="0"/>
              </a:rPr>
              <a:t>– Suficientemente expresivo para </a:t>
            </a:r>
            <a:r>
              <a:rPr lang="es-AR" altLang="es-AR" sz="2600" b="1" i="1">
                <a:solidFill>
                  <a:srgbClr val="645F00"/>
                </a:solidFill>
                <a:latin typeface="Constantia" panose="02030602050306030303" pitchFamily="18" charset="0"/>
              </a:rPr>
              <a:t>cubrir distintas vistas</a:t>
            </a:r>
            <a:r>
              <a:rPr lang="es-AR" altLang="es-AR" sz="2600">
                <a:solidFill>
                  <a:srgbClr val="645F00"/>
                </a:solidFill>
                <a:latin typeface="Constantia" panose="02030602050306030303" pitchFamily="18" charset="0"/>
              </a:rPr>
              <a:t> de la arquitectura del software a lo largo del ciclo de vida.</a:t>
            </a:r>
          </a:p>
        </p:txBody>
      </p:sp>
      <p:pic>
        <p:nvPicPr>
          <p:cNvPr id="7" name="Imagen 6">
            <a:extLst>
              <a:ext uri="{FF2B5EF4-FFF2-40B4-BE49-F238E27FC236}">
                <a16:creationId xmlns:a16="http://schemas.microsoft.com/office/drawing/2014/main" id="{FB2D0AB5-8160-4FCB-A221-406E1F420DB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1893" t="22440" b="29576"/>
          <a:stretch/>
        </p:blipFill>
        <p:spPr>
          <a:xfrm>
            <a:off x="9369287" y="0"/>
            <a:ext cx="2822713" cy="153725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10248"/>
                                        </p:tgtEl>
                                        <p:attrNameLst>
                                          <p:attrName>style.visibility</p:attrName>
                                        </p:attrNameLst>
                                      </p:cBhvr>
                                      <p:to>
                                        <p:strVal val="visible"/>
                                      </p:to>
                                    </p:set>
                                    <p:anim calcmode="discrete" valueType="clr">
                                      <p:cBhvr override="childStyle">
                                        <p:cTn id="7" dur="80"/>
                                        <p:tgtEl>
                                          <p:spTgt spid="10248"/>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0248"/>
                                        </p:tgtEl>
                                        <p:attrNameLst>
                                          <p:attrName>fillcolor</p:attrName>
                                        </p:attrNameLst>
                                      </p:cBhvr>
                                      <p:tavLst>
                                        <p:tav tm="0">
                                          <p:val>
                                            <p:clrVal>
                                              <a:schemeClr val="accent2"/>
                                            </p:clrVal>
                                          </p:val>
                                        </p:tav>
                                        <p:tav tm="50000">
                                          <p:val>
                                            <p:clrVal>
                                              <a:schemeClr val="hlink"/>
                                            </p:clrVal>
                                          </p:val>
                                        </p:tav>
                                      </p:tavLst>
                                    </p:anim>
                                    <p:set>
                                      <p:cBhvr>
                                        <p:cTn id="9" dur="80"/>
                                        <p:tgtEl>
                                          <p:spTgt spid="10248"/>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10251"/>
                                        </p:tgtEl>
                                        <p:attrNameLst>
                                          <p:attrName>style.visibility</p:attrName>
                                        </p:attrNameLst>
                                      </p:cBhvr>
                                      <p:to>
                                        <p:strVal val="visible"/>
                                      </p:to>
                                    </p:set>
                                    <p:anim calcmode="discrete" valueType="clr">
                                      <p:cBhvr override="childStyle">
                                        <p:cTn id="14" dur="80"/>
                                        <p:tgtEl>
                                          <p:spTgt spid="10251"/>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10251"/>
                                        </p:tgtEl>
                                        <p:attrNameLst>
                                          <p:attrName>fillcolor</p:attrName>
                                        </p:attrNameLst>
                                      </p:cBhvr>
                                      <p:tavLst>
                                        <p:tav tm="0">
                                          <p:val>
                                            <p:clrVal>
                                              <a:schemeClr val="accent2"/>
                                            </p:clrVal>
                                          </p:val>
                                        </p:tav>
                                        <p:tav tm="50000">
                                          <p:val>
                                            <p:clrVal>
                                              <a:schemeClr val="hlink"/>
                                            </p:clrVal>
                                          </p:val>
                                        </p:tav>
                                      </p:tavLst>
                                    </p:anim>
                                    <p:set>
                                      <p:cBhvr>
                                        <p:cTn id="16" dur="80"/>
                                        <p:tgtEl>
                                          <p:spTgt spid="10251"/>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10249"/>
                                        </p:tgtEl>
                                        <p:attrNameLst>
                                          <p:attrName>style.visibility</p:attrName>
                                        </p:attrNameLst>
                                      </p:cBhvr>
                                      <p:to>
                                        <p:strVal val="visible"/>
                                      </p:to>
                                    </p:set>
                                    <p:anim calcmode="discrete" valueType="clr">
                                      <p:cBhvr override="childStyle">
                                        <p:cTn id="21" dur="80"/>
                                        <p:tgtEl>
                                          <p:spTgt spid="10249"/>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10249"/>
                                        </p:tgtEl>
                                        <p:attrNameLst>
                                          <p:attrName>fillcolor</p:attrName>
                                        </p:attrNameLst>
                                      </p:cBhvr>
                                      <p:tavLst>
                                        <p:tav tm="0">
                                          <p:val>
                                            <p:clrVal>
                                              <a:schemeClr val="accent2"/>
                                            </p:clrVal>
                                          </p:val>
                                        </p:tav>
                                        <p:tav tm="50000">
                                          <p:val>
                                            <p:clrVal>
                                              <a:schemeClr val="hlink"/>
                                            </p:clrVal>
                                          </p:val>
                                        </p:tav>
                                      </p:tavLst>
                                    </p:anim>
                                    <p:set>
                                      <p:cBhvr>
                                        <p:cTn id="23" dur="80"/>
                                        <p:tgtEl>
                                          <p:spTgt spid="1024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8" grpId="0"/>
      <p:bldP spid="10249" grpId="0"/>
      <p:bldP spid="1025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AE0A6B0C-C236-4C4B-9222-96D7CF69694C}"/>
              </a:ext>
            </a:extLst>
          </p:cNvPr>
          <p:cNvSpPr>
            <a:spLocks noGrp="1"/>
          </p:cNvSpPr>
          <p:nvPr>
            <p:ph type="title"/>
          </p:nvPr>
        </p:nvSpPr>
        <p:spPr/>
        <p:txBody>
          <a:bodyPr/>
          <a:lstStyle/>
          <a:p>
            <a:r>
              <a:rPr lang="es-AR" altLang="es-AR"/>
              <a:t>Objetivos de UML</a:t>
            </a:r>
            <a:endParaRPr lang="es-ES" altLang="es-AR"/>
          </a:p>
        </p:txBody>
      </p:sp>
      <p:sp>
        <p:nvSpPr>
          <p:cNvPr id="17411" name="Rectangle 3">
            <a:extLst>
              <a:ext uri="{FF2B5EF4-FFF2-40B4-BE49-F238E27FC236}">
                <a16:creationId xmlns:a16="http://schemas.microsoft.com/office/drawing/2014/main" id="{AFE05B5E-72E5-40B7-86B6-3D649F574E8D}"/>
              </a:ext>
            </a:extLst>
          </p:cNvPr>
          <p:cNvSpPr>
            <a:spLocks noGrp="1"/>
          </p:cNvSpPr>
          <p:nvPr>
            <p:ph type="body" idx="1"/>
          </p:nvPr>
        </p:nvSpPr>
        <p:spPr>
          <a:xfrm>
            <a:off x="3000375" y="2205038"/>
            <a:ext cx="5842000" cy="4652962"/>
          </a:xfrm>
        </p:spPr>
        <p:txBody>
          <a:bodyPr/>
          <a:lstStyle/>
          <a:p>
            <a:pPr marL="495300" indent="-495300">
              <a:buFont typeface="Wingdings 2" panose="05020102010507070707" pitchFamily="18" charset="2"/>
              <a:buAutoNum type="arabicPeriod"/>
            </a:pPr>
            <a:r>
              <a:rPr lang="es-AR" altLang="es-AR" sz="3200" b="1"/>
              <a:t>VISUALIZAR</a:t>
            </a:r>
          </a:p>
          <a:p>
            <a:pPr marL="495300" indent="-495300">
              <a:buFont typeface="Wingdings 2" panose="05020102010507070707" pitchFamily="18" charset="2"/>
              <a:buAutoNum type="arabicPeriod"/>
            </a:pPr>
            <a:r>
              <a:rPr lang="es-AR" altLang="es-AR" sz="3200" b="1"/>
              <a:t>ESPECIFICAR software</a:t>
            </a:r>
          </a:p>
          <a:p>
            <a:pPr marL="495300" indent="-495300">
              <a:buFont typeface="Wingdings 2" panose="05020102010507070707" pitchFamily="18" charset="2"/>
              <a:buAutoNum type="arabicPeriod"/>
            </a:pPr>
            <a:r>
              <a:rPr lang="es-AR" altLang="es-AR" sz="3200" b="1"/>
              <a:t>CONSTRUIR software</a:t>
            </a:r>
          </a:p>
          <a:p>
            <a:pPr marL="495300" indent="-495300">
              <a:buFont typeface="Wingdings 2" panose="05020102010507070707" pitchFamily="18" charset="2"/>
              <a:buAutoNum type="arabicPeriod"/>
            </a:pPr>
            <a:r>
              <a:rPr lang="es-AR" altLang="es-AR" sz="3200" b="1"/>
              <a:t>DOCUMENTAR</a:t>
            </a:r>
          </a:p>
          <a:p>
            <a:pPr marL="495300" indent="-495300">
              <a:buFont typeface="Wingdings 2" panose="05020102010507070707" pitchFamily="18" charset="2"/>
              <a:buAutoNum type="arabicPeriod"/>
            </a:pPr>
            <a:endParaRPr lang="es-ES" altLang="es-AR" sz="3200" b="1"/>
          </a:p>
        </p:txBody>
      </p:sp>
      <p:pic>
        <p:nvPicPr>
          <p:cNvPr id="60420" name="Picture 4" descr="http://gabrielpizarro.files.wordpress.com/2008/07/uml_logopatterns.jpg">
            <a:extLst>
              <a:ext uri="{FF2B5EF4-FFF2-40B4-BE49-F238E27FC236}">
                <a16:creationId xmlns:a16="http://schemas.microsoft.com/office/drawing/2014/main" id="{77AD970B-476D-499A-81DF-046FF44C05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5864" y="4724400"/>
            <a:ext cx="2016125" cy="155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n 4">
            <a:extLst>
              <a:ext uri="{FF2B5EF4-FFF2-40B4-BE49-F238E27FC236}">
                <a16:creationId xmlns:a16="http://schemas.microsoft.com/office/drawing/2014/main" id="{80926A3B-3DE7-4BE2-91E2-178FFA01423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1893" t="22440" b="29576"/>
          <a:stretch/>
        </p:blipFill>
        <p:spPr>
          <a:xfrm>
            <a:off x="9369287" y="0"/>
            <a:ext cx="2822713" cy="153725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mph" presetSubtype="0" fill="hold" nodeType="withEffect">
                                  <p:stCondLst>
                                    <p:cond delay="0"/>
                                  </p:stCondLst>
                                  <p:childTnLst>
                                    <p:animScale>
                                      <p:cBhvr>
                                        <p:cTn id="6" dur="2000" fill="hold"/>
                                        <p:tgtEl>
                                          <p:spTgt spid="6042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1 Título">
            <a:extLst>
              <a:ext uri="{FF2B5EF4-FFF2-40B4-BE49-F238E27FC236}">
                <a16:creationId xmlns:a16="http://schemas.microsoft.com/office/drawing/2014/main" id="{F83D3B3F-A6E3-4332-94A6-98E718F3B2B8}"/>
              </a:ext>
            </a:extLst>
          </p:cNvPr>
          <p:cNvSpPr>
            <a:spLocks noGrp="1"/>
          </p:cNvSpPr>
          <p:nvPr>
            <p:ph type="title"/>
          </p:nvPr>
        </p:nvSpPr>
        <p:spPr/>
        <p:txBody>
          <a:bodyPr/>
          <a:lstStyle/>
          <a:p>
            <a:pPr eaLnBrk="1" hangingPunct="1"/>
            <a:r>
              <a:rPr lang="es-AR" altLang="es-AR"/>
              <a:t>Objetivos de UML (1)</a:t>
            </a:r>
          </a:p>
        </p:txBody>
      </p:sp>
      <p:sp>
        <p:nvSpPr>
          <p:cNvPr id="11267" name="2 Marcador de contenido">
            <a:extLst>
              <a:ext uri="{FF2B5EF4-FFF2-40B4-BE49-F238E27FC236}">
                <a16:creationId xmlns:a16="http://schemas.microsoft.com/office/drawing/2014/main" id="{3992383D-2119-49E1-A5EE-75F0195E59D3}"/>
              </a:ext>
            </a:extLst>
          </p:cNvPr>
          <p:cNvSpPr>
            <a:spLocks noGrp="1"/>
          </p:cNvSpPr>
          <p:nvPr>
            <p:ph idx="1"/>
          </p:nvPr>
        </p:nvSpPr>
        <p:spPr>
          <a:xfrm>
            <a:off x="1992313" y="3357564"/>
            <a:ext cx="8229600" cy="2967037"/>
          </a:xfrm>
        </p:spPr>
        <p:txBody>
          <a:bodyPr>
            <a:normAutofit fontScale="92500"/>
          </a:bodyPr>
          <a:lstStyle/>
          <a:p>
            <a:pPr algn="ctr" eaLnBrk="1" hangingPunct="1">
              <a:buFont typeface="Wingdings 2" panose="05020102010507070707" pitchFamily="18" charset="2"/>
              <a:buNone/>
            </a:pPr>
            <a:endParaRPr lang="es-AR" altLang="es-AR" sz="800" b="1"/>
          </a:p>
          <a:p>
            <a:pPr eaLnBrk="1" hangingPunct="1">
              <a:buFont typeface="Wingdings 2" panose="05020102010507070707" pitchFamily="18" charset="2"/>
              <a:buNone/>
            </a:pPr>
            <a:r>
              <a:rPr lang="es-AR" altLang="es-AR" i="1"/>
              <a:t>Esto facilita:</a:t>
            </a:r>
          </a:p>
          <a:p>
            <a:pPr eaLnBrk="1" hangingPunct="1"/>
            <a:endParaRPr lang="es-AR" altLang="es-AR" sz="800" i="1"/>
          </a:p>
          <a:p>
            <a:pPr eaLnBrk="1" hangingPunct="1">
              <a:buFont typeface="Wingdings 2" panose="05020102010507070707" pitchFamily="18" charset="2"/>
              <a:buNone/>
            </a:pPr>
            <a:r>
              <a:rPr lang="es-AR" altLang="es-AR"/>
              <a:t>– la comunicación entre los desarrolladores</a:t>
            </a:r>
          </a:p>
          <a:p>
            <a:pPr eaLnBrk="1" hangingPunct="1">
              <a:buFont typeface="Wingdings 2" panose="05020102010507070707" pitchFamily="18" charset="2"/>
              <a:buNone/>
            </a:pPr>
            <a:r>
              <a:rPr lang="es-AR" altLang="es-AR"/>
              <a:t>– la comprensión de las soluciones (notación gráfica)</a:t>
            </a:r>
          </a:p>
          <a:p>
            <a:pPr eaLnBrk="1" hangingPunct="1">
              <a:buFont typeface="Wingdings 2" panose="05020102010507070707" pitchFamily="18" charset="2"/>
              <a:buNone/>
            </a:pPr>
            <a:r>
              <a:rPr lang="es-AR" altLang="es-AR"/>
              <a:t>– el mantenimiento de las soluciones conceptuales a lo largo del tiempo (ya que queda como documentación)</a:t>
            </a:r>
          </a:p>
        </p:txBody>
      </p:sp>
      <p:pic>
        <p:nvPicPr>
          <p:cNvPr id="18436" name="Picture 11" descr="MCj03700140000[1]">
            <a:extLst>
              <a:ext uri="{FF2B5EF4-FFF2-40B4-BE49-F238E27FC236}">
                <a16:creationId xmlns:a16="http://schemas.microsoft.com/office/drawing/2014/main" id="{5B05A779-7D1B-4D59-8B5B-46A5C64F38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59826" y="908051"/>
            <a:ext cx="1127125"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7" name="2 Marcador de contenido">
            <a:extLst>
              <a:ext uri="{FF2B5EF4-FFF2-40B4-BE49-F238E27FC236}">
                <a16:creationId xmlns:a16="http://schemas.microsoft.com/office/drawing/2014/main" id="{D3A86DA9-4628-4152-8B50-C633DB26172F}"/>
              </a:ext>
            </a:extLst>
          </p:cNvPr>
          <p:cNvSpPr>
            <a:spLocks/>
          </p:cNvSpPr>
          <p:nvPr/>
        </p:nvSpPr>
        <p:spPr bwMode="auto">
          <a:xfrm>
            <a:off x="1847850" y="2205038"/>
            <a:ext cx="8229600"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buClr>
                <a:srgbClr val="0BD0D9"/>
              </a:buClr>
              <a:buSzPct val="95000"/>
              <a:buFont typeface="Wingdings 2" panose="05020102010507070707" pitchFamily="18" charset="2"/>
              <a:buNone/>
            </a:pPr>
            <a:endParaRPr lang="es-AR" altLang="es-AR" sz="800" b="1">
              <a:latin typeface="Constantia" panose="02030602050306030303" pitchFamily="18" charset="0"/>
            </a:endParaRPr>
          </a:p>
          <a:p>
            <a:pPr algn="ctr" eaLnBrk="1" hangingPunct="1">
              <a:spcBef>
                <a:spcPct val="20000"/>
              </a:spcBef>
              <a:buClr>
                <a:srgbClr val="0BD0D9"/>
              </a:buClr>
              <a:buSzPct val="95000"/>
              <a:buFont typeface="Wingdings 2" panose="05020102010507070707" pitchFamily="18" charset="2"/>
              <a:buNone/>
            </a:pPr>
            <a:r>
              <a:rPr lang="es-AR" altLang="es-AR" sz="2600" b="1">
                <a:latin typeface="Constantia" panose="02030602050306030303" pitchFamily="18" charset="0"/>
              </a:rPr>
              <a:t>UML es un lenguaje para VISUALIZAR los elementos de un gran sistema software.</a:t>
            </a:r>
          </a:p>
          <a:p>
            <a:pPr algn="ctr" eaLnBrk="1" hangingPunct="1">
              <a:spcBef>
                <a:spcPct val="20000"/>
              </a:spcBef>
              <a:buClr>
                <a:srgbClr val="0BD0D9"/>
              </a:buClr>
              <a:buSzPct val="95000"/>
              <a:buFont typeface="Wingdings 2" panose="05020102010507070707" pitchFamily="18" charset="2"/>
              <a:buNone/>
            </a:pPr>
            <a:endParaRPr lang="es-AR" altLang="es-AR" sz="800" b="1">
              <a:latin typeface="Constantia" panose="02030602050306030303" pitchFamily="18" charset="0"/>
            </a:endParaRPr>
          </a:p>
        </p:txBody>
      </p:sp>
      <p:pic>
        <p:nvPicPr>
          <p:cNvPr id="6" name="Imagen 5">
            <a:extLst>
              <a:ext uri="{FF2B5EF4-FFF2-40B4-BE49-F238E27FC236}">
                <a16:creationId xmlns:a16="http://schemas.microsoft.com/office/drawing/2014/main" id="{BD16CA5F-7B29-4317-B6B7-5BAFF5CEED8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1893" t="22440" b="29576"/>
          <a:stretch/>
        </p:blipFill>
        <p:spPr>
          <a:xfrm>
            <a:off x="9369287" y="0"/>
            <a:ext cx="2822713" cy="153725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277"/>
                                        </p:tgtEl>
                                        <p:attrNameLst>
                                          <p:attrName>style.visibility</p:attrName>
                                        </p:attrNameLst>
                                      </p:cBhvr>
                                      <p:to>
                                        <p:strVal val="visible"/>
                                      </p:to>
                                    </p:set>
                                    <p:animEffect transition="in" filter="fade">
                                      <p:cBhvr>
                                        <p:cTn id="7" dur="2000"/>
                                        <p:tgtEl>
                                          <p:spTgt spid="11277"/>
                                        </p:tgtEl>
                                      </p:cBhvr>
                                    </p:animEffect>
                                  </p:childTnLst>
                                </p:cTn>
                              </p:par>
                            </p:childTnLst>
                          </p:cTn>
                        </p:par>
                        <p:par>
                          <p:cTn id="8" fill="hold" nodeType="afterGroup">
                            <p:stCondLst>
                              <p:cond delay="2000"/>
                            </p:stCondLst>
                            <p:childTnLst>
                              <p:par>
                                <p:cTn id="9" presetID="27" presetClass="entr" presetSubtype="0" fill="hold" grpId="0" nodeType="afterEffect">
                                  <p:stCondLst>
                                    <p:cond delay="0"/>
                                  </p:stCondLst>
                                  <p:iterate type="lt">
                                    <p:tmPct val="50000"/>
                                  </p:iterate>
                                  <p:childTnLst>
                                    <p:set>
                                      <p:cBhvr>
                                        <p:cTn id="10" dur="1" fill="hold">
                                          <p:stCondLst>
                                            <p:cond delay="0"/>
                                          </p:stCondLst>
                                        </p:cTn>
                                        <p:tgtEl>
                                          <p:spTgt spid="11267"/>
                                        </p:tgtEl>
                                        <p:attrNameLst>
                                          <p:attrName>style.visibility</p:attrName>
                                        </p:attrNameLst>
                                      </p:cBhvr>
                                      <p:to>
                                        <p:strVal val="visible"/>
                                      </p:to>
                                    </p:set>
                                    <p:anim calcmode="discrete" valueType="clr">
                                      <p:cBhvr override="childStyle">
                                        <p:cTn id="11" dur="80"/>
                                        <p:tgtEl>
                                          <p:spTgt spid="11267"/>
                                        </p:tgtEl>
                                        <p:attrNameLst>
                                          <p:attrName>style.color</p:attrName>
                                        </p:attrNameLst>
                                      </p:cBhvr>
                                      <p:tavLst>
                                        <p:tav tm="0">
                                          <p:val>
                                            <p:clrVal>
                                              <a:schemeClr val="accent2"/>
                                            </p:clrVal>
                                          </p:val>
                                        </p:tav>
                                        <p:tav tm="50000">
                                          <p:val>
                                            <p:clrVal>
                                              <a:schemeClr val="hlink"/>
                                            </p:clrVal>
                                          </p:val>
                                        </p:tav>
                                      </p:tavLst>
                                    </p:anim>
                                    <p:anim calcmode="discrete" valueType="clr">
                                      <p:cBhvr>
                                        <p:cTn id="12" dur="80"/>
                                        <p:tgtEl>
                                          <p:spTgt spid="11267"/>
                                        </p:tgtEl>
                                        <p:attrNameLst>
                                          <p:attrName>fillcolor</p:attrName>
                                        </p:attrNameLst>
                                      </p:cBhvr>
                                      <p:tavLst>
                                        <p:tav tm="0">
                                          <p:val>
                                            <p:clrVal>
                                              <a:schemeClr val="accent2"/>
                                            </p:clrVal>
                                          </p:val>
                                        </p:tav>
                                        <p:tav tm="50000">
                                          <p:val>
                                            <p:clrVal>
                                              <a:schemeClr val="hlink"/>
                                            </p:clrVal>
                                          </p:val>
                                        </p:tav>
                                      </p:tavLst>
                                    </p:anim>
                                    <p:set>
                                      <p:cBhvr>
                                        <p:cTn id="13" dur="80"/>
                                        <p:tgtEl>
                                          <p:spTgt spid="1126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p:bldP spid="1127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1 Título">
            <a:extLst>
              <a:ext uri="{FF2B5EF4-FFF2-40B4-BE49-F238E27FC236}">
                <a16:creationId xmlns:a16="http://schemas.microsoft.com/office/drawing/2014/main" id="{60F07C6E-CBC1-4C34-BB83-92DF7EE2657E}"/>
              </a:ext>
            </a:extLst>
          </p:cNvPr>
          <p:cNvSpPr>
            <a:spLocks noGrp="1"/>
          </p:cNvSpPr>
          <p:nvPr>
            <p:ph type="title"/>
          </p:nvPr>
        </p:nvSpPr>
        <p:spPr>
          <a:xfrm>
            <a:off x="1981200" y="620713"/>
            <a:ext cx="8229600" cy="1143000"/>
          </a:xfrm>
        </p:spPr>
        <p:txBody>
          <a:bodyPr/>
          <a:lstStyle/>
          <a:p>
            <a:pPr eaLnBrk="1" hangingPunct="1"/>
            <a:r>
              <a:rPr lang="es-AR" altLang="es-AR"/>
              <a:t>Objetivos de UML (2)</a:t>
            </a:r>
          </a:p>
        </p:txBody>
      </p:sp>
      <p:sp>
        <p:nvSpPr>
          <p:cNvPr id="12291" name="2 Marcador de contenido">
            <a:extLst>
              <a:ext uri="{FF2B5EF4-FFF2-40B4-BE49-F238E27FC236}">
                <a16:creationId xmlns:a16="http://schemas.microsoft.com/office/drawing/2014/main" id="{6B4C1FFE-A25C-48FA-BD29-9D6E9E0393F3}"/>
              </a:ext>
            </a:extLst>
          </p:cNvPr>
          <p:cNvSpPr>
            <a:spLocks noGrp="1"/>
          </p:cNvSpPr>
          <p:nvPr>
            <p:ph idx="1"/>
          </p:nvPr>
        </p:nvSpPr>
        <p:spPr>
          <a:xfrm>
            <a:off x="1919288" y="1989139"/>
            <a:ext cx="8229600" cy="935037"/>
          </a:xfrm>
        </p:spPr>
        <p:txBody>
          <a:bodyPr/>
          <a:lstStyle/>
          <a:p>
            <a:pPr algn="ctr" eaLnBrk="1" hangingPunct="1">
              <a:buFont typeface="Wingdings 2" panose="05020102010507070707" pitchFamily="18" charset="2"/>
              <a:buNone/>
            </a:pPr>
            <a:endParaRPr lang="es-AR" altLang="es-AR" sz="800" b="1"/>
          </a:p>
          <a:p>
            <a:pPr algn="ctr" eaLnBrk="1" hangingPunct="1">
              <a:buFont typeface="Wingdings 2" panose="05020102010507070707" pitchFamily="18" charset="2"/>
              <a:buNone/>
            </a:pPr>
            <a:r>
              <a:rPr lang="es-AR" altLang="es-AR" b="1"/>
              <a:t>UML es un lenguaje para ESPECIFICAR software:</a:t>
            </a:r>
          </a:p>
          <a:p>
            <a:pPr eaLnBrk="1" hangingPunct="1">
              <a:buFont typeface="Wingdings 2" panose="05020102010507070707" pitchFamily="18" charset="2"/>
              <a:buNone/>
            </a:pPr>
            <a:endParaRPr lang="es-AR" altLang="es-AR" i="1"/>
          </a:p>
        </p:txBody>
      </p:sp>
      <p:pic>
        <p:nvPicPr>
          <p:cNvPr id="19460" name="Picture 8" descr="MCj04348280000[1]">
            <a:extLst>
              <a:ext uri="{FF2B5EF4-FFF2-40B4-BE49-F238E27FC236}">
                <a16:creationId xmlns:a16="http://schemas.microsoft.com/office/drawing/2014/main" id="{B5C93008-689B-47A7-BAF9-B3E833B56B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94799" y="5342420"/>
            <a:ext cx="1368425"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7" name="2 Marcador de contenido">
            <a:extLst>
              <a:ext uri="{FF2B5EF4-FFF2-40B4-BE49-F238E27FC236}">
                <a16:creationId xmlns:a16="http://schemas.microsoft.com/office/drawing/2014/main" id="{6D7A39F4-1B8D-407F-B546-C7221BB93780}"/>
              </a:ext>
            </a:extLst>
          </p:cNvPr>
          <p:cNvSpPr>
            <a:spLocks/>
          </p:cNvSpPr>
          <p:nvPr/>
        </p:nvSpPr>
        <p:spPr bwMode="auto">
          <a:xfrm>
            <a:off x="1992313" y="2971800"/>
            <a:ext cx="8229600" cy="326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buClr>
                <a:srgbClr val="0BD0D9"/>
              </a:buClr>
              <a:buSzPct val="95000"/>
              <a:buFont typeface="Wingdings 2" panose="05020102010507070707" pitchFamily="18" charset="2"/>
              <a:buNone/>
            </a:pPr>
            <a:endParaRPr lang="es-AR" altLang="es-AR" sz="800" b="1">
              <a:latin typeface="Constantia" panose="02030602050306030303" pitchFamily="18" charset="0"/>
            </a:endParaRPr>
          </a:p>
          <a:p>
            <a:pPr eaLnBrk="1" hangingPunct="1">
              <a:spcBef>
                <a:spcPct val="20000"/>
              </a:spcBef>
              <a:buClr>
                <a:srgbClr val="0BD0D9"/>
              </a:buClr>
              <a:buSzPct val="95000"/>
              <a:buFont typeface="Wingdings 2" panose="05020102010507070707" pitchFamily="18" charset="2"/>
              <a:buNone/>
            </a:pPr>
            <a:r>
              <a:rPr lang="es-AR" altLang="es-AR" sz="2600">
                <a:latin typeface="Constantia" panose="02030602050306030303" pitchFamily="18" charset="0"/>
              </a:rPr>
              <a:t>– Se pueden construir modelos precisos (no ambiguos) y completos.</a:t>
            </a:r>
          </a:p>
          <a:p>
            <a:pPr eaLnBrk="1" hangingPunct="1">
              <a:spcBef>
                <a:spcPct val="20000"/>
              </a:spcBef>
              <a:buClr>
                <a:srgbClr val="0BD0D9"/>
              </a:buClr>
              <a:buSzPct val="95000"/>
              <a:buFont typeface="Wingdings 2" panose="05020102010507070707" pitchFamily="18" charset="2"/>
              <a:buNone/>
            </a:pPr>
            <a:r>
              <a:rPr lang="es-AR" altLang="es-AR" sz="2600">
                <a:latin typeface="Constantia" panose="02030602050306030303" pitchFamily="18" charset="0"/>
              </a:rPr>
              <a:t>– Cubre decisiones de análisis, diseño, etc.</a:t>
            </a:r>
          </a:p>
          <a:p>
            <a:pPr eaLnBrk="1" hangingPunct="1">
              <a:spcBef>
                <a:spcPct val="20000"/>
              </a:spcBef>
              <a:buClr>
                <a:srgbClr val="0BD0D9"/>
              </a:buClr>
              <a:buSzPct val="95000"/>
              <a:buFont typeface="Wingdings 2" panose="05020102010507070707" pitchFamily="18" charset="2"/>
              <a:buNone/>
            </a:pPr>
            <a:endParaRPr lang="es-AR" altLang="es-AR" sz="800">
              <a:latin typeface="Constantia" panose="02030602050306030303" pitchFamily="18" charset="0"/>
            </a:endParaRPr>
          </a:p>
          <a:p>
            <a:pPr eaLnBrk="1" hangingPunct="1">
              <a:spcBef>
                <a:spcPct val="20000"/>
              </a:spcBef>
              <a:buClr>
                <a:srgbClr val="0BD0D9"/>
              </a:buClr>
              <a:buSzPct val="95000"/>
              <a:buFont typeface="Wingdings 2" panose="05020102010507070707" pitchFamily="18" charset="2"/>
              <a:buNone/>
            </a:pPr>
            <a:endParaRPr lang="es-AR" altLang="es-AR" sz="800">
              <a:latin typeface="Constantia" panose="02030602050306030303" pitchFamily="18" charset="0"/>
            </a:endParaRPr>
          </a:p>
          <a:p>
            <a:pPr algn="ctr" eaLnBrk="1" hangingPunct="1">
              <a:spcBef>
                <a:spcPct val="20000"/>
              </a:spcBef>
              <a:buClr>
                <a:srgbClr val="0BD0D9"/>
              </a:buClr>
              <a:buSzPct val="95000"/>
              <a:buFont typeface="Wingdings 2" panose="05020102010507070707" pitchFamily="18" charset="2"/>
              <a:buNone/>
            </a:pPr>
            <a:endParaRPr lang="es-AR" altLang="es-AR" sz="2800" i="1">
              <a:latin typeface="Constantia" panose="02030602050306030303" pitchFamily="18" charset="0"/>
            </a:endParaRPr>
          </a:p>
          <a:p>
            <a:pPr algn="ctr" eaLnBrk="1" hangingPunct="1">
              <a:spcBef>
                <a:spcPct val="20000"/>
              </a:spcBef>
              <a:buClr>
                <a:srgbClr val="0BD0D9"/>
              </a:buClr>
              <a:buSzPct val="95000"/>
              <a:buFont typeface="Wingdings 2" panose="05020102010507070707" pitchFamily="18" charset="2"/>
              <a:buNone/>
            </a:pPr>
            <a:r>
              <a:rPr lang="es-AR" altLang="es-AR" sz="2800" i="1">
                <a:solidFill>
                  <a:schemeClr val="tx2"/>
                </a:solidFill>
                <a:latin typeface="Constantia" panose="02030602050306030303" pitchFamily="18" charset="0"/>
              </a:rPr>
              <a:t>UML permite especificar las características de un sistema antes de su construcción</a:t>
            </a:r>
            <a:endParaRPr lang="es-AR" altLang="es-AR" sz="2600" i="1">
              <a:solidFill>
                <a:schemeClr val="tx2"/>
              </a:solidFill>
              <a:latin typeface="Constantia" panose="02030602050306030303" pitchFamily="18" charset="0"/>
            </a:endParaRPr>
          </a:p>
        </p:txBody>
      </p:sp>
      <p:pic>
        <p:nvPicPr>
          <p:cNvPr id="6" name="Imagen 5">
            <a:extLst>
              <a:ext uri="{FF2B5EF4-FFF2-40B4-BE49-F238E27FC236}">
                <a16:creationId xmlns:a16="http://schemas.microsoft.com/office/drawing/2014/main" id="{2CBD4ECC-F402-4396-ADC8-9784B8A3E72B}"/>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1893" t="22440" b="29576"/>
          <a:stretch/>
        </p:blipFill>
        <p:spPr>
          <a:xfrm>
            <a:off x="9369287" y="0"/>
            <a:ext cx="2822713" cy="153725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291"/>
                                        </p:tgtEl>
                                        <p:attrNameLst>
                                          <p:attrName>style.visibility</p:attrName>
                                        </p:attrNameLst>
                                      </p:cBhvr>
                                      <p:to>
                                        <p:strVal val="visible"/>
                                      </p:to>
                                    </p:set>
                                    <p:animEffect transition="in" filter="fade">
                                      <p:cBhvr>
                                        <p:cTn id="7" dur="2000"/>
                                        <p:tgtEl>
                                          <p:spTgt spid="12291"/>
                                        </p:tgtEl>
                                      </p:cBhvr>
                                    </p:animEffect>
                                  </p:childTnLst>
                                </p:cTn>
                              </p:par>
                            </p:childTnLst>
                          </p:cTn>
                        </p:par>
                        <p:par>
                          <p:cTn id="8" fill="hold" nodeType="afterGroup">
                            <p:stCondLst>
                              <p:cond delay="2000"/>
                            </p:stCondLst>
                            <p:childTnLst>
                              <p:par>
                                <p:cTn id="9" presetID="27" presetClass="entr" presetSubtype="0" fill="hold" grpId="0" nodeType="afterEffect">
                                  <p:stCondLst>
                                    <p:cond delay="0"/>
                                  </p:stCondLst>
                                  <p:iterate type="lt">
                                    <p:tmPct val="50000"/>
                                  </p:iterate>
                                  <p:childTnLst>
                                    <p:set>
                                      <p:cBhvr>
                                        <p:cTn id="10" dur="1" fill="hold">
                                          <p:stCondLst>
                                            <p:cond delay="0"/>
                                          </p:stCondLst>
                                        </p:cTn>
                                        <p:tgtEl>
                                          <p:spTgt spid="12297"/>
                                        </p:tgtEl>
                                        <p:attrNameLst>
                                          <p:attrName>style.visibility</p:attrName>
                                        </p:attrNameLst>
                                      </p:cBhvr>
                                      <p:to>
                                        <p:strVal val="visible"/>
                                      </p:to>
                                    </p:set>
                                    <p:anim calcmode="discrete" valueType="clr">
                                      <p:cBhvr override="childStyle">
                                        <p:cTn id="11" dur="80"/>
                                        <p:tgtEl>
                                          <p:spTgt spid="12297"/>
                                        </p:tgtEl>
                                        <p:attrNameLst>
                                          <p:attrName>style.color</p:attrName>
                                        </p:attrNameLst>
                                      </p:cBhvr>
                                      <p:tavLst>
                                        <p:tav tm="0">
                                          <p:val>
                                            <p:clrVal>
                                              <a:schemeClr val="accent2"/>
                                            </p:clrVal>
                                          </p:val>
                                        </p:tav>
                                        <p:tav tm="50000">
                                          <p:val>
                                            <p:clrVal>
                                              <a:schemeClr val="hlink"/>
                                            </p:clrVal>
                                          </p:val>
                                        </p:tav>
                                      </p:tavLst>
                                    </p:anim>
                                    <p:anim calcmode="discrete" valueType="clr">
                                      <p:cBhvr>
                                        <p:cTn id="12" dur="80"/>
                                        <p:tgtEl>
                                          <p:spTgt spid="12297"/>
                                        </p:tgtEl>
                                        <p:attrNameLst>
                                          <p:attrName>fillcolor</p:attrName>
                                        </p:attrNameLst>
                                      </p:cBhvr>
                                      <p:tavLst>
                                        <p:tav tm="0">
                                          <p:val>
                                            <p:clrVal>
                                              <a:schemeClr val="accent2"/>
                                            </p:clrVal>
                                          </p:val>
                                        </p:tav>
                                        <p:tav tm="50000">
                                          <p:val>
                                            <p:clrVal>
                                              <a:schemeClr val="hlink"/>
                                            </p:clrVal>
                                          </p:val>
                                        </p:tav>
                                      </p:tavLst>
                                    </p:anim>
                                    <p:set>
                                      <p:cBhvr>
                                        <p:cTn id="13" dur="80"/>
                                        <p:tgtEl>
                                          <p:spTgt spid="1229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p:bldP spid="1229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Título">
            <a:extLst>
              <a:ext uri="{FF2B5EF4-FFF2-40B4-BE49-F238E27FC236}">
                <a16:creationId xmlns:a16="http://schemas.microsoft.com/office/drawing/2014/main" id="{2C757A1A-01FD-4DE4-B413-BDFFE0B215A0}"/>
              </a:ext>
            </a:extLst>
          </p:cNvPr>
          <p:cNvSpPr>
            <a:spLocks noGrp="1"/>
          </p:cNvSpPr>
          <p:nvPr>
            <p:ph type="title"/>
          </p:nvPr>
        </p:nvSpPr>
        <p:spPr>
          <a:xfrm>
            <a:off x="1992313" y="692150"/>
            <a:ext cx="8229600" cy="1143000"/>
          </a:xfrm>
        </p:spPr>
        <p:txBody>
          <a:bodyPr/>
          <a:lstStyle/>
          <a:p>
            <a:pPr eaLnBrk="1" hangingPunct="1"/>
            <a:r>
              <a:rPr lang="es-AR" altLang="es-AR"/>
              <a:t>Objetivos de UML (3)</a:t>
            </a:r>
          </a:p>
        </p:txBody>
      </p:sp>
      <p:sp>
        <p:nvSpPr>
          <p:cNvPr id="13315" name="2 Marcador de contenido">
            <a:extLst>
              <a:ext uri="{FF2B5EF4-FFF2-40B4-BE49-F238E27FC236}">
                <a16:creationId xmlns:a16="http://schemas.microsoft.com/office/drawing/2014/main" id="{9380FAB0-3EB7-4D9A-872F-7D163FB6ACA8}"/>
              </a:ext>
            </a:extLst>
          </p:cNvPr>
          <p:cNvSpPr>
            <a:spLocks noGrp="1"/>
          </p:cNvSpPr>
          <p:nvPr>
            <p:ph idx="1"/>
          </p:nvPr>
        </p:nvSpPr>
        <p:spPr>
          <a:xfrm>
            <a:off x="1919288" y="3284538"/>
            <a:ext cx="8229600" cy="2933700"/>
          </a:xfrm>
        </p:spPr>
        <p:txBody>
          <a:bodyPr/>
          <a:lstStyle/>
          <a:p>
            <a:pPr eaLnBrk="1" hangingPunct="1">
              <a:buFont typeface="Wingdings 2" panose="05020102010507070707" pitchFamily="18" charset="2"/>
              <a:buNone/>
            </a:pPr>
            <a:r>
              <a:rPr lang="es-AR" altLang="es-AR"/>
              <a:t>– No es un lenguaje de programación visual, pero sus modelos se pueden conectar de forma directa a una gran variedad de ellos.</a:t>
            </a:r>
          </a:p>
          <a:p>
            <a:pPr eaLnBrk="1" hangingPunct="1">
              <a:buFont typeface="Wingdings 2" panose="05020102010507070707" pitchFamily="18" charset="2"/>
              <a:buNone/>
            </a:pPr>
            <a:r>
              <a:rPr lang="es-AR" altLang="es-AR"/>
              <a:t>– Correspondencias entre UML y lenguajes: Java, C++, etc.</a:t>
            </a:r>
          </a:p>
          <a:p>
            <a:pPr lvl="2" eaLnBrk="1" hangingPunct="1">
              <a:buFont typeface="Wingdings 2" panose="05020102010507070707" pitchFamily="18" charset="2"/>
              <a:buNone/>
            </a:pPr>
            <a:r>
              <a:rPr lang="es-AR" altLang="es-AR"/>
              <a:t>– Ingeniería directa: generación de código.</a:t>
            </a:r>
          </a:p>
          <a:p>
            <a:pPr lvl="2" eaLnBrk="1" hangingPunct="1">
              <a:buFont typeface="Wingdings 2" panose="05020102010507070707" pitchFamily="18" charset="2"/>
              <a:buNone/>
            </a:pPr>
            <a:r>
              <a:rPr lang="es-AR" altLang="es-AR"/>
              <a:t>– Ingeniería inversa: reconstrucción de modelos.</a:t>
            </a:r>
          </a:p>
        </p:txBody>
      </p:sp>
      <p:pic>
        <p:nvPicPr>
          <p:cNvPr id="20484" name="Picture 7" descr="MCj04315730000[1]">
            <a:extLst>
              <a:ext uri="{FF2B5EF4-FFF2-40B4-BE49-F238E27FC236}">
                <a16:creationId xmlns:a16="http://schemas.microsoft.com/office/drawing/2014/main" id="{C128D02C-3C67-4A6C-B217-AA549BF393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72712" y="5156822"/>
            <a:ext cx="1216025"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0" name="2 Marcador de contenido">
            <a:extLst>
              <a:ext uri="{FF2B5EF4-FFF2-40B4-BE49-F238E27FC236}">
                <a16:creationId xmlns:a16="http://schemas.microsoft.com/office/drawing/2014/main" id="{C437E554-30D3-4953-8AD4-0C10513D69BC}"/>
              </a:ext>
            </a:extLst>
          </p:cNvPr>
          <p:cNvSpPr>
            <a:spLocks/>
          </p:cNvSpPr>
          <p:nvPr/>
        </p:nvSpPr>
        <p:spPr bwMode="auto">
          <a:xfrm>
            <a:off x="1919288" y="2349501"/>
            <a:ext cx="8229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buClr>
                <a:srgbClr val="0BD0D9"/>
              </a:buClr>
              <a:buSzPct val="95000"/>
              <a:buFont typeface="Wingdings 2" panose="05020102010507070707" pitchFamily="18" charset="2"/>
              <a:buNone/>
            </a:pPr>
            <a:r>
              <a:rPr lang="es-AR" altLang="es-AR" sz="2600" b="1">
                <a:latin typeface="Constantia" panose="02030602050306030303" pitchFamily="18" charset="0"/>
              </a:rPr>
              <a:t>UML un lenguaje para CONSTRUIR software</a:t>
            </a:r>
          </a:p>
        </p:txBody>
      </p:sp>
      <p:pic>
        <p:nvPicPr>
          <p:cNvPr id="6" name="Imagen 5">
            <a:extLst>
              <a:ext uri="{FF2B5EF4-FFF2-40B4-BE49-F238E27FC236}">
                <a16:creationId xmlns:a16="http://schemas.microsoft.com/office/drawing/2014/main" id="{A284A6D8-D306-4E96-AF2B-2FEC78848FAA}"/>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1893" t="22440" b="29576"/>
          <a:stretch/>
        </p:blipFill>
        <p:spPr>
          <a:xfrm>
            <a:off x="9369287" y="32027"/>
            <a:ext cx="2822713" cy="153725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320"/>
                                        </p:tgtEl>
                                        <p:attrNameLst>
                                          <p:attrName>style.visibility</p:attrName>
                                        </p:attrNameLst>
                                      </p:cBhvr>
                                      <p:to>
                                        <p:strVal val="visible"/>
                                      </p:to>
                                    </p:set>
                                    <p:animEffect transition="in" filter="fade">
                                      <p:cBhvr>
                                        <p:cTn id="7" dur="2000"/>
                                        <p:tgtEl>
                                          <p:spTgt spid="13320"/>
                                        </p:tgtEl>
                                      </p:cBhvr>
                                    </p:animEffect>
                                  </p:childTnLst>
                                </p:cTn>
                              </p:par>
                            </p:childTnLst>
                          </p:cTn>
                        </p:par>
                        <p:par>
                          <p:cTn id="8" fill="hold" nodeType="afterGroup">
                            <p:stCondLst>
                              <p:cond delay="2000"/>
                            </p:stCondLst>
                            <p:childTnLst>
                              <p:par>
                                <p:cTn id="9" presetID="27" presetClass="entr" presetSubtype="0" fill="hold" grpId="0" nodeType="afterEffect">
                                  <p:stCondLst>
                                    <p:cond delay="0"/>
                                  </p:stCondLst>
                                  <p:iterate type="lt">
                                    <p:tmPct val="50000"/>
                                  </p:iterate>
                                  <p:childTnLst>
                                    <p:set>
                                      <p:cBhvr>
                                        <p:cTn id="10" dur="1" fill="hold">
                                          <p:stCondLst>
                                            <p:cond delay="0"/>
                                          </p:stCondLst>
                                        </p:cTn>
                                        <p:tgtEl>
                                          <p:spTgt spid="13315"/>
                                        </p:tgtEl>
                                        <p:attrNameLst>
                                          <p:attrName>style.visibility</p:attrName>
                                        </p:attrNameLst>
                                      </p:cBhvr>
                                      <p:to>
                                        <p:strVal val="visible"/>
                                      </p:to>
                                    </p:set>
                                    <p:anim calcmode="discrete" valueType="clr">
                                      <p:cBhvr override="childStyle">
                                        <p:cTn id="11" dur="80"/>
                                        <p:tgtEl>
                                          <p:spTgt spid="13315"/>
                                        </p:tgtEl>
                                        <p:attrNameLst>
                                          <p:attrName>style.color</p:attrName>
                                        </p:attrNameLst>
                                      </p:cBhvr>
                                      <p:tavLst>
                                        <p:tav tm="0">
                                          <p:val>
                                            <p:clrVal>
                                              <a:schemeClr val="accent2"/>
                                            </p:clrVal>
                                          </p:val>
                                        </p:tav>
                                        <p:tav tm="50000">
                                          <p:val>
                                            <p:clrVal>
                                              <a:schemeClr val="hlink"/>
                                            </p:clrVal>
                                          </p:val>
                                        </p:tav>
                                      </p:tavLst>
                                    </p:anim>
                                    <p:anim calcmode="discrete" valueType="clr">
                                      <p:cBhvr>
                                        <p:cTn id="12" dur="80"/>
                                        <p:tgtEl>
                                          <p:spTgt spid="13315"/>
                                        </p:tgtEl>
                                        <p:attrNameLst>
                                          <p:attrName>fillcolor</p:attrName>
                                        </p:attrNameLst>
                                      </p:cBhvr>
                                      <p:tavLst>
                                        <p:tav tm="0">
                                          <p:val>
                                            <p:clrVal>
                                              <a:schemeClr val="accent2"/>
                                            </p:clrVal>
                                          </p:val>
                                        </p:tav>
                                        <p:tav tm="50000">
                                          <p:val>
                                            <p:clrVal>
                                              <a:schemeClr val="hlink"/>
                                            </p:clrVal>
                                          </p:val>
                                        </p:tav>
                                      </p:tavLst>
                                    </p:anim>
                                    <p:set>
                                      <p:cBhvr>
                                        <p:cTn id="13" dur="80"/>
                                        <p:tgtEl>
                                          <p:spTgt spid="1331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p:bldP spid="13320"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1 Título">
            <a:extLst>
              <a:ext uri="{FF2B5EF4-FFF2-40B4-BE49-F238E27FC236}">
                <a16:creationId xmlns:a16="http://schemas.microsoft.com/office/drawing/2014/main" id="{EE0E9DBF-8AF1-4D85-8D88-8D54B5D27A8D}"/>
              </a:ext>
            </a:extLst>
          </p:cNvPr>
          <p:cNvSpPr>
            <a:spLocks noGrp="1"/>
          </p:cNvSpPr>
          <p:nvPr>
            <p:ph type="title"/>
          </p:nvPr>
        </p:nvSpPr>
        <p:spPr/>
        <p:txBody>
          <a:bodyPr/>
          <a:lstStyle/>
          <a:p>
            <a:pPr eaLnBrk="1" hangingPunct="1"/>
            <a:r>
              <a:rPr lang="es-AR" altLang="es-AR"/>
              <a:t>Objetivos de UML (4)</a:t>
            </a:r>
          </a:p>
        </p:txBody>
      </p:sp>
      <p:sp>
        <p:nvSpPr>
          <p:cNvPr id="14339" name="2 Marcador de contenido">
            <a:extLst>
              <a:ext uri="{FF2B5EF4-FFF2-40B4-BE49-F238E27FC236}">
                <a16:creationId xmlns:a16="http://schemas.microsoft.com/office/drawing/2014/main" id="{D05287E3-48E1-45AB-9141-38C71B7B9F80}"/>
              </a:ext>
            </a:extLst>
          </p:cNvPr>
          <p:cNvSpPr>
            <a:spLocks noGrp="1"/>
          </p:cNvSpPr>
          <p:nvPr>
            <p:ph idx="1"/>
          </p:nvPr>
        </p:nvSpPr>
        <p:spPr>
          <a:xfrm>
            <a:off x="1610139" y="3670094"/>
            <a:ext cx="8229600" cy="2535237"/>
          </a:xfrm>
        </p:spPr>
        <p:txBody>
          <a:bodyPr/>
          <a:lstStyle/>
          <a:p>
            <a:pPr eaLnBrk="1" hangingPunct="1">
              <a:buFont typeface="Wingdings 2" panose="05020102010507070707" pitchFamily="18" charset="2"/>
              <a:buNone/>
            </a:pPr>
            <a:r>
              <a:rPr lang="es-AR" altLang="es-AR" dirty="0"/>
              <a:t>– requisitos, arquitectura, diseño, código fuente, pruebas, ...</a:t>
            </a:r>
          </a:p>
          <a:p>
            <a:pPr eaLnBrk="1" hangingPunct="1">
              <a:buFont typeface="Wingdings 2" panose="05020102010507070707" pitchFamily="18" charset="2"/>
              <a:buNone/>
            </a:pPr>
            <a:endParaRPr lang="es-AR" altLang="es-AR" sz="800" dirty="0"/>
          </a:p>
          <a:p>
            <a:pPr algn="ctr" eaLnBrk="1" hangingPunct="1">
              <a:buFont typeface="Wingdings 2" panose="05020102010507070707" pitchFamily="18" charset="2"/>
              <a:buNone/>
            </a:pPr>
            <a:r>
              <a:rPr lang="es-AR" altLang="es-AR" i="1" dirty="0"/>
              <a:t>Los propios elementos gráficos sirven como documentación del sistema desarrollado que pueden servir para su futura revisión.</a:t>
            </a:r>
            <a:endParaRPr lang="es-AR" altLang="es-AR" dirty="0"/>
          </a:p>
        </p:txBody>
      </p:sp>
      <p:pic>
        <p:nvPicPr>
          <p:cNvPr id="21508" name="Picture 10" descr="MPj04221490000[1]">
            <a:extLst>
              <a:ext uri="{FF2B5EF4-FFF2-40B4-BE49-F238E27FC236}">
                <a16:creationId xmlns:a16="http://schemas.microsoft.com/office/drawing/2014/main" id="{A95093EA-FD41-403C-80CD-2E0827EF1A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91311" y="3429000"/>
            <a:ext cx="1728788"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7" name="2 Marcador de contenido">
            <a:extLst>
              <a:ext uri="{FF2B5EF4-FFF2-40B4-BE49-F238E27FC236}">
                <a16:creationId xmlns:a16="http://schemas.microsoft.com/office/drawing/2014/main" id="{7D85509A-FEA9-4A4B-A7EB-5E6D9D6F49C9}"/>
              </a:ext>
            </a:extLst>
          </p:cNvPr>
          <p:cNvSpPr>
            <a:spLocks/>
          </p:cNvSpPr>
          <p:nvPr/>
        </p:nvSpPr>
        <p:spPr bwMode="auto">
          <a:xfrm>
            <a:off x="1919288" y="2638425"/>
            <a:ext cx="822960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buClr>
                <a:srgbClr val="0BD0D9"/>
              </a:buClr>
              <a:buSzPct val="95000"/>
              <a:buFont typeface="Wingdings 2" panose="05020102010507070707" pitchFamily="18" charset="2"/>
              <a:buNone/>
            </a:pPr>
            <a:r>
              <a:rPr lang="es-AR" altLang="es-AR" sz="2600" b="1">
                <a:latin typeface="Constantia" panose="02030602050306030303" pitchFamily="18" charset="0"/>
              </a:rPr>
              <a:t>UML es un lenguaje para DOCUMENTAR:</a:t>
            </a:r>
          </a:p>
          <a:p>
            <a:pPr algn="ctr" eaLnBrk="1" hangingPunct="1">
              <a:spcBef>
                <a:spcPct val="20000"/>
              </a:spcBef>
              <a:buClr>
                <a:srgbClr val="0BD0D9"/>
              </a:buClr>
              <a:buSzPct val="95000"/>
              <a:buFont typeface="Wingdings 2" panose="05020102010507070707" pitchFamily="18" charset="2"/>
              <a:buNone/>
            </a:pPr>
            <a:endParaRPr lang="es-AR" altLang="es-AR" sz="2600">
              <a:latin typeface="Constantia" panose="02030602050306030303" pitchFamily="18" charset="0"/>
            </a:endParaRPr>
          </a:p>
        </p:txBody>
      </p:sp>
      <p:pic>
        <p:nvPicPr>
          <p:cNvPr id="6" name="Imagen 5">
            <a:extLst>
              <a:ext uri="{FF2B5EF4-FFF2-40B4-BE49-F238E27FC236}">
                <a16:creationId xmlns:a16="http://schemas.microsoft.com/office/drawing/2014/main" id="{BA4EB184-9B23-4126-B93A-5B4EA24FB92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1893" t="22440" b="29576"/>
          <a:stretch/>
        </p:blipFill>
        <p:spPr>
          <a:xfrm>
            <a:off x="9369287" y="0"/>
            <a:ext cx="2822713" cy="153725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347"/>
                                        </p:tgtEl>
                                        <p:attrNameLst>
                                          <p:attrName>style.visibility</p:attrName>
                                        </p:attrNameLst>
                                      </p:cBhvr>
                                      <p:to>
                                        <p:strVal val="visible"/>
                                      </p:to>
                                    </p:set>
                                    <p:animEffect transition="in" filter="fade">
                                      <p:cBhvr>
                                        <p:cTn id="7" dur="2000"/>
                                        <p:tgtEl>
                                          <p:spTgt spid="14347"/>
                                        </p:tgtEl>
                                      </p:cBhvr>
                                    </p:animEffect>
                                  </p:childTnLst>
                                </p:cTn>
                              </p:par>
                            </p:childTnLst>
                          </p:cTn>
                        </p:par>
                        <p:par>
                          <p:cTn id="8" fill="hold" nodeType="afterGroup">
                            <p:stCondLst>
                              <p:cond delay="2000"/>
                            </p:stCondLst>
                            <p:childTnLst>
                              <p:par>
                                <p:cTn id="9" presetID="27" presetClass="entr" presetSubtype="0" fill="hold" grpId="0" nodeType="afterEffect">
                                  <p:stCondLst>
                                    <p:cond delay="0"/>
                                  </p:stCondLst>
                                  <p:iterate type="lt">
                                    <p:tmPct val="50000"/>
                                  </p:iterate>
                                  <p:childTnLst>
                                    <p:set>
                                      <p:cBhvr>
                                        <p:cTn id="10" dur="1" fill="hold">
                                          <p:stCondLst>
                                            <p:cond delay="0"/>
                                          </p:stCondLst>
                                        </p:cTn>
                                        <p:tgtEl>
                                          <p:spTgt spid="14339"/>
                                        </p:tgtEl>
                                        <p:attrNameLst>
                                          <p:attrName>style.visibility</p:attrName>
                                        </p:attrNameLst>
                                      </p:cBhvr>
                                      <p:to>
                                        <p:strVal val="visible"/>
                                      </p:to>
                                    </p:set>
                                    <p:anim calcmode="discrete" valueType="clr">
                                      <p:cBhvr override="childStyle">
                                        <p:cTn id="11" dur="80"/>
                                        <p:tgtEl>
                                          <p:spTgt spid="14339"/>
                                        </p:tgtEl>
                                        <p:attrNameLst>
                                          <p:attrName>style.color</p:attrName>
                                        </p:attrNameLst>
                                      </p:cBhvr>
                                      <p:tavLst>
                                        <p:tav tm="0">
                                          <p:val>
                                            <p:clrVal>
                                              <a:schemeClr val="accent2"/>
                                            </p:clrVal>
                                          </p:val>
                                        </p:tav>
                                        <p:tav tm="50000">
                                          <p:val>
                                            <p:clrVal>
                                              <a:schemeClr val="hlink"/>
                                            </p:clrVal>
                                          </p:val>
                                        </p:tav>
                                      </p:tavLst>
                                    </p:anim>
                                    <p:anim calcmode="discrete" valueType="clr">
                                      <p:cBhvr>
                                        <p:cTn id="12" dur="80"/>
                                        <p:tgtEl>
                                          <p:spTgt spid="14339"/>
                                        </p:tgtEl>
                                        <p:attrNameLst>
                                          <p:attrName>fillcolor</p:attrName>
                                        </p:attrNameLst>
                                      </p:cBhvr>
                                      <p:tavLst>
                                        <p:tav tm="0">
                                          <p:val>
                                            <p:clrVal>
                                              <a:schemeClr val="accent2"/>
                                            </p:clrVal>
                                          </p:val>
                                        </p:tav>
                                        <p:tav tm="50000">
                                          <p:val>
                                            <p:clrVal>
                                              <a:schemeClr val="hlink"/>
                                            </p:clrVal>
                                          </p:val>
                                        </p:tav>
                                      </p:tavLst>
                                    </p:anim>
                                    <p:set>
                                      <p:cBhvr>
                                        <p:cTn id="13" dur="80"/>
                                        <p:tgtEl>
                                          <p:spTgt spid="1433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p:bldP spid="1434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Título">
            <a:extLst>
              <a:ext uri="{FF2B5EF4-FFF2-40B4-BE49-F238E27FC236}">
                <a16:creationId xmlns:a16="http://schemas.microsoft.com/office/drawing/2014/main" id="{94B288DA-D945-4D33-BD8A-CAA3C9DA30CB}"/>
              </a:ext>
            </a:extLst>
          </p:cNvPr>
          <p:cNvSpPr>
            <a:spLocks noGrp="1"/>
          </p:cNvSpPr>
          <p:nvPr>
            <p:ph type="title"/>
          </p:nvPr>
        </p:nvSpPr>
        <p:spPr>
          <a:xfrm>
            <a:off x="2024063" y="285750"/>
            <a:ext cx="8229600" cy="1143000"/>
          </a:xfrm>
        </p:spPr>
        <p:txBody>
          <a:bodyPr/>
          <a:lstStyle/>
          <a:p>
            <a:pPr eaLnBrk="1" hangingPunct="1"/>
            <a:r>
              <a:rPr lang="es-AR" altLang="es-AR" dirty="0"/>
              <a:t>Diagramas UML</a:t>
            </a:r>
          </a:p>
        </p:txBody>
      </p:sp>
      <p:sp>
        <p:nvSpPr>
          <p:cNvPr id="18435" name="2 Marcador de contenido">
            <a:extLst>
              <a:ext uri="{FF2B5EF4-FFF2-40B4-BE49-F238E27FC236}">
                <a16:creationId xmlns:a16="http://schemas.microsoft.com/office/drawing/2014/main" id="{604B8BF4-16F6-4B8F-9876-BD2F22A7381B}"/>
              </a:ext>
            </a:extLst>
          </p:cNvPr>
          <p:cNvSpPr>
            <a:spLocks noGrp="1"/>
          </p:cNvSpPr>
          <p:nvPr>
            <p:ph idx="1"/>
          </p:nvPr>
        </p:nvSpPr>
        <p:spPr>
          <a:xfrm>
            <a:off x="2024063" y="1428750"/>
            <a:ext cx="8229600" cy="4953000"/>
          </a:xfrm>
        </p:spPr>
        <p:txBody>
          <a:bodyPr/>
          <a:lstStyle/>
          <a:p>
            <a:pPr eaLnBrk="1" hangingPunct="1"/>
            <a:r>
              <a:rPr lang="es-AR" altLang="es-AR" dirty="0"/>
              <a:t>La documentación con UML se basa en el uso             de los </a:t>
            </a:r>
            <a:r>
              <a:rPr lang="es-AR" altLang="es-AR" b="1" dirty="0"/>
              <a:t>diagramas</a:t>
            </a:r>
            <a:r>
              <a:rPr lang="es-AR" altLang="es-AR" dirty="0"/>
              <a:t>:</a:t>
            </a:r>
          </a:p>
          <a:p>
            <a:pPr eaLnBrk="1" hangingPunct="1"/>
            <a:endParaRPr lang="es-AR" altLang="es-AR" dirty="0"/>
          </a:p>
          <a:p>
            <a:pPr lvl="1" eaLnBrk="1" hangingPunct="1">
              <a:buFont typeface="Wingdings 2" panose="05020102010507070707" pitchFamily="18" charset="2"/>
              <a:buNone/>
            </a:pPr>
            <a:r>
              <a:rPr lang="es-AR" altLang="es-AR" dirty="0"/>
              <a:t>- Diagrama de clases</a:t>
            </a:r>
          </a:p>
          <a:p>
            <a:pPr lvl="1" eaLnBrk="1" hangingPunct="1">
              <a:buFont typeface="Wingdings 2" panose="05020102010507070707" pitchFamily="18" charset="2"/>
              <a:buNone/>
            </a:pPr>
            <a:r>
              <a:rPr lang="es-AR" altLang="es-AR" dirty="0"/>
              <a:t>- Diagrama de casos de uso</a:t>
            </a:r>
          </a:p>
          <a:p>
            <a:pPr lvl="1" eaLnBrk="1" hangingPunct="1">
              <a:buFont typeface="Wingdings 2" panose="05020102010507070707" pitchFamily="18" charset="2"/>
              <a:buNone/>
            </a:pPr>
            <a:r>
              <a:rPr lang="es-AR" altLang="es-AR" dirty="0"/>
              <a:t>- Diagrama de secuencia</a:t>
            </a:r>
          </a:p>
          <a:p>
            <a:pPr lvl="1" eaLnBrk="1" hangingPunct="1">
              <a:buFont typeface="Wingdings 2" panose="05020102010507070707" pitchFamily="18" charset="2"/>
              <a:buNone/>
            </a:pPr>
            <a:r>
              <a:rPr lang="es-AR" altLang="es-AR" dirty="0"/>
              <a:t>- Diagrama de colaboración</a:t>
            </a:r>
          </a:p>
          <a:p>
            <a:pPr lvl="1" eaLnBrk="1" hangingPunct="1">
              <a:buFont typeface="Wingdings 2" panose="05020102010507070707" pitchFamily="18" charset="2"/>
              <a:buNone/>
            </a:pPr>
            <a:r>
              <a:rPr lang="es-AR" altLang="es-AR" dirty="0"/>
              <a:t>- Diagrama de estados</a:t>
            </a:r>
          </a:p>
          <a:p>
            <a:pPr lvl="1" eaLnBrk="1" hangingPunct="1">
              <a:buFont typeface="Wingdings 2" panose="05020102010507070707" pitchFamily="18" charset="2"/>
              <a:buNone/>
            </a:pPr>
            <a:r>
              <a:rPr lang="es-AR" altLang="es-AR" dirty="0"/>
              <a:t>- Diagrama de actividades</a:t>
            </a:r>
          </a:p>
          <a:p>
            <a:pPr lvl="1" eaLnBrk="1" hangingPunct="1">
              <a:buFont typeface="Wingdings 2" panose="05020102010507070707" pitchFamily="18" charset="2"/>
              <a:buNone/>
            </a:pPr>
            <a:r>
              <a:rPr lang="es-AR" altLang="es-AR" dirty="0"/>
              <a:t>- Diagrama de componentes</a:t>
            </a:r>
          </a:p>
          <a:p>
            <a:pPr lvl="1" eaLnBrk="1" hangingPunct="1">
              <a:buFont typeface="Wingdings 2" panose="05020102010507070707" pitchFamily="18" charset="2"/>
              <a:buNone/>
            </a:pPr>
            <a:r>
              <a:rPr lang="es-AR" altLang="es-AR" dirty="0"/>
              <a:t>- Diagrama de despliegue</a:t>
            </a:r>
          </a:p>
        </p:txBody>
      </p:sp>
      <p:pic>
        <p:nvPicPr>
          <p:cNvPr id="4" name="Picture 8" descr="http://gabrielpizarro.files.wordpress.com/2008/07/uml_logopatterns.jpg">
            <a:extLst>
              <a:ext uri="{FF2B5EF4-FFF2-40B4-BE49-F238E27FC236}">
                <a16:creationId xmlns:a16="http://schemas.microsoft.com/office/drawing/2014/main" id="{A996B064-DB9D-4646-B0CF-CE844B446B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5864" y="4724400"/>
            <a:ext cx="2016125" cy="155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n 4">
            <a:extLst>
              <a:ext uri="{FF2B5EF4-FFF2-40B4-BE49-F238E27FC236}">
                <a16:creationId xmlns:a16="http://schemas.microsoft.com/office/drawing/2014/main" id="{6629F690-63C9-492D-858C-DADF065A2B0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1893" t="22440" b="29576"/>
          <a:stretch/>
        </p:blipFill>
        <p:spPr>
          <a:xfrm>
            <a:off x="9369287" y="32027"/>
            <a:ext cx="2822713" cy="153725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8435">
                                            <p:txEl>
                                              <p:pRg st="2" end="2"/>
                                            </p:txEl>
                                          </p:spTgt>
                                        </p:tgtEl>
                                        <p:attrNameLst>
                                          <p:attrName>style.visibility</p:attrName>
                                        </p:attrNameLst>
                                      </p:cBhvr>
                                      <p:to>
                                        <p:strVal val="visible"/>
                                      </p:to>
                                    </p:set>
                                    <p:animEffect transition="in" filter="slide(fromBottom)">
                                      <p:cBhvr>
                                        <p:cTn id="7" dur="2000"/>
                                        <p:tgtEl>
                                          <p:spTgt spid="18435">
                                            <p:txEl>
                                              <p:pRg st="2" end="2"/>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18435">
                                            <p:txEl>
                                              <p:pRg st="3" end="3"/>
                                            </p:txEl>
                                          </p:spTgt>
                                        </p:tgtEl>
                                        <p:attrNameLst>
                                          <p:attrName>style.visibility</p:attrName>
                                        </p:attrNameLst>
                                      </p:cBhvr>
                                      <p:to>
                                        <p:strVal val="visible"/>
                                      </p:to>
                                    </p:set>
                                    <p:animEffect transition="in" filter="slide(fromBottom)">
                                      <p:cBhvr>
                                        <p:cTn id="10" dur="2000"/>
                                        <p:tgtEl>
                                          <p:spTgt spid="18435">
                                            <p:txEl>
                                              <p:pRg st="3" end="3"/>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18435">
                                            <p:txEl>
                                              <p:pRg st="4" end="4"/>
                                            </p:txEl>
                                          </p:spTgt>
                                        </p:tgtEl>
                                        <p:attrNameLst>
                                          <p:attrName>style.visibility</p:attrName>
                                        </p:attrNameLst>
                                      </p:cBhvr>
                                      <p:to>
                                        <p:strVal val="visible"/>
                                      </p:to>
                                    </p:set>
                                    <p:animEffect transition="in" filter="slide(fromBottom)">
                                      <p:cBhvr>
                                        <p:cTn id="13" dur="2000"/>
                                        <p:tgtEl>
                                          <p:spTgt spid="18435">
                                            <p:txEl>
                                              <p:pRg st="4" end="4"/>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18435">
                                            <p:txEl>
                                              <p:pRg st="5" end="5"/>
                                            </p:txEl>
                                          </p:spTgt>
                                        </p:tgtEl>
                                        <p:attrNameLst>
                                          <p:attrName>style.visibility</p:attrName>
                                        </p:attrNameLst>
                                      </p:cBhvr>
                                      <p:to>
                                        <p:strVal val="visible"/>
                                      </p:to>
                                    </p:set>
                                    <p:animEffect transition="in" filter="slide(fromBottom)">
                                      <p:cBhvr>
                                        <p:cTn id="16" dur="2000"/>
                                        <p:tgtEl>
                                          <p:spTgt spid="18435">
                                            <p:txEl>
                                              <p:pRg st="5" end="5"/>
                                            </p:txEl>
                                          </p:spTgt>
                                        </p:tgtEl>
                                      </p:cBhvr>
                                    </p:animEffect>
                                  </p:childTnLst>
                                </p:cTn>
                              </p:par>
                              <p:par>
                                <p:cTn id="17" presetID="12" presetClass="entr" presetSubtype="4" fill="hold" nodeType="withEffect">
                                  <p:stCondLst>
                                    <p:cond delay="0"/>
                                  </p:stCondLst>
                                  <p:childTnLst>
                                    <p:set>
                                      <p:cBhvr>
                                        <p:cTn id="18" dur="1" fill="hold">
                                          <p:stCondLst>
                                            <p:cond delay="0"/>
                                          </p:stCondLst>
                                        </p:cTn>
                                        <p:tgtEl>
                                          <p:spTgt spid="18435">
                                            <p:txEl>
                                              <p:pRg st="6" end="6"/>
                                            </p:txEl>
                                          </p:spTgt>
                                        </p:tgtEl>
                                        <p:attrNameLst>
                                          <p:attrName>style.visibility</p:attrName>
                                        </p:attrNameLst>
                                      </p:cBhvr>
                                      <p:to>
                                        <p:strVal val="visible"/>
                                      </p:to>
                                    </p:set>
                                    <p:animEffect transition="in" filter="slide(fromBottom)">
                                      <p:cBhvr>
                                        <p:cTn id="19" dur="2000"/>
                                        <p:tgtEl>
                                          <p:spTgt spid="18435">
                                            <p:txEl>
                                              <p:pRg st="6" end="6"/>
                                            </p:txEl>
                                          </p:spTgt>
                                        </p:tgtEl>
                                      </p:cBhvr>
                                    </p:animEffect>
                                  </p:childTnLst>
                                </p:cTn>
                              </p:par>
                              <p:par>
                                <p:cTn id="20" presetID="12" presetClass="entr" presetSubtype="4" fill="hold" nodeType="withEffect">
                                  <p:stCondLst>
                                    <p:cond delay="0"/>
                                  </p:stCondLst>
                                  <p:childTnLst>
                                    <p:set>
                                      <p:cBhvr>
                                        <p:cTn id="21" dur="1" fill="hold">
                                          <p:stCondLst>
                                            <p:cond delay="0"/>
                                          </p:stCondLst>
                                        </p:cTn>
                                        <p:tgtEl>
                                          <p:spTgt spid="18435">
                                            <p:txEl>
                                              <p:pRg st="7" end="7"/>
                                            </p:txEl>
                                          </p:spTgt>
                                        </p:tgtEl>
                                        <p:attrNameLst>
                                          <p:attrName>style.visibility</p:attrName>
                                        </p:attrNameLst>
                                      </p:cBhvr>
                                      <p:to>
                                        <p:strVal val="visible"/>
                                      </p:to>
                                    </p:set>
                                    <p:animEffect transition="in" filter="slide(fromBottom)">
                                      <p:cBhvr>
                                        <p:cTn id="22" dur="2000"/>
                                        <p:tgtEl>
                                          <p:spTgt spid="18435">
                                            <p:txEl>
                                              <p:pRg st="7" end="7"/>
                                            </p:txEl>
                                          </p:spTgt>
                                        </p:tgtEl>
                                      </p:cBhvr>
                                    </p:animEffect>
                                  </p:childTnLst>
                                </p:cTn>
                              </p:par>
                              <p:par>
                                <p:cTn id="23" presetID="12" presetClass="entr" presetSubtype="4" fill="hold" nodeType="withEffect">
                                  <p:stCondLst>
                                    <p:cond delay="0"/>
                                  </p:stCondLst>
                                  <p:childTnLst>
                                    <p:set>
                                      <p:cBhvr>
                                        <p:cTn id="24" dur="1" fill="hold">
                                          <p:stCondLst>
                                            <p:cond delay="0"/>
                                          </p:stCondLst>
                                        </p:cTn>
                                        <p:tgtEl>
                                          <p:spTgt spid="18435">
                                            <p:txEl>
                                              <p:pRg st="8" end="8"/>
                                            </p:txEl>
                                          </p:spTgt>
                                        </p:tgtEl>
                                        <p:attrNameLst>
                                          <p:attrName>style.visibility</p:attrName>
                                        </p:attrNameLst>
                                      </p:cBhvr>
                                      <p:to>
                                        <p:strVal val="visible"/>
                                      </p:to>
                                    </p:set>
                                    <p:animEffect transition="in" filter="slide(fromBottom)">
                                      <p:cBhvr>
                                        <p:cTn id="25" dur="2000"/>
                                        <p:tgtEl>
                                          <p:spTgt spid="18435">
                                            <p:txEl>
                                              <p:pRg st="8" end="8"/>
                                            </p:txEl>
                                          </p:spTgt>
                                        </p:tgtEl>
                                      </p:cBhvr>
                                    </p:animEffect>
                                  </p:childTnLst>
                                </p:cTn>
                              </p:par>
                              <p:par>
                                <p:cTn id="26" presetID="12" presetClass="entr" presetSubtype="4" fill="hold" nodeType="withEffect">
                                  <p:stCondLst>
                                    <p:cond delay="0"/>
                                  </p:stCondLst>
                                  <p:childTnLst>
                                    <p:set>
                                      <p:cBhvr>
                                        <p:cTn id="27" dur="1" fill="hold">
                                          <p:stCondLst>
                                            <p:cond delay="0"/>
                                          </p:stCondLst>
                                        </p:cTn>
                                        <p:tgtEl>
                                          <p:spTgt spid="18435">
                                            <p:txEl>
                                              <p:pRg st="9" end="9"/>
                                            </p:txEl>
                                          </p:spTgt>
                                        </p:tgtEl>
                                        <p:attrNameLst>
                                          <p:attrName>style.visibility</p:attrName>
                                        </p:attrNameLst>
                                      </p:cBhvr>
                                      <p:to>
                                        <p:strVal val="visible"/>
                                      </p:to>
                                    </p:set>
                                    <p:animEffect transition="in" filter="slide(fromBottom)">
                                      <p:cBhvr>
                                        <p:cTn id="28" dur="2000"/>
                                        <p:tgtEl>
                                          <p:spTgt spid="18435">
                                            <p:txEl>
                                              <p:pRg st="9" end="9"/>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mph" presetSubtype="2" fill="hold" nodeType="clickEffect">
                                  <p:stCondLst>
                                    <p:cond delay="0"/>
                                  </p:stCondLst>
                                  <p:childTnLst>
                                    <p:animClr clrSpc="rgb" dir="cw">
                                      <p:cBhvr override="childStyle">
                                        <p:cTn id="32" dur="3000" fill="hold"/>
                                        <p:tgtEl>
                                          <p:spTgt spid="18435">
                                            <p:txEl>
                                              <p:pRg st="2" end="2"/>
                                            </p:txEl>
                                          </p:spTgt>
                                        </p:tgtEl>
                                        <p:attrNameLst>
                                          <p:attrName>style.color</p:attrName>
                                        </p:attrNameLst>
                                      </p:cBhvr>
                                      <p:to>
                                        <a:schemeClr val="accent2"/>
                                      </p:to>
                                    </p:animClr>
                                  </p:childTnLst>
                                </p:cTn>
                              </p:par>
                              <p:par>
                                <p:cTn id="33" presetID="3" presetClass="emph" presetSubtype="2" fill="hold" nodeType="withEffect">
                                  <p:stCondLst>
                                    <p:cond delay="0"/>
                                  </p:stCondLst>
                                  <p:childTnLst>
                                    <p:animClr clrSpc="rgb" dir="cw">
                                      <p:cBhvr override="childStyle">
                                        <p:cTn id="34" dur="3000" fill="hold"/>
                                        <p:tgtEl>
                                          <p:spTgt spid="18435">
                                            <p:txEl>
                                              <p:pRg st="3" end="3"/>
                                            </p:txEl>
                                          </p:spTgt>
                                        </p:tgtEl>
                                        <p:attrNameLst>
                                          <p:attrName>style.color</p:attrName>
                                        </p:attrNameLst>
                                      </p:cBhvr>
                                      <p:to>
                                        <a:schemeClr val="accent2"/>
                                      </p:to>
                                    </p:animClr>
                                  </p:childTnLst>
                                </p:cTn>
                              </p:par>
                              <p:par>
                                <p:cTn id="35" presetID="3" presetClass="emph" presetSubtype="2" fill="hold" nodeType="withEffect">
                                  <p:stCondLst>
                                    <p:cond delay="0"/>
                                  </p:stCondLst>
                                  <p:childTnLst>
                                    <p:animClr clrSpc="rgb" dir="cw">
                                      <p:cBhvr override="childStyle">
                                        <p:cTn id="36" dur="3000" fill="hold"/>
                                        <p:tgtEl>
                                          <p:spTgt spid="18435">
                                            <p:txEl>
                                              <p:pRg st="4" end="4"/>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Título">
            <a:extLst>
              <a:ext uri="{FF2B5EF4-FFF2-40B4-BE49-F238E27FC236}">
                <a16:creationId xmlns:a16="http://schemas.microsoft.com/office/drawing/2014/main" id="{CF50B5F3-A632-4472-AD1B-92244E7B55AD}"/>
              </a:ext>
            </a:extLst>
          </p:cNvPr>
          <p:cNvSpPr>
            <a:spLocks noGrp="1"/>
          </p:cNvSpPr>
          <p:nvPr>
            <p:ph type="title"/>
          </p:nvPr>
        </p:nvSpPr>
        <p:spPr/>
        <p:txBody>
          <a:bodyPr/>
          <a:lstStyle/>
          <a:p>
            <a:pPr eaLnBrk="1" hangingPunct="1"/>
            <a:r>
              <a:rPr lang="es-AR" altLang="es-AR"/>
              <a:t>Diagrama de casos de uso</a:t>
            </a:r>
          </a:p>
        </p:txBody>
      </p:sp>
      <p:sp>
        <p:nvSpPr>
          <p:cNvPr id="26627" name="2 Marcador de contenido">
            <a:extLst>
              <a:ext uri="{FF2B5EF4-FFF2-40B4-BE49-F238E27FC236}">
                <a16:creationId xmlns:a16="http://schemas.microsoft.com/office/drawing/2014/main" id="{12B22E7F-8138-433A-AA8B-E4D9071582AA}"/>
              </a:ext>
            </a:extLst>
          </p:cNvPr>
          <p:cNvSpPr>
            <a:spLocks noGrp="1"/>
          </p:cNvSpPr>
          <p:nvPr>
            <p:ph idx="1"/>
          </p:nvPr>
        </p:nvSpPr>
        <p:spPr/>
        <p:txBody>
          <a:bodyPr/>
          <a:lstStyle/>
          <a:p>
            <a:pPr eaLnBrk="1" hangingPunct="1"/>
            <a:r>
              <a:rPr lang="es-AR" altLang="es-AR"/>
              <a:t>El </a:t>
            </a:r>
            <a:r>
              <a:rPr lang="es-AR" altLang="es-AR" i="1" u="sng"/>
              <a:t>diagrama de casos de usos</a:t>
            </a:r>
            <a:r>
              <a:rPr lang="es-AR" altLang="es-AR" i="1"/>
              <a:t> representa gráficamente los casos de uso que tiene un sistema. </a:t>
            </a:r>
            <a:r>
              <a:rPr lang="es-ES" altLang="es-AR"/>
              <a:t>Muestra la relación entre los actores y los casos de uso.</a:t>
            </a:r>
            <a:endParaRPr lang="es-AR" altLang="es-AR"/>
          </a:p>
          <a:p>
            <a:pPr eaLnBrk="1" hangingPunct="1"/>
            <a:r>
              <a:rPr lang="es-AR" altLang="es-AR" i="1">
                <a:solidFill>
                  <a:schemeClr val="tx2"/>
                </a:solidFill>
              </a:rPr>
              <a:t>Se define un caso de uso como cada interacción supuesta con el sistema a desarrollar, donde se representan los requisitos funcionales.</a:t>
            </a:r>
          </a:p>
          <a:p>
            <a:pPr eaLnBrk="1" hangingPunct="1"/>
            <a:r>
              <a:rPr lang="es-AR" altLang="es-AR"/>
              <a:t>Se  está diciendo lo que tiene que hacer un sistema y cómo.</a:t>
            </a:r>
          </a:p>
          <a:p>
            <a:pPr eaLnBrk="1" hangingPunct="1"/>
            <a:r>
              <a:rPr lang="es-ES" altLang="es-AR"/>
              <a:t>Representa la funcionalidad que ofrece el sistema en lo que se refiere a su interacción externa.</a:t>
            </a:r>
            <a:endParaRPr lang="es-AR" altLang="es-AR"/>
          </a:p>
          <a:p>
            <a:pPr eaLnBrk="1" hangingPunct="1"/>
            <a:endParaRPr lang="es-AR" altLang="es-AR"/>
          </a:p>
        </p:txBody>
      </p:sp>
      <p:pic>
        <p:nvPicPr>
          <p:cNvPr id="4" name="Imagen 3">
            <a:extLst>
              <a:ext uri="{FF2B5EF4-FFF2-40B4-BE49-F238E27FC236}">
                <a16:creationId xmlns:a16="http://schemas.microsoft.com/office/drawing/2014/main" id="{6B8724EA-58E0-4F62-9F9C-D9C3494036F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1893" t="22440" b="29576"/>
          <a:stretch/>
        </p:blipFill>
        <p:spPr>
          <a:xfrm>
            <a:off x="9369287" y="0"/>
            <a:ext cx="2822713" cy="153725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4">
            <a:extLst>
              <a:ext uri="{FF2B5EF4-FFF2-40B4-BE49-F238E27FC236}">
                <a16:creationId xmlns:a16="http://schemas.microsoft.com/office/drawing/2014/main" id="{EA5B5F7B-B094-4FBB-A39F-FC46EC4261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2314" y="476250"/>
            <a:ext cx="8245475"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Imagen 2">
            <a:extLst>
              <a:ext uri="{FF2B5EF4-FFF2-40B4-BE49-F238E27FC236}">
                <a16:creationId xmlns:a16="http://schemas.microsoft.com/office/drawing/2014/main" id="{864EAD0E-D54E-4A2A-AE08-F6D315074A4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1893" t="22440" b="29576"/>
          <a:stretch/>
        </p:blipFill>
        <p:spPr>
          <a:xfrm>
            <a:off x="9369287" y="0"/>
            <a:ext cx="2822713" cy="1537253"/>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1 Título">
            <a:extLst>
              <a:ext uri="{FF2B5EF4-FFF2-40B4-BE49-F238E27FC236}">
                <a16:creationId xmlns:a16="http://schemas.microsoft.com/office/drawing/2014/main" id="{9EA6DD12-1B4C-48E9-BF3D-CCD86838AA80}"/>
              </a:ext>
            </a:extLst>
          </p:cNvPr>
          <p:cNvSpPr>
            <a:spLocks noGrp="1"/>
          </p:cNvSpPr>
          <p:nvPr>
            <p:ph type="title"/>
          </p:nvPr>
        </p:nvSpPr>
        <p:spPr>
          <a:xfrm>
            <a:off x="1992313" y="692150"/>
            <a:ext cx="8229600" cy="1143000"/>
          </a:xfrm>
        </p:spPr>
        <p:txBody>
          <a:bodyPr/>
          <a:lstStyle/>
          <a:p>
            <a:pPr eaLnBrk="1" hangingPunct="1"/>
            <a:r>
              <a:rPr lang="es-AR" altLang="es-AR"/>
              <a:t>Actores </a:t>
            </a:r>
          </a:p>
        </p:txBody>
      </p:sp>
      <p:sp>
        <p:nvSpPr>
          <p:cNvPr id="27651" name="2 Marcador de contenido">
            <a:extLst>
              <a:ext uri="{FF2B5EF4-FFF2-40B4-BE49-F238E27FC236}">
                <a16:creationId xmlns:a16="http://schemas.microsoft.com/office/drawing/2014/main" id="{7C04E60F-443F-4E21-9353-36594CE32CDF}"/>
              </a:ext>
            </a:extLst>
          </p:cNvPr>
          <p:cNvSpPr>
            <a:spLocks noGrp="1"/>
          </p:cNvSpPr>
          <p:nvPr>
            <p:ph idx="1"/>
          </p:nvPr>
        </p:nvSpPr>
        <p:spPr>
          <a:xfrm>
            <a:off x="1981200" y="1935164"/>
            <a:ext cx="8229600" cy="4446587"/>
          </a:xfrm>
        </p:spPr>
        <p:txBody>
          <a:bodyPr/>
          <a:lstStyle/>
          <a:p>
            <a:pPr eaLnBrk="1" hangingPunct="1"/>
            <a:r>
              <a:rPr lang="es-ES" altLang="es-AR" dirty="0">
                <a:solidFill>
                  <a:schemeClr val="tx2"/>
                </a:solidFill>
              </a:rPr>
              <a:t>Un actor es una entidad externa al sistema que realiza algún tipo de interacción con el mismo.</a:t>
            </a:r>
            <a:r>
              <a:rPr lang="es-ES" altLang="es-AR" dirty="0"/>
              <a:t> Se representa mediante una figura humana dibujada con palotes.</a:t>
            </a:r>
          </a:p>
          <a:p>
            <a:pPr eaLnBrk="1" hangingPunct="1"/>
            <a:endParaRPr lang="es-ES" altLang="es-AR" dirty="0"/>
          </a:p>
          <a:p>
            <a:pPr eaLnBrk="1" hangingPunct="1"/>
            <a:endParaRPr lang="es-ES" altLang="es-AR" dirty="0"/>
          </a:p>
          <a:p>
            <a:pPr eaLnBrk="1" hangingPunct="1"/>
            <a:endParaRPr lang="es-ES" altLang="es-AR" dirty="0"/>
          </a:p>
          <a:p>
            <a:pPr eaLnBrk="1" hangingPunct="1"/>
            <a:endParaRPr lang="es-ES" altLang="es-AR" sz="800" dirty="0"/>
          </a:p>
          <a:p>
            <a:pPr eaLnBrk="1" hangingPunct="1"/>
            <a:r>
              <a:rPr lang="es-ES" altLang="es-AR" dirty="0"/>
              <a:t> Esta representación sirve tanto para actores que son personas como para otro tipo de actores (otros sistemas, sensores, etc.)</a:t>
            </a:r>
            <a:endParaRPr lang="es-AR" altLang="es-AR" dirty="0"/>
          </a:p>
        </p:txBody>
      </p:sp>
      <p:pic>
        <p:nvPicPr>
          <p:cNvPr id="27652" name="Picture 3">
            <a:extLst>
              <a:ext uri="{FF2B5EF4-FFF2-40B4-BE49-F238E27FC236}">
                <a16:creationId xmlns:a16="http://schemas.microsoft.com/office/drawing/2014/main" id="{93BF5EC6-0A68-4139-A883-33AC10654E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3839" y="3141664"/>
            <a:ext cx="1095375"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n 4">
            <a:extLst>
              <a:ext uri="{FF2B5EF4-FFF2-40B4-BE49-F238E27FC236}">
                <a16:creationId xmlns:a16="http://schemas.microsoft.com/office/drawing/2014/main" id="{1317FE93-5346-4C60-A06D-22AB4CA492D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1893" t="22440" b="29576"/>
          <a:stretch/>
        </p:blipFill>
        <p:spPr>
          <a:xfrm>
            <a:off x="9369287" y="32027"/>
            <a:ext cx="2822713" cy="1537253"/>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1 Título">
            <a:extLst>
              <a:ext uri="{FF2B5EF4-FFF2-40B4-BE49-F238E27FC236}">
                <a16:creationId xmlns:a16="http://schemas.microsoft.com/office/drawing/2014/main" id="{6D0EB918-89CD-48A3-AFFC-8C6FB26B4C23}"/>
              </a:ext>
            </a:extLst>
          </p:cNvPr>
          <p:cNvSpPr>
            <a:spLocks noGrp="1"/>
          </p:cNvSpPr>
          <p:nvPr>
            <p:ph type="title"/>
          </p:nvPr>
        </p:nvSpPr>
        <p:spPr/>
        <p:txBody>
          <a:bodyPr/>
          <a:lstStyle/>
          <a:p>
            <a:pPr eaLnBrk="1" hangingPunct="1"/>
            <a:r>
              <a:rPr lang="es-AR" altLang="es-AR"/>
              <a:t>Diagrama de Casos de Uso</a:t>
            </a:r>
          </a:p>
        </p:txBody>
      </p:sp>
      <p:pic>
        <p:nvPicPr>
          <p:cNvPr id="28675" name="Picture 2">
            <a:extLst>
              <a:ext uri="{FF2B5EF4-FFF2-40B4-BE49-F238E27FC236}">
                <a16:creationId xmlns:a16="http://schemas.microsoft.com/office/drawing/2014/main" id="{D5C8B8B4-8095-4ADE-AD22-EADA18AA7ED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351088" y="2060575"/>
            <a:ext cx="7747000" cy="4389438"/>
          </a:xfrm>
        </p:spPr>
      </p:pic>
      <p:pic>
        <p:nvPicPr>
          <p:cNvPr id="4" name="Imagen 3">
            <a:extLst>
              <a:ext uri="{FF2B5EF4-FFF2-40B4-BE49-F238E27FC236}">
                <a16:creationId xmlns:a16="http://schemas.microsoft.com/office/drawing/2014/main" id="{18763B77-3D1E-447C-8C45-B4B1753D23E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1893" t="22440" b="29576"/>
          <a:stretch/>
        </p:blipFill>
        <p:spPr>
          <a:xfrm>
            <a:off x="9369287" y="32027"/>
            <a:ext cx="2822713" cy="1537253"/>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Título">
            <a:extLst>
              <a:ext uri="{FF2B5EF4-FFF2-40B4-BE49-F238E27FC236}">
                <a16:creationId xmlns:a16="http://schemas.microsoft.com/office/drawing/2014/main" id="{8A99FAD8-920C-46F5-881C-A831F090805D}"/>
              </a:ext>
            </a:extLst>
          </p:cNvPr>
          <p:cNvSpPr>
            <a:spLocks noGrp="1"/>
          </p:cNvSpPr>
          <p:nvPr>
            <p:ph type="title"/>
          </p:nvPr>
        </p:nvSpPr>
        <p:spPr/>
        <p:txBody>
          <a:bodyPr/>
          <a:lstStyle/>
          <a:p>
            <a:pPr eaLnBrk="1" hangingPunct="1"/>
            <a:r>
              <a:rPr lang="es-AR" altLang="es-AR" dirty="0"/>
              <a:t>Diagrama de clases</a:t>
            </a:r>
          </a:p>
        </p:txBody>
      </p:sp>
      <p:sp>
        <p:nvSpPr>
          <p:cNvPr id="29699" name="2 Marcador de contenido">
            <a:extLst>
              <a:ext uri="{FF2B5EF4-FFF2-40B4-BE49-F238E27FC236}">
                <a16:creationId xmlns:a16="http://schemas.microsoft.com/office/drawing/2014/main" id="{83290D14-104A-41F1-A9D7-985C26E2EBB6}"/>
              </a:ext>
            </a:extLst>
          </p:cNvPr>
          <p:cNvSpPr>
            <a:spLocks noGrp="1"/>
          </p:cNvSpPr>
          <p:nvPr>
            <p:ph idx="1"/>
          </p:nvPr>
        </p:nvSpPr>
        <p:spPr>
          <a:xfrm>
            <a:off x="428696" y="4194659"/>
            <a:ext cx="1685028" cy="2308324"/>
          </a:xfrm>
        </p:spPr>
        <p:txBody>
          <a:bodyPr>
            <a:normAutofit lnSpcReduction="10000"/>
          </a:bodyPr>
          <a:lstStyle/>
          <a:p>
            <a:pPr eaLnBrk="1" hangingPunct="1"/>
            <a:r>
              <a:rPr lang="es-AR" altLang="es-AR" sz="1800" i="1" dirty="0">
                <a:solidFill>
                  <a:srgbClr val="7030A0"/>
                </a:solidFill>
              </a:rPr>
              <a:t>Éste es el diagrama más común a la hora de describir el DISEÑO de los sistemas orientados a objetos</a:t>
            </a:r>
            <a:endParaRPr lang="es-AR" altLang="es-AR" sz="1800" dirty="0">
              <a:solidFill>
                <a:srgbClr val="7030A0"/>
              </a:solidFill>
            </a:endParaRPr>
          </a:p>
        </p:txBody>
      </p:sp>
      <p:pic>
        <p:nvPicPr>
          <p:cNvPr id="5" name="Picture 2">
            <a:extLst>
              <a:ext uri="{FF2B5EF4-FFF2-40B4-BE49-F238E27FC236}">
                <a16:creationId xmlns:a16="http://schemas.microsoft.com/office/drawing/2014/main" id="{CAD90B03-F5D8-44EA-B7BF-4AB9EE9C21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411896" y="1294693"/>
            <a:ext cx="9627750" cy="5563307"/>
          </a:xfrm>
          <a:prstGeom prst="rect">
            <a:avLst/>
          </a:prstGeom>
        </p:spPr>
      </p:pic>
      <p:sp>
        <p:nvSpPr>
          <p:cNvPr id="2" name="Rectángulo 1">
            <a:extLst>
              <a:ext uri="{FF2B5EF4-FFF2-40B4-BE49-F238E27FC236}">
                <a16:creationId xmlns:a16="http://schemas.microsoft.com/office/drawing/2014/main" id="{898BBA36-38A7-4530-AC17-BA4BB4F4B327}"/>
              </a:ext>
            </a:extLst>
          </p:cNvPr>
          <p:cNvSpPr/>
          <p:nvPr/>
        </p:nvSpPr>
        <p:spPr>
          <a:xfrm>
            <a:off x="428696" y="1690688"/>
            <a:ext cx="1685028" cy="1754326"/>
          </a:xfrm>
          <a:prstGeom prst="rect">
            <a:avLst/>
          </a:prstGeom>
        </p:spPr>
        <p:txBody>
          <a:bodyPr wrap="square">
            <a:spAutoFit/>
          </a:bodyPr>
          <a:lstStyle/>
          <a:p>
            <a:pPr marL="285750" indent="-285750">
              <a:buFont typeface="Arial" panose="020B0604020202020204" pitchFamily="34" charset="0"/>
              <a:buChar char="•"/>
            </a:pPr>
            <a:r>
              <a:rPr lang="es-AR" altLang="es-AR" dirty="0">
                <a:solidFill>
                  <a:srgbClr val="0070C0"/>
                </a:solidFill>
              </a:rPr>
              <a:t>El </a:t>
            </a:r>
            <a:r>
              <a:rPr lang="es-AR" altLang="es-AR" i="1" u="sng" dirty="0">
                <a:solidFill>
                  <a:srgbClr val="0070C0"/>
                </a:solidFill>
              </a:rPr>
              <a:t>diagrama de clases</a:t>
            </a:r>
            <a:r>
              <a:rPr lang="es-AR" altLang="es-AR" i="1" dirty="0">
                <a:solidFill>
                  <a:srgbClr val="0070C0"/>
                </a:solidFill>
              </a:rPr>
              <a:t> muestra un conjunto de clases, y sus relaciones. </a:t>
            </a:r>
          </a:p>
        </p:txBody>
      </p:sp>
      <p:pic>
        <p:nvPicPr>
          <p:cNvPr id="7" name="Imagen 6">
            <a:extLst>
              <a:ext uri="{FF2B5EF4-FFF2-40B4-BE49-F238E27FC236}">
                <a16:creationId xmlns:a16="http://schemas.microsoft.com/office/drawing/2014/main" id="{FBC2125E-05EC-47B8-9644-FA67A28BF59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1893" t="22440" b="29576"/>
          <a:stretch/>
        </p:blipFill>
        <p:spPr>
          <a:xfrm>
            <a:off x="9369287" y="32027"/>
            <a:ext cx="2822713" cy="1537253"/>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1 Título">
            <a:extLst>
              <a:ext uri="{FF2B5EF4-FFF2-40B4-BE49-F238E27FC236}">
                <a16:creationId xmlns:a16="http://schemas.microsoft.com/office/drawing/2014/main" id="{63A1728E-B5E8-4700-B177-7960CB748A84}"/>
              </a:ext>
            </a:extLst>
          </p:cNvPr>
          <p:cNvSpPr>
            <a:spLocks noGrp="1"/>
          </p:cNvSpPr>
          <p:nvPr>
            <p:ph type="title"/>
          </p:nvPr>
        </p:nvSpPr>
        <p:spPr/>
        <p:txBody>
          <a:bodyPr/>
          <a:lstStyle/>
          <a:p>
            <a:pPr eaLnBrk="1" hangingPunct="1"/>
            <a:r>
              <a:rPr lang="es-AR" altLang="es-AR"/>
              <a:t>Clases</a:t>
            </a:r>
          </a:p>
        </p:txBody>
      </p:sp>
      <p:sp>
        <p:nvSpPr>
          <p:cNvPr id="31747" name="2 Marcador de contenido">
            <a:extLst>
              <a:ext uri="{FF2B5EF4-FFF2-40B4-BE49-F238E27FC236}">
                <a16:creationId xmlns:a16="http://schemas.microsoft.com/office/drawing/2014/main" id="{1D9B3B0E-E889-4AB8-8455-D35D1B3498B4}"/>
              </a:ext>
            </a:extLst>
          </p:cNvPr>
          <p:cNvSpPr>
            <a:spLocks noGrp="1"/>
          </p:cNvSpPr>
          <p:nvPr>
            <p:ph idx="1"/>
          </p:nvPr>
        </p:nvSpPr>
        <p:spPr>
          <a:xfrm>
            <a:off x="1981200" y="1935164"/>
            <a:ext cx="8686800" cy="4389437"/>
          </a:xfrm>
        </p:spPr>
        <p:txBody>
          <a:bodyPr/>
          <a:lstStyle/>
          <a:p>
            <a:r>
              <a:rPr lang="es-AR" altLang="es-AR">
                <a:solidFill>
                  <a:schemeClr val="tx2"/>
                </a:solidFill>
              </a:rPr>
              <a:t>Una </a:t>
            </a:r>
            <a:r>
              <a:rPr lang="es-AR" altLang="es-AR" b="1">
                <a:solidFill>
                  <a:schemeClr val="tx2"/>
                </a:solidFill>
              </a:rPr>
              <a:t>clase</a:t>
            </a:r>
            <a:r>
              <a:rPr lang="es-AR" altLang="es-AR">
                <a:solidFill>
                  <a:schemeClr val="tx2"/>
                </a:solidFill>
              </a:rPr>
              <a:t> es una descripción de un conjunto de objetos que comparten los mismos atributos, operaciones, relaciones y semántica. </a:t>
            </a:r>
          </a:p>
          <a:p>
            <a:r>
              <a:rPr lang="es-AR" altLang="es-AR"/>
              <a:t>Describe el </a:t>
            </a:r>
            <a:r>
              <a:rPr lang="es-AR" altLang="es-AR" b="1"/>
              <a:t>comportamiento</a:t>
            </a:r>
            <a:r>
              <a:rPr lang="es-AR" altLang="es-AR"/>
              <a:t> y los </a:t>
            </a:r>
            <a:r>
              <a:rPr lang="es-AR" altLang="es-AR" b="1"/>
              <a:t>atributos</a:t>
            </a:r>
            <a:r>
              <a:rPr lang="es-AR" altLang="es-AR"/>
              <a:t> de los objetos que representa la clase.</a:t>
            </a:r>
          </a:p>
          <a:p>
            <a:pPr eaLnBrk="1" hangingPunct="1"/>
            <a:r>
              <a:rPr lang="es-AR" altLang="es-AR">
                <a:solidFill>
                  <a:schemeClr val="tx2"/>
                </a:solidFill>
              </a:rPr>
              <a:t>Un </a:t>
            </a:r>
            <a:r>
              <a:rPr lang="es-AR" altLang="es-AR" b="1">
                <a:solidFill>
                  <a:schemeClr val="tx2"/>
                </a:solidFill>
              </a:rPr>
              <a:t>objeto</a:t>
            </a:r>
            <a:r>
              <a:rPr lang="es-AR" altLang="es-AR">
                <a:solidFill>
                  <a:schemeClr val="tx2"/>
                </a:solidFill>
              </a:rPr>
              <a:t> es una instancia de una clase. Todas las instancias de una misma clase tienen la misma memoria privada (seguramente con diferentes valores).</a:t>
            </a:r>
          </a:p>
          <a:p>
            <a:pPr eaLnBrk="1" hangingPunct="1"/>
            <a:r>
              <a:rPr lang="es-AR" altLang="es-AR"/>
              <a:t>Es la unidad modular en el paradigma OO</a:t>
            </a:r>
          </a:p>
        </p:txBody>
      </p:sp>
      <p:pic>
        <p:nvPicPr>
          <p:cNvPr id="4" name="Imagen 3">
            <a:extLst>
              <a:ext uri="{FF2B5EF4-FFF2-40B4-BE49-F238E27FC236}">
                <a16:creationId xmlns:a16="http://schemas.microsoft.com/office/drawing/2014/main" id="{05EBFDCE-CC6F-479B-9733-F3DC868C7C1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1893" t="22440" b="29576"/>
          <a:stretch/>
        </p:blipFill>
        <p:spPr>
          <a:xfrm>
            <a:off x="9369287" y="32027"/>
            <a:ext cx="2822713" cy="1537253"/>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1 Título">
            <a:extLst>
              <a:ext uri="{FF2B5EF4-FFF2-40B4-BE49-F238E27FC236}">
                <a16:creationId xmlns:a16="http://schemas.microsoft.com/office/drawing/2014/main" id="{0B09ADE9-8E44-4224-A13D-5DD720092AC9}"/>
              </a:ext>
            </a:extLst>
          </p:cNvPr>
          <p:cNvSpPr>
            <a:spLocks noGrp="1"/>
          </p:cNvSpPr>
          <p:nvPr>
            <p:ph type="title"/>
          </p:nvPr>
        </p:nvSpPr>
        <p:spPr/>
        <p:txBody>
          <a:bodyPr/>
          <a:lstStyle/>
          <a:p>
            <a:pPr eaLnBrk="1" hangingPunct="1"/>
            <a:r>
              <a:rPr lang="es-AR" altLang="es-AR"/>
              <a:t>Objeto</a:t>
            </a:r>
          </a:p>
        </p:txBody>
      </p:sp>
      <p:sp>
        <p:nvSpPr>
          <p:cNvPr id="32771" name="2 Marcador de contenido">
            <a:extLst>
              <a:ext uri="{FF2B5EF4-FFF2-40B4-BE49-F238E27FC236}">
                <a16:creationId xmlns:a16="http://schemas.microsoft.com/office/drawing/2014/main" id="{6FF5BD90-A24B-4912-8DCA-7B86A6B49C7A}"/>
              </a:ext>
            </a:extLst>
          </p:cNvPr>
          <p:cNvSpPr>
            <a:spLocks noGrp="1"/>
          </p:cNvSpPr>
          <p:nvPr>
            <p:ph idx="1"/>
          </p:nvPr>
        </p:nvSpPr>
        <p:spPr/>
        <p:txBody>
          <a:bodyPr/>
          <a:lstStyle/>
          <a:p>
            <a:pPr eaLnBrk="1" hangingPunct="1"/>
            <a:r>
              <a:rPr lang="es-AR" altLang="es-AR" b="1"/>
              <a:t>Objeto:   atributos + procedimientos </a:t>
            </a:r>
            <a:r>
              <a:rPr lang="es-AR" altLang="es-AR"/>
              <a:t>(métodos, operaciones, servicios)</a:t>
            </a:r>
          </a:p>
          <a:p>
            <a:pPr eaLnBrk="1" hangingPunct="1"/>
            <a:endParaRPr lang="es-AR" altLang="es-AR" sz="900" b="1"/>
          </a:p>
          <a:p>
            <a:pPr eaLnBrk="1" hangingPunct="1"/>
            <a:r>
              <a:rPr lang="es-AR" altLang="es-AR" b="1"/>
              <a:t>Un objeto es algo que tiene:</a:t>
            </a:r>
          </a:p>
          <a:p>
            <a:pPr lvl="1" eaLnBrk="1" hangingPunct="1"/>
            <a:r>
              <a:rPr lang="es-AR" altLang="es-AR" u="sng"/>
              <a:t>Estado</a:t>
            </a:r>
            <a:r>
              <a:rPr lang="es-AR" altLang="es-AR"/>
              <a:t>: El estado lo establecen los valores de los atributos y enlaces. Cambia con el tiempo.</a:t>
            </a:r>
          </a:p>
          <a:p>
            <a:pPr lvl="1" eaLnBrk="1" hangingPunct="1"/>
            <a:r>
              <a:rPr lang="es-AR" altLang="es-AR" u="sng"/>
              <a:t>Comportamiento</a:t>
            </a:r>
            <a:r>
              <a:rPr lang="es-AR" altLang="es-AR"/>
              <a:t>: El comportamiento determina como un objeto actúa y reacciona</a:t>
            </a:r>
          </a:p>
          <a:p>
            <a:pPr lvl="1" eaLnBrk="1" hangingPunct="1"/>
            <a:r>
              <a:rPr lang="es-AR" altLang="es-AR" u="sng"/>
              <a:t>Identidad</a:t>
            </a:r>
            <a:r>
              <a:rPr lang="es-AR" altLang="es-AR"/>
              <a:t>: Cada objeto tiene una identidad única, aun si su estado en un momento dado, es idéntico al de otros objetos.</a:t>
            </a:r>
          </a:p>
        </p:txBody>
      </p:sp>
      <p:pic>
        <p:nvPicPr>
          <p:cNvPr id="4" name="Imagen 3">
            <a:extLst>
              <a:ext uri="{FF2B5EF4-FFF2-40B4-BE49-F238E27FC236}">
                <a16:creationId xmlns:a16="http://schemas.microsoft.com/office/drawing/2014/main" id="{ACA46956-D902-4247-95CD-16ABDFEC019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1893" t="22440" b="29576"/>
          <a:stretch/>
        </p:blipFill>
        <p:spPr>
          <a:xfrm>
            <a:off x="9369287" y="32027"/>
            <a:ext cx="2822713" cy="1537253"/>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1 Título">
            <a:extLst>
              <a:ext uri="{FF2B5EF4-FFF2-40B4-BE49-F238E27FC236}">
                <a16:creationId xmlns:a16="http://schemas.microsoft.com/office/drawing/2014/main" id="{883E3BA1-430B-458E-AE1E-3A75FDCD66E3}"/>
              </a:ext>
            </a:extLst>
          </p:cNvPr>
          <p:cNvSpPr>
            <a:spLocks noGrp="1"/>
          </p:cNvSpPr>
          <p:nvPr>
            <p:ph type="title"/>
          </p:nvPr>
        </p:nvSpPr>
        <p:spPr/>
        <p:txBody>
          <a:bodyPr/>
          <a:lstStyle/>
          <a:p>
            <a:pPr eaLnBrk="1" hangingPunct="1"/>
            <a:r>
              <a:rPr lang="es-AR" altLang="es-AR"/>
              <a:t>Diagrama de secuencia</a:t>
            </a:r>
          </a:p>
        </p:txBody>
      </p:sp>
      <p:sp>
        <p:nvSpPr>
          <p:cNvPr id="33795" name="2 Marcador de contenido">
            <a:extLst>
              <a:ext uri="{FF2B5EF4-FFF2-40B4-BE49-F238E27FC236}">
                <a16:creationId xmlns:a16="http://schemas.microsoft.com/office/drawing/2014/main" id="{4B5EF61F-B995-4590-BC77-16EE7DED1144}"/>
              </a:ext>
            </a:extLst>
          </p:cNvPr>
          <p:cNvSpPr>
            <a:spLocks noGrp="1"/>
          </p:cNvSpPr>
          <p:nvPr>
            <p:ph idx="1"/>
          </p:nvPr>
        </p:nvSpPr>
        <p:spPr/>
        <p:txBody>
          <a:bodyPr/>
          <a:lstStyle/>
          <a:p>
            <a:pPr algn="ctr" eaLnBrk="1" hangingPunct="1">
              <a:buFont typeface="Wingdings 2" panose="05020102010507070707" pitchFamily="18" charset="2"/>
              <a:buNone/>
            </a:pPr>
            <a:endParaRPr lang="es-AR" altLang="es-AR" dirty="0"/>
          </a:p>
          <a:p>
            <a:pPr algn="ctr" eaLnBrk="1" hangingPunct="1">
              <a:buFont typeface="Wingdings 2" panose="05020102010507070707" pitchFamily="18" charset="2"/>
              <a:buNone/>
            </a:pPr>
            <a:r>
              <a:rPr lang="es-AR" altLang="es-AR" dirty="0">
                <a:solidFill>
                  <a:schemeClr val="tx2"/>
                </a:solidFill>
              </a:rPr>
              <a:t>El </a:t>
            </a:r>
            <a:r>
              <a:rPr lang="es-AR" altLang="es-AR" i="1" u="sng" dirty="0">
                <a:solidFill>
                  <a:schemeClr val="tx2"/>
                </a:solidFill>
              </a:rPr>
              <a:t>diagrama de secuencia</a:t>
            </a:r>
            <a:r>
              <a:rPr lang="es-AR" altLang="es-AR" i="1" dirty="0">
                <a:solidFill>
                  <a:schemeClr val="tx2"/>
                </a:solidFill>
              </a:rPr>
              <a:t> muestra la interacción de los objetos que componen un sistema y sus interacción ene el tiempo.</a:t>
            </a:r>
          </a:p>
          <a:p>
            <a:pPr eaLnBrk="1" hangingPunct="1"/>
            <a:endParaRPr lang="es-AR" altLang="es-AR" dirty="0">
              <a:solidFill>
                <a:schemeClr val="tx2"/>
              </a:solidFill>
            </a:endParaRPr>
          </a:p>
          <a:p>
            <a:pPr eaLnBrk="1" hangingPunct="1"/>
            <a:r>
              <a:rPr lang="es-AR" altLang="es-AR" dirty="0"/>
              <a:t>Para modelar el comportamiento dinámico del sistema están los de </a:t>
            </a:r>
            <a:r>
              <a:rPr lang="es-AR" altLang="es-AR" i="1" dirty="0"/>
              <a:t>interacción, colaboración, estados y actividades. </a:t>
            </a:r>
          </a:p>
          <a:p>
            <a:pPr eaLnBrk="1" hangingPunct="1"/>
            <a:r>
              <a:rPr lang="es-AR" altLang="es-AR" i="1" dirty="0"/>
              <a:t>Los diagramas de componentes y despliegue están enfocados a la implementación del sistema.</a:t>
            </a:r>
            <a:endParaRPr lang="es-AR" altLang="es-AR" dirty="0"/>
          </a:p>
        </p:txBody>
      </p:sp>
      <p:pic>
        <p:nvPicPr>
          <p:cNvPr id="4" name="Imagen 3">
            <a:extLst>
              <a:ext uri="{FF2B5EF4-FFF2-40B4-BE49-F238E27FC236}">
                <a16:creationId xmlns:a16="http://schemas.microsoft.com/office/drawing/2014/main" id="{E7D4C600-59F4-4978-B3F7-B081B159F09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1893" t="22440" b="29576"/>
          <a:stretch/>
        </p:blipFill>
        <p:spPr>
          <a:xfrm>
            <a:off x="9369287" y="32027"/>
            <a:ext cx="2822713" cy="1537253"/>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1 Título">
            <a:extLst>
              <a:ext uri="{FF2B5EF4-FFF2-40B4-BE49-F238E27FC236}">
                <a16:creationId xmlns:a16="http://schemas.microsoft.com/office/drawing/2014/main" id="{46BBB090-2462-4CFA-9A7D-71F765DE33E4}"/>
              </a:ext>
            </a:extLst>
          </p:cNvPr>
          <p:cNvSpPr>
            <a:spLocks noGrp="1"/>
          </p:cNvSpPr>
          <p:nvPr>
            <p:ph type="title"/>
          </p:nvPr>
        </p:nvSpPr>
        <p:spPr>
          <a:xfrm>
            <a:off x="1952625" y="500063"/>
            <a:ext cx="8229600" cy="1143000"/>
          </a:xfrm>
        </p:spPr>
        <p:txBody>
          <a:bodyPr/>
          <a:lstStyle/>
          <a:p>
            <a:pPr eaLnBrk="1" hangingPunct="1"/>
            <a:r>
              <a:rPr lang="es-AR" altLang="es-AR"/>
              <a:t>Diagrama de secuencia</a:t>
            </a:r>
          </a:p>
        </p:txBody>
      </p:sp>
      <p:pic>
        <p:nvPicPr>
          <p:cNvPr id="34819" name="Picture 7" descr="Secuencia Consumir entrada">
            <a:extLst>
              <a:ext uri="{FF2B5EF4-FFF2-40B4-BE49-F238E27FC236}">
                <a16:creationId xmlns:a16="http://schemas.microsoft.com/office/drawing/2014/main" id="{0B539BD0-9D4C-476E-87BE-FCD96A84BC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289" y="2133600"/>
            <a:ext cx="8448675"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Imagen 3">
            <a:extLst>
              <a:ext uri="{FF2B5EF4-FFF2-40B4-BE49-F238E27FC236}">
                <a16:creationId xmlns:a16="http://schemas.microsoft.com/office/drawing/2014/main" id="{95880F74-619C-4267-8D62-A4FDE3EB22B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1893" t="22440" b="29576"/>
          <a:stretch/>
        </p:blipFill>
        <p:spPr>
          <a:xfrm>
            <a:off x="9369287" y="32027"/>
            <a:ext cx="2822713" cy="1537253"/>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1 Título">
            <a:extLst>
              <a:ext uri="{FF2B5EF4-FFF2-40B4-BE49-F238E27FC236}">
                <a16:creationId xmlns:a16="http://schemas.microsoft.com/office/drawing/2014/main" id="{D785882E-A229-4A2B-8827-E954E7AC6ACC}"/>
              </a:ext>
            </a:extLst>
          </p:cNvPr>
          <p:cNvSpPr>
            <a:spLocks noGrp="1"/>
          </p:cNvSpPr>
          <p:nvPr>
            <p:ph type="title"/>
          </p:nvPr>
        </p:nvSpPr>
        <p:spPr>
          <a:xfrm>
            <a:off x="1126435" y="426280"/>
            <a:ext cx="8962956" cy="1143000"/>
          </a:xfrm>
          <a:ln>
            <a:solidFill>
              <a:srgbClr val="FFC000"/>
            </a:solidFill>
          </a:ln>
        </p:spPr>
        <p:txBody>
          <a:bodyPr/>
          <a:lstStyle/>
          <a:p>
            <a:pPr eaLnBrk="1" hangingPunct="1"/>
            <a:r>
              <a:rPr lang="es-AR" altLang="es-AR" b="1">
                <a:solidFill>
                  <a:schemeClr val="hlink"/>
                </a:solidFill>
                <a:latin typeface="Times New Roman" panose="02020603050405020304" pitchFamily="18" charset="0"/>
              </a:rPr>
              <a:t>Conclusiones</a:t>
            </a:r>
          </a:p>
        </p:txBody>
      </p:sp>
      <p:sp>
        <p:nvSpPr>
          <p:cNvPr id="37891" name="2 Marcador de contenido">
            <a:extLst>
              <a:ext uri="{FF2B5EF4-FFF2-40B4-BE49-F238E27FC236}">
                <a16:creationId xmlns:a16="http://schemas.microsoft.com/office/drawing/2014/main" id="{314CE2A9-A28D-485C-B4A6-663DA1564750}"/>
              </a:ext>
            </a:extLst>
          </p:cNvPr>
          <p:cNvSpPr>
            <a:spLocks noGrp="1"/>
          </p:cNvSpPr>
          <p:nvPr>
            <p:ph idx="1"/>
          </p:nvPr>
        </p:nvSpPr>
        <p:spPr>
          <a:xfrm>
            <a:off x="1126435" y="1908312"/>
            <a:ext cx="8962956" cy="4132539"/>
          </a:xfrm>
          <a:solidFill>
            <a:schemeClr val="bg2"/>
          </a:solidFill>
          <a:ln>
            <a:solidFill>
              <a:schemeClr val="accent1">
                <a:alpha val="75000"/>
              </a:schemeClr>
            </a:solidFill>
          </a:ln>
        </p:spPr>
        <p:txBody>
          <a:bodyPr>
            <a:normAutofit/>
          </a:bodyPr>
          <a:lstStyle/>
          <a:p>
            <a:pPr eaLnBrk="1" hangingPunct="1">
              <a:buFont typeface="Wingdings" pitchFamily="2" charset="2"/>
              <a:buChar char="Ø"/>
              <a:defRPr/>
            </a:pPr>
            <a:r>
              <a:rPr lang="es-AR" dirty="0"/>
              <a:t>¿Qué modelo de ciclo de vida elegir? Ninguno predomina sobre los otros. </a:t>
            </a:r>
          </a:p>
          <a:p>
            <a:pPr eaLnBrk="1" hangingPunct="1">
              <a:buFont typeface="Wingdings" pitchFamily="2" charset="2"/>
              <a:buChar char="Ø"/>
              <a:defRPr/>
            </a:pPr>
            <a:r>
              <a:rPr lang="es-AR" dirty="0"/>
              <a:t>Por ello, debemos elegir el modelo que mejor se adapte al proyecto a desarrollar. </a:t>
            </a:r>
          </a:p>
          <a:p>
            <a:pPr eaLnBrk="1" hangingPunct="1">
              <a:buFont typeface="Wingdings" pitchFamily="2" charset="2"/>
              <a:buChar char="Ø"/>
              <a:defRPr/>
            </a:pPr>
            <a:r>
              <a:rPr lang="es-AR" dirty="0"/>
              <a:t>Podemos analizar:  la complejidad del problema, el tiempo de entrega final, o si el cliente desea entregas parciales, la comunicación desarrollador- usuario  y si los requisitos son correctos y completos.</a:t>
            </a:r>
          </a:p>
          <a:p>
            <a:pPr eaLnBrk="1" hangingPunct="1">
              <a:buFont typeface="Wingdings" pitchFamily="2" charset="2"/>
              <a:buChar char="Ø"/>
              <a:defRPr/>
            </a:pPr>
            <a:r>
              <a:rPr lang="es-AR" dirty="0"/>
              <a:t>UML provee diagramas en cada etapa del ciclo de vida.</a:t>
            </a:r>
          </a:p>
        </p:txBody>
      </p:sp>
      <p:pic>
        <p:nvPicPr>
          <p:cNvPr id="54276" name="Picture 6" descr="j0292020">
            <a:extLst>
              <a:ext uri="{FF2B5EF4-FFF2-40B4-BE49-F238E27FC236}">
                <a16:creationId xmlns:a16="http://schemas.microsoft.com/office/drawing/2014/main" id="{0EEF24BD-7717-43ED-B604-DD5631BE28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21913" y="4691441"/>
            <a:ext cx="1476375" cy="140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n 4">
            <a:extLst>
              <a:ext uri="{FF2B5EF4-FFF2-40B4-BE49-F238E27FC236}">
                <a16:creationId xmlns:a16="http://schemas.microsoft.com/office/drawing/2014/main" id="{AC38070D-AD8F-4C77-BBD1-6ECA32CE129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1893" t="22440" b="29576"/>
          <a:stretch/>
        </p:blipFill>
        <p:spPr>
          <a:xfrm>
            <a:off x="9369287" y="32027"/>
            <a:ext cx="2822713" cy="153725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3">
            <a:extLst>
              <a:ext uri="{FF2B5EF4-FFF2-40B4-BE49-F238E27FC236}">
                <a16:creationId xmlns:a16="http://schemas.microsoft.com/office/drawing/2014/main" id="{03BBD5F3-7E83-42D4-862F-20BAF5E1BB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4826" y="476250"/>
            <a:ext cx="8482013" cy="604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Imagen 2">
            <a:extLst>
              <a:ext uri="{FF2B5EF4-FFF2-40B4-BE49-F238E27FC236}">
                <a16:creationId xmlns:a16="http://schemas.microsoft.com/office/drawing/2014/main" id="{500DE2EA-3EDA-4EB1-A8B0-54A0D3446E0A}"/>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1893" t="22440" b="29576"/>
          <a:stretch/>
        </p:blipFill>
        <p:spPr>
          <a:xfrm>
            <a:off x="9369287" y="0"/>
            <a:ext cx="2822713" cy="153725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3">
            <a:extLst>
              <a:ext uri="{FF2B5EF4-FFF2-40B4-BE49-F238E27FC236}">
                <a16:creationId xmlns:a16="http://schemas.microsoft.com/office/drawing/2014/main" id="{0C367B43-723C-43D8-A36C-80479B2A0A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1088" y="476251"/>
            <a:ext cx="8069262" cy="582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9" name="Picture 5" descr="j0240719">
            <a:extLst>
              <a:ext uri="{FF2B5EF4-FFF2-40B4-BE49-F238E27FC236}">
                <a16:creationId xmlns:a16="http://schemas.microsoft.com/office/drawing/2014/main" id="{E82E8D86-6A44-4F0C-A962-9464EBCEA2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43925" y="3933826"/>
            <a:ext cx="1284288"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Oval 6">
            <a:extLst>
              <a:ext uri="{FF2B5EF4-FFF2-40B4-BE49-F238E27FC236}">
                <a16:creationId xmlns:a16="http://schemas.microsoft.com/office/drawing/2014/main" id="{D9E369B2-24DD-42D3-886A-BA3975FDB968}"/>
              </a:ext>
            </a:extLst>
          </p:cNvPr>
          <p:cNvSpPr>
            <a:spLocks noChangeArrowheads="1"/>
          </p:cNvSpPr>
          <p:nvPr/>
        </p:nvSpPr>
        <p:spPr bwMode="auto">
          <a:xfrm>
            <a:off x="5159376" y="2492375"/>
            <a:ext cx="1008063" cy="719138"/>
          </a:xfrm>
          <a:prstGeom prst="ellipse">
            <a:avLst/>
          </a:prstGeom>
          <a:noFill/>
          <a:ln w="38100" cmpd="dbl">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AR" altLang="es-AR"/>
          </a:p>
        </p:txBody>
      </p:sp>
      <p:pic>
        <p:nvPicPr>
          <p:cNvPr id="5" name="Imagen 4">
            <a:extLst>
              <a:ext uri="{FF2B5EF4-FFF2-40B4-BE49-F238E27FC236}">
                <a16:creationId xmlns:a16="http://schemas.microsoft.com/office/drawing/2014/main" id="{89BC1C0A-C415-423B-B46F-C323FCB48EE8}"/>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1893" t="22440" b="29576"/>
          <a:stretch/>
        </p:blipFill>
        <p:spPr>
          <a:xfrm>
            <a:off x="9369287" y="0"/>
            <a:ext cx="2822713" cy="153725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path" presetSubtype="0" accel="50000" decel="50000" fill="hold" grpId="0" nodeType="withEffect">
                                  <p:stCondLst>
                                    <p:cond delay="0"/>
                                  </p:stCondLst>
                                  <p:childTnLst>
                                    <p:animMotion origin="layout" path="M 0 0  L -0.25 0  E" pathEditMode="relative" ptsTypes="">
                                      <p:cBhvr>
                                        <p:cTn id="6" dur="2000" fill="hold"/>
                                        <p:tgtEl>
                                          <p:spTgt spid="717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3">
            <a:extLst>
              <a:ext uri="{FF2B5EF4-FFF2-40B4-BE49-F238E27FC236}">
                <a16:creationId xmlns:a16="http://schemas.microsoft.com/office/drawing/2014/main" id="{2DCC850D-1DD3-44AF-820A-64A5B46412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3914" y="785814"/>
            <a:ext cx="8574087" cy="511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Imagen 2">
            <a:extLst>
              <a:ext uri="{FF2B5EF4-FFF2-40B4-BE49-F238E27FC236}">
                <a16:creationId xmlns:a16="http://schemas.microsoft.com/office/drawing/2014/main" id="{28533C6F-C10C-44F3-B867-80183123C13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1893" t="22440" b="29576"/>
          <a:stretch/>
        </p:blipFill>
        <p:spPr>
          <a:xfrm>
            <a:off x="9369287" y="0"/>
            <a:ext cx="2822713" cy="1537253"/>
          </a:xfrm>
          <a:prstGeom prst="rect">
            <a:avLst/>
          </a:prstGeom>
        </p:spPr>
      </p:pic>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851</TotalTime>
  <Words>5452</Words>
  <Application>Microsoft Office PowerPoint</Application>
  <PresentationFormat>Panorámica</PresentationFormat>
  <Paragraphs>427</Paragraphs>
  <Slides>67</Slides>
  <Notes>40</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67</vt:i4>
      </vt:variant>
    </vt:vector>
  </HeadingPairs>
  <TitlesOfParts>
    <vt:vector size="77" baseType="lpstr">
      <vt:lpstr>Arial</vt:lpstr>
      <vt:lpstr>Calibri</vt:lpstr>
      <vt:lpstr>Calibri Light</vt:lpstr>
      <vt:lpstr>Constantia</vt:lpstr>
      <vt:lpstr>Footlight MT Light</vt:lpstr>
      <vt:lpstr>Times New Roman</vt:lpstr>
      <vt:lpstr>Verdana</vt:lpstr>
      <vt:lpstr>Wingdings</vt:lpstr>
      <vt:lpstr>Wingdings 2</vt:lpstr>
      <vt:lpstr>Tema de Office</vt:lpstr>
      <vt:lpstr>2019</vt:lpstr>
      <vt:lpstr>Code &amp; Fix</vt:lpstr>
      <vt:lpstr>Presentación de PowerPoint</vt:lpstr>
      <vt:lpstr>Presentación de PowerPoint</vt:lpstr>
      <vt:lpstr>Metodología de Desarrollo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Subciclo de Prototipos</vt:lpstr>
      <vt:lpstr>Presentación de PowerPoint</vt:lpstr>
      <vt:lpstr>Presentación de PowerPoint</vt:lpstr>
      <vt:lpstr>Presentación de PowerPoint</vt:lpstr>
      <vt:lpstr>Ciclo de vida Iterativo</vt:lpstr>
      <vt:lpstr>Presentación de PowerPoint</vt:lpstr>
      <vt:lpstr>Presentación de PowerPoint</vt:lpstr>
      <vt:lpstr>Presentación de PowerPoint</vt:lpstr>
      <vt:lpstr>Presentación de PowerPoint</vt:lpstr>
      <vt:lpstr>Presentación de PowerPoint</vt:lpstr>
      <vt:lpstr>Presentación de PowerPoint</vt:lpstr>
      <vt:lpstr>Ciclo de vida Incremental</vt:lpstr>
      <vt:lpstr>Ciclo de vida Incremental</vt:lpstr>
      <vt:lpstr>Presentación de PowerPoint</vt:lpstr>
      <vt:lpstr>Presentación de PowerPoint</vt:lpstr>
      <vt:lpstr>Ciclo de vida evolutivo</vt:lpstr>
      <vt:lpstr>Ciclo de Vida Evolutivo</vt:lpstr>
      <vt:lpstr>Evolutivo/Incremental/Iterativo</vt:lpstr>
      <vt:lpstr>Presentación de PowerPoint</vt:lpstr>
      <vt:lpstr>Ciclo de Vida Orientado a Objetos</vt:lpstr>
      <vt:lpstr>Presentación de PowerPoint</vt:lpstr>
      <vt:lpstr>Visión General de UML</vt:lpstr>
      <vt:lpstr>Evolución de UML 2.5</vt:lpstr>
      <vt:lpstr>Visión General de UML</vt:lpstr>
      <vt:lpstr>¿Qué es un modelo?</vt:lpstr>
      <vt:lpstr>Modelamiento de Software</vt:lpstr>
      <vt:lpstr>¿Por qué modelamos?</vt:lpstr>
      <vt:lpstr>¿Por qué modelamos?</vt:lpstr>
      <vt:lpstr>Presentación de PowerPoint</vt:lpstr>
      <vt:lpstr>Visión General de UML</vt:lpstr>
      <vt:lpstr>Objetivos de UML</vt:lpstr>
      <vt:lpstr>Objetivos de UML (1)</vt:lpstr>
      <vt:lpstr>Objetivos de UML (2)</vt:lpstr>
      <vt:lpstr>Objetivos de UML (3)</vt:lpstr>
      <vt:lpstr>Objetivos de UML (4)</vt:lpstr>
      <vt:lpstr>Diagramas UML</vt:lpstr>
      <vt:lpstr>Diagrama de casos de uso</vt:lpstr>
      <vt:lpstr>Actores </vt:lpstr>
      <vt:lpstr>Diagrama de Casos de Uso</vt:lpstr>
      <vt:lpstr>Diagrama de clases</vt:lpstr>
      <vt:lpstr>Clases</vt:lpstr>
      <vt:lpstr>Objeto</vt:lpstr>
      <vt:lpstr>Diagrama de secuencia</vt:lpstr>
      <vt:lpstr>Diagrama de secuencia</vt:lpstr>
      <vt:lpstr>Conclusiones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Tecnicatura Universitaria en Desarrollo de software</dc:title>
  <dc:creator>Usuario</dc:creator>
  <cp:lastModifiedBy>Juan Jo</cp:lastModifiedBy>
  <cp:revision>23</cp:revision>
  <dcterms:created xsi:type="dcterms:W3CDTF">2019-02-06T15:51:16Z</dcterms:created>
  <dcterms:modified xsi:type="dcterms:W3CDTF">2019-03-11T13:33:59Z</dcterms:modified>
</cp:coreProperties>
</file>