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2" r:id="rId3"/>
    <p:sldId id="271" r:id="rId4"/>
    <p:sldId id="256" r:id="rId5"/>
    <p:sldId id="257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72" r:id="rId15"/>
    <p:sldId id="266" r:id="rId16"/>
    <p:sldId id="267" r:id="rId17"/>
    <p:sldId id="268" r:id="rId18"/>
    <p:sldId id="269" r:id="rId19"/>
    <p:sldId id="270" r:id="rId20"/>
    <p:sldId id="274" r:id="rId21"/>
    <p:sldId id="283" r:id="rId22"/>
    <p:sldId id="275" r:id="rId23"/>
    <p:sldId id="284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F368A-D2BF-5FA2-84E4-9C2D9A35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F4600-87F0-DE81-7507-6CBA521D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FF51E-F052-1BDB-F2DF-BFDE0BF8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E7D72-C8FD-2497-A415-C537E1A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7AB62-E3A3-6139-CEB5-204FDF45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9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6D943-5A49-FBD8-B1F5-407A054A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D7315-B30D-4712-A85B-0488142E2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79DC2-E71B-178C-EAA7-BFE6012D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B343-EE23-E170-0719-783E7C88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39DF3-EAD4-21D6-E3BE-B3A34D0C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490FB-929F-095A-0EA3-DB278E074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EECC5-98A5-FDCA-B663-3A0C70A0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A0685-DD4E-F542-BB3A-99580FC8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40136-E337-6B49-906F-5AF57DC2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440DA-9F56-0FFE-BAFD-B183A84C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73675-C854-E695-54EF-F01417C4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984A5-2F29-5855-07E1-9D727484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B57D0-1A33-EF17-B890-42B56D52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40012-0E65-F85E-98CB-A73B835C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5628A-52F9-C10F-E64A-8D6FBAC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1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0BD4-CB43-523E-8477-C1BA3FE4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DC924-0578-3BC5-160B-DEE42820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2BCFF-2521-A2F1-368C-80A1C4D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EFF4F-B0A6-4CAE-A6C8-3B575E35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B9C7-5F7F-C72B-088A-1DCB0758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1F821-682B-8498-7208-FC9D195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A03B5-DD91-4597-2251-0157FBBD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37D99-D5C6-FFAE-12EE-F930C2FF1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5B893-49BB-0454-DD96-FC57E7AC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BF218-DEC2-6AC5-6FA2-C0DE87B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E7BC9-367E-3814-7A10-C39061C2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1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4276C-D52B-0276-FD9A-30DE2168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075E7-259A-FDA7-F609-33240FF6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A1478-2339-6E31-058E-B323E0DB8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21F73-F7CC-983F-46E0-9F7CAC92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30AAC-6B78-C0A3-DF6D-9AA87502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96EC3-014A-FD78-8B3D-FC876399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0D6A6E-8D0F-A49E-43AC-0855B381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C1F14-A1D9-F613-89D4-B4D6A1B8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972F9-A265-9407-54BA-6E6D5322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149B4-0632-11EB-2BFB-258C6F58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C4B92-BA6A-8C4B-4D09-F2D34F29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26D28-BF76-1D28-C33E-09304C72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2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3E4BE1-BCB3-C263-0EE3-2458BC37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C6308-CA16-0D4D-2BAA-1F414E18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AA68D-3838-400F-CF8C-42488B9D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1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5EAA-BA56-2B63-356C-BA9AA623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97C73-70BB-9C72-D755-2A79D66B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60115-8ECA-8AE0-D266-96611B2C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1536D-601D-43DD-57FE-D9A64085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868E9-E1DD-9CFF-2443-C35291D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8F4D8-4DD0-5079-C758-AF2BCDFB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49148-DE89-0C05-F3E7-EDF93941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E182C-D559-7772-D5D9-F0A10377C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31E4A-1E38-B746-B33B-4987581EC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984E8-8DE7-BCB2-A102-1ED3FB4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41240-F82F-7245-657A-C170EA1F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F8EDC-C5F5-DA40-7A5B-54D28CCD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E8200-1299-CF14-FA33-8FDD4FC2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E47A2-47E2-72B1-9422-337FC51E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D7E9D-4D43-1EC8-BC2E-F659AAE33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BC2E-BE3B-4CD6-979C-BE6E44DE875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CE131-2A80-765B-5CDE-3F22BDE8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F7D5A-C861-8344-1B38-AE2E8831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443A-21A4-46FE-A378-C7BA3DDE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9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.biancheng.net/csharp/15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bilibili.com/video/BV1ry4y1b71E?p=8&amp;vd_source=b5a3d7cb577db9df6c4740726c5e0ec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axios-js.com/zh-cn/doc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nedrive.live.com/view.aspx?resid=1DE94E028325207A%21254&amp;id=documents&amp;wd=target%28Plan%20of%20study.one%7C8BE00BBC-E820-4A3C-8C4E-AE4A9FA14EE2%2F%E5%90%8E%E7%AB%AF%E5%88%9B%E5%BB%BA%E9%A1%B9%E7%9B%AE%7CB3801E8A-84E3-4E28-8391-F134546FE587%2F%29" TargetMode="External"/><Relationship Id="rId4" Type="http://schemas.openxmlformats.org/officeDocument/2006/relationships/hyperlink" Target="onenote:https://d.docs.live.net/1de94e028325207a/&#25991;&#26723;/&#21402;%20&#30340;&#31508;&#35760;&#26412;/Plan%20of%20study.one#&#21518;&#31471;&#21019;&#24314;&#39033;&#30446;&amp;section-id={8BE00BBC-E820-4A3C-8C4E-AE4A9FA14EE2}&amp;page-id={B3801E8A-84E3-4E28-8391-F134546FE587}&amp;object-id={0E22A94A-2D30-4DCD-BEF2-DBBAAEDFE2D6}&amp;A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A53116-ECF0-A3DE-3B30-910891C462B9}"/>
              </a:ext>
            </a:extLst>
          </p:cNvPr>
          <p:cNvSpPr txBox="1"/>
          <p:nvPr/>
        </p:nvSpPr>
        <p:spPr>
          <a:xfrm>
            <a:off x="650081" y="38576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 Black" panose="020B0A04020102020204" pitchFamily="34" charset="0"/>
              </a:rPr>
              <a:t>后端项目的大致原理（个人理解，有误可指正哈</a:t>
            </a:r>
            <a:r>
              <a:rPr lang="en-US" altLang="zh-CN" b="1" dirty="0">
                <a:latin typeface="Arial Black" panose="020B0A04020102020204" pitchFamily="34" charset="0"/>
              </a:rPr>
              <a:t>~</a:t>
            </a:r>
            <a:r>
              <a:rPr lang="zh-CN" altLang="en-US" b="1" dirty="0">
                <a:latin typeface="Arial Black" panose="020B0A04020102020204" pitchFamily="34" charset="0"/>
              </a:rPr>
              <a:t>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0F3A61-1B17-CCD3-BCD9-2F06B1F3F340}"/>
              </a:ext>
            </a:extLst>
          </p:cNvPr>
          <p:cNvSpPr/>
          <p:nvPr/>
        </p:nvSpPr>
        <p:spPr>
          <a:xfrm>
            <a:off x="4799409" y="2553890"/>
            <a:ext cx="2701529" cy="17502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后端：</a:t>
            </a:r>
            <a:r>
              <a:rPr lang="en-US" altLang="zh-CN" b="1" dirty="0">
                <a:solidFill>
                  <a:schemeClr val="tx1"/>
                </a:solidFill>
              </a:rPr>
              <a:t>ASP.NET Core Web API</a:t>
            </a:r>
            <a:r>
              <a:rPr lang="zh-CN" altLang="en-US" b="1" dirty="0">
                <a:solidFill>
                  <a:schemeClr val="tx1"/>
                </a:solidFill>
              </a:rPr>
              <a:t>项目（我是通过</a:t>
            </a:r>
            <a:r>
              <a:rPr lang="en-US" altLang="zh-CN" b="1" dirty="0">
                <a:solidFill>
                  <a:schemeClr val="tx1"/>
                </a:solidFill>
              </a:rPr>
              <a:t>VS2019</a:t>
            </a:r>
            <a:r>
              <a:rPr lang="zh-CN" altLang="en-US" b="1" dirty="0">
                <a:solidFill>
                  <a:schemeClr val="tx1"/>
                </a:solidFill>
              </a:rPr>
              <a:t>创建）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B94AFEBB-4323-FCF6-5A1F-81198CB47A26}"/>
              </a:ext>
            </a:extLst>
          </p:cNvPr>
          <p:cNvSpPr/>
          <p:nvPr/>
        </p:nvSpPr>
        <p:spPr>
          <a:xfrm>
            <a:off x="10089050" y="3327879"/>
            <a:ext cx="914400" cy="61264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CE8DC59-27C5-FC55-1804-DB667333D6C9}"/>
              </a:ext>
            </a:extLst>
          </p:cNvPr>
          <p:cNvSpPr/>
          <p:nvPr/>
        </p:nvSpPr>
        <p:spPr>
          <a:xfrm>
            <a:off x="7944890" y="3528832"/>
            <a:ext cx="1607344" cy="21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4C1998-4703-DEA6-12D7-991918B38F28}"/>
              </a:ext>
            </a:extLst>
          </p:cNvPr>
          <p:cNvSpPr txBox="1"/>
          <p:nvPr/>
        </p:nvSpPr>
        <p:spPr>
          <a:xfrm>
            <a:off x="7884167" y="2594307"/>
            <a:ext cx="172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发送</a:t>
            </a:r>
            <a:r>
              <a:rPr lang="en-US" altLang="zh-CN" b="1" dirty="0" err="1"/>
              <a:t>sql</a:t>
            </a:r>
            <a:r>
              <a:rPr lang="zh-CN" altLang="en-US" b="1" dirty="0"/>
              <a:t>语句对数据进行操作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5F851-F354-85C3-038B-0FD1C52D619B}"/>
              </a:ext>
            </a:extLst>
          </p:cNvPr>
          <p:cNvSpPr txBox="1"/>
          <p:nvPr/>
        </p:nvSpPr>
        <p:spPr>
          <a:xfrm>
            <a:off x="7884168" y="3940527"/>
            <a:ext cx="199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具体实现是在创建的</a:t>
            </a:r>
            <a:r>
              <a:rPr lang="en-US" altLang="zh-CN" b="1" dirty="0"/>
              <a:t>API</a:t>
            </a:r>
            <a:r>
              <a:rPr lang="zh-CN" altLang="en-US" b="1" dirty="0"/>
              <a:t>项目中的某个文件中添加一部分代码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CC2980-8A1C-ACAD-53AB-68DBF2776740}"/>
              </a:ext>
            </a:extLst>
          </p:cNvPr>
          <p:cNvSpPr/>
          <p:nvPr/>
        </p:nvSpPr>
        <p:spPr>
          <a:xfrm>
            <a:off x="357265" y="3209420"/>
            <a:ext cx="1477566" cy="12289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0539365-3655-5F0D-BF81-FCD3EEEB645B}"/>
              </a:ext>
            </a:extLst>
          </p:cNvPr>
          <p:cNvSpPr/>
          <p:nvPr/>
        </p:nvSpPr>
        <p:spPr>
          <a:xfrm rot="10800000">
            <a:off x="2102951" y="3604021"/>
            <a:ext cx="2406850" cy="29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1B7923-CEA1-9A26-9D4B-3A1330387B2B}"/>
              </a:ext>
            </a:extLst>
          </p:cNvPr>
          <p:cNvSpPr txBox="1"/>
          <p:nvPr/>
        </p:nvSpPr>
        <p:spPr>
          <a:xfrm>
            <a:off x="1763995" y="1732092"/>
            <a:ext cx="3084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前端代码通过</a:t>
            </a:r>
            <a:r>
              <a:rPr lang="en-US" altLang="zh-CN" b="1" dirty="0" err="1"/>
              <a:t>axios</a:t>
            </a:r>
            <a:r>
              <a:rPr lang="zh-CN" altLang="en-US" b="1" dirty="0"/>
              <a:t>向后端请求数据，访问后端提供的</a:t>
            </a:r>
            <a:r>
              <a:rPr lang="en-US" altLang="zh-CN" b="1" dirty="0"/>
              <a:t>URL</a:t>
            </a:r>
            <a:r>
              <a:rPr lang="zh-CN" altLang="en-US" b="1" dirty="0"/>
              <a:t>（写在后端代码里头）实现。同时与</a:t>
            </a:r>
            <a:r>
              <a:rPr lang="en-US" altLang="zh-CN" b="1" dirty="0"/>
              <a:t>web API</a:t>
            </a:r>
            <a:r>
              <a:rPr lang="zh-CN" altLang="en-US" b="1" dirty="0"/>
              <a:t>的路由有关。（路由的相关内容见</a:t>
            </a:r>
            <a:r>
              <a:rPr lang="en-US" altLang="zh-CN" b="1" dirty="0"/>
              <a:t>chapter2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7801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7876A-61B6-F92B-DA07-C6CF08051AEF}"/>
              </a:ext>
            </a:extLst>
          </p:cNvPr>
          <p:cNvSpPr txBox="1"/>
          <p:nvPr/>
        </p:nvSpPr>
        <p:spPr>
          <a:xfrm>
            <a:off x="650081" y="385763"/>
            <a:ext cx="1085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6</a:t>
            </a:r>
            <a:r>
              <a:rPr lang="zh-CN" altLang="en-US" b="1" dirty="0">
                <a:latin typeface="Arial Black" panose="020B0A04020102020204" pitchFamily="34" charset="0"/>
              </a:rPr>
              <a:t>、运行后在网页上：</a:t>
            </a:r>
            <a:r>
              <a:rPr lang="en-US" altLang="zh-CN" b="1" dirty="0">
                <a:latin typeface="Arial Black" panose="020B0A04020102020204" pitchFamily="34" charset="0"/>
              </a:rPr>
              <a:t>Get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Try it out  Execute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149C3-2CC8-D1AD-E435-CD88FCFB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0" y="964406"/>
            <a:ext cx="3984884" cy="5322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D96112-5FCA-5BAC-3942-0EE6D191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69" y="1971676"/>
            <a:ext cx="7891298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7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40B46-2107-C6A1-4654-67F0F7890D63}"/>
              </a:ext>
            </a:extLst>
          </p:cNvPr>
          <p:cNvSpPr txBox="1"/>
          <p:nvPr/>
        </p:nvSpPr>
        <p:spPr>
          <a:xfrm>
            <a:off x="650081" y="385763"/>
            <a:ext cx="1085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7</a:t>
            </a:r>
            <a:r>
              <a:rPr lang="zh-CN" altLang="en-US" b="1" dirty="0">
                <a:latin typeface="Arial Black" panose="020B0A04020102020204" pitchFamily="34" charset="0"/>
              </a:rPr>
              <a:t>、其他一些文件的主要用途概览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1C597-1FEC-9885-17EC-434DAE42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68" y="949192"/>
            <a:ext cx="9036514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2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499ECD-B62C-0441-9E1B-BF5D9F1A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" y="1581024"/>
            <a:ext cx="6086475" cy="32899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DDDF4C-645A-4D2C-3821-F41E787BF975}"/>
              </a:ext>
            </a:extLst>
          </p:cNvPr>
          <p:cNvSpPr txBox="1"/>
          <p:nvPr/>
        </p:nvSpPr>
        <p:spPr>
          <a:xfrm>
            <a:off x="378618" y="250031"/>
            <a:ext cx="1128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8</a:t>
            </a:r>
            <a:r>
              <a:rPr lang="zh-CN" altLang="en-US" b="1" dirty="0">
                <a:latin typeface="Arial Black" panose="020B0A04020102020204" pitchFamily="34" charset="0"/>
              </a:rPr>
              <a:t>、对</a:t>
            </a:r>
            <a:r>
              <a:rPr lang="en-US" altLang="zh-CN" b="1" dirty="0" err="1">
                <a:latin typeface="Arial Black" panose="020B0A04020102020204" pitchFamily="34" charset="0"/>
              </a:rPr>
              <a:t>Startup.cs</a:t>
            </a:r>
            <a:r>
              <a:rPr lang="zh-CN" altLang="en-US" b="1" dirty="0">
                <a:latin typeface="Arial Black" panose="020B0A04020102020204" pitchFamily="34" charset="0"/>
              </a:rPr>
              <a:t>文件中代码的一些讲解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99861-669A-1ABA-FF8F-C17F230E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67" y="1581025"/>
            <a:ext cx="5000778" cy="3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20F70C-431E-6D60-3E4B-706821CB679F}"/>
              </a:ext>
            </a:extLst>
          </p:cNvPr>
          <p:cNvSpPr txBox="1"/>
          <p:nvPr/>
        </p:nvSpPr>
        <p:spPr>
          <a:xfrm>
            <a:off x="357187" y="250031"/>
            <a:ext cx="11287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9</a:t>
            </a:r>
            <a:r>
              <a:rPr lang="zh-CN" altLang="en-US" b="1" dirty="0">
                <a:latin typeface="Arial Black" panose="020B0A04020102020204" pitchFamily="34" charset="0"/>
              </a:rPr>
              <a:t>、总结：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整个项目程序的入口在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Pragram.cs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中的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Main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方法（相当于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C++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的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main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函数）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Startup.cs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文件主要负责初始的一些配置。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Services.***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的代码用于引入工具（例如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Services.AddControllers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后就可以使用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controllers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这个模块）；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app.***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的代码是使用之前引入的工具（例如在上一页的代码中启用了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swagger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）。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Controllers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文件放置连接外部的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API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，其中一些方法，例如之前提到的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GET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，就是于外部网页传递数据的接口。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Arial Black" panose="020B0A04020102020204" pitchFamily="34" charset="0"/>
              </a:rPr>
              <a:t>Appsettings.json</a:t>
            </a:r>
            <a:r>
              <a:rPr lang="zh-CN" altLang="en-US" b="1" dirty="0">
                <a:latin typeface="Arial Black" panose="020B0A04020102020204" pitchFamily="34" charset="0"/>
              </a:rPr>
              <a:t>是配置文件。</a:t>
            </a:r>
            <a:r>
              <a:rPr lang="en-US" altLang="zh-CN" b="1" dirty="0">
                <a:latin typeface="Arial Black" panose="020B0A04020102020204" pitchFamily="34" charset="0"/>
              </a:rPr>
              <a:t>.</a:t>
            </a:r>
            <a:r>
              <a:rPr lang="en-US" altLang="zh-CN" b="1" dirty="0" err="1">
                <a:latin typeface="Arial Black" panose="020B0A04020102020204" pitchFamily="34" charset="0"/>
              </a:rPr>
              <a:t>json</a:t>
            </a:r>
            <a:r>
              <a:rPr lang="zh-CN" altLang="en-US" b="1" dirty="0">
                <a:latin typeface="Arial Black" panose="020B0A04020102020204" pitchFamily="34" charset="0"/>
              </a:rPr>
              <a:t>结尾的文件都是配置文件。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31EAE9-54C8-BC2B-C433-BCB2C6A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3" y="2984896"/>
            <a:ext cx="5603929" cy="3623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CE7D12-502A-DF6D-B79A-5053EDD7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18" y="2343020"/>
            <a:ext cx="2161760" cy="42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9A043-23FE-4892-8D82-45403384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Chapter2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创建</a:t>
            </a:r>
            <a:r>
              <a:rPr lang="en-US" altLang="zh-CN" dirty="0"/>
              <a:t>API&amp;&amp;</a:t>
            </a:r>
            <a:r>
              <a:rPr lang="zh-CN" altLang="en-US" dirty="0"/>
              <a:t>连接数据库</a:t>
            </a:r>
          </a:p>
        </p:txBody>
      </p:sp>
    </p:spTree>
    <p:extLst>
      <p:ext uri="{BB962C8B-B14F-4D97-AF65-F5344CB8AC3E}">
        <p14:creationId xmlns:p14="http://schemas.microsoft.com/office/powerpoint/2010/main" val="107674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33335-FB0D-F5EE-F60A-AA0E3C8E7562}"/>
              </a:ext>
            </a:extLst>
          </p:cNvPr>
          <p:cNvSpPr txBox="1"/>
          <p:nvPr/>
        </p:nvSpPr>
        <p:spPr>
          <a:xfrm>
            <a:off x="650081" y="385763"/>
            <a:ext cx="10851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1</a:t>
            </a:r>
            <a:r>
              <a:rPr lang="zh-CN" altLang="en-US" b="1" dirty="0">
                <a:latin typeface="Arial Black" panose="020B0A04020102020204" pitchFamily="34" charset="0"/>
              </a:rPr>
              <a:t>、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创建接口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Controller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文件夹右键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添加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控制器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API(API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控制器 空）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注意：命名规则，末尾的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Controll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不能删掉！！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一个简单的接口（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GET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）：其他方法还有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POST/PUT/DELETE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B0C937-20BF-D98E-E55E-40790334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1714136"/>
            <a:ext cx="7109031" cy="47581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8D73AE-0490-EC3C-EEB0-225CE631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32" y="2071688"/>
            <a:ext cx="4329155" cy="36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1ED5E1-D2F0-438B-C574-EA764BC95E41}"/>
              </a:ext>
            </a:extLst>
          </p:cNvPr>
          <p:cNvSpPr txBox="1"/>
          <p:nvPr/>
        </p:nvSpPr>
        <p:spPr>
          <a:xfrm>
            <a:off x="378618" y="250031"/>
            <a:ext cx="11287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2</a:t>
            </a:r>
            <a:r>
              <a:rPr lang="zh-CN" altLang="en-US" b="1" dirty="0">
                <a:latin typeface="Arial Black" panose="020B0A04020102020204" pitchFamily="34" charset="0"/>
              </a:rPr>
              <a:t>、</a:t>
            </a:r>
            <a:r>
              <a:rPr lang="en-US" altLang="zh-CN" b="1" dirty="0">
                <a:latin typeface="Arial Black" panose="020B0A04020102020204" pitchFamily="34" charset="0"/>
              </a:rPr>
              <a:t>ADO</a:t>
            </a:r>
            <a:r>
              <a:rPr lang="zh-CN" altLang="en-US" b="1" dirty="0">
                <a:latin typeface="Arial Black" panose="020B0A04020102020204" pitchFamily="34" charset="0"/>
              </a:rPr>
              <a:t>和</a:t>
            </a:r>
            <a:r>
              <a:rPr lang="en-US" altLang="zh-CN" b="1" dirty="0">
                <a:latin typeface="Arial Black" panose="020B0A04020102020204" pitchFamily="34" charset="0"/>
              </a:rPr>
              <a:t>ORM</a:t>
            </a:r>
            <a:r>
              <a:rPr lang="zh-CN" altLang="en-US" b="1" dirty="0">
                <a:latin typeface="Arial Black" panose="020B0A04020102020204" pitchFamily="34" charset="0"/>
              </a:rPr>
              <a:t>框架及</a:t>
            </a:r>
            <a:r>
              <a:rPr lang="en-US" altLang="zh-CN" b="1" dirty="0" err="1">
                <a:latin typeface="Arial Black" panose="020B0A04020102020204" pitchFamily="34" charset="0"/>
              </a:rPr>
              <a:t>Nuget</a:t>
            </a:r>
            <a:r>
              <a:rPr lang="zh-CN" altLang="en-US" b="1" dirty="0">
                <a:latin typeface="Arial Black" panose="020B0A04020102020204" pitchFamily="34" charset="0"/>
              </a:rPr>
              <a:t>包管理器的使用（连接数据库前置知识）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r>
              <a:rPr lang="zh-CN" altLang="en-US" b="1" dirty="0">
                <a:latin typeface="Arial Black" panose="020B0A04020102020204" pitchFamily="34" charset="0"/>
              </a:rPr>
              <a:t>一些</a:t>
            </a:r>
            <a:r>
              <a:rPr lang="en-US" altLang="zh-CN" b="1" dirty="0">
                <a:latin typeface="Arial Black" panose="020B0A04020102020204" pitchFamily="34" charset="0"/>
              </a:rPr>
              <a:t>tips</a:t>
            </a:r>
            <a:r>
              <a:rPr lang="zh-CN" altLang="en-US" b="1" dirty="0">
                <a:latin typeface="Arial Black" panose="020B0A04020102020204" pitchFamily="34" charset="0"/>
              </a:rPr>
              <a:t>：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路由：一条路；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路由规则：一条路标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；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前端找到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API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API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：从数据库找到数据并返回）。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中可以用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ADO/ORM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框架从数据库拿数据（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O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object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；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R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relation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）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从数据库取数据流程：开冰箱门（打开数据库）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把大象取出来（取数据）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关冰箱门（关闭数据库）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A6398-DF31-D6CF-EFF0-5E64955D3464}"/>
              </a:ext>
            </a:extLst>
          </p:cNvPr>
          <p:cNvSpPr txBox="1"/>
          <p:nvPr/>
        </p:nvSpPr>
        <p:spPr>
          <a:xfrm>
            <a:off x="452436" y="2288321"/>
            <a:ext cx="11287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打开数据库需要的类：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SqlConnection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（需要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Nuget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包管理器引入，具体方法如下：）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资源管理器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依赖项 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管理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NuGet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程序包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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下载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OracleClient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的包（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站教程里下的是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sqlClient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，但我们用的是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Oracle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）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131788-A5AE-8507-9204-D4284CAD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8" y="3172442"/>
            <a:ext cx="4923785" cy="33587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C0970C-9841-B40E-CB81-2DC99E76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67" y="3498199"/>
            <a:ext cx="5934578" cy="26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0C2C46-A714-84FD-70A1-C8B0037DC6F6}"/>
              </a:ext>
            </a:extLst>
          </p:cNvPr>
          <p:cNvSpPr txBox="1"/>
          <p:nvPr/>
        </p:nvSpPr>
        <p:spPr>
          <a:xfrm>
            <a:off x="378618" y="250031"/>
            <a:ext cx="11287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3</a:t>
            </a:r>
            <a:r>
              <a:rPr lang="zh-CN" altLang="en-US" b="1" dirty="0">
                <a:latin typeface="Arial Black" panose="020B0A04020102020204" pitchFamily="34" charset="0"/>
              </a:rPr>
              <a:t>、打开数据的准备（注意：这一页的内容是</a:t>
            </a:r>
            <a:r>
              <a:rPr lang="en-US" altLang="zh-CN" b="1" dirty="0">
                <a:latin typeface="Arial Black" panose="020B0A04020102020204" pitchFamily="34" charset="0"/>
              </a:rPr>
              <a:t>SQL Server </a:t>
            </a:r>
            <a:r>
              <a:rPr lang="zh-CN" altLang="en-US" b="1" dirty="0">
                <a:latin typeface="Arial Black" panose="020B0A04020102020204" pitchFamily="34" charset="0"/>
              </a:rPr>
              <a:t>的代码，事实上只需要把开头的</a:t>
            </a:r>
            <a:r>
              <a:rPr lang="en-US" altLang="zh-CN" b="1" dirty="0" err="1">
                <a:latin typeface="Arial Black" panose="020B0A04020102020204" pitchFamily="34" charset="0"/>
              </a:rPr>
              <a:t>Sql</a:t>
            </a:r>
            <a:r>
              <a:rPr lang="zh-CN" altLang="en-US" b="1" dirty="0">
                <a:latin typeface="Arial Black" panose="020B0A04020102020204" pitchFamily="34" charset="0"/>
              </a:rPr>
              <a:t>换成</a:t>
            </a:r>
            <a:r>
              <a:rPr lang="en-US" altLang="zh-CN" b="1" dirty="0">
                <a:latin typeface="Arial Black" panose="020B0A04020102020204" pitchFamily="34" charset="0"/>
              </a:rPr>
              <a:t>Oracle</a:t>
            </a:r>
            <a:r>
              <a:rPr lang="zh-CN" altLang="en-US" b="1" dirty="0">
                <a:latin typeface="Arial Black" panose="020B0A04020102020204" pitchFamily="34" charset="0"/>
              </a:rPr>
              <a:t>就</a:t>
            </a:r>
            <a:r>
              <a:rPr lang="en-US" altLang="zh-CN" b="1" dirty="0">
                <a:latin typeface="Arial Black" panose="020B0A04020102020204" pitchFamily="34" charset="0"/>
              </a:rPr>
              <a:t>OK</a:t>
            </a:r>
            <a:r>
              <a:rPr lang="zh-CN" altLang="en-US" b="1" dirty="0">
                <a:latin typeface="Arial Black" panose="020B0A04020102020204" pitchFamily="34" charset="0"/>
              </a:rPr>
              <a:t>了，详见下一页</a:t>
            </a:r>
            <a:r>
              <a:rPr lang="en-US" altLang="zh-CN" b="1" dirty="0">
                <a:latin typeface="Arial Black" panose="020B0A04020102020204" pitchFamily="34" charset="0"/>
              </a:rPr>
              <a:t>PPT</a:t>
            </a:r>
            <a:r>
              <a:rPr lang="zh-CN" altLang="en-US" b="1" dirty="0">
                <a:latin typeface="Arial Black" panose="020B0A04020102020204" pitchFamily="34" charset="0"/>
              </a:rPr>
              <a:t>）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经过左边图片上的操作后得到右边图片的结果。再加入一个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conn.Open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函数打开数据库。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AB5FF7-84A4-7A53-EDD3-F351A947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5" y="1876441"/>
            <a:ext cx="5762571" cy="40522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9B56AE-DAC9-223A-0630-909B9FB2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36" y="1581157"/>
            <a:ext cx="5768633" cy="46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7310D4-2A5A-9EAC-9CC5-15CB280526EB}"/>
              </a:ext>
            </a:extLst>
          </p:cNvPr>
          <p:cNvSpPr txBox="1"/>
          <p:nvPr/>
        </p:nvSpPr>
        <p:spPr>
          <a:xfrm>
            <a:off x="378618" y="250031"/>
            <a:ext cx="11287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4</a:t>
            </a:r>
            <a:r>
              <a:rPr lang="zh-CN" altLang="en-US" b="1" dirty="0">
                <a:latin typeface="Arial Black" panose="020B0A04020102020204" pitchFamily="34" charset="0"/>
              </a:rPr>
              <a:t>、开始从数据库获取数据</a:t>
            </a:r>
            <a:r>
              <a:rPr lang="en-US" altLang="zh-CN" b="1" dirty="0">
                <a:latin typeface="Arial Black" panose="020B0A04020102020204" pitchFamily="34" charset="0"/>
              </a:rPr>
              <a:t>——SQL</a:t>
            </a:r>
            <a:r>
              <a:rPr lang="zh-CN" altLang="en-US" b="1" dirty="0">
                <a:latin typeface="Arial Black" panose="020B0A04020102020204" pitchFamily="34" charset="0"/>
              </a:rPr>
              <a:t>语句登场！！！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 Black" panose="020B0A04020102020204" pitchFamily="34" charset="0"/>
              </a:rPr>
              <a:t>具体的语法（实现相关功能的类）可参考：</a:t>
            </a:r>
            <a:r>
              <a:rPr lang="zh-CN" altLang="zh-CN" sz="1800" dirty="0">
                <a:effectLst/>
                <a:ea typeface="Calibri" panose="020F0502020204030204" pitchFamily="34" charset="0"/>
                <a:hlinkClick r:id="rId2"/>
              </a:rPr>
              <a:t>C# ADO.NET</a:t>
            </a:r>
            <a:r>
              <a:rPr lang="zh-CN" altLang="zh-CN" sz="1800" dirty="0">
                <a:effectLst/>
                <a:ea typeface="Microsoft YaHei" panose="020B0503020204020204" pitchFamily="34" charset="-122"/>
                <a:hlinkClick r:id="rId2"/>
              </a:rPr>
              <a:t>数据库操作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 Black" panose="020B0A04020102020204" pitchFamily="34" charset="0"/>
              </a:rPr>
              <a:t>注：这个教程虽然以</a:t>
            </a:r>
            <a:r>
              <a:rPr lang="en-US" altLang="zh-CN" b="1" dirty="0" err="1">
                <a:latin typeface="Arial Black" panose="020B0A04020102020204" pitchFamily="34" charset="0"/>
              </a:rPr>
              <a:t>Sql</a:t>
            </a:r>
            <a:r>
              <a:rPr lang="en-US" altLang="zh-CN" b="1" dirty="0">
                <a:latin typeface="Arial Black" panose="020B0A04020102020204" pitchFamily="34" charset="0"/>
              </a:rPr>
              <a:t> Server</a:t>
            </a:r>
            <a:r>
              <a:rPr lang="zh-CN" altLang="en-US" b="1" dirty="0">
                <a:latin typeface="Arial Black" panose="020B0A04020102020204" pitchFamily="34" charset="0"/>
              </a:rPr>
              <a:t>为例进行说明，但是</a:t>
            </a:r>
            <a:r>
              <a:rPr lang="en-US" altLang="zh-CN" b="1" dirty="0">
                <a:latin typeface="Arial Black" panose="020B0A04020102020204" pitchFamily="34" charset="0"/>
              </a:rPr>
              <a:t>Oracle</a:t>
            </a:r>
            <a:r>
              <a:rPr lang="zh-CN" altLang="en-US" b="1" dirty="0">
                <a:latin typeface="Arial Black" panose="020B0A04020102020204" pitchFamily="34" charset="0"/>
              </a:rPr>
              <a:t>类的种类和操作几乎一模一样，只需要把类名从</a:t>
            </a:r>
            <a:r>
              <a:rPr lang="en-US" altLang="zh-CN" b="1" dirty="0" err="1">
                <a:latin typeface="Arial Black" panose="020B0A04020102020204" pitchFamily="34" charset="0"/>
              </a:rPr>
              <a:t>Sql</a:t>
            </a:r>
            <a:r>
              <a:rPr lang="en-US" altLang="zh-CN" b="1" dirty="0">
                <a:latin typeface="Arial Black" panose="020B0A04020102020204" pitchFamily="34" charset="0"/>
              </a:rPr>
              <a:t>***</a:t>
            </a:r>
            <a:r>
              <a:rPr lang="zh-CN" altLang="en-US" b="1" dirty="0">
                <a:latin typeface="Arial Black" panose="020B0A04020102020204" pitchFamily="34" charset="0"/>
              </a:rPr>
              <a:t>换成</a:t>
            </a:r>
            <a:r>
              <a:rPr lang="en-US" altLang="zh-CN" b="1" dirty="0">
                <a:latin typeface="Arial Black" panose="020B0A04020102020204" pitchFamily="34" charset="0"/>
              </a:rPr>
              <a:t>Oracle***</a:t>
            </a:r>
            <a:r>
              <a:rPr lang="zh-CN" altLang="en-US" b="1" dirty="0">
                <a:latin typeface="Arial Black" panose="020B0A04020102020204" pitchFamily="34" charset="0"/>
              </a:rPr>
              <a:t>即可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r>
              <a:rPr lang="zh-CN" altLang="en-US" b="1" dirty="0">
                <a:latin typeface="Arial Black" panose="020B0A04020102020204" pitchFamily="34" charset="0"/>
              </a:rPr>
              <a:t>下面通过一个具体实例简单地说明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（还是在我们新建的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controller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里编写代码）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r>
              <a:rPr lang="en-US" altLang="zh-CN" b="1" dirty="0">
                <a:latin typeface="Arial Black" panose="020B0A04020102020204" pitchFamily="34" charset="0"/>
              </a:rPr>
              <a:t>GET</a:t>
            </a:r>
            <a:r>
              <a:rPr lang="zh-CN" altLang="en-US" b="1" dirty="0">
                <a:latin typeface="Arial Black" panose="020B0A04020102020204" pitchFamily="34" charset="0"/>
              </a:rPr>
              <a:t>类的示例代码见下页。</a:t>
            </a:r>
            <a:endParaRPr lang="en-US" altLang="zh-CN" b="1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6036C-AF34-C601-115C-369FEDD3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3" y="2004357"/>
            <a:ext cx="6168806" cy="4541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98B49F-0002-8717-6509-EF03C9AA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51" y="2004357"/>
            <a:ext cx="4368086" cy="44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3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763C45-F13E-7438-9A7F-B6622B8DDEAB}"/>
              </a:ext>
            </a:extLst>
          </p:cNvPr>
          <p:cNvSpPr txBox="1"/>
          <p:nvPr/>
        </p:nvSpPr>
        <p:spPr>
          <a:xfrm>
            <a:off x="452437" y="335845"/>
            <a:ext cx="112871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Get()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connString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(@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"DATA SOURCE= (DESCRIPTION = (ADDRESS = (PROTOCOL = TCP)</a:t>
            </a: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(HOST = 8.130.101.207)(PORT = 1521))(CONNECT_DATA = (SERVER = DEDICATED)(SERVICE_NAME = </a:t>
            </a:r>
            <a:r>
              <a:rPr lang="en-US" altLang="zh-CN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yixun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))); </a:t>
            </a: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PASSWORD=</a:t>
            </a:r>
            <a:r>
              <a:rPr lang="en-US" altLang="zh-CN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Hqiuqiu;USER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ID=C##CONNECT "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OracleConnection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conn =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OracleConnection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connString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conn.Open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打开数据库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取数据的类：</a:t>
            </a:r>
            <a:r>
              <a:rPr lang="en-US" altLang="zh-CN" sz="1400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OracleCommand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//"SQL</a:t>
            </a:r>
            <a:r>
              <a:rPr lang="zh-CN" altLang="en-US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语句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OracleCommand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OracleCommand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 count('USER_ID') from </a:t>
            </a:r>
            <a:r>
              <a:rPr lang="en-US" altLang="zh-CN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system.YIXUN_WEB_USER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conn);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拿数据的类：</a:t>
            </a:r>
            <a:r>
              <a:rPr lang="en-US" altLang="zh-CN" sz="1400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OracleDataAdapter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OracleDataAdapter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sda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OracleDataAdapter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相当于装载数据的容器：</a:t>
            </a:r>
            <a:r>
              <a:rPr lang="en-US" altLang="zh-CN" sz="1400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ds =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将数据装入容器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sda.Fill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(ds);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ds.Tables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DataRow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res.Rows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var value =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"COUNT('USER_ID')"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value;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2893C8-CFE6-6279-0FCD-1670B7A979D4}"/>
              </a:ext>
            </a:extLst>
          </p:cNvPr>
          <p:cNvSpPr txBox="1"/>
          <p:nvPr/>
        </p:nvSpPr>
        <p:spPr>
          <a:xfrm>
            <a:off x="1185863" y="557213"/>
            <a:ext cx="8865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目录</a:t>
            </a:r>
            <a:endParaRPr lang="en-US" altLang="zh-CN" sz="3600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Chapter1   API</a:t>
            </a:r>
            <a:r>
              <a:rPr lang="zh-CN" altLang="en-US" b="1" dirty="0"/>
              <a:t>项目的大致结构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Chapter2  </a:t>
            </a:r>
            <a:r>
              <a:rPr lang="zh-CN" altLang="en-US" b="1" dirty="0"/>
              <a:t>创建</a:t>
            </a:r>
            <a:r>
              <a:rPr lang="en-US" altLang="zh-CN" b="1" dirty="0"/>
              <a:t>API&amp;&amp;</a:t>
            </a:r>
            <a:r>
              <a:rPr lang="zh-CN" altLang="en-US" b="1" dirty="0"/>
              <a:t>连接数据库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Chapter3  </a:t>
            </a:r>
            <a:r>
              <a:rPr lang="zh-CN" altLang="en-US" b="1" dirty="0"/>
              <a:t>对数据库的修改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Chapter4  </a:t>
            </a:r>
            <a:r>
              <a:rPr lang="en-US" altLang="zh-CN" b="1" dirty="0" err="1"/>
              <a:t>axios</a:t>
            </a:r>
            <a:r>
              <a:rPr lang="zh-CN" altLang="en-US" b="1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71901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6EAB5A-5616-449A-CA1C-E30AD0DCBAC7}"/>
              </a:ext>
            </a:extLst>
          </p:cNvPr>
          <p:cNvSpPr txBox="1"/>
          <p:nvPr/>
        </p:nvSpPr>
        <p:spPr>
          <a:xfrm>
            <a:off x="378618" y="250031"/>
            <a:ext cx="1128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5</a:t>
            </a:r>
            <a:r>
              <a:rPr lang="zh-CN" altLang="en-US" b="1" dirty="0">
                <a:latin typeface="Arial Black" panose="020B0A04020102020204" pitchFamily="34" charset="0"/>
              </a:rPr>
              <a:t>、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取出数据后，关闭数据库（关闭冰箱门）</a:t>
            </a:r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注：事实上教程里还提到了如何编写用户登录的代码（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P8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）需要时可直接看教程，这里直接跳过。（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站视频教程链接：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8.</a:t>
            </a:r>
            <a:r>
              <a:rPr lang="zh-CN" altLang="en-US" dirty="0">
                <a:hlinkClick r:id="rId2"/>
              </a:rPr>
              <a:t>用户登录验证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哔哩哔哩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bilibili</a:t>
            </a:r>
            <a:endParaRPr lang="en-US" altLang="zh-CN" dirty="0"/>
          </a:p>
          <a:p>
            <a:r>
              <a:rPr lang="zh-CN" altLang="en-US" b="1" dirty="0">
                <a:latin typeface="Arial Black" panose="020B0A04020102020204" pitchFamily="34" charset="0"/>
              </a:rPr>
              <a:t>关闭数据库有两种方法：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6B92B-0216-303E-C27F-CD3BE5EA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" y="1682161"/>
            <a:ext cx="5927115" cy="4576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E8226F-2570-CFCE-2587-F740D850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29" y="2474063"/>
            <a:ext cx="5630841" cy="2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9A043-23FE-4892-8D82-45403384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Chapter3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对数据库的修改</a:t>
            </a:r>
          </a:p>
        </p:txBody>
      </p:sp>
    </p:spTree>
    <p:extLst>
      <p:ext uri="{BB962C8B-B14F-4D97-AF65-F5344CB8AC3E}">
        <p14:creationId xmlns:p14="http://schemas.microsoft.com/office/powerpoint/2010/main" val="318995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49F36A-1FD5-1708-4206-F685BCB515F9}"/>
              </a:ext>
            </a:extLst>
          </p:cNvPr>
          <p:cNvSpPr txBox="1"/>
          <p:nvPr/>
        </p:nvSpPr>
        <p:spPr>
          <a:xfrm>
            <a:off x="378618" y="250031"/>
            <a:ext cx="11287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1</a:t>
            </a:r>
            <a:r>
              <a:rPr lang="zh-CN" altLang="en-US" b="1" dirty="0">
                <a:latin typeface="Arial Black" panose="020B0A04020102020204" pitchFamily="34" charset="0"/>
              </a:rPr>
              <a:t>、插入</a:t>
            </a:r>
            <a:r>
              <a:rPr lang="en-US" altLang="zh-CN" b="1" dirty="0">
                <a:latin typeface="Arial Black" panose="020B0A04020102020204" pitchFamily="34" charset="0"/>
              </a:rPr>
              <a:t>/</a:t>
            </a:r>
            <a:r>
              <a:rPr lang="zh-CN" altLang="en-US" b="1" dirty="0">
                <a:latin typeface="Arial Black" panose="020B0A04020102020204" pitchFamily="34" charset="0"/>
              </a:rPr>
              <a:t>更新</a:t>
            </a:r>
            <a:r>
              <a:rPr lang="en-US" altLang="zh-CN" b="1" dirty="0">
                <a:latin typeface="Arial Black" panose="020B0A04020102020204" pitchFamily="34" charset="0"/>
              </a:rPr>
              <a:t>/</a:t>
            </a:r>
            <a:r>
              <a:rPr lang="zh-CN" altLang="en-US" b="1" dirty="0">
                <a:latin typeface="Arial Black" panose="020B0A04020102020204" pitchFamily="34" charset="0"/>
              </a:rPr>
              <a:t>删除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插入：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语句：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insert into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。在之前写入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语句的地方写入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insert into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语句即可插入数据。参数可通过在方法里声明（和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C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传递参数概念一致）。在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语句中用‘“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+&lt;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参数名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&gt;+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”’表示。具体见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站视频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P11.</a:t>
            </a:r>
          </a:p>
          <a:p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更新：具体见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站视频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P12.</a:t>
            </a:r>
          </a:p>
          <a:p>
            <a:endParaRPr lang="en-US" altLang="zh-CN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删除：具体见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站视频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P12.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9A043-23FE-4892-8D82-45403384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Chapter4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 err="1"/>
              <a:t>axios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53395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25ABE6-C4A0-D8B0-EA44-D0475EDB70F0}"/>
              </a:ext>
            </a:extLst>
          </p:cNvPr>
          <p:cNvSpPr txBox="1"/>
          <p:nvPr/>
        </p:nvSpPr>
        <p:spPr>
          <a:xfrm>
            <a:off x="378618" y="250031"/>
            <a:ext cx="11287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1</a:t>
            </a:r>
            <a:r>
              <a:rPr lang="zh-CN" altLang="en-US" b="1" dirty="0">
                <a:latin typeface="Arial Black" panose="020B0A04020102020204" pitchFamily="34" charset="0"/>
              </a:rPr>
              <a:t>、</a:t>
            </a:r>
            <a:r>
              <a:rPr lang="en-US" altLang="zh-CN" b="1" dirty="0" err="1">
                <a:latin typeface="Arial Black" panose="020B0A04020102020204" pitchFamily="34" charset="0"/>
              </a:rPr>
              <a:t>axios</a:t>
            </a:r>
            <a:r>
              <a:rPr lang="zh-CN" altLang="en-US" b="1" dirty="0">
                <a:latin typeface="Arial Black" panose="020B0A04020102020204" pitchFamily="34" charset="0"/>
              </a:rPr>
              <a:t>简介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Axios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是基于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promise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对</a:t>
            </a:r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ajax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的一种封装。详细介绍，包括代码的编写规范可以查阅：</a:t>
            </a:r>
            <a:r>
              <a:rPr lang="en-US" altLang="zh-CN" dirty="0" err="1">
                <a:hlinkClick r:id="rId2"/>
              </a:rPr>
              <a:t>axios</a:t>
            </a:r>
            <a:r>
              <a:rPr lang="zh-CN" altLang="en-US" dirty="0">
                <a:hlinkClick r:id="rId2"/>
              </a:rPr>
              <a:t>中文文档</a:t>
            </a:r>
            <a:r>
              <a:rPr lang="en-US" altLang="zh-CN" dirty="0">
                <a:hlinkClick r:id="rId2"/>
              </a:rPr>
              <a:t>|</a:t>
            </a:r>
            <a:r>
              <a:rPr lang="en-US" altLang="zh-CN" dirty="0" err="1">
                <a:hlinkClick r:id="rId2"/>
              </a:rPr>
              <a:t>axios</a:t>
            </a:r>
            <a:r>
              <a:rPr lang="zh-CN" altLang="en-US" dirty="0">
                <a:hlinkClick r:id="rId2"/>
              </a:rPr>
              <a:t>中文网 </a:t>
            </a:r>
            <a:r>
              <a:rPr lang="en-US" altLang="zh-CN" dirty="0">
                <a:hlinkClick r:id="rId2"/>
              </a:rPr>
              <a:t>| </a:t>
            </a:r>
            <a:r>
              <a:rPr lang="en-US" altLang="zh-CN" dirty="0" err="1">
                <a:hlinkClick r:id="rId2"/>
              </a:rPr>
              <a:t>axios</a:t>
            </a:r>
            <a:r>
              <a:rPr lang="en-US" altLang="zh-CN" dirty="0">
                <a:hlinkClick r:id="rId2"/>
              </a:rPr>
              <a:t> (axios-js.com)</a:t>
            </a:r>
            <a:endParaRPr lang="en-US" altLang="zh-CN" dirty="0"/>
          </a:p>
          <a:p>
            <a:r>
              <a:rPr lang="en-US" altLang="zh-CN" b="1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个人理解：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axios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是写在前端的代码里的，通过</a:t>
            </a:r>
            <a:r>
              <a:rPr lang="en-US" altLang="zh-CN" b="1" dirty="0" err="1">
                <a:latin typeface="Arial Black" panose="020B0A04020102020204" pitchFamily="34" charset="0"/>
                <a:sym typeface="Wingdings" panose="05000000000000000000" pitchFamily="2" charset="2"/>
              </a:rPr>
              <a:t>url</a:t>
            </a:r>
            <a:r>
              <a:rPr lang="zh-CN" altLang="en-US" b="1" dirty="0">
                <a:latin typeface="Arial Black" panose="020B0A04020102020204" pitchFamily="34" charset="0"/>
                <a:sym typeface="Wingdings" panose="05000000000000000000" pitchFamily="2" charset="2"/>
              </a:rPr>
              <a:t>访问后端的项目（目前还没有尝试，此处待完善）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E1F2D-3731-80D4-5354-04C76DED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9" y="1785047"/>
            <a:ext cx="7163168" cy="2108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756E0-9BEE-0B1C-BE0B-4FBDD417C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0" b="48972"/>
          <a:stretch/>
        </p:blipFill>
        <p:spPr>
          <a:xfrm>
            <a:off x="428625" y="3951043"/>
            <a:ext cx="7100888" cy="27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9A043-23FE-4892-8D82-45403384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Chapter1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API</a:t>
            </a:r>
            <a:r>
              <a:rPr lang="zh-CN" altLang="en-US" dirty="0"/>
              <a:t>项目的大致结构</a:t>
            </a:r>
          </a:p>
        </p:txBody>
      </p:sp>
    </p:spTree>
    <p:extLst>
      <p:ext uri="{BB962C8B-B14F-4D97-AF65-F5344CB8AC3E}">
        <p14:creationId xmlns:p14="http://schemas.microsoft.com/office/powerpoint/2010/main" val="30353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1C1430-83AF-F6B3-F411-AFA2DDCAEA5E}"/>
              </a:ext>
            </a:extLst>
          </p:cNvPr>
          <p:cNvSpPr txBox="1"/>
          <p:nvPr/>
        </p:nvSpPr>
        <p:spPr>
          <a:xfrm>
            <a:off x="650081" y="385763"/>
            <a:ext cx="42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1</a:t>
            </a:r>
            <a:r>
              <a:rPr lang="zh-CN" altLang="en-US" b="1" dirty="0">
                <a:latin typeface="Arial Black" panose="020B0A04020102020204" pitchFamily="34" charset="0"/>
              </a:rPr>
              <a:t>、在</a:t>
            </a:r>
            <a:r>
              <a:rPr lang="en-US" altLang="zh-CN" b="1" dirty="0">
                <a:latin typeface="Arial Black" panose="020B0A04020102020204" pitchFamily="34" charset="0"/>
              </a:rPr>
              <a:t>VS</a:t>
            </a:r>
            <a:r>
              <a:rPr lang="zh-CN" altLang="en-US" b="1" dirty="0">
                <a:latin typeface="Arial Black" panose="020B0A04020102020204" pitchFamily="34" charset="0"/>
              </a:rPr>
              <a:t>上</a:t>
            </a:r>
            <a:r>
              <a:rPr lang="zh-CN" altLang="zh-CN" sz="1800" b="1" dirty="0"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下载</a:t>
            </a:r>
            <a:r>
              <a:rPr lang="zh-CN" altLang="en-US" sz="1800" b="1" dirty="0"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并安装</a:t>
            </a:r>
            <a:r>
              <a:rPr lang="en-US" altLang="zh-CN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ASP.NET</a:t>
            </a:r>
            <a:r>
              <a:rPr lang="zh-CN" altLang="zh-CN" sz="1800" b="1" dirty="0"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的包：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F73FD2-287A-86AB-3818-F7624014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23951"/>
            <a:ext cx="6404497" cy="42529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39A667-6284-279B-6585-32710C86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33" y="1937470"/>
            <a:ext cx="4318222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7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24219A-D86C-F43C-2657-A1B6C8522CD9}"/>
              </a:ext>
            </a:extLst>
          </p:cNvPr>
          <p:cNvSpPr txBox="1"/>
          <p:nvPr/>
        </p:nvSpPr>
        <p:spPr>
          <a:xfrm>
            <a:off x="650081" y="385763"/>
            <a:ext cx="1085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2</a:t>
            </a:r>
            <a:r>
              <a:rPr lang="zh-CN" altLang="en-US" b="1" dirty="0">
                <a:latin typeface="Arial Black" panose="020B0A04020102020204" pitchFamily="34" charset="0"/>
              </a:rPr>
              <a:t>、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创建项目，我这里出现了一个问题：找不到</a:t>
            </a:r>
            <a:r>
              <a:rPr lang="en-US" altLang="zh-CN" sz="1800" b="1" dirty="0">
                <a:effectLst/>
                <a:ea typeface="Calibri" panose="020F0502020204030204" pitchFamily="34" charset="0"/>
              </a:rPr>
              <a:t>ASP.NET Core Web API</a:t>
            </a:r>
            <a:r>
              <a:rPr lang="zh-CN" altLang="zh-CN" sz="1800" b="1" dirty="0">
                <a:effectLst/>
                <a:ea typeface="Microsoft YaHei" panose="020B0503020204020204" pitchFamily="34" charset="-122"/>
              </a:rPr>
              <a:t>的模板，只能先尝试创建应用程序。</a:t>
            </a:r>
            <a:r>
              <a:rPr lang="zh-CN" altLang="en-US" sz="1800" b="1" dirty="0">
                <a:effectLst/>
                <a:ea typeface="Microsoft YaHei" panose="020B0503020204020204" pitchFamily="34" charset="-122"/>
              </a:rPr>
              <a:t>否则直接创建</a:t>
            </a:r>
            <a:r>
              <a:rPr lang="en-US" altLang="zh-CN" sz="1800" b="1" dirty="0">
                <a:effectLst/>
                <a:ea typeface="Calibri" panose="020F0502020204030204" pitchFamily="34" charset="0"/>
              </a:rPr>
              <a:t>ASP.NET Core Web API</a:t>
            </a:r>
            <a:r>
              <a:rPr lang="zh-CN" altLang="en-US" sz="1800" b="1" dirty="0">
                <a:effectLst/>
                <a:ea typeface="Calibri" panose="020F0502020204030204" pitchFamily="34" charset="0"/>
              </a:rPr>
              <a:t>就好了。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ASP.NET Core Web API &#10;C# &#10;Mig-SF-S(P) &#10;] NL .NET framework ÉlJß Windows, Linux *u macOS &#10;ReactüReact &#10;care Web &#10;REdux, Razor Pages. MVC &#10;Linux &#10;macOS Windows &#10;NET VIC': &#10;Framework) &#10;orms. MVC &#10;API &#10;C# Windows &#10;%ö$JASP.NET Core Web &#10;Microsoft Edge UI i! &#10;Microsoft &#10;Driver). ">
            <a:extLst>
              <a:ext uri="{FF2B5EF4-FFF2-40B4-BE49-F238E27FC236}">
                <a16:creationId xmlns:a16="http://schemas.microsoft.com/office/drawing/2014/main" id="{EC7D2D65-940A-AAA1-2B0B-68A25268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81" y="1285875"/>
            <a:ext cx="6675264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80431CF-D56D-9FAD-747D-F92CA244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614488"/>
            <a:ext cx="68865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EC6703-FDB0-9389-DCAB-F189E3C0AF2A}"/>
              </a:ext>
            </a:extLst>
          </p:cNvPr>
          <p:cNvSpPr txBox="1"/>
          <p:nvPr/>
        </p:nvSpPr>
        <p:spPr>
          <a:xfrm>
            <a:off x="491727" y="335757"/>
            <a:ext cx="1085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Black" panose="020B0A04020102020204" pitchFamily="34" charset="0"/>
              </a:rPr>
              <a:t>发现</a:t>
            </a:r>
            <a:r>
              <a:rPr lang="en-US" altLang="zh-CN" b="1" dirty="0">
                <a:latin typeface="Arial Black" panose="020B0A04020102020204" pitchFamily="34" charset="0"/>
              </a:rPr>
              <a:t>API</a:t>
            </a:r>
            <a:r>
              <a:rPr lang="zh-CN" altLang="en-US" b="1" dirty="0">
                <a:latin typeface="Arial Black" panose="020B0A04020102020204" pitchFamily="34" charset="0"/>
              </a:rPr>
              <a:t>的创建在应用程序里面！！</a:t>
            </a:r>
          </a:p>
        </p:txBody>
      </p:sp>
    </p:spTree>
    <p:extLst>
      <p:ext uri="{BB962C8B-B14F-4D97-AF65-F5344CB8AC3E}">
        <p14:creationId xmlns:p14="http://schemas.microsoft.com/office/powerpoint/2010/main" val="410636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2F2680-B533-1C88-48F4-AF002B95F941}"/>
              </a:ext>
            </a:extLst>
          </p:cNvPr>
          <p:cNvSpPr txBox="1"/>
          <p:nvPr/>
        </p:nvSpPr>
        <p:spPr>
          <a:xfrm>
            <a:off x="650081" y="385763"/>
            <a:ext cx="1085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3</a:t>
            </a:r>
            <a:r>
              <a:rPr lang="zh-CN" altLang="en-US" b="1" dirty="0">
                <a:latin typeface="Arial Black" panose="020B0A04020102020204" pitchFamily="34" charset="0"/>
              </a:rPr>
              <a:t>、</a:t>
            </a:r>
            <a:r>
              <a:rPr lang="en-US" altLang="zh-CN" b="1" dirty="0">
                <a:latin typeface="Arial Black" panose="020B0A04020102020204" pitchFamily="34" charset="0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</a:rPr>
              <a:t>站上教程对</a:t>
            </a:r>
            <a:r>
              <a:rPr lang="en-US" altLang="zh-CN" b="1" dirty="0">
                <a:latin typeface="Arial Black" panose="020B0A04020102020204" pitchFamily="34" charset="0"/>
              </a:rPr>
              <a:t>controllers</a:t>
            </a:r>
            <a:r>
              <a:rPr lang="zh-CN" altLang="en-US" b="1" dirty="0">
                <a:latin typeface="Arial Black" panose="020B0A04020102020204" pitchFamily="34" charset="0"/>
              </a:rPr>
              <a:t>的讲解</a:t>
            </a:r>
          </a:p>
        </p:txBody>
      </p:sp>
      <p:pic>
        <p:nvPicPr>
          <p:cNvPr id="3074" name="Picture 2" descr="YiXunWebAPl &#10;2 &#10;3 &#10;4 &#10;5 &#10;6 &#10;7 &#10;8 &#10;9 &#10;11 &#10;12 &#10;13 &#10;14 &#10;15 &#10;16 &#10;17 &#10;18 &#10;19 &#10;20 &#10;21 &#10;YiXunWebAPl.Controllers.WeatherForecastController &#10;- uslng &#10;uslng &#10;using &#10;using &#10;using &#10;using &#10;System; &#10;System. Collections. Generic; &#10;System. Linq ; &#10;System. Threading. Tasks; &#10;Microsoft. AspNetCore. Mvc ; &#10;Mi crosoft. Extensions. Logging; &#10;Y unWebAP1. Controllers &#10;Enamespace &#10;(A iContr011er] &#10;Route &#10;contro er &#10;1, Controllers: &#10;ril &#10;a Summaries &#10;YiXunWebAP1 &#10;G) Connected Services &#10;Properties &#10;Controllers &#10;public class WeatherForecas Controller Controll erBase &#10;new [ ] &#10;private static readonly string Summaries &#10;&quot;Freezing , &#10;&quot;Bracing&quot;, &quot;Chil &#10;&quot;Cool&quot;, Mi Id&quot;, &quot;Warm&quot; &#10;c' WeatherForecastControlIer.cs &#10;WeatherForecastController &#10;appsettingsjson &#10;Program.cs &#10;c• Startupcs &#10;c• WeatherForecast.cs &#10;pri vate readonly ILogger&lt;WeatherForecastController&gt; _ logger &#10;public WeatherForecastControl ler (ILogger&lt;WeatherForecastCon ">
            <a:extLst>
              <a:ext uri="{FF2B5EF4-FFF2-40B4-BE49-F238E27FC236}">
                <a16:creationId xmlns:a16="http://schemas.microsoft.com/office/drawing/2014/main" id="{813C6E4B-1CD7-DE92-D06A-00BE17D8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25479"/>
            <a:ext cx="9610725" cy="514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7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F8A9EA-DBBE-EF59-89BD-1536A19278B7}"/>
              </a:ext>
            </a:extLst>
          </p:cNvPr>
          <p:cNvSpPr txBox="1"/>
          <p:nvPr/>
        </p:nvSpPr>
        <p:spPr>
          <a:xfrm>
            <a:off x="650081" y="385763"/>
            <a:ext cx="1085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4</a:t>
            </a:r>
            <a:r>
              <a:rPr lang="zh-CN" altLang="en-US" b="1" dirty="0">
                <a:latin typeface="Arial Black" panose="020B0A04020102020204" pitchFamily="34" charset="0"/>
              </a:rPr>
              <a:t>、这时出现了一个新问题：</a:t>
            </a:r>
            <a:r>
              <a:rPr lang="en-US" altLang="zh-CN" b="1" dirty="0">
                <a:latin typeface="Arial Black" panose="020B0A04020102020204" pitchFamily="34" charset="0"/>
              </a:rPr>
              <a:t>B</a:t>
            </a:r>
            <a:r>
              <a:rPr lang="zh-CN" altLang="en-US" b="1" dirty="0">
                <a:latin typeface="Arial Black" panose="020B0A04020102020204" pitchFamily="34" charset="0"/>
              </a:rPr>
              <a:t>站上教程调试后得到的是一个有一定图形界面的网页，但是我的只有一串</a:t>
            </a:r>
            <a:r>
              <a:rPr lang="en-US" altLang="zh-CN" b="1" dirty="0">
                <a:latin typeface="Arial Black" panose="020B0A04020102020204" pitchFamily="34" charset="0"/>
              </a:rPr>
              <a:t>JSON</a:t>
            </a:r>
            <a:r>
              <a:rPr lang="zh-CN" altLang="en-US" b="1" dirty="0">
                <a:latin typeface="Arial Black" panose="020B0A04020102020204" pitchFamily="34" charset="0"/>
              </a:rPr>
              <a:t>字符？</a:t>
            </a:r>
          </a:p>
        </p:txBody>
      </p:sp>
      <p:pic>
        <p:nvPicPr>
          <p:cNvPr id="4098" name="Picture 2" descr="t {&quot;date&quot; : 12. 4423835*08:00&quot;, *temperatureC&quot; :50, &quot;temperatureF- :121, -suuuLary- : -Scorching&quot;), 14:12. 4449376*08:00&quot;, &quot;temperaturee :28, &quot;temperatureF&quot; :82, &quot;sumary&quot;: &quot;Chilly&quot;} , { -date &#10;4449473+08:00&quot;, &quot;tetnperaturec&quot;: 7, &quot;telLperatureF&quot; :44, &quot;summary &quot;Cool , [&quot;date&quot; : 12. 4449479*08.'00&quot;, &quot;temperaturec- : —4, &quot;temperatureF- :25, &quot;sumary&quot; &quot;Cool&quot;} , {&quot;date&quot; &quot;2022—07— &#10;4449482408:00&quot;, &quot;teuperatureC&quot; :24, &quot; teuperatureF&quot; : 75, &quot;sumary&quot;: &quot;Warta&quot;) ] &#10;&quot; : &quot;2022- ">
            <a:extLst>
              <a:ext uri="{FF2B5EF4-FFF2-40B4-BE49-F238E27FC236}">
                <a16:creationId xmlns:a16="http://schemas.microsoft.com/office/drawing/2014/main" id="{4CA39ED0-64E5-D12D-2F6A-70FF66BF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123951"/>
            <a:ext cx="11284744" cy="8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A49441-30AB-8544-778C-458B5D4291BB}"/>
              </a:ext>
            </a:extLst>
          </p:cNvPr>
          <p:cNvSpPr txBox="1"/>
          <p:nvPr/>
        </p:nvSpPr>
        <p:spPr>
          <a:xfrm>
            <a:off x="650081" y="192622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站上的运行截图：</a:t>
            </a:r>
          </a:p>
        </p:txBody>
      </p:sp>
      <p:pic>
        <p:nvPicPr>
          <p:cNvPr id="4100" name="Picture 4" descr="Swagger UI &#10;C O localhost:25565/swagger/index.html &#10;@Swagger &#10;MyBBSWebApiO &#10;/swagger/vl /swagg er.json &#10;WeatherForecast &#10;/ WeatherForecast &#10;Schemas &#10;WeatherForecast &#10;Select a definition &#10;MyBBSWebApi VI &#10;OAS3 ">
            <a:extLst>
              <a:ext uri="{FF2B5EF4-FFF2-40B4-BE49-F238E27FC236}">
                <a16:creationId xmlns:a16="http://schemas.microsoft.com/office/drawing/2014/main" id="{E33BC9BF-44BD-BE43-7FAA-493E6F30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868825"/>
            <a:ext cx="5779293" cy="361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6958F8-64C9-E9BD-5208-B98EF981138F}"/>
              </a:ext>
            </a:extLst>
          </p:cNvPr>
          <p:cNvSpPr txBox="1"/>
          <p:nvPr/>
        </p:nvSpPr>
        <p:spPr>
          <a:xfrm>
            <a:off x="735806" y="583858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hlinkClick r:id="rId4"/>
              </a:rPr>
              <a:t>解决方案：swagger配置</a:t>
            </a:r>
            <a:r>
              <a:rPr lang="zh-CN" altLang="zh-CN" dirty="0"/>
              <a:t>  (</a:t>
            </a:r>
            <a:r>
              <a:rPr lang="zh-CN" altLang="zh-CN" dirty="0">
                <a:hlinkClick r:id="rId5"/>
              </a:rPr>
              <a:t>Web 视图</a:t>
            </a:r>
            <a:r>
              <a:rPr lang="zh-CN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2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F41169-B714-58F6-C367-72908076DF5A}"/>
              </a:ext>
            </a:extLst>
          </p:cNvPr>
          <p:cNvSpPr txBox="1"/>
          <p:nvPr/>
        </p:nvSpPr>
        <p:spPr>
          <a:xfrm>
            <a:off x="650081" y="385763"/>
            <a:ext cx="1085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5</a:t>
            </a:r>
            <a:r>
              <a:rPr lang="zh-CN" altLang="en-US" b="1" dirty="0">
                <a:latin typeface="Arial Black" panose="020B0A04020102020204" pitchFamily="34" charset="0"/>
              </a:rPr>
              <a:t>、对解决方案的一点说明：将教程上的代码全选复制粘贴到</a:t>
            </a:r>
            <a:r>
              <a:rPr lang="en-US" altLang="zh-CN" b="1" dirty="0" err="1">
                <a:latin typeface="Arial Black" panose="020B0A04020102020204" pitchFamily="34" charset="0"/>
              </a:rPr>
              <a:t>Startup.cs</a:t>
            </a:r>
            <a:r>
              <a:rPr lang="zh-CN" altLang="en-US" b="1" dirty="0">
                <a:latin typeface="Arial Black" panose="020B0A04020102020204" pitchFamily="34" charset="0"/>
              </a:rPr>
              <a:t>文件里就</a:t>
            </a:r>
            <a:r>
              <a:rPr lang="en-US" altLang="zh-CN" b="1" dirty="0">
                <a:latin typeface="Arial Black" panose="020B0A04020102020204" pitchFamily="34" charset="0"/>
              </a:rPr>
              <a:t>OK</a:t>
            </a:r>
            <a:r>
              <a:rPr lang="zh-CN" altLang="en-US" b="1" dirty="0">
                <a:latin typeface="Arial Black" panose="020B0A04020102020204" pitchFamily="34" charset="0"/>
              </a:rPr>
              <a:t>了，但需要注意的是：</a:t>
            </a:r>
          </a:p>
        </p:txBody>
      </p:sp>
      <p:pic>
        <p:nvPicPr>
          <p:cNvPr id="5122" name="Picture 2" descr="Tabs &#10;YixunwebAPl &#10;NuGet YiXunWebAPl &#10;Program.cs &#10;rtup.cs &#10;WeatherForecastController.cs &#10;YiXunW &#10;Swaggeræm: &#10;n YiXunWebAPl &#10;4 &#10;5 &#10;6 &#10;7 &#10;8 &#10;9 &#10;10 &#10;11 &#10;12 &#10;1.3 &#10;14 &#10;16 &#10;17 &#10;18 &#10;19 &#10;20 &#10;using &#10;using &#10;using &#10;using &#10;us 1 ng &#10;using &#10;using &#10;YixunwebAPlStartup &#10;Microsoft. Extensions. Configuration; &#10;Microsoft. Extensions. Dependencylnjection; &#10;Microsoft. Extensions. Hosting; &#10;Microsoft. Extensions. Logging; &#10;System; &#10;System. Col lections. Generic: &#10;System. Linq : &#10;System. Threading. Tasks; &#10;Enamespace YiXunWebAPI &#10;ublic class &#10;art &#10;public configuration) &#10;Configuration = configuration; ">
            <a:extLst>
              <a:ext uri="{FF2B5EF4-FFF2-40B4-BE49-F238E27FC236}">
                <a16:creationId xmlns:a16="http://schemas.microsoft.com/office/drawing/2014/main" id="{23EB3B5B-E997-466B-7D11-9E427912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71600"/>
            <a:ext cx="87344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4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1260</Words>
  <Application>Microsoft Office PowerPoint</Application>
  <PresentationFormat>宽屏</PresentationFormat>
  <Paragraphs>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Arial Black</vt:lpstr>
      <vt:lpstr>Consolas</vt:lpstr>
      <vt:lpstr>Office 主题​​</vt:lpstr>
      <vt:lpstr>PowerPoint 演示文稿</vt:lpstr>
      <vt:lpstr>PowerPoint 演示文稿</vt:lpstr>
      <vt:lpstr>Chapter1： API项目的大致结构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Chapter2： 创建API&amp;&amp;连接数据库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Chapter3： 对数据库的修改</vt:lpstr>
      <vt:lpstr>PowerPoint 演示文稿</vt:lpstr>
      <vt:lpstr>Chapter4： axios介绍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厚</dc:creator>
  <cp:lastModifiedBy>厚</cp:lastModifiedBy>
  <cp:revision>4</cp:revision>
  <dcterms:created xsi:type="dcterms:W3CDTF">2022-07-26T11:48:59Z</dcterms:created>
  <dcterms:modified xsi:type="dcterms:W3CDTF">2022-07-26T18:20:17Z</dcterms:modified>
</cp:coreProperties>
</file>