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92" r:id="rId7"/>
  </p:sldMasterIdLst>
  <p:notesMasterIdLst>
    <p:notesMasterId r:id="rId107"/>
  </p:notesMasterIdLst>
  <p:handoutMasterIdLst>
    <p:handoutMasterId r:id="rId108"/>
  </p:handoutMasterIdLst>
  <p:sldIdLst>
    <p:sldId id="585" r:id="rId8"/>
    <p:sldId id="586" r:id="rId9"/>
    <p:sldId id="687" r:id="rId10"/>
    <p:sldId id="686" r:id="rId11"/>
    <p:sldId id="590" r:id="rId12"/>
    <p:sldId id="589" r:id="rId13"/>
    <p:sldId id="592" r:id="rId14"/>
    <p:sldId id="593" r:id="rId15"/>
    <p:sldId id="684" r:id="rId16"/>
    <p:sldId id="600" r:id="rId17"/>
    <p:sldId id="603" r:id="rId18"/>
    <p:sldId id="601" r:id="rId19"/>
    <p:sldId id="595" r:id="rId20"/>
    <p:sldId id="596" r:id="rId21"/>
    <p:sldId id="685" r:id="rId22"/>
    <p:sldId id="597" r:id="rId23"/>
    <p:sldId id="605" r:id="rId24"/>
    <p:sldId id="604" r:id="rId25"/>
    <p:sldId id="606" r:id="rId26"/>
    <p:sldId id="607" r:id="rId27"/>
    <p:sldId id="688" r:id="rId28"/>
    <p:sldId id="689" r:id="rId29"/>
    <p:sldId id="646" r:id="rId30"/>
    <p:sldId id="608" r:id="rId31"/>
    <p:sldId id="612" r:id="rId32"/>
    <p:sldId id="613" r:id="rId33"/>
    <p:sldId id="614" r:id="rId34"/>
    <p:sldId id="616" r:id="rId35"/>
    <p:sldId id="617" r:id="rId36"/>
    <p:sldId id="619" r:id="rId37"/>
    <p:sldId id="620" r:id="rId38"/>
    <p:sldId id="621" r:id="rId39"/>
    <p:sldId id="622" r:id="rId40"/>
    <p:sldId id="623" r:id="rId41"/>
    <p:sldId id="624" r:id="rId42"/>
    <p:sldId id="626" r:id="rId43"/>
    <p:sldId id="695" r:id="rId44"/>
    <p:sldId id="625" r:id="rId45"/>
    <p:sldId id="676" r:id="rId46"/>
    <p:sldId id="627" r:id="rId47"/>
    <p:sldId id="628" r:id="rId48"/>
    <p:sldId id="629" r:id="rId49"/>
    <p:sldId id="610" r:id="rId50"/>
    <p:sldId id="630" r:id="rId51"/>
    <p:sldId id="631" r:id="rId52"/>
    <p:sldId id="648" r:id="rId53"/>
    <p:sldId id="649" r:id="rId54"/>
    <p:sldId id="650" r:id="rId55"/>
    <p:sldId id="651" r:id="rId56"/>
    <p:sldId id="652" r:id="rId57"/>
    <p:sldId id="682" r:id="rId58"/>
    <p:sldId id="609" r:id="rId59"/>
    <p:sldId id="632" r:id="rId60"/>
    <p:sldId id="633" r:id="rId61"/>
    <p:sldId id="634" r:id="rId62"/>
    <p:sldId id="635" r:id="rId63"/>
    <p:sldId id="642" r:id="rId64"/>
    <p:sldId id="653" r:id="rId65"/>
    <p:sldId id="654" r:id="rId66"/>
    <p:sldId id="655" r:id="rId67"/>
    <p:sldId id="656" r:id="rId68"/>
    <p:sldId id="657" r:id="rId69"/>
    <p:sldId id="611" r:id="rId70"/>
    <p:sldId id="636" r:id="rId71"/>
    <p:sldId id="637" r:id="rId72"/>
    <p:sldId id="638" r:id="rId73"/>
    <p:sldId id="639" r:id="rId74"/>
    <p:sldId id="640" r:id="rId75"/>
    <p:sldId id="641" r:id="rId76"/>
    <p:sldId id="643" r:id="rId77"/>
    <p:sldId id="644" r:id="rId78"/>
    <p:sldId id="645" r:id="rId79"/>
    <p:sldId id="683" r:id="rId80"/>
    <p:sldId id="658" r:id="rId81"/>
    <p:sldId id="659" r:id="rId82"/>
    <p:sldId id="664" r:id="rId83"/>
    <p:sldId id="660" r:id="rId84"/>
    <p:sldId id="661" r:id="rId85"/>
    <p:sldId id="662" r:id="rId86"/>
    <p:sldId id="663" r:id="rId87"/>
    <p:sldId id="665" r:id="rId88"/>
    <p:sldId id="666" r:id="rId89"/>
    <p:sldId id="667" r:id="rId90"/>
    <p:sldId id="668" r:id="rId91"/>
    <p:sldId id="669" r:id="rId92"/>
    <p:sldId id="670" r:id="rId93"/>
    <p:sldId id="673" r:id="rId94"/>
    <p:sldId id="672" r:id="rId95"/>
    <p:sldId id="674" r:id="rId96"/>
    <p:sldId id="677" r:id="rId97"/>
    <p:sldId id="690" r:id="rId98"/>
    <p:sldId id="691" r:id="rId99"/>
    <p:sldId id="678" r:id="rId100"/>
    <p:sldId id="681" r:id="rId101"/>
    <p:sldId id="692" r:id="rId102"/>
    <p:sldId id="693" r:id="rId103"/>
    <p:sldId id="694" r:id="rId104"/>
    <p:sldId id="581" r:id="rId105"/>
    <p:sldId id="584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048">
          <p15:clr>
            <a:srgbClr val="A4A3A4"/>
          </p15:clr>
        </p15:guide>
        <p15:guide id="4" orient="horz" pos="731">
          <p15:clr>
            <a:srgbClr val="A4A3A4"/>
          </p15:clr>
        </p15:guide>
        <p15:guide id="5" orient="horz" pos="2216">
          <p15:clr>
            <a:srgbClr val="A4A3A4"/>
          </p15:clr>
        </p15:guide>
        <p15:guide id="6" pos="370">
          <p15:clr>
            <a:srgbClr val="A4A3A4"/>
          </p15:clr>
        </p15:guide>
        <p15:guide id="7" pos="7310">
          <p15:clr>
            <a:srgbClr val="A4A3A4"/>
          </p15:clr>
        </p15:guide>
        <p15:guide id="8" pos="550">
          <p15:clr>
            <a:srgbClr val="A4A3A4"/>
          </p15:clr>
        </p15:guide>
        <p15:guide id="9" orient="horz" pos="3720">
          <p15:clr>
            <a:srgbClr val="A4A3A4"/>
          </p15:clr>
        </p15:guide>
        <p15:guide id="10" orient="horz" pos="2085">
          <p15:clr>
            <a:srgbClr val="A4A3A4"/>
          </p15:clr>
        </p15:guide>
        <p15:guide id="11" orient="horz" pos="2280">
          <p15:clr>
            <a:srgbClr val="A4A3A4"/>
          </p15:clr>
        </p15:guide>
        <p15:guide id="12" orient="horz" pos="3816">
          <p15:clr>
            <a:srgbClr val="A4A3A4"/>
          </p15:clr>
        </p15:guide>
        <p15:guide id="13" pos="24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Stone" initials="MS" lastIdx="1" clrIdx="0">
    <p:extLst>
      <p:ext uri="{19B8F6BF-5375-455C-9EA6-DF929625EA0E}">
        <p15:presenceInfo xmlns:p15="http://schemas.microsoft.com/office/powerpoint/2012/main" userId="S-1-5-21-124525095-708259637-1543119021-935102" providerId="AD"/>
      </p:ext>
    </p:extLst>
  </p:cmAuthor>
  <p:cmAuthor id="2" name="Mary Feil-Jacobs" initials="MFJ" lastIdx="56" clrIdx="1"/>
  <p:cmAuthor id="3" name="Christophe Fiessinger" initials="CF" lastIdx="3" clrIdx="2">
    <p:extLst>
      <p:ext uri="{19B8F6BF-5375-455C-9EA6-DF929625EA0E}">
        <p15:presenceInfo xmlns:p15="http://schemas.microsoft.com/office/powerpoint/2012/main" userId="S-1-5-21-2127521184-1604012920-1887927527-36820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7CB6E1"/>
    <a:srgbClr val="F6FFE1"/>
    <a:srgbClr val="0072C6"/>
    <a:srgbClr val="D9D9D9"/>
    <a:srgbClr val="969696"/>
    <a:srgbClr val="33CCFF"/>
    <a:srgbClr val="59A3DA"/>
    <a:srgbClr val="FBFBFB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8" autoAdjust="0"/>
    <p:restoredTop sz="88765" autoAdjust="0"/>
  </p:normalViewPr>
  <p:slideViewPr>
    <p:cSldViewPr snapToGrid="0" snapToObjects="1">
      <p:cViewPr varScale="1">
        <p:scale>
          <a:sx n="65" d="100"/>
          <a:sy n="65" d="100"/>
        </p:scale>
        <p:origin x="282" y="66"/>
      </p:cViewPr>
      <p:guideLst>
        <p:guide orient="horz" pos="2160"/>
        <p:guide pos="3840"/>
        <p:guide orient="horz" pos="3048"/>
        <p:guide orient="horz" pos="731"/>
        <p:guide orient="horz" pos="2216"/>
        <p:guide pos="370"/>
        <p:guide pos="7310"/>
        <p:guide pos="550"/>
        <p:guide orient="horz" pos="3720"/>
        <p:guide orient="horz" pos="2085"/>
        <p:guide orient="horz" pos="2280"/>
        <p:guide orient="horz" pos="3816"/>
        <p:guide pos="24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 varScale="1">
        <p:scale>
          <a:sx n="58" d="100"/>
          <a:sy n="58" d="100"/>
        </p:scale>
        <p:origin x="279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theme" Target="theme/theme1.xml"/><Relationship Id="rId16" Type="http://schemas.openxmlformats.org/officeDocument/2006/relationships/slide" Target="slides/slide9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5" Type="http://schemas.openxmlformats.org/officeDocument/2006/relationships/customXml" Target="../customXml/item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tableStyles" Target="tableStyles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commentAuthors" Target="commentAuthors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7" Type="http://schemas.openxmlformats.org/officeDocument/2006/relationships/slideMaster" Target="slideMasters/slideMaster2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presProps" Target="presProps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customXml" Target="../customXml/item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AD584-7FEA-4C5B-881E-F9D0981B69D3}" type="doc">
      <dgm:prSet loTypeId="urn:microsoft.com/office/officeart/2005/8/layout/radial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5B5D15-94CA-4E2B-A48E-2DFF94B53446}">
      <dgm:prSet phldrT="[Text]"/>
      <dgm:spPr>
        <a:solidFill>
          <a:srgbClr val="C00000"/>
        </a:solidFill>
      </dgm:spPr>
      <dgm:t>
        <a:bodyPr/>
        <a:lstStyle/>
        <a:p>
          <a:r>
            <a:rPr lang="en-US" b="1" u="sng" dirty="0"/>
            <a:t>Base de </a:t>
          </a:r>
          <a:r>
            <a:rPr lang="en-US" b="1" u="sng" dirty="0" err="1"/>
            <a:t>Datos</a:t>
          </a:r>
          <a:endParaRPr lang="en-US" b="1" u="sng" dirty="0"/>
        </a:p>
      </dgm:t>
    </dgm:pt>
    <dgm:pt modelId="{E1090692-1245-409B-943B-D1E512E8B505}" type="parTrans" cxnId="{DF441F02-6E9D-4B8A-9308-35853EB35A69}">
      <dgm:prSet/>
      <dgm:spPr/>
      <dgm:t>
        <a:bodyPr/>
        <a:lstStyle/>
        <a:p>
          <a:endParaRPr lang="en-US"/>
        </a:p>
      </dgm:t>
    </dgm:pt>
    <dgm:pt modelId="{813DEF4C-7135-4DDD-A885-3388C8C39A58}" type="sibTrans" cxnId="{DF441F02-6E9D-4B8A-9308-35853EB35A69}">
      <dgm:prSet/>
      <dgm:spPr/>
      <dgm:t>
        <a:bodyPr/>
        <a:lstStyle/>
        <a:p>
          <a:endParaRPr lang="en-US"/>
        </a:p>
      </dgm:t>
    </dgm:pt>
    <dgm:pt modelId="{50F73084-7328-4539-A8A5-ABD7FD5140B7}">
      <dgm:prSet phldrT="[Text]"/>
      <dgm:spPr/>
      <dgm:t>
        <a:bodyPr/>
        <a:lstStyle/>
        <a:p>
          <a:r>
            <a:rPr lang="en-US" dirty="0" err="1"/>
            <a:t>Tablas</a:t>
          </a:r>
          <a:endParaRPr lang="en-US" dirty="0"/>
        </a:p>
      </dgm:t>
    </dgm:pt>
    <dgm:pt modelId="{52D1AC7F-DF96-4315-BFDC-6315BF867A92}" type="parTrans" cxnId="{7371A903-0FF2-4A6D-A6DF-04261805D56C}">
      <dgm:prSet/>
      <dgm:spPr/>
      <dgm:t>
        <a:bodyPr/>
        <a:lstStyle/>
        <a:p>
          <a:endParaRPr lang="en-US"/>
        </a:p>
      </dgm:t>
    </dgm:pt>
    <dgm:pt modelId="{A3F342EA-D8F0-4E38-BCD8-088FBF789DBB}" type="sibTrans" cxnId="{7371A903-0FF2-4A6D-A6DF-04261805D56C}">
      <dgm:prSet/>
      <dgm:spPr/>
      <dgm:t>
        <a:bodyPr/>
        <a:lstStyle/>
        <a:p>
          <a:endParaRPr lang="en-US"/>
        </a:p>
      </dgm:t>
    </dgm:pt>
    <dgm:pt modelId="{E283EB48-425D-4564-AFC5-0D47BD6C5676}">
      <dgm:prSet phldrT="[Text]"/>
      <dgm:spPr/>
      <dgm:t>
        <a:bodyPr/>
        <a:lstStyle/>
        <a:p>
          <a:r>
            <a:rPr lang="en-US" dirty="0"/>
            <a:t>Stored Procedures</a:t>
          </a:r>
        </a:p>
      </dgm:t>
    </dgm:pt>
    <dgm:pt modelId="{BC27D219-09B2-4219-A889-5673CA01B407}" type="parTrans" cxnId="{63E3A928-68E7-4489-9272-9B6345CB51AD}">
      <dgm:prSet/>
      <dgm:spPr/>
      <dgm:t>
        <a:bodyPr/>
        <a:lstStyle/>
        <a:p>
          <a:endParaRPr lang="en-US"/>
        </a:p>
      </dgm:t>
    </dgm:pt>
    <dgm:pt modelId="{644037E0-D3CA-456D-BF73-1043C96C8435}" type="sibTrans" cxnId="{63E3A928-68E7-4489-9272-9B6345CB51AD}">
      <dgm:prSet/>
      <dgm:spPr/>
      <dgm:t>
        <a:bodyPr/>
        <a:lstStyle/>
        <a:p>
          <a:endParaRPr lang="en-US"/>
        </a:p>
      </dgm:t>
    </dgm:pt>
    <dgm:pt modelId="{F4711591-81FD-4DD2-9D3F-79512B8A45E9}">
      <dgm:prSet phldrT="[Text]"/>
      <dgm:spPr/>
      <dgm:t>
        <a:bodyPr/>
        <a:lstStyle/>
        <a:p>
          <a:r>
            <a:rPr lang="en-US" dirty="0"/>
            <a:t>Vistas</a:t>
          </a:r>
        </a:p>
      </dgm:t>
    </dgm:pt>
    <dgm:pt modelId="{3B98CE31-8317-4DB9-B1A7-32D37CBC1647}" type="parTrans" cxnId="{C7FAF983-59F6-4B69-994F-1F78B54A313C}">
      <dgm:prSet/>
      <dgm:spPr/>
      <dgm:t>
        <a:bodyPr/>
        <a:lstStyle/>
        <a:p>
          <a:endParaRPr lang="en-US"/>
        </a:p>
      </dgm:t>
    </dgm:pt>
    <dgm:pt modelId="{7902FDB7-8F52-4765-8373-B007C36AAA26}" type="sibTrans" cxnId="{C7FAF983-59F6-4B69-994F-1F78B54A313C}">
      <dgm:prSet/>
      <dgm:spPr/>
      <dgm:t>
        <a:bodyPr/>
        <a:lstStyle/>
        <a:p>
          <a:endParaRPr lang="en-US"/>
        </a:p>
      </dgm:t>
    </dgm:pt>
    <dgm:pt modelId="{0E7E5ED4-6F0D-4231-9C3D-DD0E4F2D84B7}">
      <dgm:prSet phldrT="[Text]"/>
      <dgm:spPr/>
      <dgm:t>
        <a:bodyPr/>
        <a:lstStyle/>
        <a:p>
          <a:r>
            <a:rPr lang="en-US" dirty="0" err="1"/>
            <a:t>Diagramas</a:t>
          </a:r>
          <a:endParaRPr lang="en-US" dirty="0"/>
        </a:p>
      </dgm:t>
    </dgm:pt>
    <dgm:pt modelId="{8834D6EC-8039-4105-8D89-D24C4BE3D252}" type="parTrans" cxnId="{7D3B1E1E-15E3-46D5-A645-5DCEE6946483}">
      <dgm:prSet/>
      <dgm:spPr/>
      <dgm:t>
        <a:bodyPr/>
        <a:lstStyle/>
        <a:p>
          <a:endParaRPr lang="en-US"/>
        </a:p>
      </dgm:t>
    </dgm:pt>
    <dgm:pt modelId="{B9BA5EBB-0DD9-45F5-9517-EDAA86DDDFBE}" type="sibTrans" cxnId="{7D3B1E1E-15E3-46D5-A645-5DCEE6946483}">
      <dgm:prSet/>
      <dgm:spPr/>
      <dgm:t>
        <a:bodyPr/>
        <a:lstStyle/>
        <a:p>
          <a:endParaRPr lang="en-US"/>
        </a:p>
      </dgm:t>
    </dgm:pt>
    <dgm:pt modelId="{10055BE7-DBD3-4A08-9FF7-0F687660ED83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06448714-5E3B-4237-8409-8F138C1915E0}" type="sibTrans" cxnId="{56F21008-FEBF-442F-9209-81E4806EA596}">
      <dgm:prSet/>
      <dgm:spPr/>
      <dgm:t>
        <a:bodyPr/>
        <a:lstStyle/>
        <a:p>
          <a:endParaRPr lang="en-US"/>
        </a:p>
      </dgm:t>
    </dgm:pt>
    <dgm:pt modelId="{838096FF-9612-4222-83A1-BC6C2DD10E51}" type="parTrans" cxnId="{56F21008-FEBF-442F-9209-81E4806EA596}">
      <dgm:prSet/>
      <dgm:spPr/>
      <dgm:t>
        <a:bodyPr/>
        <a:lstStyle/>
        <a:p>
          <a:endParaRPr lang="en-US"/>
        </a:p>
      </dgm:t>
    </dgm:pt>
    <dgm:pt modelId="{36283536-1ACB-4706-A4A8-7F50186C7F1B}">
      <dgm:prSet phldrT="[Text]"/>
      <dgm:spPr/>
      <dgm:t>
        <a:bodyPr/>
        <a:lstStyle/>
        <a:p>
          <a:r>
            <a:rPr lang="en-US" dirty="0" err="1"/>
            <a:t>Funciones</a:t>
          </a:r>
          <a:endParaRPr lang="en-US" dirty="0"/>
        </a:p>
      </dgm:t>
    </dgm:pt>
    <dgm:pt modelId="{0A1D27D0-782C-4522-9184-6A183A582D75}" type="parTrans" cxnId="{267974F4-E7BA-49E3-9070-BB0B46AEF141}">
      <dgm:prSet/>
      <dgm:spPr/>
      <dgm:t>
        <a:bodyPr/>
        <a:lstStyle/>
        <a:p>
          <a:endParaRPr lang="en-US"/>
        </a:p>
      </dgm:t>
    </dgm:pt>
    <dgm:pt modelId="{88F567E1-EF20-472F-A3C8-41222F16F4D1}" type="sibTrans" cxnId="{267974F4-E7BA-49E3-9070-BB0B46AEF141}">
      <dgm:prSet/>
      <dgm:spPr/>
      <dgm:t>
        <a:bodyPr/>
        <a:lstStyle/>
        <a:p>
          <a:endParaRPr lang="en-US"/>
        </a:p>
      </dgm:t>
    </dgm:pt>
    <dgm:pt modelId="{85041605-A315-4F56-A80A-55D4FEC0CBCF}" type="pres">
      <dgm:prSet presAssocID="{DF2AD584-7FEA-4C5B-881E-F9D0981B69D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309829-FC05-4126-9DCC-9B908D405B8F}" type="pres">
      <dgm:prSet presAssocID="{E05B5D15-94CA-4E2B-A48E-2DFF94B53446}" presName="centerShape" presStyleLbl="node0" presStyleIdx="0" presStyleCnt="1"/>
      <dgm:spPr/>
      <dgm:t>
        <a:bodyPr/>
        <a:lstStyle/>
        <a:p>
          <a:endParaRPr lang="en-US"/>
        </a:p>
      </dgm:t>
    </dgm:pt>
    <dgm:pt modelId="{A2F615DB-675F-4DAD-8735-8835E1917691}" type="pres">
      <dgm:prSet presAssocID="{52D1AC7F-DF96-4315-BFDC-6315BF867A92}" presName="Name9" presStyleLbl="parChTrans1D2" presStyleIdx="0" presStyleCnt="6"/>
      <dgm:spPr/>
      <dgm:t>
        <a:bodyPr/>
        <a:lstStyle/>
        <a:p>
          <a:endParaRPr lang="en-US"/>
        </a:p>
      </dgm:t>
    </dgm:pt>
    <dgm:pt modelId="{FBCBD71F-689A-4C62-A624-2228C2F0342D}" type="pres">
      <dgm:prSet presAssocID="{52D1AC7F-DF96-4315-BFDC-6315BF867A92}" presName="connTx" presStyleLbl="parChTrans1D2" presStyleIdx="0" presStyleCnt="6"/>
      <dgm:spPr/>
      <dgm:t>
        <a:bodyPr/>
        <a:lstStyle/>
        <a:p>
          <a:endParaRPr lang="en-US"/>
        </a:p>
      </dgm:t>
    </dgm:pt>
    <dgm:pt modelId="{CDD1AF81-2D47-496B-98FC-A3C03E9FEF1D}" type="pres">
      <dgm:prSet presAssocID="{50F73084-7328-4539-A8A5-ABD7FD5140B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4DD42-2545-4FEF-9B9D-994FBC062242}" type="pres">
      <dgm:prSet presAssocID="{BC27D219-09B2-4219-A889-5673CA01B407}" presName="Name9" presStyleLbl="parChTrans1D2" presStyleIdx="1" presStyleCnt="6"/>
      <dgm:spPr/>
      <dgm:t>
        <a:bodyPr/>
        <a:lstStyle/>
        <a:p>
          <a:endParaRPr lang="en-US"/>
        </a:p>
      </dgm:t>
    </dgm:pt>
    <dgm:pt modelId="{30BEBC65-0FE2-4957-BBE8-5365E3C2FE79}" type="pres">
      <dgm:prSet presAssocID="{BC27D219-09B2-4219-A889-5673CA01B407}" presName="connTx" presStyleLbl="parChTrans1D2" presStyleIdx="1" presStyleCnt="6"/>
      <dgm:spPr/>
      <dgm:t>
        <a:bodyPr/>
        <a:lstStyle/>
        <a:p>
          <a:endParaRPr lang="en-US"/>
        </a:p>
      </dgm:t>
    </dgm:pt>
    <dgm:pt modelId="{D1E05FF9-C7A1-404D-8D12-9B9404C6F21C}" type="pres">
      <dgm:prSet presAssocID="{E283EB48-425D-4564-AFC5-0D47BD6C567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CE5B2-DD4E-45BF-8A1D-E037DAB28BBB}" type="pres">
      <dgm:prSet presAssocID="{3B98CE31-8317-4DB9-B1A7-32D37CBC1647}" presName="Name9" presStyleLbl="parChTrans1D2" presStyleIdx="2" presStyleCnt="6"/>
      <dgm:spPr/>
      <dgm:t>
        <a:bodyPr/>
        <a:lstStyle/>
        <a:p>
          <a:endParaRPr lang="en-US"/>
        </a:p>
      </dgm:t>
    </dgm:pt>
    <dgm:pt modelId="{C2D44F89-EF45-4EBE-BCE3-C61EA27FA3A0}" type="pres">
      <dgm:prSet presAssocID="{3B98CE31-8317-4DB9-B1A7-32D37CBC1647}" presName="connTx" presStyleLbl="parChTrans1D2" presStyleIdx="2" presStyleCnt="6"/>
      <dgm:spPr/>
      <dgm:t>
        <a:bodyPr/>
        <a:lstStyle/>
        <a:p>
          <a:endParaRPr lang="en-US"/>
        </a:p>
      </dgm:t>
    </dgm:pt>
    <dgm:pt modelId="{124DA324-55CD-4445-A9E4-127D4F502F03}" type="pres">
      <dgm:prSet presAssocID="{F4711591-81FD-4DD2-9D3F-79512B8A45E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83746-47F6-4D2B-AFC5-4CE51F2515CB}" type="pres">
      <dgm:prSet presAssocID="{838096FF-9612-4222-83A1-BC6C2DD10E51}" presName="Name9" presStyleLbl="parChTrans1D2" presStyleIdx="3" presStyleCnt="6"/>
      <dgm:spPr/>
      <dgm:t>
        <a:bodyPr/>
        <a:lstStyle/>
        <a:p>
          <a:endParaRPr lang="en-US"/>
        </a:p>
      </dgm:t>
    </dgm:pt>
    <dgm:pt modelId="{90CAB046-2FEF-4519-ACDD-3D2CD48EFF6E}" type="pres">
      <dgm:prSet presAssocID="{838096FF-9612-4222-83A1-BC6C2DD10E51}" presName="connTx" presStyleLbl="parChTrans1D2" presStyleIdx="3" presStyleCnt="6"/>
      <dgm:spPr/>
      <dgm:t>
        <a:bodyPr/>
        <a:lstStyle/>
        <a:p>
          <a:endParaRPr lang="en-US"/>
        </a:p>
      </dgm:t>
    </dgm:pt>
    <dgm:pt modelId="{B0DBB280-C981-4A01-A49E-1A6F2585C02E}" type="pres">
      <dgm:prSet presAssocID="{10055BE7-DBD3-4A08-9FF7-0F687660ED8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51370-2CDF-43B9-97CB-8F8320E6BCA8}" type="pres">
      <dgm:prSet presAssocID="{8834D6EC-8039-4105-8D89-D24C4BE3D252}" presName="Name9" presStyleLbl="parChTrans1D2" presStyleIdx="4" presStyleCnt="6"/>
      <dgm:spPr/>
      <dgm:t>
        <a:bodyPr/>
        <a:lstStyle/>
        <a:p>
          <a:endParaRPr lang="en-US"/>
        </a:p>
      </dgm:t>
    </dgm:pt>
    <dgm:pt modelId="{7C0A155D-8E1D-4149-8C74-C14B8B187D20}" type="pres">
      <dgm:prSet presAssocID="{8834D6EC-8039-4105-8D89-D24C4BE3D252}" presName="connTx" presStyleLbl="parChTrans1D2" presStyleIdx="4" presStyleCnt="6"/>
      <dgm:spPr/>
      <dgm:t>
        <a:bodyPr/>
        <a:lstStyle/>
        <a:p>
          <a:endParaRPr lang="en-US"/>
        </a:p>
      </dgm:t>
    </dgm:pt>
    <dgm:pt modelId="{405A147E-7075-417C-9EE2-A297D13DC676}" type="pres">
      <dgm:prSet presAssocID="{0E7E5ED4-6F0D-4231-9C3D-DD0E4F2D84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98A9E-B573-4C8C-9DD8-76FFF9DF71D9}" type="pres">
      <dgm:prSet presAssocID="{0A1D27D0-782C-4522-9184-6A183A582D75}" presName="Name9" presStyleLbl="parChTrans1D2" presStyleIdx="5" presStyleCnt="6"/>
      <dgm:spPr/>
      <dgm:t>
        <a:bodyPr/>
        <a:lstStyle/>
        <a:p>
          <a:endParaRPr lang="en-US"/>
        </a:p>
      </dgm:t>
    </dgm:pt>
    <dgm:pt modelId="{0BE6CAFF-9D5C-418E-879D-41E7B88B6949}" type="pres">
      <dgm:prSet presAssocID="{0A1D27D0-782C-4522-9184-6A183A582D75}" presName="connTx" presStyleLbl="parChTrans1D2" presStyleIdx="5" presStyleCnt="6"/>
      <dgm:spPr/>
      <dgm:t>
        <a:bodyPr/>
        <a:lstStyle/>
        <a:p>
          <a:endParaRPr lang="en-US"/>
        </a:p>
      </dgm:t>
    </dgm:pt>
    <dgm:pt modelId="{EF63CA93-247E-44EF-B748-8F37464B849A}" type="pres">
      <dgm:prSet presAssocID="{36283536-1ACB-4706-A4A8-7F50186C7F1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3B1E1E-15E3-46D5-A645-5DCEE6946483}" srcId="{E05B5D15-94CA-4E2B-A48E-2DFF94B53446}" destId="{0E7E5ED4-6F0D-4231-9C3D-DD0E4F2D84B7}" srcOrd="4" destOrd="0" parTransId="{8834D6EC-8039-4105-8D89-D24C4BE3D252}" sibTransId="{B9BA5EBB-0DD9-45F5-9517-EDAA86DDDFBE}"/>
    <dgm:cxn modelId="{3E9B01CF-4D3A-467A-877F-AB29077FABD7}" type="presOf" srcId="{8834D6EC-8039-4105-8D89-D24C4BE3D252}" destId="{6F151370-2CDF-43B9-97CB-8F8320E6BCA8}" srcOrd="0" destOrd="0" presId="urn:microsoft.com/office/officeart/2005/8/layout/radial1"/>
    <dgm:cxn modelId="{267974F4-E7BA-49E3-9070-BB0B46AEF141}" srcId="{E05B5D15-94CA-4E2B-A48E-2DFF94B53446}" destId="{36283536-1ACB-4706-A4A8-7F50186C7F1B}" srcOrd="5" destOrd="0" parTransId="{0A1D27D0-782C-4522-9184-6A183A582D75}" sibTransId="{88F567E1-EF20-472F-A3C8-41222F16F4D1}"/>
    <dgm:cxn modelId="{2DE9BB74-AA79-4191-89D7-3E116D4B65D2}" type="presOf" srcId="{52D1AC7F-DF96-4315-BFDC-6315BF867A92}" destId="{A2F615DB-675F-4DAD-8735-8835E1917691}" srcOrd="0" destOrd="0" presId="urn:microsoft.com/office/officeart/2005/8/layout/radial1"/>
    <dgm:cxn modelId="{9BFA8F96-C764-468B-875B-807D827E9EE0}" type="presOf" srcId="{BC27D219-09B2-4219-A889-5673CA01B407}" destId="{30BEBC65-0FE2-4957-BBE8-5365E3C2FE79}" srcOrd="1" destOrd="0" presId="urn:microsoft.com/office/officeart/2005/8/layout/radial1"/>
    <dgm:cxn modelId="{5CB46A34-66E8-4EAC-AB83-6447C8092787}" type="presOf" srcId="{838096FF-9612-4222-83A1-BC6C2DD10E51}" destId="{21183746-47F6-4D2B-AFC5-4CE51F2515CB}" srcOrd="0" destOrd="0" presId="urn:microsoft.com/office/officeart/2005/8/layout/radial1"/>
    <dgm:cxn modelId="{D218F14E-7275-43F4-B1AF-7E34317E1863}" type="presOf" srcId="{0A1D27D0-782C-4522-9184-6A183A582D75}" destId="{0BE6CAFF-9D5C-418E-879D-41E7B88B6949}" srcOrd="1" destOrd="0" presId="urn:microsoft.com/office/officeart/2005/8/layout/radial1"/>
    <dgm:cxn modelId="{AF2257A9-156D-456E-B955-1FCF0EAE6DAA}" type="presOf" srcId="{DF2AD584-7FEA-4C5B-881E-F9D0981B69D3}" destId="{85041605-A315-4F56-A80A-55D4FEC0CBCF}" srcOrd="0" destOrd="0" presId="urn:microsoft.com/office/officeart/2005/8/layout/radial1"/>
    <dgm:cxn modelId="{56F21008-FEBF-442F-9209-81E4806EA596}" srcId="{E05B5D15-94CA-4E2B-A48E-2DFF94B53446}" destId="{10055BE7-DBD3-4A08-9FF7-0F687660ED83}" srcOrd="3" destOrd="0" parTransId="{838096FF-9612-4222-83A1-BC6C2DD10E51}" sibTransId="{06448714-5E3B-4237-8409-8F138C1915E0}"/>
    <dgm:cxn modelId="{FF11DB6F-C8A7-485B-B334-755A7E13520C}" type="presOf" srcId="{0A1D27D0-782C-4522-9184-6A183A582D75}" destId="{D2B98A9E-B573-4C8C-9DD8-76FFF9DF71D9}" srcOrd="0" destOrd="0" presId="urn:microsoft.com/office/officeart/2005/8/layout/radial1"/>
    <dgm:cxn modelId="{8895789B-FF5E-4428-97F4-860122C9CEB2}" type="presOf" srcId="{50F73084-7328-4539-A8A5-ABD7FD5140B7}" destId="{CDD1AF81-2D47-496B-98FC-A3C03E9FEF1D}" srcOrd="0" destOrd="0" presId="urn:microsoft.com/office/officeart/2005/8/layout/radial1"/>
    <dgm:cxn modelId="{01180D52-928E-4023-ACCC-BB18E9173A84}" type="presOf" srcId="{36283536-1ACB-4706-A4A8-7F50186C7F1B}" destId="{EF63CA93-247E-44EF-B748-8F37464B849A}" srcOrd="0" destOrd="0" presId="urn:microsoft.com/office/officeart/2005/8/layout/radial1"/>
    <dgm:cxn modelId="{7371A903-0FF2-4A6D-A6DF-04261805D56C}" srcId="{E05B5D15-94CA-4E2B-A48E-2DFF94B53446}" destId="{50F73084-7328-4539-A8A5-ABD7FD5140B7}" srcOrd="0" destOrd="0" parTransId="{52D1AC7F-DF96-4315-BFDC-6315BF867A92}" sibTransId="{A3F342EA-D8F0-4E38-BCD8-088FBF789DBB}"/>
    <dgm:cxn modelId="{C7FAF983-59F6-4B69-994F-1F78B54A313C}" srcId="{E05B5D15-94CA-4E2B-A48E-2DFF94B53446}" destId="{F4711591-81FD-4DD2-9D3F-79512B8A45E9}" srcOrd="2" destOrd="0" parTransId="{3B98CE31-8317-4DB9-B1A7-32D37CBC1647}" sibTransId="{7902FDB7-8F52-4765-8373-B007C36AAA26}"/>
    <dgm:cxn modelId="{DDB7A40D-D5A9-48AD-A252-DB5EB1D54BBD}" type="presOf" srcId="{3B98CE31-8317-4DB9-B1A7-32D37CBC1647}" destId="{6CCCE5B2-DD4E-45BF-8A1D-E037DAB28BBB}" srcOrd="0" destOrd="0" presId="urn:microsoft.com/office/officeart/2005/8/layout/radial1"/>
    <dgm:cxn modelId="{DF441F02-6E9D-4B8A-9308-35853EB35A69}" srcId="{DF2AD584-7FEA-4C5B-881E-F9D0981B69D3}" destId="{E05B5D15-94CA-4E2B-A48E-2DFF94B53446}" srcOrd="0" destOrd="0" parTransId="{E1090692-1245-409B-943B-D1E512E8B505}" sibTransId="{813DEF4C-7135-4DDD-A885-3388C8C39A58}"/>
    <dgm:cxn modelId="{B4B9E734-59FE-4FF5-AB71-BEC6B2CF8593}" type="presOf" srcId="{52D1AC7F-DF96-4315-BFDC-6315BF867A92}" destId="{FBCBD71F-689A-4C62-A624-2228C2F0342D}" srcOrd="1" destOrd="0" presId="urn:microsoft.com/office/officeart/2005/8/layout/radial1"/>
    <dgm:cxn modelId="{23BEA68B-B114-4D6F-93CA-25AB90402A73}" type="presOf" srcId="{E283EB48-425D-4564-AFC5-0D47BD6C5676}" destId="{D1E05FF9-C7A1-404D-8D12-9B9404C6F21C}" srcOrd="0" destOrd="0" presId="urn:microsoft.com/office/officeart/2005/8/layout/radial1"/>
    <dgm:cxn modelId="{D663B49F-051F-4D11-85E8-DE017EB818D4}" type="presOf" srcId="{E05B5D15-94CA-4E2B-A48E-2DFF94B53446}" destId="{47309829-FC05-4126-9DCC-9B908D405B8F}" srcOrd="0" destOrd="0" presId="urn:microsoft.com/office/officeart/2005/8/layout/radial1"/>
    <dgm:cxn modelId="{D44CB4DA-D26B-43D2-879C-EF5CBF0D4EB1}" type="presOf" srcId="{3B98CE31-8317-4DB9-B1A7-32D37CBC1647}" destId="{C2D44F89-EF45-4EBE-BCE3-C61EA27FA3A0}" srcOrd="1" destOrd="0" presId="urn:microsoft.com/office/officeart/2005/8/layout/radial1"/>
    <dgm:cxn modelId="{B1507525-BDD4-4703-84ED-C1378100E7B5}" type="presOf" srcId="{BC27D219-09B2-4219-A889-5673CA01B407}" destId="{6BD4DD42-2545-4FEF-9B9D-994FBC062242}" srcOrd="0" destOrd="0" presId="urn:microsoft.com/office/officeart/2005/8/layout/radial1"/>
    <dgm:cxn modelId="{15F3E77C-812C-46E5-A10F-664F7FF32FBD}" type="presOf" srcId="{838096FF-9612-4222-83A1-BC6C2DD10E51}" destId="{90CAB046-2FEF-4519-ACDD-3D2CD48EFF6E}" srcOrd="1" destOrd="0" presId="urn:microsoft.com/office/officeart/2005/8/layout/radial1"/>
    <dgm:cxn modelId="{DF29E0F8-AC17-4970-B01C-B3F3934584E7}" type="presOf" srcId="{0E7E5ED4-6F0D-4231-9C3D-DD0E4F2D84B7}" destId="{405A147E-7075-417C-9EE2-A297D13DC676}" srcOrd="0" destOrd="0" presId="urn:microsoft.com/office/officeart/2005/8/layout/radial1"/>
    <dgm:cxn modelId="{20838281-D5F4-4A2B-B1D3-A393AF066F63}" type="presOf" srcId="{8834D6EC-8039-4105-8D89-D24C4BE3D252}" destId="{7C0A155D-8E1D-4149-8C74-C14B8B187D20}" srcOrd="1" destOrd="0" presId="urn:microsoft.com/office/officeart/2005/8/layout/radial1"/>
    <dgm:cxn modelId="{99F93B4B-AD23-4F35-8F39-69A16EE16EBA}" type="presOf" srcId="{10055BE7-DBD3-4A08-9FF7-0F687660ED83}" destId="{B0DBB280-C981-4A01-A49E-1A6F2585C02E}" srcOrd="0" destOrd="0" presId="urn:microsoft.com/office/officeart/2005/8/layout/radial1"/>
    <dgm:cxn modelId="{244E516A-41B3-4222-9F4E-B4C2343D441F}" type="presOf" srcId="{F4711591-81FD-4DD2-9D3F-79512B8A45E9}" destId="{124DA324-55CD-4445-A9E4-127D4F502F03}" srcOrd="0" destOrd="0" presId="urn:microsoft.com/office/officeart/2005/8/layout/radial1"/>
    <dgm:cxn modelId="{63E3A928-68E7-4489-9272-9B6345CB51AD}" srcId="{E05B5D15-94CA-4E2B-A48E-2DFF94B53446}" destId="{E283EB48-425D-4564-AFC5-0D47BD6C5676}" srcOrd="1" destOrd="0" parTransId="{BC27D219-09B2-4219-A889-5673CA01B407}" sibTransId="{644037E0-D3CA-456D-BF73-1043C96C8435}"/>
    <dgm:cxn modelId="{CF7F6987-0ADA-4022-8F5D-A740D316A52B}" type="presParOf" srcId="{85041605-A315-4F56-A80A-55D4FEC0CBCF}" destId="{47309829-FC05-4126-9DCC-9B908D405B8F}" srcOrd="0" destOrd="0" presId="urn:microsoft.com/office/officeart/2005/8/layout/radial1"/>
    <dgm:cxn modelId="{2D93292E-FFA9-42B9-A8C7-607753CB6495}" type="presParOf" srcId="{85041605-A315-4F56-A80A-55D4FEC0CBCF}" destId="{A2F615DB-675F-4DAD-8735-8835E1917691}" srcOrd="1" destOrd="0" presId="urn:microsoft.com/office/officeart/2005/8/layout/radial1"/>
    <dgm:cxn modelId="{43E64D28-4CBA-46D6-A738-D7502B9B873B}" type="presParOf" srcId="{A2F615DB-675F-4DAD-8735-8835E1917691}" destId="{FBCBD71F-689A-4C62-A624-2228C2F0342D}" srcOrd="0" destOrd="0" presId="urn:microsoft.com/office/officeart/2005/8/layout/radial1"/>
    <dgm:cxn modelId="{BBF6A3FE-A3CD-4D85-A263-10B9069BA01B}" type="presParOf" srcId="{85041605-A315-4F56-A80A-55D4FEC0CBCF}" destId="{CDD1AF81-2D47-496B-98FC-A3C03E9FEF1D}" srcOrd="2" destOrd="0" presId="urn:microsoft.com/office/officeart/2005/8/layout/radial1"/>
    <dgm:cxn modelId="{A9F6DC02-DA7B-4C27-9522-22A50D0E2C06}" type="presParOf" srcId="{85041605-A315-4F56-A80A-55D4FEC0CBCF}" destId="{6BD4DD42-2545-4FEF-9B9D-994FBC062242}" srcOrd="3" destOrd="0" presId="urn:microsoft.com/office/officeart/2005/8/layout/radial1"/>
    <dgm:cxn modelId="{AC63A161-228D-4828-9F7A-974F29B21EDA}" type="presParOf" srcId="{6BD4DD42-2545-4FEF-9B9D-994FBC062242}" destId="{30BEBC65-0FE2-4957-BBE8-5365E3C2FE79}" srcOrd="0" destOrd="0" presId="urn:microsoft.com/office/officeart/2005/8/layout/radial1"/>
    <dgm:cxn modelId="{9A281C18-8AC7-432B-B4A5-CC44C353DA33}" type="presParOf" srcId="{85041605-A315-4F56-A80A-55D4FEC0CBCF}" destId="{D1E05FF9-C7A1-404D-8D12-9B9404C6F21C}" srcOrd="4" destOrd="0" presId="urn:microsoft.com/office/officeart/2005/8/layout/radial1"/>
    <dgm:cxn modelId="{623E5D94-EF34-4E30-AFCC-599E31E8D89D}" type="presParOf" srcId="{85041605-A315-4F56-A80A-55D4FEC0CBCF}" destId="{6CCCE5B2-DD4E-45BF-8A1D-E037DAB28BBB}" srcOrd="5" destOrd="0" presId="urn:microsoft.com/office/officeart/2005/8/layout/radial1"/>
    <dgm:cxn modelId="{1B35EBDE-A237-44DB-BDC0-3E370F85F0C6}" type="presParOf" srcId="{6CCCE5B2-DD4E-45BF-8A1D-E037DAB28BBB}" destId="{C2D44F89-EF45-4EBE-BCE3-C61EA27FA3A0}" srcOrd="0" destOrd="0" presId="urn:microsoft.com/office/officeart/2005/8/layout/radial1"/>
    <dgm:cxn modelId="{A7BA68E2-99A4-4BCE-8529-F35E3703E92B}" type="presParOf" srcId="{85041605-A315-4F56-A80A-55D4FEC0CBCF}" destId="{124DA324-55CD-4445-A9E4-127D4F502F03}" srcOrd="6" destOrd="0" presId="urn:microsoft.com/office/officeart/2005/8/layout/radial1"/>
    <dgm:cxn modelId="{DF97D280-BA7B-4410-B466-3FB7424F46D3}" type="presParOf" srcId="{85041605-A315-4F56-A80A-55D4FEC0CBCF}" destId="{21183746-47F6-4D2B-AFC5-4CE51F2515CB}" srcOrd="7" destOrd="0" presId="urn:microsoft.com/office/officeart/2005/8/layout/radial1"/>
    <dgm:cxn modelId="{71957CDD-7F24-433E-B29E-28691E14E96A}" type="presParOf" srcId="{21183746-47F6-4D2B-AFC5-4CE51F2515CB}" destId="{90CAB046-2FEF-4519-ACDD-3D2CD48EFF6E}" srcOrd="0" destOrd="0" presId="urn:microsoft.com/office/officeart/2005/8/layout/radial1"/>
    <dgm:cxn modelId="{AD2DD6DE-B396-48D2-BFBC-2E9D0B56BC9A}" type="presParOf" srcId="{85041605-A315-4F56-A80A-55D4FEC0CBCF}" destId="{B0DBB280-C981-4A01-A49E-1A6F2585C02E}" srcOrd="8" destOrd="0" presId="urn:microsoft.com/office/officeart/2005/8/layout/radial1"/>
    <dgm:cxn modelId="{5A351774-2F12-469C-939F-B649694670C3}" type="presParOf" srcId="{85041605-A315-4F56-A80A-55D4FEC0CBCF}" destId="{6F151370-2CDF-43B9-97CB-8F8320E6BCA8}" srcOrd="9" destOrd="0" presId="urn:microsoft.com/office/officeart/2005/8/layout/radial1"/>
    <dgm:cxn modelId="{A8CB5B25-B5BF-42EE-B7FD-A208C601D586}" type="presParOf" srcId="{6F151370-2CDF-43B9-97CB-8F8320E6BCA8}" destId="{7C0A155D-8E1D-4149-8C74-C14B8B187D20}" srcOrd="0" destOrd="0" presId="urn:microsoft.com/office/officeart/2005/8/layout/radial1"/>
    <dgm:cxn modelId="{6C4E528D-4ACB-4152-9E31-209DD22BAE7D}" type="presParOf" srcId="{85041605-A315-4F56-A80A-55D4FEC0CBCF}" destId="{405A147E-7075-417C-9EE2-A297D13DC676}" srcOrd="10" destOrd="0" presId="urn:microsoft.com/office/officeart/2005/8/layout/radial1"/>
    <dgm:cxn modelId="{3D6C8677-541D-4FD3-9DB3-61435F14B8DF}" type="presParOf" srcId="{85041605-A315-4F56-A80A-55D4FEC0CBCF}" destId="{D2B98A9E-B573-4C8C-9DD8-76FFF9DF71D9}" srcOrd="11" destOrd="0" presId="urn:microsoft.com/office/officeart/2005/8/layout/radial1"/>
    <dgm:cxn modelId="{1DBFDB59-13DD-448A-B005-60416384655B}" type="presParOf" srcId="{D2B98A9E-B573-4C8C-9DD8-76FFF9DF71D9}" destId="{0BE6CAFF-9D5C-418E-879D-41E7B88B6949}" srcOrd="0" destOrd="0" presId="urn:microsoft.com/office/officeart/2005/8/layout/radial1"/>
    <dgm:cxn modelId="{13BFD815-92B4-4B84-B2AF-42598C682DE5}" type="presParOf" srcId="{85041605-A315-4F56-A80A-55D4FEC0CBCF}" destId="{EF63CA93-247E-44EF-B748-8F37464B849A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572F83-B012-489E-9E18-C5D7E12730C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4BF1C3-A665-4D41-8D50-76B759267465}">
      <dgm:prSet phldrT="[Text]"/>
      <dgm:spPr/>
      <dgm:t>
        <a:bodyPr/>
        <a:lstStyle/>
        <a:p>
          <a:r>
            <a:rPr lang="en-US" dirty="0" err="1"/>
            <a:t>Entidades</a:t>
          </a:r>
          <a:endParaRPr lang="en-US" dirty="0"/>
        </a:p>
      </dgm:t>
    </dgm:pt>
    <dgm:pt modelId="{929690B3-9E7F-4FE3-BB8E-2C783740E11C}" type="parTrans" cxnId="{D297D2A4-4072-4517-8359-0F2190C61E2E}">
      <dgm:prSet/>
      <dgm:spPr/>
      <dgm:t>
        <a:bodyPr/>
        <a:lstStyle/>
        <a:p>
          <a:endParaRPr lang="en-US"/>
        </a:p>
      </dgm:t>
    </dgm:pt>
    <dgm:pt modelId="{49D8022E-8779-42B8-BE37-0AECDD5A7272}" type="sibTrans" cxnId="{D297D2A4-4072-4517-8359-0F2190C61E2E}">
      <dgm:prSet/>
      <dgm:spPr/>
      <dgm:t>
        <a:bodyPr/>
        <a:lstStyle/>
        <a:p>
          <a:endParaRPr lang="en-US"/>
        </a:p>
      </dgm:t>
    </dgm:pt>
    <dgm:pt modelId="{21EB92E8-7EB5-4B9C-93FB-E9E804F6D762}">
      <dgm:prSet phldrT="[Text]"/>
      <dgm:spPr/>
      <dgm:t>
        <a:bodyPr/>
        <a:lstStyle/>
        <a:p>
          <a:r>
            <a:rPr lang="en-US" dirty="0" err="1"/>
            <a:t>Atributos</a:t>
          </a:r>
          <a:endParaRPr lang="en-US" dirty="0"/>
        </a:p>
      </dgm:t>
    </dgm:pt>
    <dgm:pt modelId="{75D95CA6-3024-499C-BD02-0B73795EF3EC}" type="parTrans" cxnId="{B583AF34-4027-49D9-A3CD-24DC5943B40F}">
      <dgm:prSet/>
      <dgm:spPr/>
      <dgm:t>
        <a:bodyPr/>
        <a:lstStyle/>
        <a:p>
          <a:endParaRPr lang="en-US"/>
        </a:p>
      </dgm:t>
    </dgm:pt>
    <dgm:pt modelId="{0E9D2831-93B2-40A9-823A-C8DC4131297E}" type="sibTrans" cxnId="{B583AF34-4027-49D9-A3CD-24DC5943B40F}">
      <dgm:prSet/>
      <dgm:spPr/>
      <dgm:t>
        <a:bodyPr/>
        <a:lstStyle/>
        <a:p>
          <a:endParaRPr lang="en-US"/>
        </a:p>
      </dgm:t>
    </dgm:pt>
    <dgm:pt modelId="{E933C7DD-F004-4EA0-A437-65FD4C0E2F53}">
      <dgm:prSet phldrT="[Text]"/>
      <dgm:spPr/>
      <dgm:t>
        <a:bodyPr/>
        <a:lstStyle/>
        <a:p>
          <a:r>
            <a:rPr lang="en-US" dirty="0"/>
            <a:t>Claves</a:t>
          </a:r>
        </a:p>
      </dgm:t>
    </dgm:pt>
    <dgm:pt modelId="{3A95BE3D-4ABE-4B01-96C1-A4DB0F67DDB2}" type="parTrans" cxnId="{969E3841-0CB9-475F-9415-26C252143EAC}">
      <dgm:prSet/>
      <dgm:spPr/>
      <dgm:t>
        <a:bodyPr/>
        <a:lstStyle/>
        <a:p>
          <a:endParaRPr lang="en-US"/>
        </a:p>
      </dgm:t>
    </dgm:pt>
    <dgm:pt modelId="{F5CF8879-145F-443E-A03C-7814510EC0CD}" type="sibTrans" cxnId="{969E3841-0CB9-475F-9415-26C252143EAC}">
      <dgm:prSet/>
      <dgm:spPr/>
      <dgm:t>
        <a:bodyPr/>
        <a:lstStyle/>
        <a:p>
          <a:endParaRPr lang="en-US"/>
        </a:p>
      </dgm:t>
    </dgm:pt>
    <dgm:pt modelId="{A2E52320-F72E-4847-8701-2AC12054A1F9}">
      <dgm:prSet phldrT="[Text]"/>
      <dgm:spPr/>
      <dgm:t>
        <a:bodyPr/>
        <a:lstStyle/>
        <a:p>
          <a:r>
            <a:rPr lang="en-US" dirty="0" err="1"/>
            <a:t>Relaciones</a:t>
          </a:r>
          <a:endParaRPr lang="en-US" dirty="0"/>
        </a:p>
      </dgm:t>
    </dgm:pt>
    <dgm:pt modelId="{5B4B52EC-7773-4C54-B8EB-7F0BDFF91B97}" type="parTrans" cxnId="{CF0EF8DD-D766-47D2-BFB5-48587CF14A01}">
      <dgm:prSet/>
      <dgm:spPr/>
      <dgm:t>
        <a:bodyPr/>
        <a:lstStyle/>
        <a:p>
          <a:endParaRPr lang="en-US"/>
        </a:p>
      </dgm:t>
    </dgm:pt>
    <dgm:pt modelId="{75B7853A-7A9D-4948-938C-8BBEE8DA639C}" type="sibTrans" cxnId="{CF0EF8DD-D766-47D2-BFB5-48587CF14A01}">
      <dgm:prSet/>
      <dgm:spPr/>
      <dgm:t>
        <a:bodyPr/>
        <a:lstStyle/>
        <a:p>
          <a:endParaRPr lang="en-US"/>
        </a:p>
      </dgm:t>
    </dgm:pt>
    <dgm:pt modelId="{1890741D-DD77-4859-A968-288C7CBCD464}">
      <dgm:prSet phldrT="[Text]"/>
      <dgm:spPr/>
      <dgm:t>
        <a:bodyPr/>
        <a:lstStyle/>
        <a:p>
          <a:r>
            <a:rPr lang="en-US" dirty="0" err="1"/>
            <a:t>Cardinalidad</a:t>
          </a:r>
          <a:endParaRPr lang="en-US" dirty="0"/>
        </a:p>
      </dgm:t>
    </dgm:pt>
    <dgm:pt modelId="{7F724254-1042-4467-BAFC-95AD2CA2C9DF}" type="parTrans" cxnId="{8400C162-BCFF-445A-9930-580079B40C32}">
      <dgm:prSet/>
      <dgm:spPr/>
      <dgm:t>
        <a:bodyPr/>
        <a:lstStyle/>
        <a:p>
          <a:endParaRPr lang="en-US"/>
        </a:p>
      </dgm:t>
    </dgm:pt>
    <dgm:pt modelId="{0D6182DA-56F0-4C56-93DE-B88F1287326F}" type="sibTrans" cxnId="{8400C162-BCFF-445A-9930-580079B40C32}">
      <dgm:prSet/>
      <dgm:spPr/>
      <dgm:t>
        <a:bodyPr/>
        <a:lstStyle/>
        <a:p>
          <a:endParaRPr lang="en-US"/>
        </a:p>
      </dgm:t>
    </dgm:pt>
    <dgm:pt modelId="{D4196E20-B8B2-4A4E-BB59-524572D65AFD}" type="pres">
      <dgm:prSet presAssocID="{5D572F83-B012-489E-9E18-C5D7E12730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6C846F-3766-4517-854E-804BD7C84364}" type="pres">
      <dgm:prSet presAssocID="{074BF1C3-A665-4D41-8D50-76B75926746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F103A-933E-44AA-8F02-AABF1D8C2C21}" type="pres">
      <dgm:prSet presAssocID="{49D8022E-8779-42B8-BE37-0AECDD5A7272}" presName="sibTrans" presStyleCnt="0"/>
      <dgm:spPr/>
    </dgm:pt>
    <dgm:pt modelId="{C23EE9A7-98B8-46F3-8C2D-CB5DC2CDE5AA}" type="pres">
      <dgm:prSet presAssocID="{21EB92E8-7EB5-4B9C-93FB-E9E804F6D76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C8DA3-51E7-4388-98D2-D39A206D1FCC}" type="pres">
      <dgm:prSet presAssocID="{0E9D2831-93B2-40A9-823A-C8DC4131297E}" presName="sibTrans" presStyleCnt="0"/>
      <dgm:spPr/>
    </dgm:pt>
    <dgm:pt modelId="{E18F56BD-43C1-4C36-896E-3B3FBF96B876}" type="pres">
      <dgm:prSet presAssocID="{E933C7DD-F004-4EA0-A437-65FD4C0E2F5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0B66F-4D7B-4F71-BA95-A54BCDB506BB}" type="pres">
      <dgm:prSet presAssocID="{F5CF8879-145F-443E-A03C-7814510EC0CD}" presName="sibTrans" presStyleCnt="0"/>
      <dgm:spPr/>
    </dgm:pt>
    <dgm:pt modelId="{37F944A6-8D80-4628-A365-AA535F2FAA3E}" type="pres">
      <dgm:prSet presAssocID="{A2E52320-F72E-4847-8701-2AC12054A1F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BE321D-8F19-455A-AE16-AED503227214}" type="pres">
      <dgm:prSet presAssocID="{75B7853A-7A9D-4948-938C-8BBEE8DA639C}" presName="sibTrans" presStyleCnt="0"/>
      <dgm:spPr/>
    </dgm:pt>
    <dgm:pt modelId="{4B20AF25-77F5-4AF8-B304-D5AEE0F07084}" type="pres">
      <dgm:prSet presAssocID="{1890741D-DD77-4859-A968-288C7CBCD46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7D2A4-4072-4517-8359-0F2190C61E2E}" srcId="{5D572F83-B012-489E-9E18-C5D7E12730C9}" destId="{074BF1C3-A665-4D41-8D50-76B759267465}" srcOrd="0" destOrd="0" parTransId="{929690B3-9E7F-4FE3-BB8E-2C783740E11C}" sibTransId="{49D8022E-8779-42B8-BE37-0AECDD5A7272}"/>
    <dgm:cxn modelId="{CC2E722D-3D16-43D6-9434-05C20B5EDC7A}" type="presOf" srcId="{5D572F83-B012-489E-9E18-C5D7E12730C9}" destId="{D4196E20-B8B2-4A4E-BB59-524572D65AFD}" srcOrd="0" destOrd="0" presId="urn:microsoft.com/office/officeart/2005/8/layout/default"/>
    <dgm:cxn modelId="{3CA27D84-82A2-41AE-B2F0-1E431C4DB666}" type="presOf" srcId="{1890741D-DD77-4859-A968-288C7CBCD464}" destId="{4B20AF25-77F5-4AF8-B304-D5AEE0F07084}" srcOrd="0" destOrd="0" presId="urn:microsoft.com/office/officeart/2005/8/layout/default"/>
    <dgm:cxn modelId="{8842FD87-5D7A-4916-905A-FA1058ED57C6}" type="presOf" srcId="{21EB92E8-7EB5-4B9C-93FB-E9E804F6D762}" destId="{C23EE9A7-98B8-46F3-8C2D-CB5DC2CDE5AA}" srcOrd="0" destOrd="0" presId="urn:microsoft.com/office/officeart/2005/8/layout/default"/>
    <dgm:cxn modelId="{CF0EF8DD-D766-47D2-BFB5-48587CF14A01}" srcId="{5D572F83-B012-489E-9E18-C5D7E12730C9}" destId="{A2E52320-F72E-4847-8701-2AC12054A1F9}" srcOrd="3" destOrd="0" parTransId="{5B4B52EC-7773-4C54-B8EB-7F0BDFF91B97}" sibTransId="{75B7853A-7A9D-4948-938C-8BBEE8DA639C}"/>
    <dgm:cxn modelId="{B583AF34-4027-49D9-A3CD-24DC5943B40F}" srcId="{5D572F83-B012-489E-9E18-C5D7E12730C9}" destId="{21EB92E8-7EB5-4B9C-93FB-E9E804F6D762}" srcOrd="1" destOrd="0" parTransId="{75D95CA6-3024-499C-BD02-0B73795EF3EC}" sibTransId="{0E9D2831-93B2-40A9-823A-C8DC4131297E}"/>
    <dgm:cxn modelId="{969E3841-0CB9-475F-9415-26C252143EAC}" srcId="{5D572F83-B012-489E-9E18-C5D7E12730C9}" destId="{E933C7DD-F004-4EA0-A437-65FD4C0E2F53}" srcOrd="2" destOrd="0" parTransId="{3A95BE3D-4ABE-4B01-96C1-A4DB0F67DDB2}" sibTransId="{F5CF8879-145F-443E-A03C-7814510EC0CD}"/>
    <dgm:cxn modelId="{C093C4FE-3311-4754-8D3B-F60D2298C421}" type="presOf" srcId="{E933C7DD-F004-4EA0-A437-65FD4C0E2F53}" destId="{E18F56BD-43C1-4C36-896E-3B3FBF96B876}" srcOrd="0" destOrd="0" presId="urn:microsoft.com/office/officeart/2005/8/layout/default"/>
    <dgm:cxn modelId="{8400C162-BCFF-445A-9930-580079B40C32}" srcId="{5D572F83-B012-489E-9E18-C5D7E12730C9}" destId="{1890741D-DD77-4859-A968-288C7CBCD464}" srcOrd="4" destOrd="0" parTransId="{7F724254-1042-4467-BAFC-95AD2CA2C9DF}" sibTransId="{0D6182DA-56F0-4C56-93DE-B88F1287326F}"/>
    <dgm:cxn modelId="{75BA14B8-E8D4-46AD-A097-65F2E1F743FA}" type="presOf" srcId="{A2E52320-F72E-4847-8701-2AC12054A1F9}" destId="{37F944A6-8D80-4628-A365-AA535F2FAA3E}" srcOrd="0" destOrd="0" presId="urn:microsoft.com/office/officeart/2005/8/layout/default"/>
    <dgm:cxn modelId="{B1EB50F6-5075-4BA7-B343-83816813FD1B}" type="presOf" srcId="{074BF1C3-A665-4D41-8D50-76B759267465}" destId="{1E6C846F-3766-4517-854E-804BD7C84364}" srcOrd="0" destOrd="0" presId="urn:microsoft.com/office/officeart/2005/8/layout/default"/>
    <dgm:cxn modelId="{8B1732E1-7E5E-4279-BE35-6369E619A5FB}" type="presParOf" srcId="{D4196E20-B8B2-4A4E-BB59-524572D65AFD}" destId="{1E6C846F-3766-4517-854E-804BD7C84364}" srcOrd="0" destOrd="0" presId="urn:microsoft.com/office/officeart/2005/8/layout/default"/>
    <dgm:cxn modelId="{50FEBABE-4462-4AA8-94F0-53E6590B3B02}" type="presParOf" srcId="{D4196E20-B8B2-4A4E-BB59-524572D65AFD}" destId="{E9BF103A-933E-44AA-8F02-AABF1D8C2C21}" srcOrd="1" destOrd="0" presId="urn:microsoft.com/office/officeart/2005/8/layout/default"/>
    <dgm:cxn modelId="{9B9BDD6A-71BA-473E-92D9-534E5E7DFC3E}" type="presParOf" srcId="{D4196E20-B8B2-4A4E-BB59-524572D65AFD}" destId="{C23EE9A7-98B8-46F3-8C2D-CB5DC2CDE5AA}" srcOrd="2" destOrd="0" presId="urn:microsoft.com/office/officeart/2005/8/layout/default"/>
    <dgm:cxn modelId="{66DBC4E2-4D14-4985-B36A-9562EE09F061}" type="presParOf" srcId="{D4196E20-B8B2-4A4E-BB59-524572D65AFD}" destId="{CBCC8DA3-51E7-4388-98D2-D39A206D1FCC}" srcOrd="3" destOrd="0" presId="urn:microsoft.com/office/officeart/2005/8/layout/default"/>
    <dgm:cxn modelId="{5B70CAAA-F90B-49BD-9DFA-5D51EEABD801}" type="presParOf" srcId="{D4196E20-B8B2-4A4E-BB59-524572D65AFD}" destId="{E18F56BD-43C1-4C36-896E-3B3FBF96B876}" srcOrd="4" destOrd="0" presId="urn:microsoft.com/office/officeart/2005/8/layout/default"/>
    <dgm:cxn modelId="{70CD6FB3-DCD7-4142-AB4A-F63EB5A616DF}" type="presParOf" srcId="{D4196E20-B8B2-4A4E-BB59-524572D65AFD}" destId="{8570B66F-4D7B-4F71-BA95-A54BCDB506BB}" srcOrd="5" destOrd="0" presId="urn:microsoft.com/office/officeart/2005/8/layout/default"/>
    <dgm:cxn modelId="{CF9875B0-B440-414E-90C3-7FD2A244A5CE}" type="presParOf" srcId="{D4196E20-B8B2-4A4E-BB59-524572D65AFD}" destId="{37F944A6-8D80-4628-A365-AA535F2FAA3E}" srcOrd="6" destOrd="0" presId="urn:microsoft.com/office/officeart/2005/8/layout/default"/>
    <dgm:cxn modelId="{06028F49-7112-40CC-94A1-EADC2A8148BB}" type="presParOf" srcId="{D4196E20-B8B2-4A4E-BB59-524572D65AFD}" destId="{49BE321D-8F19-455A-AE16-AED503227214}" srcOrd="7" destOrd="0" presId="urn:microsoft.com/office/officeart/2005/8/layout/default"/>
    <dgm:cxn modelId="{EDFA3437-A68A-43C7-A66E-B32F10E5028A}" type="presParOf" srcId="{D4196E20-B8B2-4A4E-BB59-524572D65AFD}" destId="{4B20AF25-77F5-4AF8-B304-D5AEE0F0708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B29EBC-7F40-4BE0-A43F-FBF7C36CA400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11862D-B40D-48CA-8F87-ECD12635A6A3}">
      <dgm:prSet phldrT="[Text]"/>
      <dgm:spPr/>
      <dgm:t>
        <a:bodyPr/>
        <a:lstStyle/>
        <a:p>
          <a:r>
            <a:rPr lang="en-US" dirty="0"/>
            <a:t>Persona</a:t>
          </a:r>
        </a:p>
      </dgm:t>
    </dgm:pt>
    <dgm:pt modelId="{AFCC9647-5DA7-4FC8-A995-02369367C2C3}" type="parTrans" cxnId="{13811D49-8A03-48D4-8A91-49D8C6DBA0B2}">
      <dgm:prSet/>
      <dgm:spPr/>
      <dgm:t>
        <a:bodyPr/>
        <a:lstStyle/>
        <a:p>
          <a:endParaRPr lang="en-US"/>
        </a:p>
      </dgm:t>
    </dgm:pt>
    <dgm:pt modelId="{CDB81679-51B8-4054-812B-E96BFE6511BC}" type="sibTrans" cxnId="{13811D49-8A03-48D4-8A91-49D8C6DBA0B2}">
      <dgm:prSet/>
      <dgm:spPr/>
      <dgm:t>
        <a:bodyPr/>
        <a:lstStyle/>
        <a:p>
          <a:endParaRPr lang="en-US"/>
        </a:p>
      </dgm:t>
    </dgm:pt>
    <dgm:pt modelId="{E0508BB8-D349-4701-9A44-3F7F1E2A3526}">
      <dgm:prSet phldrT="[Text]"/>
      <dgm:spPr/>
      <dgm:t>
        <a:bodyPr/>
        <a:lstStyle/>
        <a:p>
          <a:r>
            <a:rPr lang="en-US" dirty="0" err="1"/>
            <a:t>Empleado</a:t>
          </a:r>
          <a:endParaRPr lang="en-US" dirty="0"/>
        </a:p>
      </dgm:t>
    </dgm:pt>
    <dgm:pt modelId="{EA2AA332-B098-422C-8D14-F87357774B93}" type="parTrans" cxnId="{B35A6745-3451-4163-BAF1-9CAF59C87BBD}">
      <dgm:prSet/>
      <dgm:spPr/>
      <dgm:t>
        <a:bodyPr/>
        <a:lstStyle/>
        <a:p>
          <a:endParaRPr lang="en-US"/>
        </a:p>
      </dgm:t>
    </dgm:pt>
    <dgm:pt modelId="{4F84325C-EA89-48BA-8B59-38CFF4AFDCAB}" type="sibTrans" cxnId="{B35A6745-3451-4163-BAF1-9CAF59C87BBD}">
      <dgm:prSet/>
      <dgm:spPr/>
      <dgm:t>
        <a:bodyPr/>
        <a:lstStyle/>
        <a:p>
          <a:endParaRPr lang="en-US"/>
        </a:p>
      </dgm:t>
    </dgm:pt>
    <dgm:pt modelId="{B8DC3BE9-B945-4251-8766-426E4D416778}">
      <dgm:prSet phldrT="[Text]"/>
      <dgm:spPr/>
      <dgm:t>
        <a:bodyPr/>
        <a:lstStyle/>
        <a:p>
          <a:r>
            <a:rPr lang="en-US" dirty="0" err="1"/>
            <a:t>Proveedor</a:t>
          </a:r>
          <a:endParaRPr lang="en-US" dirty="0"/>
        </a:p>
      </dgm:t>
    </dgm:pt>
    <dgm:pt modelId="{90838A45-4CE7-44ED-A276-A337647FF712}" type="parTrans" cxnId="{4A16F257-8783-4A2A-BE79-A3F48FD9E747}">
      <dgm:prSet/>
      <dgm:spPr/>
      <dgm:t>
        <a:bodyPr/>
        <a:lstStyle/>
        <a:p>
          <a:endParaRPr lang="en-US"/>
        </a:p>
      </dgm:t>
    </dgm:pt>
    <dgm:pt modelId="{36307445-52E5-471B-8C8B-D45A9B2EAE1C}" type="sibTrans" cxnId="{4A16F257-8783-4A2A-BE79-A3F48FD9E747}">
      <dgm:prSet/>
      <dgm:spPr/>
      <dgm:t>
        <a:bodyPr/>
        <a:lstStyle/>
        <a:p>
          <a:endParaRPr lang="en-US"/>
        </a:p>
      </dgm:t>
    </dgm:pt>
    <dgm:pt modelId="{2C28DB91-BC71-4E94-9C7C-590F58A2A35A}" type="pres">
      <dgm:prSet presAssocID="{5EB29EBC-7F40-4BE0-A43F-FBF7C36CA4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A25CE5A-1603-4BB8-B3E3-8FDA78700B88}" type="pres">
      <dgm:prSet presAssocID="{9B11862D-B40D-48CA-8F87-ECD12635A6A3}" presName="hierRoot1" presStyleCnt="0">
        <dgm:presLayoutVars>
          <dgm:hierBranch val="init"/>
        </dgm:presLayoutVars>
      </dgm:prSet>
      <dgm:spPr/>
    </dgm:pt>
    <dgm:pt modelId="{ADA88C6E-2057-4037-9DC2-2B8CD77C13E1}" type="pres">
      <dgm:prSet presAssocID="{9B11862D-B40D-48CA-8F87-ECD12635A6A3}" presName="rootComposite1" presStyleCnt="0"/>
      <dgm:spPr/>
    </dgm:pt>
    <dgm:pt modelId="{3DFB6A58-1FA6-4DEA-A378-4721DA51F439}" type="pres">
      <dgm:prSet presAssocID="{9B11862D-B40D-48CA-8F87-ECD12635A6A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3CAB5-6B3B-42F8-B8E0-08C3B1781531}" type="pres">
      <dgm:prSet presAssocID="{9B11862D-B40D-48CA-8F87-ECD12635A6A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20681A8-BD43-4ACE-9A6A-1DA27C43B338}" type="pres">
      <dgm:prSet presAssocID="{9B11862D-B40D-48CA-8F87-ECD12635A6A3}" presName="hierChild2" presStyleCnt="0"/>
      <dgm:spPr/>
    </dgm:pt>
    <dgm:pt modelId="{DDE026FB-6622-4B8A-BFC4-360DAC78EAD1}" type="pres">
      <dgm:prSet presAssocID="{EA2AA332-B098-422C-8D14-F87357774B9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2E5884D1-3AC5-4D2E-A934-D0A3C3B0C64F}" type="pres">
      <dgm:prSet presAssocID="{E0508BB8-D349-4701-9A44-3F7F1E2A3526}" presName="hierRoot2" presStyleCnt="0">
        <dgm:presLayoutVars>
          <dgm:hierBranch val="init"/>
        </dgm:presLayoutVars>
      </dgm:prSet>
      <dgm:spPr/>
    </dgm:pt>
    <dgm:pt modelId="{D1A1CC7F-F90A-4E95-826A-0C5D745AF47B}" type="pres">
      <dgm:prSet presAssocID="{E0508BB8-D349-4701-9A44-3F7F1E2A3526}" presName="rootComposite" presStyleCnt="0"/>
      <dgm:spPr/>
    </dgm:pt>
    <dgm:pt modelId="{D80149DE-38BC-4E30-94B6-51499CBAF973}" type="pres">
      <dgm:prSet presAssocID="{E0508BB8-D349-4701-9A44-3F7F1E2A352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6E8619-380F-443F-BB9D-537302EC83D2}" type="pres">
      <dgm:prSet presAssocID="{E0508BB8-D349-4701-9A44-3F7F1E2A3526}" presName="rootConnector" presStyleLbl="node2" presStyleIdx="0" presStyleCnt="2"/>
      <dgm:spPr/>
      <dgm:t>
        <a:bodyPr/>
        <a:lstStyle/>
        <a:p>
          <a:endParaRPr lang="en-US"/>
        </a:p>
      </dgm:t>
    </dgm:pt>
    <dgm:pt modelId="{A09A7AE5-95C3-461C-BF6D-34C3970E38F1}" type="pres">
      <dgm:prSet presAssocID="{E0508BB8-D349-4701-9A44-3F7F1E2A3526}" presName="hierChild4" presStyleCnt="0"/>
      <dgm:spPr/>
    </dgm:pt>
    <dgm:pt modelId="{D6719C19-49A6-4133-B8E6-261D535BCCC3}" type="pres">
      <dgm:prSet presAssocID="{E0508BB8-D349-4701-9A44-3F7F1E2A3526}" presName="hierChild5" presStyleCnt="0"/>
      <dgm:spPr/>
    </dgm:pt>
    <dgm:pt modelId="{B60FB09C-53F3-4770-B971-89E81D9A08E4}" type="pres">
      <dgm:prSet presAssocID="{90838A45-4CE7-44ED-A276-A337647FF712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70EAD79-B6A2-4413-8F05-16C8AD48E3BB}" type="pres">
      <dgm:prSet presAssocID="{B8DC3BE9-B945-4251-8766-426E4D416778}" presName="hierRoot2" presStyleCnt="0">
        <dgm:presLayoutVars>
          <dgm:hierBranch val="init"/>
        </dgm:presLayoutVars>
      </dgm:prSet>
      <dgm:spPr/>
    </dgm:pt>
    <dgm:pt modelId="{8848D09C-9B7D-4C87-94C5-282EB5F2C987}" type="pres">
      <dgm:prSet presAssocID="{B8DC3BE9-B945-4251-8766-426E4D416778}" presName="rootComposite" presStyleCnt="0"/>
      <dgm:spPr/>
    </dgm:pt>
    <dgm:pt modelId="{4068CD41-8DBA-4D11-AE88-CCC1FC30EB69}" type="pres">
      <dgm:prSet presAssocID="{B8DC3BE9-B945-4251-8766-426E4D41677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5ED380-F10E-477B-A13A-D77AAFAF91FA}" type="pres">
      <dgm:prSet presAssocID="{B8DC3BE9-B945-4251-8766-426E4D416778}" presName="rootConnector" presStyleLbl="node2" presStyleIdx="1" presStyleCnt="2"/>
      <dgm:spPr/>
      <dgm:t>
        <a:bodyPr/>
        <a:lstStyle/>
        <a:p>
          <a:endParaRPr lang="en-US"/>
        </a:p>
      </dgm:t>
    </dgm:pt>
    <dgm:pt modelId="{326F5D52-A9E9-4D34-A6C7-7052D834DED6}" type="pres">
      <dgm:prSet presAssocID="{B8DC3BE9-B945-4251-8766-426E4D416778}" presName="hierChild4" presStyleCnt="0"/>
      <dgm:spPr/>
    </dgm:pt>
    <dgm:pt modelId="{7BD59958-BD99-4095-BB7E-25F74BEC185E}" type="pres">
      <dgm:prSet presAssocID="{B8DC3BE9-B945-4251-8766-426E4D416778}" presName="hierChild5" presStyleCnt="0"/>
      <dgm:spPr/>
    </dgm:pt>
    <dgm:pt modelId="{D717E5BF-4C5E-4084-9162-1A63CAF49752}" type="pres">
      <dgm:prSet presAssocID="{9B11862D-B40D-48CA-8F87-ECD12635A6A3}" presName="hierChild3" presStyleCnt="0"/>
      <dgm:spPr/>
    </dgm:pt>
  </dgm:ptLst>
  <dgm:cxnLst>
    <dgm:cxn modelId="{4A16F257-8783-4A2A-BE79-A3F48FD9E747}" srcId="{9B11862D-B40D-48CA-8F87-ECD12635A6A3}" destId="{B8DC3BE9-B945-4251-8766-426E4D416778}" srcOrd="1" destOrd="0" parTransId="{90838A45-4CE7-44ED-A276-A337647FF712}" sibTransId="{36307445-52E5-471B-8C8B-D45A9B2EAE1C}"/>
    <dgm:cxn modelId="{06191EB7-4D75-4407-8F06-218C393AF7CF}" type="presOf" srcId="{E0508BB8-D349-4701-9A44-3F7F1E2A3526}" destId="{D80149DE-38BC-4E30-94B6-51499CBAF973}" srcOrd="0" destOrd="0" presId="urn:microsoft.com/office/officeart/2005/8/layout/orgChart1"/>
    <dgm:cxn modelId="{EFB1D9E6-1A10-4BC7-AEDE-17C7217507E7}" type="presOf" srcId="{EA2AA332-B098-422C-8D14-F87357774B93}" destId="{DDE026FB-6622-4B8A-BFC4-360DAC78EAD1}" srcOrd="0" destOrd="0" presId="urn:microsoft.com/office/officeart/2005/8/layout/orgChart1"/>
    <dgm:cxn modelId="{1ECA1FC2-08AA-4121-A46A-0D4C7B1707A3}" type="presOf" srcId="{9B11862D-B40D-48CA-8F87-ECD12635A6A3}" destId="{3DFB6A58-1FA6-4DEA-A378-4721DA51F439}" srcOrd="0" destOrd="0" presId="urn:microsoft.com/office/officeart/2005/8/layout/orgChart1"/>
    <dgm:cxn modelId="{85AD412A-CDF4-4885-9CA4-917B237C956E}" type="presOf" srcId="{E0508BB8-D349-4701-9A44-3F7F1E2A3526}" destId="{5D6E8619-380F-443F-BB9D-537302EC83D2}" srcOrd="1" destOrd="0" presId="urn:microsoft.com/office/officeart/2005/8/layout/orgChart1"/>
    <dgm:cxn modelId="{CB7DBD66-2986-4E6A-9719-32741821C2CA}" type="presOf" srcId="{B8DC3BE9-B945-4251-8766-426E4D416778}" destId="{7D5ED380-F10E-477B-A13A-D77AAFAF91FA}" srcOrd="1" destOrd="0" presId="urn:microsoft.com/office/officeart/2005/8/layout/orgChart1"/>
    <dgm:cxn modelId="{065E00B2-BACD-4CB7-BCD4-F2087CE2B783}" type="presOf" srcId="{90838A45-4CE7-44ED-A276-A337647FF712}" destId="{B60FB09C-53F3-4770-B971-89E81D9A08E4}" srcOrd="0" destOrd="0" presId="urn:microsoft.com/office/officeart/2005/8/layout/orgChart1"/>
    <dgm:cxn modelId="{13811D49-8A03-48D4-8A91-49D8C6DBA0B2}" srcId="{5EB29EBC-7F40-4BE0-A43F-FBF7C36CA400}" destId="{9B11862D-B40D-48CA-8F87-ECD12635A6A3}" srcOrd="0" destOrd="0" parTransId="{AFCC9647-5DA7-4FC8-A995-02369367C2C3}" sibTransId="{CDB81679-51B8-4054-812B-E96BFE6511BC}"/>
    <dgm:cxn modelId="{809B6F12-6830-401B-94D8-A3680A526520}" type="presOf" srcId="{B8DC3BE9-B945-4251-8766-426E4D416778}" destId="{4068CD41-8DBA-4D11-AE88-CCC1FC30EB69}" srcOrd="0" destOrd="0" presId="urn:microsoft.com/office/officeart/2005/8/layout/orgChart1"/>
    <dgm:cxn modelId="{2668627A-1F35-489C-8108-9001D160D2CB}" type="presOf" srcId="{5EB29EBC-7F40-4BE0-A43F-FBF7C36CA400}" destId="{2C28DB91-BC71-4E94-9C7C-590F58A2A35A}" srcOrd="0" destOrd="0" presId="urn:microsoft.com/office/officeart/2005/8/layout/orgChart1"/>
    <dgm:cxn modelId="{B35A6745-3451-4163-BAF1-9CAF59C87BBD}" srcId="{9B11862D-B40D-48CA-8F87-ECD12635A6A3}" destId="{E0508BB8-D349-4701-9A44-3F7F1E2A3526}" srcOrd="0" destOrd="0" parTransId="{EA2AA332-B098-422C-8D14-F87357774B93}" sibTransId="{4F84325C-EA89-48BA-8B59-38CFF4AFDCAB}"/>
    <dgm:cxn modelId="{93FC208F-C5B8-46F9-82E0-194A93AA0CA2}" type="presOf" srcId="{9B11862D-B40D-48CA-8F87-ECD12635A6A3}" destId="{8AA3CAB5-6B3B-42F8-B8E0-08C3B1781531}" srcOrd="1" destOrd="0" presId="urn:microsoft.com/office/officeart/2005/8/layout/orgChart1"/>
    <dgm:cxn modelId="{86C6C68E-0FDF-4724-9C2C-E30F9E9042AD}" type="presParOf" srcId="{2C28DB91-BC71-4E94-9C7C-590F58A2A35A}" destId="{2A25CE5A-1603-4BB8-B3E3-8FDA78700B88}" srcOrd="0" destOrd="0" presId="urn:microsoft.com/office/officeart/2005/8/layout/orgChart1"/>
    <dgm:cxn modelId="{BE936F2A-44A1-4F11-801E-B225040F5D5C}" type="presParOf" srcId="{2A25CE5A-1603-4BB8-B3E3-8FDA78700B88}" destId="{ADA88C6E-2057-4037-9DC2-2B8CD77C13E1}" srcOrd="0" destOrd="0" presId="urn:microsoft.com/office/officeart/2005/8/layout/orgChart1"/>
    <dgm:cxn modelId="{2AB8DE84-5D5C-42F5-AC71-7A2E165C1A51}" type="presParOf" srcId="{ADA88C6E-2057-4037-9DC2-2B8CD77C13E1}" destId="{3DFB6A58-1FA6-4DEA-A378-4721DA51F439}" srcOrd="0" destOrd="0" presId="urn:microsoft.com/office/officeart/2005/8/layout/orgChart1"/>
    <dgm:cxn modelId="{CC0C3925-E19A-4C3B-B1B6-61DC772A6905}" type="presParOf" srcId="{ADA88C6E-2057-4037-9DC2-2B8CD77C13E1}" destId="{8AA3CAB5-6B3B-42F8-B8E0-08C3B1781531}" srcOrd="1" destOrd="0" presId="urn:microsoft.com/office/officeart/2005/8/layout/orgChart1"/>
    <dgm:cxn modelId="{E58400A4-BCC3-4A48-A880-F80DDF0A5B29}" type="presParOf" srcId="{2A25CE5A-1603-4BB8-B3E3-8FDA78700B88}" destId="{E20681A8-BD43-4ACE-9A6A-1DA27C43B338}" srcOrd="1" destOrd="0" presId="urn:microsoft.com/office/officeart/2005/8/layout/orgChart1"/>
    <dgm:cxn modelId="{F97E6E71-07F5-421E-B726-0632BF313DB8}" type="presParOf" srcId="{E20681A8-BD43-4ACE-9A6A-1DA27C43B338}" destId="{DDE026FB-6622-4B8A-BFC4-360DAC78EAD1}" srcOrd="0" destOrd="0" presId="urn:microsoft.com/office/officeart/2005/8/layout/orgChart1"/>
    <dgm:cxn modelId="{2A232C4A-D23F-4868-9D67-8A17E151654F}" type="presParOf" srcId="{E20681A8-BD43-4ACE-9A6A-1DA27C43B338}" destId="{2E5884D1-3AC5-4D2E-A934-D0A3C3B0C64F}" srcOrd="1" destOrd="0" presId="urn:microsoft.com/office/officeart/2005/8/layout/orgChart1"/>
    <dgm:cxn modelId="{E0415554-98E5-4B74-9BA6-7368D4558531}" type="presParOf" srcId="{2E5884D1-3AC5-4D2E-A934-D0A3C3B0C64F}" destId="{D1A1CC7F-F90A-4E95-826A-0C5D745AF47B}" srcOrd="0" destOrd="0" presId="urn:microsoft.com/office/officeart/2005/8/layout/orgChart1"/>
    <dgm:cxn modelId="{AC7D3C39-62CA-4CC8-AE8B-8BFF3289C0EF}" type="presParOf" srcId="{D1A1CC7F-F90A-4E95-826A-0C5D745AF47B}" destId="{D80149DE-38BC-4E30-94B6-51499CBAF973}" srcOrd="0" destOrd="0" presId="urn:microsoft.com/office/officeart/2005/8/layout/orgChart1"/>
    <dgm:cxn modelId="{9492EAFE-6F8A-4E65-ACB2-EC789A829152}" type="presParOf" srcId="{D1A1CC7F-F90A-4E95-826A-0C5D745AF47B}" destId="{5D6E8619-380F-443F-BB9D-537302EC83D2}" srcOrd="1" destOrd="0" presId="urn:microsoft.com/office/officeart/2005/8/layout/orgChart1"/>
    <dgm:cxn modelId="{AB0B1E5F-500C-4FDF-B06E-F8D461FE0D69}" type="presParOf" srcId="{2E5884D1-3AC5-4D2E-A934-D0A3C3B0C64F}" destId="{A09A7AE5-95C3-461C-BF6D-34C3970E38F1}" srcOrd="1" destOrd="0" presId="urn:microsoft.com/office/officeart/2005/8/layout/orgChart1"/>
    <dgm:cxn modelId="{550A43ED-8AD3-418D-AAC4-A64562664C29}" type="presParOf" srcId="{2E5884D1-3AC5-4D2E-A934-D0A3C3B0C64F}" destId="{D6719C19-49A6-4133-B8E6-261D535BCCC3}" srcOrd="2" destOrd="0" presId="urn:microsoft.com/office/officeart/2005/8/layout/orgChart1"/>
    <dgm:cxn modelId="{8961A098-D4F5-4185-8EBB-F338A965A181}" type="presParOf" srcId="{E20681A8-BD43-4ACE-9A6A-1DA27C43B338}" destId="{B60FB09C-53F3-4770-B971-89E81D9A08E4}" srcOrd="2" destOrd="0" presId="urn:microsoft.com/office/officeart/2005/8/layout/orgChart1"/>
    <dgm:cxn modelId="{27EAA1DF-9541-48D1-A620-DB28F4B80ABC}" type="presParOf" srcId="{E20681A8-BD43-4ACE-9A6A-1DA27C43B338}" destId="{D70EAD79-B6A2-4413-8F05-16C8AD48E3BB}" srcOrd="3" destOrd="0" presId="urn:microsoft.com/office/officeart/2005/8/layout/orgChart1"/>
    <dgm:cxn modelId="{012FCD0F-1BDC-4C0D-B580-596906A96253}" type="presParOf" srcId="{D70EAD79-B6A2-4413-8F05-16C8AD48E3BB}" destId="{8848D09C-9B7D-4C87-94C5-282EB5F2C987}" srcOrd="0" destOrd="0" presId="urn:microsoft.com/office/officeart/2005/8/layout/orgChart1"/>
    <dgm:cxn modelId="{B38508BE-FCF0-41D3-B2C3-F090E892C8E4}" type="presParOf" srcId="{8848D09C-9B7D-4C87-94C5-282EB5F2C987}" destId="{4068CD41-8DBA-4D11-AE88-CCC1FC30EB69}" srcOrd="0" destOrd="0" presId="urn:microsoft.com/office/officeart/2005/8/layout/orgChart1"/>
    <dgm:cxn modelId="{87C1AD03-9BE6-4F81-B8A0-9698E049F19A}" type="presParOf" srcId="{8848D09C-9B7D-4C87-94C5-282EB5F2C987}" destId="{7D5ED380-F10E-477B-A13A-D77AAFAF91FA}" srcOrd="1" destOrd="0" presId="urn:microsoft.com/office/officeart/2005/8/layout/orgChart1"/>
    <dgm:cxn modelId="{75A98DBC-DB1C-47BB-8943-D70A3F9E2FD3}" type="presParOf" srcId="{D70EAD79-B6A2-4413-8F05-16C8AD48E3BB}" destId="{326F5D52-A9E9-4D34-A6C7-7052D834DED6}" srcOrd="1" destOrd="0" presId="urn:microsoft.com/office/officeart/2005/8/layout/orgChart1"/>
    <dgm:cxn modelId="{BF386371-F67C-41E0-A924-B39A21826AC9}" type="presParOf" srcId="{D70EAD79-B6A2-4413-8F05-16C8AD48E3BB}" destId="{7BD59958-BD99-4095-BB7E-25F74BEC185E}" srcOrd="2" destOrd="0" presId="urn:microsoft.com/office/officeart/2005/8/layout/orgChart1"/>
    <dgm:cxn modelId="{939036D0-24BA-4BCA-A047-0323650090DE}" type="presParOf" srcId="{2A25CE5A-1603-4BB8-B3E3-8FDA78700B88}" destId="{D717E5BF-4C5E-4084-9162-1A63CAF4975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2AD584-7FEA-4C5B-881E-F9D0981B69D3}" type="doc">
      <dgm:prSet loTypeId="urn:microsoft.com/office/officeart/2005/8/layout/radial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5B5D15-94CA-4E2B-A48E-2DFF94B53446}">
      <dgm:prSet phldrT="[Text]"/>
      <dgm:spPr>
        <a:solidFill>
          <a:srgbClr val="C00000"/>
        </a:solidFill>
      </dgm:spPr>
      <dgm:t>
        <a:bodyPr/>
        <a:lstStyle/>
        <a:p>
          <a:r>
            <a:rPr lang="en-US" b="1" u="sng" dirty="0" err="1"/>
            <a:t>Tipos</a:t>
          </a:r>
          <a:r>
            <a:rPr lang="en-US" b="1" u="sng" dirty="0"/>
            <a:t> de </a:t>
          </a:r>
          <a:r>
            <a:rPr lang="en-US" b="1" u="sng" dirty="0" err="1"/>
            <a:t>dato</a:t>
          </a:r>
          <a:endParaRPr lang="en-US" b="1" u="sng" dirty="0"/>
        </a:p>
      </dgm:t>
    </dgm:pt>
    <dgm:pt modelId="{E1090692-1245-409B-943B-D1E512E8B505}" type="parTrans" cxnId="{DF441F02-6E9D-4B8A-9308-35853EB35A69}">
      <dgm:prSet/>
      <dgm:spPr/>
      <dgm:t>
        <a:bodyPr/>
        <a:lstStyle/>
        <a:p>
          <a:endParaRPr lang="en-US"/>
        </a:p>
      </dgm:t>
    </dgm:pt>
    <dgm:pt modelId="{813DEF4C-7135-4DDD-A885-3388C8C39A58}" type="sibTrans" cxnId="{DF441F02-6E9D-4B8A-9308-35853EB35A69}">
      <dgm:prSet/>
      <dgm:spPr/>
      <dgm:t>
        <a:bodyPr/>
        <a:lstStyle/>
        <a:p>
          <a:endParaRPr lang="en-US"/>
        </a:p>
      </dgm:t>
    </dgm:pt>
    <dgm:pt modelId="{50F73084-7328-4539-A8A5-ABD7FD5140B7}">
      <dgm:prSet phldrT="[Text]"/>
      <dgm:spPr/>
      <dgm:t>
        <a:bodyPr/>
        <a:lstStyle/>
        <a:p>
          <a:r>
            <a:rPr lang="en-US" b="1" dirty="0" err="1"/>
            <a:t>Numéricos</a:t>
          </a:r>
          <a:endParaRPr lang="en-US" b="1" dirty="0"/>
        </a:p>
      </dgm:t>
    </dgm:pt>
    <dgm:pt modelId="{52D1AC7F-DF96-4315-BFDC-6315BF867A92}" type="parTrans" cxnId="{7371A903-0FF2-4A6D-A6DF-04261805D56C}">
      <dgm:prSet/>
      <dgm:spPr/>
      <dgm:t>
        <a:bodyPr/>
        <a:lstStyle/>
        <a:p>
          <a:endParaRPr lang="en-US"/>
        </a:p>
      </dgm:t>
    </dgm:pt>
    <dgm:pt modelId="{A3F342EA-D8F0-4E38-BCD8-088FBF789DBB}" type="sibTrans" cxnId="{7371A903-0FF2-4A6D-A6DF-04261805D56C}">
      <dgm:prSet/>
      <dgm:spPr/>
      <dgm:t>
        <a:bodyPr/>
        <a:lstStyle/>
        <a:p>
          <a:endParaRPr lang="en-US"/>
        </a:p>
      </dgm:t>
    </dgm:pt>
    <dgm:pt modelId="{E283EB48-425D-4564-AFC5-0D47BD6C5676}">
      <dgm:prSet phldrT="[Text]"/>
      <dgm:spPr/>
      <dgm:t>
        <a:bodyPr/>
        <a:lstStyle/>
        <a:p>
          <a:r>
            <a:rPr lang="en-US" b="1" dirty="0" err="1"/>
            <a:t>Fechas</a:t>
          </a:r>
          <a:r>
            <a:rPr lang="en-US" b="1" dirty="0"/>
            <a:t> y horas</a:t>
          </a:r>
        </a:p>
      </dgm:t>
    </dgm:pt>
    <dgm:pt modelId="{BC27D219-09B2-4219-A889-5673CA01B407}" type="parTrans" cxnId="{63E3A928-68E7-4489-9272-9B6345CB51AD}">
      <dgm:prSet/>
      <dgm:spPr/>
      <dgm:t>
        <a:bodyPr/>
        <a:lstStyle/>
        <a:p>
          <a:endParaRPr lang="en-US"/>
        </a:p>
      </dgm:t>
    </dgm:pt>
    <dgm:pt modelId="{644037E0-D3CA-456D-BF73-1043C96C8435}" type="sibTrans" cxnId="{63E3A928-68E7-4489-9272-9B6345CB51AD}">
      <dgm:prSet/>
      <dgm:spPr/>
      <dgm:t>
        <a:bodyPr/>
        <a:lstStyle/>
        <a:p>
          <a:endParaRPr lang="en-US"/>
        </a:p>
      </dgm:t>
    </dgm:pt>
    <dgm:pt modelId="{F4711591-81FD-4DD2-9D3F-79512B8A45E9}">
      <dgm:prSet phldrT="[Text]"/>
      <dgm:spPr/>
      <dgm:t>
        <a:bodyPr/>
        <a:lstStyle/>
        <a:p>
          <a:r>
            <a:rPr lang="en-US" b="1" dirty="0" err="1"/>
            <a:t>Binarios</a:t>
          </a:r>
          <a:endParaRPr lang="en-US" b="1" dirty="0"/>
        </a:p>
      </dgm:t>
    </dgm:pt>
    <dgm:pt modelId="{3B98CE31-8317-4DB9-B1A7-32D37CBC1647}" type="parTrans" cxnId="{C7FAF983-59F6-4B69-994F-1F78B54A313C}">
      <dgm:prSet/>
      <dgm:spPr/>
      <dgm:t>
        <a:bodyPr/>
        <a:lstStyle/>
        <a:p>
          <a:endParaRPr lang="en-US"/>
        </a:p>
      </dgm:t>
    </dgm:pt>
    <dgm:pt modelId="{7902FDB7-8F52-4765-8373-B007C36AAA26}" type="sibTrans" cxnId="{C7FAF983-59F6-4B69-994F-1F78B54A313C}">
      <dgm:prSet/>
      <dgm:spPr/>
      <dgm:t>
        <a:bodyPr/>
        <a:lstStyle/>
        <a:p>
          <a:endParaRPr lang="en-US"/>
        </a:p>
      </dgm:t>
    </dgm:pt>
    <dgm:pt modelId="{10055BE7-DBD3-4A08-9FF7-0F687660ED83}">
      <dgm:prSet phldrT="[Text]"/>
      <dgm:spPr/>
      <dgm:t>
        <a:bodyPr/>
        <a:lstStyle/>
        <a:p>
          <a:r>
            <a:rPr lang="en-US" b="1"/>
            <a:t>Misceláneos</a:t>
          </a:r>
          <a:endParaRPr lang="en-US" b="1" dirty="0"/>
        </a:p>
      </dgm:t>
    </dgm:pt>
    <dgm:pt modelId="{06448714-5E3B-4237-8409-8F138C1915E0}" type="sibTrans" cxnId="{56F21008-FEBF-442F-9209-81E4806EA596}">
      <dgm:prSet/>
      <dgm:spPr/>
      <dgm:t>
        <a:bodyPr/>
        <a:lstStyle/>
        <a:p>
          <a:endParaRPr lang="en-US"/>
        </a:p>
      </dgm:t>
    </dgm:pt>
    <dgm:pt modelId="{838096FF-9612-4222-83A1-BC6C2DD10E51}" type="parTrans" cxnId="{56F21008-FEBF-442F-9209-81E4806EA596}">
      <dgm:prSet/>
      <dgm:spPr/>
      <dgm:t>
        <a:bodyPr/>
        <a:lstStyle/>
        <a:p>
          <a:endParaRPr lang="en-US"/>
        </a:p>
      </dgm:t>
    </dgm:pt>
    <dgm:pt modelId="{36283536-1ACB-4706-A4A8-7F50186C7F1B}">
      <dgm:prSet phldrT="[Text]"/>
      <dgm:spPr/>
      <dgm:t>
        <a:bodyPr/>
        <a:lstStyle/>
        <a:p>
          <a:r>
            <a:rPr lang="en-US" b="1" dirty="0" err="1"/>
            <a:t>Cadenas</a:t>
          </a:r>
          <a:r>
            <a:rPr lang="en-US" b="1" dirty="0"/>
            <a:t> de </a:t>
          </a:r>
          <a:r>
            <a:rPr lang="en-US" b="1" dirty="0" err="1"/>
            <a:t>caracteres</a:t>
          </a:r>
          <a:endParaRPr lang="en-US" b="1" dirty="0"/>
        </a:p>
      </dgm:t>
    </dgm:pt>
    <dgm:pt modelId="{0A1D27D0-782C-4522-9184-6A183A582D75}" type="parTrans" cxnId="{267974F4-E7BA-49E3-9070-BB0B46AEF141}">
      <dgm:prSet/>
      <dgm:spPr/>
      <dgm:t>
        <a:bodyPr/>
        <a:lstStyle/>
        <a:p>
          <a:endParaRPr lang="en-US"/>
        </a:p>
      </dgm:t>
    </dgm:pt>
    <dgm:pt modelId="{88F567E1-EF20-472F-A3C8-41222F16F4D1}" type="sibTrans" cxnId="{267974F4-E7BA-49E3-9070-BB0B46AEF141}">
      <dgm:prSet/>
      <dgm:spPr/>
      <dgm:t>
        <a:bodyPr/>
        <a:lstStyle/>
        <a:p>
          <a:endParaRPr lang="en-US"/>
        </a:p>
      </dgm:t>
    </dgm:pt>
    <dgm:pt modelId="{A4C8B866-E587-4ABA-8B55-E8C07534E74D}">
      <dgm:prSet phldrT="[Text]"/>
      <dgm:spPr/>
      <dgm:t>
        <a:bodyPr/>
        <a:lstStyle/>
        <a:p>
          <a:r>
            <a:rPr lang="en-US" dirty="0" err="1"/>
            <a:t>Exactos</a:t>
          </a:r>
          <a:endParaRPr lang="en-US" dirty="0"/>
        </a:p>
      </dgm:t>
    </dgm:pt>
    <dgm:pt modelId="{9E69DA83-08F1-4CA2-86CD-CDECA25F141C}" type="parTrans" cxnId="{A2538F57-A389-4B77-BE3D-3A174943524E}">
      <dgm:prSet/>
      <dgm:spPr/>
      <dgm:t>
        <a:bodyPr/>
        <a:lstStyle/>
        <a:p>
          <a:endParaRPr lang="en-US"/>
        </a:p>
      </dgm:t>
    </dgm:pt>
    <dgm:pt modelId="{114AB104-BD31-4D89-B5B4-8B83ADE6845F}" type="sibTrans" cxnId="{A2538F57-A389-4B77-BE3D-3A174943524E}">
      <dgm:prSet/>
      <dgm:spPr/>
      <dgm:t>
        <a:bodyPr/>
        <a:lstStyle/>
        <a:p>
          <a:endParaRPr lang="en-US"/>
        </a:p>
      </dgm:t>
    </dgm:pt>
    <dgm:pt modelId="{BD225AD7-7170-435F-A10D-D4D39E50B173}">
      <dgm:prSet phldrT="[Text]"/>
      <dgm:spPr/>
      <dgm:t>
        <a:bodyPr/>
        <a:lstStyle/>
        <a:p>
          <a:r>
            <a:rPr lang="en-US" dirty="0" err="1"/>
            <a:t>Aproximados</a:t>
          </a:r>
          <a:endParaRPr lang="en-US" dirty="0"/>
        </a:p>
      </dgm:t>
    </dgm:pt>
    <dgm:pt modelId="{E0DCE2D0-BC12-48B4-A053-BF8150FEDF9F}" type="parTrans" cxnId="{24D26674-4EA5-4372-B9C8-928338A5BB57}">
      <dgm:prSet/>
      <dgm:spPr/>
      <dgm:t>
        <a:bodyPr/>
        <a:lstStyle/>
        <a:p>
          <a:endParaRPr lang="en-US"/>
        </a:p>
      </dgm:t>
    </dgm:pt>
    <dgm:pt modelId="{401F0BB9-DE6E-4959-9715-2C1C85EA8931}" type="sibTrans" cxnId="{24D26674-4EA5-4372-B9C8-928338A5BB57}">
      <dgm:prSet/>
      <dgm:spPr/>
      <dgm:t>
        <a:bodyPr/>
        <a:lstStyle/>
        <a:p>
          <a:endParaRPr lang="en-US"/>
        </a:p>
      </dgm:t>
    </dgm:pt>
    <dgm:pt modelId="{0E7E5ED4-6F0D-4231-9C3D-DD0E4F2D84B7}">
      <dgm:prSet phldrT="[Text]"/>
      <dgm:spPr/>
      <dgm:t>
        <a:bodyPr/>
        <a:lstStyle/>
        <a:p>
          <a:r>
            <a:rPr lang="en-US" b="1" dirty="0" err="1"/>
            <a:t>Cadenas</a:t>
          </a:r>
          <a:r>
            <a:rPr lang="en-US" b="1" dirty="0"/>
            <a:t> de </a:t>
          </a:r>
          <a:r>
            <a:rPr lang="en-US" b="1" dirty="0" err="1"/>
            <a:t>caracteres</a:t>
          </a:r>
          <a:r>
            <a:rPr lang="en-US" b="1" dirty="0"/>
            <a:t> </a:t>
          </a:r>
          <a:r>
            <a:rPr lang="en-US" b="1" dirty="0" err="1"/>
            <a:t>unicode</a:t>
          </a:r>
          <a:endParaRPr lang="en-US" b="1" dirty="0"/>
        </a:p>
      </dgm:t>
    </dgm:pt>
    <dgm:pt modelId="{B9BA5EBB-0DD9-45F5-9517-EDAA86DDDFBE}" type="sibTrans" cxnId="{7D3B1E1E-15E3-46D5-A645-5DCEE6946483}">
      <dgm:prSet/>
      <dgm:spPr/>
      <dgm:t>
        <a:bodyPr/>
        <a:lstStyle/>
        <a:p>
          <a:endParaRPr lang="en-US"/>
        </a:p>
      </dgm:t>
    </dgm:pt>
    <dgm:pt modelId="{8834D6EC-8039-4105-8D89-D24C4BE3D252}" type="parTrans" cxnId="{7D3B1E1E-15E3-46D5-A645-5DCEE6946483}">
      <dgm:prSet/>
      <dgm:spPr/>
      <dgm:t>
        <a:bodyPr/>
        <a:lstStyle/>
        <a:p>
          <a:endParaRPr lang="en-US"/>
        </a:p>
      </dgm:t>
    </dgm:pt>
    <dgm:pt modelId="{3B850E29-4761-41A3-AB88-BFC683F33866}">
      <dgm:prSet phldrT="[Text]"/>
      <dgm:spPr/>
      <dgm:t>
        <a:bodyPr/>
        <a:lstStyle/>
        <a:p>
          <a:r>
            <a:rPr lang="en-US" b="1" dirty="0"/>
            <a:t>…</a:t>
          </a:r>
        </a:p>
      </dgm:t>
    </dgm:pt>
    <dgm:pt modelId="{86F61CA4-A6C0-400B-8A35-746337FB2117}" type="parTrans" cxnId="{1260AC87-90CE-4CBF-B8EE-1197ECE5782A}">
      <dgm:prSet/>
      <dgm:spPr/>
      <dgm:t>
        <a:bodyPr/>
        <a:lstStyle/>
        <a:p>
          <a:endParaRPr lang="en-US"/>
        </a:p>
      </dgm:t>
    </dgm:pt>
    <dgm:pt modelId="{1290C6DF-521D-457F-B715-445BAD9A6994}" type="sibTrans" cxnId="{1260AC87-90CE-4CBF-B8EE-1197ECE5782A}">
      <dgm:prSet/>
      <dgm:spPr/>
      <dgm:t>
        <a:bodyPr/>
        <a:lstStyle/>
        <a:p>
          <a:endParaRPr lang="en-US"/>
        </a:p>
      </dgm:t>
    </dgm:pt>
    <dgm:pt modelId="{85041605-A315-4F56-A80A-55D4FEC0CBCF}" type="pres">
      <dgm:prSet presAssocID="{DF2AD584-7FEA-4C5B-881E-F9D0981B69D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309829-FC05-4126-9DCC-9B908D405B8F}" type="pres">
      <dgm:prSet presAssocID="{E05B5D15-94CA-4E2B-A48E-2DFF94B53446}" presName="centerShape" presStyleLbl="node0" presStyleIdx="0" presStyleCnt="1" custScaleX="111022" custScaleY="109703"/>
      <dgm:spPr/>
      <dgm:t>
        <a:bodyPr/>
        <a:lstStyle/>
        <a:p>
          <a:endParaRPr lang="en-US"/>
        </a:p>
      </dgm:t>
    </dgm:pt>
    <dgm:pt modelId="{A2F615DB-675F-4DAD-8735-8835E1917691}" type="pres">
      <dgm:prSet presAssocID="{52D1AC7F-DF96-4315-BFDC-6315BF867A92}" presName="Name9" presStyleLbl="parChTrans1D2" presStyleIdx="0" presStyleCnt="7"/>
      <dgm:spPr/>
      <dgm:t>
        <a:bodyPr/>
        <a:lstStyle/>
        <a:p>
          <a:endParaRPr lang="en-US"/>
        </a:p>
      </dgm:t>
    </dgm:pt>
    <dgm:pt modelId="{FBCBD71F-689A-4C62-A624-2228C2F0342D}" type="pres">
      <dgm:prSet presAssocID="{52D1AC7F-DF96-4315-BFDC-6315BF867A92}" presName="connTx" presStyleLbl="parChTrans1D2" presStyleIdx="0" presStyleCnt="7"/>
      <dgm:spPr/>
      <dgm:t>
        <a:bodyPr/>
        <a:lstStyle/>
        <a:p>
          <a:endParaRPr lang="en-US"/>
        </a:p>
      </dgm:t>
    </dgm:pt>
    <dgm:pt modelId="{CDD1AF81-2D47-496B-98FC-A3C03E9FEF1D}" type="pres">
      <dgm:prSet presAssocID="{50F73084-7328-4539-A8A5-ABD7FD5140B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4DD42-2545-4FEF-9B9D-994FBC062242}" type="pres">
      <dgm:prSet presAssocID="{BC27D219-09B2-4219-A889-5673CA01B407}" presName="Name9" presStyleLbl="parChTrans1D2" presStyleIdx="1" presStyleCnt="7"/>
      <dgm:spPr/>
      <dgm:t>
        <a:bodyPr/>
        <a:lstStyle/>
        <a:p>
          <a:endParaRPr lang="en-US"/>
        </a:p>
      </dgm:t>
    </dgm:pt>
    <dgm:pt modelId="{30BEBC65-0FE2-4957-BBE8-5365E3C2FE79}" type="pres">
      <dgm:prSet presAssocID="{BC27D219-09B2-4219-A889-5673CA01B407}" presName="connTx" presStyleLbl="parChTrans1D2" presStyleIdx="1" presStyleCnt="7"/>
      <dgm:spPr/>
      <dgm:t>
        <a:bodyPr/>
        <a:lstStyle/>
        <a:p>
          <a:endParaRPr lang="en-US"/>
        </a:p>
      </dgm:t>
    </dgm:pt>
    <dgm:pt modelId="{D1E05FF9-C7A1-404D-8D12-9B9404C6F21C}" type="pres">
      <dgm:prSet presAssocID="{E283EB48-425D-4564-AFC5-0D47BD6C567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CE5B2-DD4E-45BF-8A1D-E037DAB28BBB}" type="pres">
      <dgm:prSet presAssocID="{3B98CE31-8317-4DB9-B1A7-32D37CBC1647}" presName="Name9" presStyleLbl="parChTrans1D2" presStyleIdx="2" presStyleCnt="7"/>
      <dgm:spPr/>
      <dgm:t>
        <a:bodyPr/>
        <a:lstStyle/>
        <a:p>
          <a:endParaRPr lang="en-US"/>
        </a:p>
      </dgm:t>
    </dgm:pt>
    <dgm:pt modelId="{C2D44F89-EF45-4EBE-BCE3-C61EA27FA3A0}" type="pres">
      <dgm:prSet presAssocID="{3B98CE31-8317-4DB9-B1A7-32D37CBC1647}" presName="connTx" presStyleLbl="parChTrans1D2" presStyleIdx="2" presStyleCnt="7"/>
      <dgm:spPr/>
      <dgm:t>
        <a:bodyPr/>
        <a:lstStyle/>
        <a:p>
          <a:endParaRPr lang="en-US"/>
        </a:p>
      </dgm:t>
    </dgm:pt>
    <dgm:pt modelId="{124DA324-55CD-4445-A9E4-127D4F502F03}" type="pres">
      <dgm:prSet presAssocID="{F4711591-81FD-4DD2-9D3F-79512B8A45E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F8222-2472-4EC7-8F15-F023FD8670DA}" type="pres">
      <dgm:prSet presAssocID="{86F61CA4-A6C0-400B-8A35-746337FB2117}" presName="Name9" presStyleLbl="parChTrans1D2" presStyleIdx="3" presStyleCnt="7"/>
      <dgm:spPr/>
      <dgm:t>
        <a:bodyPr/>
        <a:lstStyle/>
        <a:p>
          <a:endParaRPr lang="en-US"/>
        </a:p>
      </dgm:t>
    </dgm:pt>
    <dgm:pt modelId="{46A3A5AF-2CCD-4D13-B3BF-D671CE5578B7}" type="pres">
      <dgm:prSet presAssocID="{86F61CA4-A6C0-400B-8A35-746337FB2117}" presName="connTx" presStyleLbl="parChTrans1D2" presStyleIdx="3" presStyleCnt="7"/>
      <dgm:spPr/>
      <dgm:t>
        <a:bodyPr/>
        <a:lstStyle/>
        <a:p>
          <a:endParaRPr lang="en-US"/>
        </a:p>
      </dgm:t>
    </dgm:pt>
    <dgm:pt modelId="{81D960F3-8103-4C68-B03C-F60B58198FEF}" type="pres">
      <dgm:prSet presAssocID="{3B850E29-4761-41A3-AB88-BFC683F3386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83746-47F6-4D2B-AFC5-4CE51F2515CB}" type="pres">
      <dgm:prSet presAssocID="{838096FF-9612-4222-83A1-BC6C2DD10E51}" presName="Name9" presStyleLbl="parChTrans1D2" presStyleIdx="4" presStyleCnt="7"/>
      <dgm:spPr/>
      <dgm:t>
        <a:bodyPr/>
        <a:lstStyle/>
        <a:p>
          <a:endParaRPr lang="en-US"/>
        </a:p>
      </dgm:t>
    </dgm:pt>
    <dgm:pt modelId="{90CAB046-2FEF-4519-ACDD-3D2CD48EFF6E}" type="pres">
      <dgm:prSet presAssocID="{838096FF-9612-4222-83A1-BC6C2DD10E51}" presName="connTx" presStyleLbl="parChTrans1D2" presStyleIdx="4" presStyleCnt="7"/>
      <dgm:spPr/>
      <dgm:t>
        <a:bodyPr/>
        <a:lstStyle/>
        <a:p>
          <a:endParaRPr lang="en-US"/>
        </a:p>
      </dgm:t>
    </dgm:pt>
    <dgm:pt modelId="{B0DBB280-C981-4A01-A49E-1A6F2585C02E}" type="pres">
      <dgm:prSet presAssocID="{10055BE7-DBD3-4A08-9FF7-0F687660ED8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51370-2CDF-43B9-97CB-8F8320E6BCA8}" type="pres">
      <dgm:prSet presAssocID="{8834D6EC-8039-4105-8D89-D24C4BE3D252}" presName="Name9" presStyleLbl="parChTrans1D2" presStyleIdx="5" presStyleCnt="7"/>
      <dgm:spPr/>
      <dgm:t>
        <a:bodyPr/>
        <a:lstStyle/>
        <a:p>
          <a:endParaRPr lang="en-US"/>
        </a:p>
      </dgm:t>
    </dgm:pt>
    <dgm:pt modelId="{7C0A155D-8E1D-4149-8C74-C14B8B187D20}" type="pres">
      <dgm:prSet presAssocID="{8834D6EC-8039-4105-8D89-D24C4BE3D252}" presName="connTx" presStyleLbl="parChTrans1D2" presStyleIdx="5" presStyleCnt="7"/>
      <dgm:spPr/>
      <dgm:t>
        <a:bodyPr/>
        <a:lstStyle/>
        <a:p>
          <a:endParaRPr lang="en-US"/>
        </a:p>
      </dgm:t>
    </dgm:pt>
    <dgm:pt modelId="{405A147E-7075-417C-9EE2-A297D13DC676}" type="pres">
      <dgm:prSet presAssocID="{0E7E5ED4-6F0D-4231-9C3D-DD0E4F2D84B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98A9E-B573-4C8C-9DD8-76FFF9DF71D9}" type="pres">
      <dgm:prSet presAssocID="{0A1D27D0-782C-4522-9184-6A183A582D75}" presName="Name9" presStyleLbl="parChTrans1D2" presStyleIdx="6" presStyleCnt="7"/>
      <dgm:spPr/>
      <dgm:t>
        <a:bodyPr/>
        <a:lstStyle/>
        <a:p>
          <a:endParaRPr lang="en-US"/>
        </a:p>
      </dgm:t>
    </dgm:pt>
    <dgm:pt modelId="{0BE6CAFF-9D5C-418E-879D-41E7B88B6949}" type="pres">
      <dgm:prSet presAssocID="{0A1D27D0-782C-4522-9184-6A183A582D75}" presName="connTx" presStyleLbl="parChTrans1D2" presStyleIdx="6" presStyleCnt="7"/>
      <dgm:spPr/>
      <dgm:t>
        <a:bodyPr/>
        <a:lstStyle/>
        <a:p>
          <a:endParaRPr lang="en-US"/>
        </a:p>
      </dgm:t>
    </dgm:pt>
    <dgm:pt modelId="{EF63CA93-247E-44EF-B748-8F37464B849A}" type="pres">
      <dgm:prSet presAssocID="{36283536-1ACB-4706-A4A8-7F50186C7F1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3B1E1E-15E3-46D5-A645-5DCEE6946483}" srcId="{E05B5D15-94CA-4E2B-A48E-2DFF94B53446}" destId="{0E7E5ED4-6F0D-4231-9C3D-DD0E4F2D84B7}" srcOrd="5" destOrd="0" parTransId="{8834D6EC-8039-4105-8D89-D24C4BE3D252}" sibTransId="{B9BA5EBB-0DD9-45F5-9517-EDAA86DDDFBE}"/>
    <dgm:cxn modelId="{A2538F57-A389-4B77-BE3D-3A174943524E}" srcId="{50F73084-7328-4539-A8A5-ABD7FD5140B7}" destId="{A4C8B866-E587-4ABA-8B55-E8C07534E74D}" srcOrd="0" destOrd="0" parTransId="{9E69DA83-08F1-4CA2-86CD-CDECA25F141C}" sibTransId="{114AB104-BD31-4D89-B5B4-8B83ADE6845F}"/>
    <dgm:cxn modelId="{3E9B01CF-4D3A-467A-877F-AB29077FABD7}" type="presOf" srcId="{8834D6EC-8039-4105-8D89-D24C4BE3D252}" destId="{6F151370-2CDF-43B9-97CB-8F8320E6BCA8}" srcOrd="0" destOrd="0" presId="urn:microsoft.com/office/officeart/2005/8/layout/radial1"/>
    <dgm:cxn modelId="{267974F4-E7BA-49E3-9070-BB0B46AEF141}" srcId="{E05B5D15-94CA-4E2B-A48E-2DFF94B53446}" destId="{36283536-1ACB-4706-A4A8-7F50186C7F1B}" srcOrd="6" destOrd="0" parTransId="{0A1D27D0-782C-4522-9184-6A183A582D75}" sibTransId="{88F567E1-EF20-472F-A3C8-41222F16F4D1}"/>
    <dgm:cxn modelId="{2DE9BB74-AA79-4191-89D7-3E116D4B65D2}" type="presOf" srcId="{52D1AC7F-DF96-4315-BFDC-6315BF867A92}" destId="{A2F615DB-675F-4DAD-8735-8835E1917691}" srcOrd="0" destOrd="0" presId="urn:microsoft.com/office/officeart/2005/8/layout/radial1"/>
    <dgm:cxn modelId="{9BFA8F96-C764-468B-875B-807D827E9EE0}" type="presOf" srcId="{BC27D219-09B2-4219-A889-5673CA01B407}" destId="{30BEBC65-0FE2-4957-BBE8-5365E3C2FE79}" srcOrd="1" destOrd="0" presId="urn:microsoft.com/office/officeart/2005/8/layout/radial1"/>
    <dgm:cxn modelId="{24D26674-4EA5-4372-B9C8-928338A5BB57}" srcId="{50F73084-7328-4539-A8A5-ABD7FD5140B7}" destId="{BD225AD7-7170-435F-A10D-D4D39E50B173}" srcOrd="1" destOrd="0" parTransId="{E0DCE2D0-BC12-48B4-A053-BF8150FEDF9F}" sibTransId="{401F0BB9-DE6E-4959-9715-2C1C85EA8931}"/>
    <dgm:cxn modelId="{DC79453D-CC28-4E8A-93EA-049B37D2E13C}" type="presOf" srcId="{BD225AD7-7170-435F-A10D-D4D39E50B173}" destId="{CDD1AF81-2D47-496B-98FC-A3C03E9FEF1D}" srcOrd="0" destOrd="2" presId="urn:microsoft.com/office/officeart/2005/8/layout/radial1"/>
    <dgm:cxn modelId="{5CB46A34-66E8-4EAC-AB83-6447C8092787}" type="presOf" srcId="{838096FF-9612-4222-83A1-BC6C2DD10E51}" destId="{21183746-47F6-4D2B-AFC5-4CE51F2515CB}" srcOrd="0" destOrd="0" presId="urn:microsoft.com/office/officeart/2005/8/layout/radial1"/>
    <dgm:cxn modelId="{D218F14E-7275-43F4-B1AF-7E34317E1863}" type="presOf" srcId="{0A1D27D0-782C-4522-9184-6A183A582D75}" destId="{0BE6CAFF-9D5C-418E-879D-41E7B88B6949}" srcOrd="1" destOrd="0" presId="urn:microsoft.com/office/officeart/2005/8/layout/radial1"/>
    <dgm:cxn modelId="{AF2257A9-156D-456E-B955-1FCF0EAE6DAA}" type="presOf" srcId="{DF2AD584-7FEA-4C5B-881E-F9D0981B69D3}" destId="{85041605-A315-4F56-A80A-55D4FEC0CBCF}" srcOrd="0" destOrd="0" presId="urn:microsoft.com/office/officeart/2005/8/layout/radial1"/>
    <dgm:cxn modelId="{E68DA29D-03AE-4DE7-A301-2C4EFD35A3C8}" type="presOf" srcId="{86F61CA4-A6C0-400B-8A35-746337FB2117}" destId="{46A3A5AF-2CCD-4D13-B3BF-D671CE5578B7}" srcOrd="1" destOrd="0" presId="urn:microsoft.com/office/officeart/2005/8/layout/radial1"/>
    <dgm:cxn modelId="{56F21008-FEBF-442F-9209-81E4806EA596}" srcId="{E05B5D15-94CA-4E2B-A48E-2DFF94B53446}" destId="{10055BE7-DBD3-4A08-9FF7-0F687660ED83}" srcOrd="4" destOrd="0" parTransId="{838096FF-9612-4222-83A1-BC6C2DD10E51}" sibTransId="{06448714-5E3B-4237-8409-8F138C1915E0}"/>
    <dgm:cxn modelId="{FF11DB6F-C8A7-485B-B334-755A7E13520C}" type="presOf" srcId="{0A1D27D0-782C-4522-9184-6A183A582D75}" destId="{D2B98A9E-B573-4C8C-9DD8-76FFF9DF71D9}" srcOrd="0" destOrd="0" presId="urn:microsoft.com/office/officeart/2005/8/layout/radial1"/>
    <dgm:cxn modelId="{1260AC87-90CE-4CBF-B8EE-1197ECE5782A}" srcId="{E05B5D15-94CA-4E2B-A48E-2DFF94B53446}" destId="{3B850E29-4761-41A3-AB88-BFC683F33866}" srcOrd="3" destOrd="0" parTransId="{86F61CA4-A6C0-400B-8A35-746337FB2117}" sibTransId="{1290C6DF-521D-457F-B715-445BAD9A6994}"/>
    <dgm:cxn modelId="{8895789B-FF5E-4428-97F4-860122C9CEB2}" type="presOf" srcId="{50F73084-7328-4539-A8A5-ABD7FD5140B7}" destId="{CDD1AF81-2D47-496B-98FC-A3C03E9FEF1D}" srcOrd="0" destOrd="0" presId="urn:microsoft.com/office/officeart/2005/8/layout/radial1"/>
    <dgm:cxn modelId="{01180D52-928E-4023-ACCC-BB18E9173A84}" type="presOf" srcId="{36283536-1ACB-4706-A4A8-7F50186C7F1B}" destId="{EF63CA93-247E-44EF-B748-8F37464B849A}" srcOrd="0" destOrd="0" presId="urn:microsoft.com/office/officeart/2005/8/layout/radial1"/>
    <dgm:cxn modelId="{7371A903-0FF2-4A6D-A6DF-04261805D56C}" srcId="{E05B5D15-94CA-4E2B-A48E-2DFF94B53446}" destId="{50F73084-7328-4539-A8A5-ABD7FD5140B7}" srcOrd="0" destOrd="0" parTransId="{52D1AC7F-DF96-4315-BFDC-6315BF867A92}" sibTransId="{A3F342EA-D8F0-4E38-BCD8-088FBF789DBB}"/>
    <dgm:cxn modelId="{C7FAF983-59F6-4B69-994F-1F78B54A313C}" srcId="{E05B5D15-94CA-4E2B-A48E-2DFF94B53446}" destId="{F4711591-81FD-4DD2-9D3F-79512B8A45E9}" srcOrd="2" destOrd="0" parTransId="{3B98CE31-8317-4DB9-B1A7-32D37CBC1647}" sibTransId="{7902FDB7-8F52-4765-8373-B007C36AAA26}"/>
    <dgm:cxn modelId="{DDB7A40D-D5A9-48AD-A252-DB5EB1D54BBD}" type="presOf" srcId="{3B98CE31-8317-4DB9-B1A7-32D37CBC1647}" destId="{6CCCE5B2-DD4E-45BF-8A1D-E037DAB28BBB}" srcOrd="0" destOrd="0" presId="urn:microsoft.com/office/officeart/2005/8/layout/radial1"/>
    <dgm:cxn modelId="{DF441F02-6E9D-4B8A-9308-35853EB35A69}" srcId="{DF2AD584-7FEA-4C5B-881E-F9D0981B69D3}" destId="{E05B5D15-94CA-4E2B-A48E-2DFF94B53446}" srcOrd="0" destOrd="0" parTransId="{E1090692-1245-409B-943B-D1E512E8B505}" sibTransId="{813DEF4C-7135-4DDD-A885-3388C8C39A58}"/>
    <dgm:cxn modelId="{B4B9E734-59FE-4FF5-AB71-BEC6B2CF8593}" type="presOf" srcId="{52D1AC7F-DF96-4315-BFDC-6315BF867A92}" destId="{FBCBD71F-689A-4C62-A624-2228C2F0342D}" srcOrd="1" destOrd="0" presId="urn:microsoft.com/office/officeart/2005/8/layout/radial1"/>
    <dgm:cxn modelId="{23BEA68B-B114-4D6F-93CA-25AB90402A73}" type="presOf" srcId="{E283EB48-425D-4564-AFC5-0D47BD6C5676}" destId="{D1E05FF9-C7A1-404D-8D12-9B9404C6F21C}" srcOrd="0" destOrd="0" presId="urn:microsoft.com/office/officeart/2005/8/layout/radial1"/>
    <dgm:cxn modelId="{D663B49F-051F-4D11-85E8-DE017EB818D4}" type="presOf" srcId="{E05B5D15-94CA-4E2B-A48E-2DFF94B53446}" destId="{47309829-FC05-4126-9DCC-9B908D405B8F}" srcOrd="0" destOrd="0" presId="urn:microsoft.com/office/officeart/2005/8/layout/radial1"/>
    <dgm:cxn modelId="{D44CB4DA-D26B-43D2-879C-EF5CBF0D4EB1}" type="presOf" srcId="{3B98CE31-8317-4DB9-B1A7-32D37CBC1647}" destId="{C2D44F89-EF45-4EBE-BCE3-C61EA27FA3A0}" srcOrd="1" destOrd="0" presId="urn:microsoft.com/office/officeart/2005/8/layout/radial1"/>
    <dgm:cxn modelId="{59CCDB36-9F7A-4ED1-BD94-75DC9FC7FB94}" type="presOf" srcId="{86F61CA4-A6C0-400B-8A35-746337FB2117}" destId="{5DBF8222-2472-4EC7-8F15-F023FD8670DA}" srcOrd="0" destOrd="0" presId="urn:microsoft.com/office/officeart/2005/8/layout/radial1"/>
    <dgm:cxn modelId="{07F9BE78-0C17-4111-ABE5-8C9FD2CB501D}" type="presOf" srcId="{3B850E29-4761-41A3-AB88-BFC683F33866}" destId="{81D960F3-8103-4C68-B03C-F60B58198FEF}" srcOrd="0" destOrd="0" presId="urn:microsoft.com/office/officeart/2005/8/layout/radial1"/>
    <dgm:cxn modelId="{0175DD0F-0694-4AC9-A3DC-653CAC113EF1}" type="presOf" srcId="{A4C8B866-E587-4ABA-8B55-E8C07534E74D}" destId="{CDD1AF81-2D47-496B-98FC-A3C03E9FEF1D}" srcOrd="0" destOrd="1" presId="urn:microsoft.com/office/officeart/2005/8/layout/radial1"/>
    <dgm:cxn modelId="{B1507525-BDD4-4703-84ED-C1378100E7B5}" type="presOf" srcId="{BC27D219-09B2-4219-A889-5673CA01B407}" destId="{6BD4DD42-2545-4FEF-9B9D-994FBC062242}" srcOrd="0" destOrd="0" presId="urn:microsoft.com/office/officeart/2005/8/layout/radial1"/>
    <dgm:cxn modelId="{15F3E77C-812C-46E5-A10F-664F7FF32FBD}" type="presOf" srcId="{838096FF-9612-4222-83A1-BC6C2DD10E51}" destId="{90CAB046-2FEF-4519-ACDD-3D2CD48EFF6E}" srcOrd="1" destOrd="0" presId="urn:microsoft.com/office/officeart/2005/8/layout/radial1"/>
    <dgm:cxn modelId="{20838281-D5F4-4A2B-B1D3-A393AF066F63}" type="presOf" srcId="{8834D6EC-8039-4105-8D89-D24C4BE3D252}" destId="{7C0A155D-8E1D-4149-8C74-C14B8B187D20}" srcOrd="1" destOrd="0" presId="urn:microsoft.com/office/officeart/2005/8/layout/radial1"/>
    <dgm:cxn modelId="{DF29E0F8-AC17-4970-B01C-B3F3934584E7}" type="presOf" srcId="{0E7E5ED4-6F0D-4231-9C3D-DD0E4F2D84B7}" destId="{405A147E-7075-417C-9EE2-A297D13DC676}" srcOrd="0" destOrd="0" presId="urn:microsoft.com/office/officeart/2005/8/layout/radial1"/>
    <dgm:cxn modelId="{99F93B4B-AD23-4F35-8F39-69A16EE16EBA}" type="presOf" srcId="{10055BE7-DBD3-4A08-9FF7-0F687660ED83}" destId="{B0DBB280-C981-4A01-A49E-1A6F2585C02E}" srcOrd="0" destOrd="0" presId="urn:microsoft.com/office/officeart/2005/8/layout/radial1"/>
    <dgm:cxn modelId="{244E516A-41B3-4222-9F4E-B4C2343D441F}" type="presOf" srcId="{F4711591-81FD-4DD2-9D3F-79512B8A45E9}" destId="{124DA324-55CD-4445-A9E4-127D4F502F03}" srcOrd="0" destOrd="0" presId="urn:microsoft.com/office/officeart/2005/8/layout/radial1"/>
    <dgm:cxn modelId="{63E3A928-68E7-4489-9272-9B6345CB51AD}" srcId="{E05B5D15-94CA-4E2B-A48E-2DFF94B53446}" destId="{E283EB48-425D-4564-AFC5-0D47BD6C5676}" srcOrd="1" destOrd="0" parTransId="{BC27D219-09B2-4219-A889-5673CA01B407}" sibTransId="{644037E0-D3CA-456D-BF73-1043C96C8435}"/>
    <dgm:cxn modelId="{CF7F6987-0ADA-4022-8F5D-A740D316A52B}" type="presParOf" srcId="{85041605-A315-4F56-A80A-55D4FEC0CBCF}" destId="{47309829-FC05-4126-9DCC-9B908D405B8F}" srcOrd="0" destOrd="0" presId="urn:microsoft.com/office/officeart/2005/8/layout/radial1"/>
    <dgm:cxn modelId="{2D93292E-FFA9-42B9-A8C7-607753CB6495}" type="presParOf" srcId="{85041605-A315-4F56-A80A-55D4FEC0CBCF}" destId="{A2F615DB-675F-4DAD-8735-8835E1917691}" srcOrd="1" destOrd="0" presId="urn:microsoft.com/office/officeart/2005/8/layout/radial1"/>
    <dgm:cxn modelId="{43E64D28-4CBA-46D6-A738-D7502B9B873B}" type="presParOf" srcId="{A2F615DB-675F-4DAD-8735-8835E1917691}" destId="{FBCBD71F-689A-4C62-A624-2228C2F0342D}" srcOrd="0" destOrd="0" presId="urn:microsoft.com/office/officeart/2005/8/layout/radial1"/>
    <dgm:cxn modelId="{BBF6A3FE-A3CD-4D85-A263-10B9069BA01B}" type="presParOf" srcId="{85041605-A315-4F56-A80A-55D4FEC0CBCF}" destId="{CDD1AF81-2D47-496B-98FC-A3C03E9FEF1D}" srcOrd="2" destOrd="0" presId="urn:microsoft.com/office/officeart/2005/8/layout/radial1"/>
    <dgm:cxn modelId="{A9F6DC02-DA7B-4C27-9522-22A50D0E2C06}" type="presParOf" srcId="{85041605-A315-4F56-A80A-55D4FEC0CBCF}" destId="{6BD4DD42-2545-4FEF-9B9D-994FBC062242}" srcOrd="3" destOrd="0" presId="urn:microsoft.com/office/officeart/2005/8/layout/radial1"/>
    <dgm:cxn modelId="{AC63A161-228D-4828-9F7A-974F29B21EDA}" type="presParOf" srcId="{6BD4DD42-2545-4FEF-9B9D-994FBC062242}" destId="{30BEBC65-0FE2-4957-BBE8-5365E3C2FE79}" srcOrd="0" destOrd="0" presId="urn:microsoft.com/office/officeart/2005/8/layout/radial1"/>
    <dgm:cxn modelId="{9A281C18-8AC7-432B-B4A5-CC44C353DA33}" type="presParOf" srcId="{85041605-A315-4F56-A80A-55D4FEC0CBCF}" destId="{D1E05FF9-C7A1-404D-8D12-9B9404C6F21C}" srcOrd="4" destOrd="0" presId="urn:microsoft.com/office/officeart/2005/8/layout/radial1"/>
    <dgm:cxn modelId="{623E5D94-EF34-4E30-AFCC-599E31E8D89D}" type="presParOf" srcId="{85041605-A315-4F56-A80A-55D4FEC0CBCF}" destId="{6CCCE5B2-DD4E-45BF-8A1D-E037DAB28BBB}" srcOrd="5" destOrd="0" presId="urn:microsoft.com/office/officeart/2005/8/layout/radial1"/>
    <dgm:cxn modelId="{1B35EBDE-A237-44DB-BDC0-3E370F85F0C6}" type="presParOf" srcId="{6CCCE5B2-DD4E-45BF-8A1D-E037DAB28BBB}" destId="{C2D44F89-EF45-4EBE-BCE3-C61EA27FA3A0}" srcOrd="0" destOrd="0" presId="urn:microsoft.com/office/officeart/2005/8/layout/radial1"/>
    <dgm:cxn modelId="{A7BA68E2-99A4-4BCE-8529-F35E3703E92B}" type="presParOf" srcId="{85041605-A315-4F56-A80A-55D4FEC0CBCF}" destId="{124DA324-55CD-4445-A9E4-127D4F502F03}" srcOrd="6" destOrd="0" presId="urn:microsoft.com/office/officeart/2005/8/layout/radial1"/>
    <dgm:cxn modelId="{3563EAD6-BD71-4529-984F-984A08937022}" type="presParOf" srcId="{85041605-A315-4F56-A80A-55D4FEC0CBCF}" destId="{5DBF8222-2472-4EC7-8F15-F023FD8670DA}" srcOrd="7" destOrd="0" presId="urn:microsoft.com/office/officeart/2005/8/layout/radial1"/>
    <dgm:cxn modelId="{E8ECD3B5-D445-4BDB-BF36-6ECD7A40DF8A}" type="presParOf" srcId="{5DBF8222-2472-4EC7-8F15-F023FD8670DA}" destId="{46A3A5AF-2CCD-4D13-B3BF-D671CE5578B7}" srcOrd="0" destOrd="0" presId="urn:microsoft.com/office/officeart/2005/8/layout/radial1"/>
    <dgm:cxn modelId="{C52C5136-7056-494F-B27D-2762B8F9B429}" type="presParOf" srcId="{85041605-A315-4F56-A80A-55D4FEC0CBCF}" destId="{81D960F3-8103-4C68-B03C-F60B58198FEF}" srcOrd="8" destOrd="0" presId="urn:microsoft.com/office/officeart/2005/8/layout/radial1"/>
    <dgm:cxn modelId="{DF97D280-BA7B-4410-B466-3FB7424F46D3}" type="presParOf" srcId="{85041605-A315-4F56-A80A-55D4FEC0CBCF}" destId="{21183746-47F6-4D2B-AFC5-4CE51F2515CB}" srcOrd="9" destOrd="0" presId="urn:microsoft.com/office/officeart/2005/8/layout/radial1"/>
    <dgm:cxn modelId="{71957CDD-7F24-433E-B29E-28691E14E96A}" type="presParOf" srcId="{21183746-47F6-4D2B-AFC5-4CE51F2515CB}" destId="{90CAB046-2FEF-4519-ACDD-3D2CD48EFF6E}" srcOrd="0" destOrd="0" presId="urn:microsoft.com/office/officeart/2005/8/layout/radial1"/>
    <dgm:cxn modelId="{AD2DD6DE-B396-48D2-BFBC-2E9D0B56BC9A}" type="presParOf" srcId="{85041605-A315-4F56-A80A-55D4FEC0CBCF}" destId="{B0DBB280-C981-4A01-A49E-1A6F2585C02E}" srcOrd="10" destOrd="0" presId="urn:microsoft.com/office/officeart/2005/8/layout/radial1"/>
    <dgm:cxn modelId="{5A351774-2F12-469C-939F-B649694670C3}" type="presParOf" srcId="{85041605-A315-4F56-A80A-55D4FEC0CBCF}" destId="{6F151370-2CDF-43B9-97CB-8F8320E6BCA8}" srcOrd="11" destOrd="0" presId="urn:microsoft.com/office/officeart/2005/8/layout/radial1"/>
    <dgm:cxn modelId="{A8CB5B25-B5BF-42EE-B7FD-A208C601D586}" type="presParOf" srcId="{6F151370-2CDF-43B9-97CB-8F8320E6BCA8}" destId="{7C0A155D-8E1D-4149-8C74-C14B8B187D20}" srcOrd="0" destOrd="0" presId="urn:microsoft.com/office/officeart/2005/8/layout/radial1"/>
    <dgm:cxn modelId="{6C4E528D-4ACB-4152-9E31-209DD22BAE7D}" type="presParOf" srcId="{85041605-A315-4F56-A80A-55D4FEC0CBCF}" destId="{405A147E-7075-417C-9EE2-A297D13DC676}" srcOrd="12" destOrd="0" presId="urn:microsoft.com/office/officeart/2005/8/layout/radial1"/>
    <dgm:cxn modelId="{3D6C8677-541D-4FD3-9DB3-61435F14B8DF}" type="presParOf" srcId="{85041605-A315-4F56-A80A-55D4FEC0CBCF}" destId="{D2B98A9E-B573-4C8C-9DD8-76FFF9DF71D9}" srcOrd="13" destOrd="0" presId="urn:microsoft.com/office/officeart/2005/8/layout/radial1"/>
    <dgm:cxn modelId="{1DBFDB59-13DD-448A-B005-60416384655B}" type="presParOf" srcId="{D2B98A9E-B573-4C8C-9DD8-76FFF9DF71D9}" destId="{0BE6CAFF-9D5C-418E-879D-41E7B88B6949}" srcOrd="0" destOrd="0" presId="urn:microsoft.com/office/officeart/2005/8/layout/radial1"/>
    <dgm:cxn modelId="{13BFD815-92B4-4B84-B2AF-42598C682DE5}" type="presParOf" srcId="{85041605-A315-4F56-A80A-55D4FEC0CBCF}" destId="{EF63CA93-247E-44EF-B748-8F37464B849A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09829-FC05-4126-9DCC-9B908D405B8F}">
      <dsp:nvSpPr>
        <dsp:cNvPr id="0" name=""/>
        <dsp:cNvSpPr/>
      </dsp:nvSpPr>
      <dsp:spPr>
        <a:xfrm>
          <a:off x="2325208" y="1735281"/>
          <a:ext cx="1332028" cy="133202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/>
            <a:t>Base de </a:t>
          </a:r>
          <a:r>
            <a:rPr lang="en-US" sz="2000" b="1" u="sng" kern="1200" dirty="0" err="1"/>
            <a:t>Datos</a:t>
          </a:r>
          <a:endParaRPr lang="en-US" sz="2000" b="1" u="sng" kern="1200" dirty="0"/>
        </a:p>
      </dsp:txBody>
      <dsp:txXfrm>
        <a:off x="2520279" y="1930352"/>
        <a:ext cx="941886" cy="941886"/>
      </dsp:txXfrm>
    </dsp:sp>
    <dsp:sp modelId="{A2F615DB-675F-4DAD-8735-8835E1917691}">
      <dsp:nvSpPr>
        <dsp:cNvPr id="0" name=""/>
        <dsp:cNvSpPr/>
      </dsp:nvSpPr>
      <dsp:spPr>
        <a:xfrm rot="16200000">
          <a:off x="2790723" y="1514743"/>
          <a:ext cx="400998" cy="40078"/>
        </a:xfrm>
        <a:custGeom>
          <a:avLst/>
          <a:gdLst/>
          <a:ahLst/>
          <a:cxnLst/>
          <a:rect l="0" t="0" r="0" b="0"/>
          <a:pathLst>
            <a:path>
              <a:moveTo>
                <a:pt x="0" y="20039"/>
              </a:moveTo>
              <a:lnTo>
                <a:pt x="400998" y="2003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1198" y="1524757"/>
        <a:ext cx="20049" cy="20049"/>
      </dsp:txXfrm>
    </dsp:sp>
    <dsp:sp modelId="{CDD1AF81-2D47-496B-98FC-A3C03E9FEF1D}">
      <dsp:nvSpPr>
        <dsp:cNvPr id="0" name=""/>
        <dsp:cNvSpPr/>
      </dsp:nvSpPr>
      <dsp:spPr>
        <a:xfrm>
          <a:off x="2325208" y="2253"/>
          <a:ext cx="1332028" cy="13320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Tablas</a:t>
          </a:r>
          <a:endParaRPr lang="en-US" sz="1400" kern="1200" dirty="0"/>
        </a:p>
      </dsp:txBody>
      <dsp:txXfrm>
        <a:off x="2520279" y="197324"/>
        <a:ext cx="941886" cy="941886"/>
      </dsp:txXfrm>
    </dsp:sp>
    <dsp:sp modelId="{6BD4DD42-2545-4FEF-9B9D-994FBC062242}">
      <dsp:nvSpPr>
        <dsp:cNvPr id="0" name=""/>
        <dsp:cNvSpPr/>
      </dsp:nvSpPr>
      <dsp:spPr>
        <a:xfrm rot="19800000">
          <a:off x="3541146" y="1948000"/>
          <a:ext cx="400998" cy="40078"/>
        </a:xfrm>
        <a:custGeom>
          <a:avLst/>
          <a:gdLst/>
          <a:ahLst/>
          <a:cxnLst/>
          <a:rect l="0" t="0" r="0" b="0"/>
          <a:pathLst>
            <a:path>
              <a:moveTo>
                <a:pt x="0" y="20039"/>
              </a:moveTo>
              <a:lnTo>
                <a:pt x="400998" y="2003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1620" y="1958014"/>
        <a:ext cx="20049" cy="20049"/>
      </dsp:txXfrm>
    </dsp:sp>
    <dsp:sp modelId="{D1E05FF9-C7A1-404D-8D12-9B9404C6F21C}">
      <dsp:nvSpPr>
        <dsp:cNvPr id="0" name=""/>
        <dsp:cNvSpPr/>
      </dsp:nvSpPr>
      <dsp:spPr>
        <a:xfrm>
          <a:off x="3826054" y="868767"/>
          <a:ext cx="1332028" cy="13320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Stored Procedures</a:t>
          </a:r>
        </a:p>
      </dsp:txBody>
      <dsp:txXfrm>
        <a:off x="4021125" y="1063838"/>
        <a:ext cx="941886" cy="941886"/>
      </dsp:txXfrm>
    </dsp:sp>
    <dsp:sp modelId="{6CCCE5B2-DD4E-45BF-8A1D-E037DAB28BBB}">
      <dsp:nvSpPr>
        <dsp:cNvPr id="0" name=""/>
        <dsp:cNvSpPr/>
      </dsp:nvSpPr>
      <dsp:spPr>
        <a:xfrm rot="1800000">
          <a:off x="3541146" y="2814513"/>
          <a:ext cx="400998" cy="40078"/>
        </a:xfrm>
        <a:custGeom>
          <a:avLst/>
          <a:gdLst/>
          <a:ahLst/>
          <a:cxnLst/>
          <a:rect l="0" t="0" r="0" b="0"/>
          <a:pathLst>
            <a:path>
              <a:moveTo>
                <a:pt x="0" y="20039"/>
              </a:moveTo>
              <a:lnTo>
                <a:pt x="400998" y="2003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1620" y="2824527"/>
        <a:ext cx="20049" cy="20049"/>
      </dsp:txXfrm>
    </dsp:sp>
    <dsp:sp modelId="{124DA324-55CD-4445-A9E4-127D4F502F03}">
      <dsp:nvSpPr>
        <dsp:cNvPr id="0" name=""/>
        <dsp:cNvSpPr/>
      </dsp:nvSpPr>
      <dsp:spPr>
        <a:xfrm>
          <a:off x="3826054" y="2601795"/>
          <a:ext cx="1332028" cy="13320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Vistas</a:t>
          </a:r>
        </a:p>
      </dsp:txBody>
      <dsp:txXfrm>
        <a:off x="4021125" y="2796866"/>
        <a:ext cx="941886" cy="941886"/>
      </dsp:txXfrm>
    </dsp:sp>
    <dsp:sp modelId="{21183746-47F6-4D2B-AFC5-4CE51F2515CB}">
      <dsp:nvSpPr>
        <dsp:cNvPr id="0" name=""/>
        <dsp:cNvSpPr/>
      </dsp:nvSpPr>
      <dsp:spPr>
        <a:xfrm rot="5400000">
          <a:off x="2790723" y="3247770"/>
          <a:ext cx="400998" cy="40078"/>
        </a:xfrm>
        <a:custGeom>
          <a:avLst/>
          <a:gdLst/>
          <a:ahLst/>
          <a:cxnLst/>
          <a:rect l="0" t="0" r="0" b="0"/>
          <a:pathLst>
            <a:path>
              <a:moveTo>
                <a:pt x="0" y="20039"/>
              </a:moveTo>
              <a:lnTo>
                <a:pt x="400998" y="2003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1198" y="3257784"/>
        <a:ext cx="20049" cy="20049"/>
      </dsp:txXfrm>
    </dsp:sp>
    <dsp:sp modelId="{B0DBB280-C981-4A01-A49E-1A6F2585C02E}">
      <dsp:nvSpPr>
        <dsp:cNvPr id="0" name=""/>
        <dsp:cNvSpPr/>
      </dsp:nvSpPr>
      <dsp:spPr>
        <a:xfrm>
          <a:off x="2325208" y="3468309"/>
          <a:ext cx="1332028" cy="13320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…</a:t>
          </a:r>
        </a:p>
      </dsp:txBody>
      <dsp:txXfrm>
        <a:off x="2520279" y="3663380"/>
        <a:ext cx="941886" cy="941886"/>
      </dsp:txXfrm>
    </dsp:sp>
    <dsp:sp modelId="{6F151370-2CDF-43B9-97CB-8F8320E6BCA8}">
      <dsp:nvSpPr>
        <dsp:cNvPr id="0" name=""/>
        <dsp:cNvSpPr/>
      </dsp:nvSpPr>
      <dsp:spPr>
        <a:xfrm rot="9000000">
          <a:off x="2040300" y="2814513"/>
          <a:ext cx="400998" cy="40078"/>
        </a:xfrm>
        <a:custGeom>
          <a:avLst/>
          <a:gdLst/>
          <a:ahLst/>
          <a:cxnLst/>
          <a:rect l="0" t="0" r="0" b="0"/>
          <a:pathLst>
            <a:path>
              <a:moveTo>
                <a:pt x="0" y="20039"/>
              </a:moveTo>
              <a:lnTo>
                <a:pt x="400998" y="2003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230775" y="2824527"/>
        <a:ext cx="20049" cy="20049"/>
      </dsp:txXfrm>
    </dsp:sp>
    <dsp:sp modelId="{405A147E-7075-417C-9EE2-A297D13DC676}">
      <dsp:nvSpPr>
        <dsp:cNvPr id="0" name=""/>
        <dsp:cNvSpPr/>
      </dsp:nvSpPr>
      <dsp:spPr>
        <a:xfrm>
          <a:off x="824362" y="2601795"/>
          <a:ext cx="1332028" cy="13320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Diagramas</a:t>
          </a:r>
          <a:endParaRPr lang="en-US" sz="1400" kern="1200" dirty="0"/>
        </a:p>
      </dsp:txBody>
      <dsp:txXfrm>
        <a:off x="1019433" y="2796866"/>
        <a:ext cx="941886" cy="941886"/>
      </dsp:txXfrm>
    </dsp:sp>
    <dsp:sp modelId="{D2B98A9E-B573-4C8C-9DD8-76FFF9DF71D9}">
      <dsp:nvSpPr>
        <dsp:cNvPr id="0" name=""/>
        <dsp:cNvSpPr/>
      </dsp:nvSpPr>
      <dsp:spPr>
        <a:xfrm rot="12600000">
          <a:off x="2040300" y="1948000"/>
          <a:ext cx="400998" cy="40078"/>
        </a:xfrm>
        <a:custGeom>
          <a:avLst/>
          <a:gdLst/>
          <a:ahLst/>
          <a:cxnLst/>
          <a:rect l="0" t="0" r="0" b="0"/>
          <a:pathLst>
            <a:path>
              <a:moveTo>
                <a:pt x="0" y="20039"/>
              </a:moveTo>
              <a:lnTo>
                <a:pt x="400998" y="2003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230775" y="1958014"/>
        <a:ext cx="20049" cy="20049"/>
      </dsp:txXfrm>
    </dsp:sp>
    <dsp:sp modelId="{EF63CA93-247E-44EF-B748-8F37464B849A}">
      <dsp:nvSpPr>
        <dsp:cNvPr id="0" name=""/>
        <dsp:cNvSpPr/>
      </dsp:nvSpPr>
      <dsp:spPr>
        <a:xfrm>
          <a:off x="824362" y="868767"/>
          <a:ext cx="1332028" cy="13320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Funciones</a:t>
          </a:r>
          <a:endParaRPr lang="en-US" sz="1400" kern="1200" dirty="0"/>
        </a:p>
      </dsp:txBody>
      <dsp:txXfrm>
        <a:off x="1019433" y="1063838"/>
        <a:ext cx="941886" cy="941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C846F-3766-4517-854E-804BD7C84364}">
      <dsp:nvSpPr>
        <dsp:cNvPr id="0" name=""/>
        <dsp:cNvSpPr/>
      </dsp:nvSpPr>
      <dsp:spPr>
        <a:xfrm>
          <a:off x="0" y="189231"/>
          <a:ext cx="2527393" cy="15164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/>
            <a:t>Entidades</a:t>
          </a:r>
          <a:endParaRPr lang="en-US" sz="3200" kern="1200" dirty="0"/>
        </a:p>
      </dsp:txBody>
      <dsp:txXfrm>
        <a:off x="0" y="189231"/>
        <a:ext cx="2527393" cy="1516436"/>
      </dsp:txXfrm>
    </dsp:sp>
    <dsp:sp modelId="{C23EE9A7-98B8-46F3-8C2D-CB5DC2CDE5AA}">
      <dsp:nvSpPr>
        <dsp:cNvPr id="0" name=""/>
        <dsp:cNvSpPr/>
      </dsp:nvSpPr>
      <dsp:spPr>
        <a:xfrm>
          <a:off x="2780132" y="189231"/>
          <a:ext cx="2527393" cy="15164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/>
            <a:t>Atributos</a:t>
          </a:r>
          <a:endParaRPr lang="en-US" sz="3200" kern="1200" dirty="0"/>
        </a:p>
      </dsp:txBody>
      <dsp:txXfrm>
        <a:off x="2780132" y="189231"/>
        <a:ext cx="2527393" cy="1516436"/>
      </dsp:txXfrm>
    </dsp:sp>
    <dsp:sp modelId="{E18F56BD-43C1-4C36-896E-3B3FBF96B876}">
      <dsp:nvSpPr>
        <dsp:cNvPr id="0" name=""/>
        <dsp:cNvSpPr/>
      </dsp:nvSpPr>
      <dsp:spPr>
        <a:xfrm>
          <a:off x="5560265" y="189231"/>
          <a:ext cx="2527393" cy="15164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Claves</a:t>
          </a:r>
        </a:p>
      </dsp:txBody>
      <dsp:txXfrm>
        <a:off x="5560265" y="189231"/>
        <a:ext cx="2527393" cy="1516436"/>
      </dsp:txXfrm>
    </dsp:sp>
    <dsp:sp modelId="{37F944A6-8D80-4628-A365-AA535F2FAA3E}">
      <dsp:nvSpPr>
        <dsp:cNvPr id="0" name=""/>
        <dsp:cNvSpPr/>
      </dsp:nvSpPr>
      <dsp:spPr>
        <a:xfrm>
          <a:off x="1390066" y="1958406"/>
          <a:ext cx="2527393" cy="15164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/>
            <a:t>Relaciones</a:t>
          </a:r>
          <a:endParaRPr lang="en-US" sz="3200" kern="1200" dirty="0"/>
        </a:p>
      </dsp:txBody>
      <dsp:txXfrm>
        <a:off x="1390066" y="1958406"/>
        <a:ext cx="2527393" cy="1516436"/>
      </dsp:txXfrm>
    </dsp:sp>
    <dsp:sp modelId="{4B20AF25-77F5-4AF8-B304-D5AEE0F07084}">
      <dsp:nvSpPr>
        <dsp:cNvPr id="0" name=""/>
        <dsp:cNvSpPr/>
      </dsp:nvSpPr>
      <dsp:spPr>
        <a:xfrm>
          <a:off x="4170199" y="1958406"/>
          <a:ext cx="2527393" cy="15164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/>
            <a:t>Cardinalidad</a:t>
          </a:r>
          <a:endParaRPr lang="en-US" sz="3200" kern="1200" dirty="0"/>
        </a:p>
      </dsp:txBody>
      <dsp:txXfrm>
        <a:off x="4170199" y="1958406"/>
        <a:ext cx="2527393" cy="1516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FB09C-53F3-4770-B971-89E81D9A08E4}">
      <dsp:nvSpPr>
        <dsp:cNvPr id="0" name=""/>
        <dsp:cNvSpPr/>
      </dsp:nvSpPr>
      <dsp:spPr>
        <a:xfrm>
          <a:off x="1775011" y="1058334"/>
          <a:ext cx="971370" cy="337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84"/>
              </a:lnTo>
              <a:lnTo>
                <a:pt x="971370" y="168584"/>
              </a:lnTo>
              <a:lnTo>
                <a:pt x="971370" y="3371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026FB-6622-4B8A-BFC4-360DAC78EAD1}">
      <dsp:nvSpPr>
        <dsp:cNvPr id="0" name=""/>
        <dsp:cNvSpPr/>
      </dsp:nvSpPr>
      <dsp:spPr>
        <a:xfrm>
          <a:off x="803641" y="1058334"/>
          <a:ext cx="971370" cy="337169"/>
        </a:xfrm>
        <a:custGeom>
          <a:avLst/>
          <a:gdLst/>
          <a:ahLst/>
          <a:cxnLst/>
          <a:rect l="0" t="0" r="0" b="0"/>
          <a:pathLst>
            <a:path>
              <a:moveTo>
                <a:pt x="971370" y="0"/>
              </a:moveTo>
              <a:lnTo>
                <a:pt x="971370" y="168584"/>
              </a:lnTo>
              <a:lnTo>
                <a:pt x="0" y="168584"/>
              </a:lnTo>
              <a:lnTo>
                <a:pt x="0" y="3371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B6A58-1FA6-4DEA-A378-4721DA51F439}">
      <dsp:nvSpPr>
        <dsp:cNvPr id="0" name=""/>
        <dsp:cNvSpPr/>
      </dsp:nvSpPr>
      <dsp:spPr>
        <a:xfrm>
          <a:off x="972226" y="255548"/>
          <a:ext cx="1605570" cy="8027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Persona</a:t>
          </a:r>
        </a:p>
      </dsp:txBody>
      <dsp:txXfrm>
        <a:off x="972226" y="255548"/>
        <a:ext cx="1605570" cy="802785"/>
      </dsp:txXfrm>
    </dsp:sp>
    <dsp:sp modelId="{D80149DE-38BC-4E30-94B6-51499CBAF973}">
      <dsp:nvSpPr>
        <dsp:cNvPr id="0" name=""/>
        <dsp:cNvSpPr/>
      </dsp:nvSpPr>
      <dsp:spPr>
        <a:xfrm>
          <a:off x="855" y="1395503"/>
          <a:ext cx="1605570" cy="8027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Empleado</a:t>
          </a:r>
          <a:endParaRPr lang="en-US" sz="2700" kern="1200" dirty="0"/>
        </a:p>
      </dsp:txBody>
      <dsp:txXfrm>
        <a:off x="855" y="1395503"/>
        <a:ext cx="1605570" cy="802785"/>
      </dsp:txXfrm>
    </dsp:sp>
    <dsp:sp modelId="{4068CD41-8DBA-4D11-AE88-CCC1FC30EB69}">
      <dsp:nvSpPr>
        <dsp:cNvPr id="0" name=""/>
        <dsp:cNvSpPr/>
      </dsp:nvSpPr>
      <dsp:spPr>
        <a:xfrm>
          <a:off x="1943596" y="1395503"/>
          <a:ext cx="1605570" cy="8027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Proveedor</a:t>
          </a:r>
          <a:endParaRPr lang="en-US" sz="2700" kern="1200" dirty="0"/>
        </a:p>
      </dsp:txBody>
      <dsp:txXfrm>
        <a:off x="1943596" y="1395503"/>
        <a:ext cx="1605570" cy="802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09829-FC05-4126-9DCC-9B908D405B8F}">
      <dsp:nvSpPr>
        <dsp:cNvPr id="0" name=""/>
        <dsp:cNvSpPr/>
      </dsp:nvSpPr>
      <dsp:spPr>
        <a:xfrm>
          <a:off x="1880793" y="1551048"/>
          <a:ext cx="1185317" cy="117123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err="1"/>
            <a:t>Tipos</a:t>
          </a:r>
          <a:r>
            <a:rPr lang="en-US" sz="1600" b="1" u="sng" kern="1200" dirty="0"/>
            <a:t> de </a:t>
          </a:r>
          <a:r>
            <a:rPr lang="en-US" sz="1600" b="1" u="sng" kern="1200" dirty="0" err="1"/>
            <a:t>dato</a:t>
          </a:r>
          <a:endParaRPr lang="en-US" sz="1600" b="1" u="sng" kern="1200" dirty="0"/>
        </a:p>
      </dsp:txBody>
      <dsp:txXfrm>
        <a:off x="2054379" y="1722571"/>
        <a:ext cx="838145" cy="828189"/>
      </dsp:txXfrm>
    </dsp:sp>
    <dsp:sp modelId="{A2F615DB-675F-4DAD-8735-8835E1917691}">
      <dsp:nvSpPr>
        <dsp:cNvPr id="0" name=""/>
        <dsp:cNvSpPr/>
      </dsp:nvSpPr>
      <dsp:spPr>
        <a:xfrm rot="16200000">
          <a:off x="2232756" y="1290928"/>
          <a:ext cx="481390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481390" y="1942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1417" y="1298318"/>
        <a:ext cx="24069" cy="24069"/>
      </dsp:txXfrm>
    </dsp:sp>
    <dsp:sp modelId="{CDD1AF81-2D47-496B-98FC-A3C03E9FEF1D}">
      <dsp:nvSpPr>
        <dsp:cNvPr id="0" name=""/>
        <dsp:cNvSpPr/>
      </dsp:nvSpPr>
      <dsp:spPr>
        <a:xfrm>
          <a:off x="1939630" y="2015"/>
          <a:ext cx="1067642" cy="106764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/>
            <a:t>Numéricos</a:t>
          </a:r>
          <a:endParaRPr lang="en-US" sz="10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/>
            <a:t>Exactos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/>
            <a:t>Aproximados</a:t>
          </a:r>
          <a:endParaRPr lang="en-US" sz="800" kern="1200" dirty="0"/>
        </a:p>
      </dsp:txBody>
      <dsp:txXfrm>
        <a:off x="2095983" y="158368"/>
        <a:ext cx="754936" cy="754936"/>
      </dsp:txXfrm>
    </dsp:sp>
    <dsp:sp modelId="{6BD4DD42-2545-4FEF-9B9D-994FBC062242}">
      <dsp:nvSpPr>
        <dsp:cNvPr id="0" name=""/>
        <dsp:cNvSpPr/>
      </dsp:nvSpPr>
      <dsp:spPr>
        <a:xfrm rot="19285714">
          <a:off x="2882601" y="1600711"/>
          <a:ext cx="477116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477116" y="1942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09232" y="1608207"/>
        <a:ext cx="23855" cy="23855"/>
      </dsp:txXfrm>
    </dsp:sp>
    <dsp:sp modelId="{D1E05FF9-C7A1-404D-8D12-9B9404C6F21C}">
      <dsp:nvSpPr>
        <dsp:cNvPr id="0" name=""/>
        <dsp:cNvSpPr/>
      </dsp:nvSpPr>
      <dsp:spPr>
        <a:xfrm>
          <a:off x="3191209" y="604743"/>
          <a:ext cx="1067642" cy="106764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/>
            <a:t>Fechas</a:t>
          </a:r>
          <a:r>
            <a:rPr lang="en-US" sz="1000" b="1" kern="1200" dirty="0"/>
            <a:t> y horas</a:t>
          </a:r>
        </a:p>
      </dsp:txBody>
      <dsp:txXfrm>
        <a:off x="3347562" y="761096"/>
        <a:ext cx="754936" cy="754936"/>
      </dsp:txXfrm>
    </dsp:sp>
    <dsp:sp modelId="{6CCCE5B2-DD4E-45BF-8A1D-E037DAB28BBB}">
      <dsp:nvSpPr>
        <dsp:cNvPr id="0" name=""/>
        <dsp:cNvSpPr/>
      </dsp:nvSpPr>
      <dsp:spPr>
        <a:xfrm rot="771429">
          <a:off x="3044955" y="2301858"/>
          <a:ext cx="474704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474704" y="1942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70439" y="2309414"/>
        <a:ext cx="23735" cy="23735"/>
      </dsp:txXfrm>
    </dsp:sp>
    <dsp:sp modelId="{124DA324-55CD-4445-A9E4-127D4F502F03}">
      <dsp:nvSpPr>
        <dsp:cNvPr id="0" name=""/>
        <dsp:cNvSpPr/>
      </dsp:nvSpPr>
      <dsp:spPr>
        <a:xfrm>
          <a:off x="3500324" y="1959062"/>
          <a:ext cx="1067642" cy="106764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/>
            <a:t>Binarios</a:t>
          </a:r>
          <a:endParaRPr lang="en-US" sz="1000" b="1" kern="1200" dirty="0"/>
        </a:p>
      </dsp:txBody>
      <dsp:txXfrm>
        <a:off x="3656677" y="2115415"/>
        <a:ext cx="754936" cy="754936"/>
      </dsp:txXfrm>
    </dsp:sp>
    <dsp:sp modelId="{5DBF8222-2472-4EC7-8F15-F023FD8670DA}">
      <dsp:nvSpPr>
        <dsp:cNvPr id="0" name=""/>
        <dsp:cNvSpPr/>
      </dsp:nvSpPr>
      <dsp:spPr>
        <a:xfrm rot="3857143">
          <a:off x="2592217" y="2862313"/>
          <a:ext cx="480084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480084" y="1942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20257" y="2869734"/>
        <a:ext cx="24004" cy="24004"/>
      </dsp:txXfrm>
    </dsp:sp>
    <dsp:sp modelId="{81D960F3-8103-4C68-B03C-F60B58198FEF}">
      <dsp:nvSpPr>
        <dsp:cNvPr id="0" name=""/>
        <dsp:cNvSpPr/>
      </dsp:nvSpPr>
      <dsp:spPr>
        <a:xfrm>
          <a:off x="2634204" y="3045142"/>
          <a:ext cx="1067642" cy="106764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…</a:t>
          </a:r>
        </a:p>
      </dsp:txBody>
      <dsp:txXfrm>
        <a:off x="2790557" y="3201495"/>
        <a:ext cx="754936" cy="754936"/>
      </dsp:txXfrm>
    </dsp:sp>
    <dsp:sp modelId="{21183746-47F6-4D2B-AFC5-4CE51F2515CB}">
      <dsp:nvSpPr>
        <dsp:cNvPr id="0" name=""/>
        <dsp:cNvSpPr/>
      </dsp:nvSpPr>
      <dsp:spPr>
        <a:xfrm rot="6942857">
          <a:off x="1874602" y="2862313"/>
          <a:ext cx="480084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480084" y="1942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102642" y="2869734"/>
        <a:ext cx="24004" cy="24004"/>
      </dsp:txXfrm>
    </dsp:sp>
    <dsp:sp modelId="{B0DBB280-C981-4A01-A49E-1A6F2585C02E}">
      <dsp:nvSpPr>
        <dsp:cNvPr id="0" name=""/>
        <dsp:cNvSpPr/>
      </dsp:nvSpPr>
      <dsp:spPr>
        <a:xfrm>
          <a:off x="1245056" y="3045142"/>
          <a:ext cx="1067642" cy="106764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/>
            <a:t>Misceláneos</a:t>
          </a:r>
          <a:endParaRPr lang="en-US" sz="1000" b="1" kern="1200" dirty="0"/>
        </a:p>
      </dsp:txBody>
      <dsp:txXfrm>
        <a:off x="1401409" y="3201495"/>
        <a:ext cx="754936" cy="754936"/>
      </dsp:txXfrm>
    </dsp:sp>
    <dsp:sp modelId="{6F151370-2CDF-43B9-97CB-8F8320E6BCA8}">
      <dsp:nvSpPr>
        <dsp:cNvPr id="0" name=""/>
        <dsp:cNvSpPr/>
      </dsp:nvSpPr>
      <dsp:spPr>
        <a:xfrm rot="10028571">
          <a:off x="1427244" y="2301858"/>
          <a:ext cx="474704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474704" y="1942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52729" y="2309414"/>
        <a:ext cx="23735" cy="23735"/>
      </dsp:txXfrm>
    </dsp:sp>
    <dsp:sp modelId="{405A147E-7075-417C-9EE2-A297D13DC676}">
      <dsp:nvSpPr>
        <dsp:cNvPr id="0" name=""/>
        <dsp:cNvSpPr/>
      </dsp:nvSpPr>
      <dsp:spPr>
        <a:xfrm>
          <a:off x="378937" y="1959062"/>
          <a:ext cx="1067642" cy="106764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/>
            <a:t>Cadenas</a:t>
          </a:r>
          <a:r>
            <a:rPr lang="en-US" sz="1000" b="1" kern="1200" dirty="0"/>
            <a:t> de </a:t>
          </a:r>
          <a:r>
            <a:rPr lang="en-US" sz="1000" b="1" kern="1200" dirty="0" err="1"/>
            <a:t>caracteres</a:t>
          </a:r>
          <a:r>
            <a:rPr lang="en-US" sz="1000" b="1" kern="1200" dirty="0"/>
            <a:t> </a:t>
          </a:r>
          <a:r>
            <a:rPr lang="en-US" sz="1000" b="1" kern="1200" dirty="0" err="1"/>
            <a:t>unicode</a:t>
          </a:r>
          <a:endParaRPr lang="en-US" sz="1000" b="1" kern="1200" dirty="0"/>
        </a:p>
      </dsp:txBody>
      <dsp:txXfrm>
        <a:off x="535290" y="2115415"/>
        <a:ext cx="754936" cy="754936"/>
      </dsp:txXfrm>
    </dsp:sp>
    <dsp:sp modelId="{D2B98A9E-B573-4C8C-9DD8-76FFF9DF71D9}">
      <dsp:nvSpPr>
        <dsp:cNvPr id="0" name=""/>
        <dsp:cNvSpPr/>
      </dsp:nvSpPr>
      <dsp:spPr>
        <a:xfrm rot="13114286">
          <a:off x="1587185" y="1600711"/>
          <a:ext cx="477116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477116" y="1942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813815" y="1608207"/>
        <a:ext cx="23855" cy="23855"/>
      </dsp:txXfrm>
    </dsp:sp>
    <dsp:sp modelId="{EF63CA93-247E-44EF-B748-8F37464B849A}">
      <dsp:nvSpPr>
        <dsp:cNvPr id="0" name=""/>
        <dsp:cNvSpPr/>
      </dsp:nvSpPr>
      <dsp:spPr>
        <a:xfrm>
          <a:off x="688051" y="604743"/>
          <a:ext cx="1067642" cy="106764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/>
            <a:t>Cadenas</a:t>
          </a:r>
          <a:r>
            <a:rPr lang="en-US" sz="1000" b="1" kern="1200" dirty="0"/>
            <a:t> de </a:t>
          </a:r>
          <a:r>
            <a:rPr lang="en-US" sz="1000" b="1" kern="1200" dirty="0" err="1"/>
            <a:t>caracteres</a:t>
          </a:r>
          <a:endParaRPr lang="en-US" sz="1000" b="1" kern="1200" dirty="0"/>
        </a:p>
      </dsp:txBody>
      <dsp:txXfrm>
        <a:off x="844404" y="761096"/>
        <a:ext cx="754936" cy="754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AED2-0EDC-41D4-9E17-C6F0028F92E6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E0618-4BE6-41D8-BDC9-B2BB6BC9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4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FCE36-25C5-4CA5-A178-0B2B6B82BC53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5716-D24E-4FC4-B470-2C33324D5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95996-F446-43CA-BB10-71AE2A864C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34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358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17240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72968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402996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24854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703751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dirty="0"/>
              <a:t>Tener</a:t>
            </a:r>
            <a:r>
              <a:rPr lang="es-419" altLang="es-AR" baseline="0" dirty="0"/>
              <a:t> en cuenta que el PEI no va a ser sobre Windows, así que lo podemos mostrar desde una máquina nuestra.</a:t>
            </a: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730333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No está tan detallado como el Management</a:t>
            </a:r>
            <a:r>
              <a:rPr lang="es-AR" altLang="es-AR" baseline="0" dirty="0"/>
              <a:t> Studio porque lo vamos a mostrar ahí.</a:t>
            </a: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988797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dirty="0"/>
              <a:t>Tener</a:t>
            </a:r>
            <a:r>
              <a:rPr lang="es-419" altLang="es-AR" baseline="0" dirty="0"/>
              <a:t> en cuenta que el PEI no va a ser sobre Windows, así que lo podemos mostrar desde una máquina nuestra.</a:t>
            </a: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026702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08743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422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615688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9214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851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Aclaración:</a:t>
            </a:r>
            <a:r>
              <a:rPr lang="es-419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tipos de datos se ven un poco  más adelante, así que acá no habría que detallarlo.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6591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Simples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A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rojo; verde; amarillo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Compuestos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(Ariel</a:t>
            </a:r>
            <a:r>
              <a:rPr lang="es-A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Martín; Alejandra Elizabeth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Múltiples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(4234-5678; 4325-4531)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Derivados</a:t>
            </a:r>
            <a:r>
              <a:rPr lang="es-A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(Total [Precio * Cantidad])</a:t>
            </a:r>
            <a:endParaRPr lang="es-A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853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419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</a:t>
            </a:r>
            <a:r>
              <a:rPr lang="es-419" sz="1200" b="0" i="0" u="sng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puede agregar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419" sz="1200" b="0" i="0" u="sng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1600" b="1" dirty="0">
                <a:solidFill>
                  <a:schemeClr val="tx1"/>
                </a:solidFill>
              </a:rPr>
              <a:t>Clave candidata: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tx1"/>
                </a:solidFill>
              </a:rPr>
              <a:t>Es aquella columna que cumple todos los requisitos de una clave principal. En otras palabras, tiene potencial para ser una clave principal.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sz="14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1600" b="1" dirty="0" err="1">
                <a:solidFill>
                  <a:schemeClr val="tx1"/>
                </a:solidFill>
              </a:rPr>
              <a:t>Superclave</a:t>
            </a:r>
            <a:r>
              <a:rPr lang="es-AR" sz="1600" b="1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tx1"/>
                </a:solidFill>
              </a:rPr>
              <a:t>Es un conjunto de uno o más atributos que, tomados colectivamente, permiten identificar de forma única una entidad en el conjunto de entidades.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tx1"/>
                </a:solidFill>
              </a:rPr>
              <a:t>Una </a:t>
            </a:r>
            <a:r>
              <a:rPr lang="es-AR" sz="1400" dirty="0" err="1">
                <a:solidFill>
                  <a:schemeClr val="tx1"/>
                </a:solidFill>
              </a:rPr>
              <a:t>SuperClave</a:t>
            </a:r>
            <a:r>
              <a:rPr lang="es-AR" sz="1400" dirty="0">
                <a:solidFill>
                  <a:schemeClr val="tx1"/>
                </a:solidFill>
              </a:rPr>
              <a:t> puede contener atributos innecesarios.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800" dirty="0">
                <a:solidFill>
                  <a:schemeClr val="tx1"/>
                </a:solidFill>
              </a:rPr>
              <a:t>Ejemplo: el atributo </a:t>
            </a:r>
            <a:r>
              <a:rPr lang="es-AR" sz="1800" dirty="0" err="1">
                <a:solidFill>
                  <a:schemeClr val="tx1"/>
                </a:solidFill>
              </a:rPr>
              <a:t>IdPersona</a:t>
            </a:r>
            <a:r>
              <a:rPr lang="es-AR" sz="1800" dirty="0">
                <a:solidFill>
                  <a:schemeClr val="tx1"/>
                </a:solidFill>
              </a:rPr>
              <a:t> del conjunto de entidades Persona es suficiente para distinguir una entidad Persona de las otras. Así, </a:t>
            </a:r>
            <a:r>
              <a:rPr lang="es-AR" sz="1800" dirty="0" err="1">
                <a:solidFill>
                  <a:schemeClr val="tx1"/>
                </a:solidFill>
              </a:rPr>
              <a:t>IdPersona</a:t>
            </a:r>
            <a:r>
              <a:rPr lang="es-AR" sz="1800" dirty="0">
                <a:solidFill>
                  <a:schemeClr val="tx1"/>
                </a:solidFill>
              </a:rPr>
              <a:t> es una </a:t>
            </a:r>
            <a:r>
              <a:rPr lang="es-AR" sz="1800" dirty="0" err="1">
                <a:solidFill>
                  <a:schemeClr val="tx1"/>
                </a:solidFill>
              </a:rPr>
              <a:t>superclave</a:t>
            </a:r>
            <a:r>
              <a:rPr lang="es-AR" sz="1800" dirty="0">
                <a:solidFill>
                  <a:schemeClr val="tx1"/>
                </a:solidFill>
              </a:rPr>
              <a:t>. Análogamente, la combinación de Nombre e </a:t>
            </a:r>
            <a:r>
              <a:rPr lang="es-AR" sz="1800" dirty="0" err="1">
                <a:solidFill>
                  <a:schemeClr val="tx1"/>
                </a:solidFill>
              </a:rPr>
              <a:t>IdPersona</a:t>
            </a:r>
            <a:r>
              <a:rPr lang="es-AR" sz="1800" dirty="0">
                <a:solidFill>
                  <a:schemeClr val="tx1"/>
                </a:solidFill>
              </a:rPr>
              <a:t> es una </a:t>
            </a:r>
            <a:r>
              <a:rPr lang="es-AR" sz="1800" dirty="0" err="1">
                <a:solidFill>
                  <a:schemeClr val="tx1"/>
                </a:solidFill>
              </a:rPr>
              <a:t>superclave</a:t>
            </a:r>
            <a:r>
              <a:rPr lang="es-AR" sz="1800" dirty="0">
                <a:solidFill>
                  <a:schemeClr val="tx1"/>
                </a:solidFill>
              </a:rPr>
              <a:t> del conjunto de entidades Persona. El atributo Nombre no es una </a:t>
            </a:r>
            <a:r>
              <a:rPr lang="es-AR" sz="1800" dirty="0" err="1">
                <a:solidFill>
                  <a:schemeClr val="tx1"/>
                </a:solidFill>
              </a:rPr>
              <a:t>superclave</a:t>
            </a:r>
            <a:r>
              <a:rPr lang="es-AR" sz="1800" dirty="0">
                <a:solidFill>
                  <a:schemeClr val="tx1"/>
                </a:solidFill>
              </a:rPr>
              <a:t>, porque varias personas podrían tener el mismo nombre</a:t>
            </a:r>
            <a:endParaRPr lang="es-AR" altLang="es-A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s-AR" sz="1755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291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s-A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645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Dependencia: </a:t>
            </a: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Venta --- </a:t>
            </a:r>
            <a:r>
              <a:rPr lang="es-419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DetalleDeVenta</a:t>
            </a:r>
            <a:endParaRPr lang="es-419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Asociación: </a:t>
            </a: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Factura ---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419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 independiente: 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ejemplo, </a:t>
            </a:r>
            <a:r>
              <a:rPr lang="es-419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TipoDocumento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existir por si sola.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 dependiente: 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 no puede existir si no existe un </a:t>
            </a:r>
            <a:r>
              <a:rPr lang="es-419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TipoDocumento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asociarle.</a:t>
            </a:r>
            <a:endParaRPr lang="es-A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487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si realmente es necesaria esta </a:t>
            </a:r>
            <a:r>
              <a:rPr lang="es-419" sz="1200" b="1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</a:t>
            </a: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podría sacarse.</a:t>
            </a:r>
            <a:endParaRPr lang="es-A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577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Dependencia: </a:t>
            </a: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Venta --- </a:t>
            </a:r>
            <a:r>
              <a:rPr lang="es-419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DetalleDeVenta</a:t>
            </a:r>
            <a:endParaRPr lang="es-419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Asociación: </a:t>
            </a: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Factura ---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419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 independiente: 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ejemplo, </a:t>
            </a:r>
            <a:r>
              <a:rPr lang="es-419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TipoDocumento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existir por si sola.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 dependiente: 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 no puede existir si no existe un </a:t>
            </a:r>
            <a:r>
              <a:rPr lang="es-419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TipoDocumento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asociarle.</a:t>
            </a:r>
            <a:endParaRPr lang="es-A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68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5458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Dependencia: </a:t>
            </a: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Venta --- </a:t>
            </a:r>
            <a:r>
              <a:rPr lang="es-419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DetalleDeVenta</a:t>
            </a:r>
            <a:endParaRPr lang="es-419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Asociación: </a:t>
            </a: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Factura ---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419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 independiente: 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ejemplo, </a:t>
            </a:r>
            <a:r>
              <a:rPr lang="es-419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TipoDocumento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existir por si sola.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 dependiente: 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 no puede existir si no existe un </a:t>
            </a:r>
            <a:r>
              <a:rPr lang="es-419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TipoDocumento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asociarle.</a:t>
            </a:r>
            <a:endParaRPr lang="es-A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294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Dependencia: </a:t>
            </a: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Venta --- </a:t>
            </a:r>
            <a:r>
              <a:rPr lang="es-419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DetalleDeVenta</a:t>
            </a:r>
            <a:endParaRPr lang="es-419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Asociación: </a:t>
            </a: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Factura ---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419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 independiente: 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ejemplo, </a:t>
            </a:r>
            <a:r>
              <a:rPr lang="es-419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TipoDocumento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existir por si sola.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 dependiente: 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 no puede existir si no existe un </a:t>
            </a:r>
            <a:r>
              <a:rPr lang="es-419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TipoDocumento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asociarle.</a:t>
            </a:r>
            <a:endParaRPr lang="es-A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582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Dependencia: </a:t>
            </a: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Venta --- </a:t>
            </a:r>
            <a:r>
              <a:rPr lang="es-419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DetalleDeVenta</a:t>
            </a:r>
            <a:endParaRPr lang="es-419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Asociación: </a:t>
            </a: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Factura ---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419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 independiente: 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ejemplo, </a:t>
            </a:r>
            <a:r>
              <a:rPr lang="es-419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TipoDocumento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existir por si sola.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 dependiente: 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 no puede existir si no existe un </a:t>
            </a:r>
            <a:r>
              <a:rPr lang="es-419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TipoDocumento</a:t>
            </a:r>
            <a:r>
              <a:rPr lang="es-419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asociarle.</a:t>
            </a:r>
            <a:endParaRPr lang="es-A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9108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023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Estandar</a:t>
            </a: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 común: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Nombres de tablas en minúsculas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abreviar palabras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419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También se puede comentar que</a:t>
            </a: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conviene hacer relaciones N-arias, pero para eso habría que hacer una breve explicación de qué son.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419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004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Estandar</a:t>
            </a: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 común: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Nombres de tablas en minúsculas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abreviar palabras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419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419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También se puede comentar que</a:t>
            </a:r>
            <a:r>
              <a:rPr lang="es-419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conviene hacer relaciones N-arias, pero para eso habría que hacer una breve explicación de qué son.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419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8935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5343075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181542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420281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2023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0772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401952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9060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70615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743146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565962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317269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903352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556647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661412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614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3235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altLang="es-AR" dirty="0" err="1"/>
              <a:t>Truncate</a:t>
            </a:r>
            <a:r>
              <a:rPr lang="es-419" altLang="es-AR" baseline="0" dirty="0"/>
              <a:t> reinicia los </a:t>
            </a:r>
            <a:r>
              <a:rPr lang="es-419" altLang="es-AR" baseline="0" dirty="0" err="1"/>
              <a:t>Identity</a:t>
            </a:r>
            <a:r>
              <a:rPr lang="es-419" altLang="es-AR" baseline="0" dirty="0"/>
              <a:t>, y en realidad no es DML sino DDL. Acá no se puede usar </a:t>
            </a:r>
            <a:r>
              <a:rPr lang="es-419" altLang="es-AR" baseline="0" dirty="0" err="1"/>
              <a:t>where</a:t>
            </a:r>
            <a:r>
              <a:rPr lang="es-419" altLang="es-AR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3886983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329643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497295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284071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099147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70726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2443051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5813931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1095395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Comentar para</a:t>
            </a:r>
            <a:r>
              <a:rPr lang="es-AR" altLang="es-AR" baseline="0" dirty="0"/>
              <a:t> qué sirve el IDENTITY</a:t>
            </a:r>
            <a:endParaRPr lang="es-AR" altLang="es-AR" dirty="0"/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35041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0600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1401358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800995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811141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598401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473226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70440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230644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238445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11141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5009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14017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403153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488825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286177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860686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Mencionar que la más usada es la versión 2008 R2. Las migraciones son costosas (recursos, tiempo, </a:t>
            </a:r>
            <a:r>
              <a:rPr lang="es-AR" altLang="es-AR" dirty="0" err="1"/>
              <a:t>testing</a:t>
            </a:r>
            <a:r>
              <a:rPr lang="es-AR" alt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398984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665530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9304931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https://github.com/typeorm/typeorm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https://typeorm.io/</a:t>
            </a:r>
          </a:p>
        </p:txBody>
      </p:sp>
    </p:spTree>
    <p:extLst>
      <p:ext uri="{BB962C8B-B14F-4D97-AF65-F5344CB8AC3E}">
        <p14:creationId xmlns:p14="http://schemas.microsoft.com/office/powerpoint/2010/main" val="19179061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https://github.com/typeorm/typeorm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https://typeorm.io/</a:t>
            </a:r>
          </a:p>
        </p:txBody>
      </p:sp>
    </p:spTree>
    <p:extLst>
      <p:ext uri="{BB962C8B-B14F-4D97-AF65-F5344CB8AC3E}">
        <p14:creationId xmlns:p14="http://schemas.microsoft.com/office/powerpoint/2010/main" val="9017372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https://github.com/typeorm/typeorm</a:t>
            </a:r>
          </a:p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dirty="0"/>
              <a:t>https://typeorm.io/</a:t>
            </a:r>
          </a:p>
        </p:txBody>
      </p:sp>
    </p:spTree>
    <p:extLst>
      <p:ext uri="{BB962C8B-B14F-4D97-AF65-F5344CB8AC3E}">
        <p14:creationId xmlns:p14="http://schemas.microsoft.com/office/powerpoint/2010/main" val="4185218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200" b="1" dirty="0"/>
              <a:t>Bases de datos relacionales:</a:t>
            </a:r>
            <a:r>
              <a:rPr lang="es-419" sz="1200" b="1" baseline="0" dirty="0"/>
              <a:t> </a:t>
            </a:r>
            <a:r>
              <a:rPr lang="es-419" sz="1200" b="0" baseline="0" dirty="0"/>
              <a:t>explicar que son las que cumplen con la estructura de almacenamiento que se va a explicar a continuación.</a:t>
            </a:r>
            <a:endParaRPr lang="es-419" sz="1200" b="1" dirty="0"/>
          </a:p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64225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96933568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903903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9960841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6592911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8463" y="693738"/>
            <a:ext cx="6038850" cy="33972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4497388"/>
            <a:ext cx="4649788" cy="4200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8" tIns="44949" rIns="89898" bIns="44949"/>
          <a:lstStyle/>
          <a:p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53212426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156228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75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67" y="6473599"/>
            <a:ext cx="1098290" cy="3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93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6866" y="2088905"/>
            <a:ext cx="11151917" cy="997196"/>
          </a:xfrm>
        </p:spPr>
        <p:txBody>
          <a:bodyPr lIns="91440" anchor="b" anchorCtr="0"/>
          <a:lstStyle>
            <a:lvl1pPr>
              <a:defRPr sz="72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3841" y="3842049"/>
            <a:ext cx="10240453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i="0" kern="1200" spc="-71" baseline="0" dirty="0">
                <a:solidFill>
                  <a:schemeClr val="tx1"/>
                </a:solidFill>
                <a:latin typeface="+mn-lt"/>
                <a:ea typeface="+mn-ea"/>
                <a:cs typeface="Segoe Pro Light"/>
              </a:defRPr>
            </a:lvl1pPr>
            <a:lvl2pPr marL="45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30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56161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07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680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393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686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926" y="628359"/>
            <a:ext cx="8488424" cy="57243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/>
              <a:t>Haga clic aquí para editar el título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43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3961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57428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title + Content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4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69988" y="2190750"/>
            <a:ext cx="8488362" cy="363855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" charset="0"/>
              <a:buChar char="•"/>
              <a:defRPr sz="2000" b="0">
                <a:solidFill>
                  <a:schemeClr val="tx1"/>
                </a:solidFill>
                <a:latin typeface="+mn-lt"/>
              </a:defRPr>
            </a:lvl1pPr>
            <a:lvl2pPr marL="54000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4863" indent="-265113">
              <a:buClr>
                <a:schemeClr val="accent6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1"/>
            <a:endParaRPr lang="es-ES" dirty="0"/>
          </a:p>
        </p:txBody>
      </p:sp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/>
              <a:t>Haga clic aquí para editar el título</a:t>
            </a:r>
            <a:endParaRPr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332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914241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gi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76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12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56" r:id="rId2"/>
    <p:sldLayoutId id="2147483652" r:id="rId3"/>
    <p:sldLayoutId id="2147483651" r:id="rId4"/>
    <p:sldLayoutId id="2147483703" r:id="rId5"/>
  </p:sldLayoutIdLst>
  <p:transition>
    <p:fade/>
  </p:transition>
  <p:txStyles>
    <p:titleStyle>
      <a:lvl1pPr algn="l" defTabSz="808406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89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05971" indent="-305971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3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557205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557205" algn="l"/>
        </a:tabLst>
        <a:defRPr sz="247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808439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310906" indent="-197899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808439" algn="l"/>
        </a:tabLst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514420" indent="-20351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223118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6pPr>
      <a:lvl7pPr marL="2627320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7pPr>
      <a:lvl8pPr marL="3031524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8pPr>
      <a:lvl9pPr marL="3435727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204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40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60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813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101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521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9422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362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76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12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9" r:id="rId2"/>
    <p:sldLayoutId id="2147483698" r:id="rId3"/>
    <p:sldLayoutId id="2147483700" r:id="rId4"/>
  </p:sldLayoutIdLst>
  <p:transition>
    <p:fade/>
  </p:transition>
  <p:txStyles>
    <p:titleStyle>
      <a:lvl1pPr algn="l" defTabSz="808406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89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05971" indent="-305971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3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557205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557205" algn="l"/>
        </a:tabLst>
        <a:defRPr sz="247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808439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310906" indent="-197899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808439" algn="l"/>
        </a:tabLst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514420" indent="-20351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223118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6pPr>
      <a:lvl7pPr marL="2627320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7pPr>
      <a:lvl8pPr marL="3031524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8pPr>
      <a:lvl9pPr marL="3435727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204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40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60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813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101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521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9422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362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gif"/><Relationship Id="rId5" Type="http://schemas.openxmlformats.org/officeDocument/2006/relationships/image" Target="../media/image33.gif"/><Relationship Id="rId4" Type="http://schemas.openxmlformats.org/officeDocument/2006/relationships/image" Target="../media/image32.gi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typeorm.io/#/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hyperlink" Target="https://codeburst.io/typeorm-by-example-part-1-6d6da04f9f23" TargetMode="External"/><Relationship Id="rId4" Type="http://schemas.openxmlformats.org/officeDocument/2006/relationships/hyperlink" Target="https://medium.freecodecamp.org/a-comparison-of-the-top-orms-for-2018-19c4feeaa5f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294468" y="359056"/>
            <a:ext cx="11596766" cy="1606594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Programa de Entrenamiento Intensivo</a:t>
            </a:r>
            <a:b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9362783" y="1788156"/>
            <a:ext cx="2528451" cy="4431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/>
            <a:r>
              <a:rPr sz="3200" dirty="0" err="1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Marzo</a:t>
            </a:r>
            <a:r>
              <a:rPr sz="3200" dirty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 de 2019</a:t>
            </a:r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294468" y="5968403"/>
            <a:ext cx="10261600" cy="5539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4000" b="1" dirty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Día 04 – 	Acceso a datos y </a:t>
            </a:r>
            <a:r>
              <a:rPr lang="es-AR" sz="4000" b="1" dirty="0" err="1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ORMs</a:t>
            </a:r>
            <a:endParaRPr lang="es-AR" sz="4000" b="1" dirty="0">
              <a:solidFill>
                <a:srgbClr val="FFFFFF">
                  <a:alpha val="99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94468" y="1621956"/>
            <a:ext cx="11596766" cy="6093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lvl="0">
              <a:defRPr/>
            </a:pPr>
            <a:r>
              <a:rPr lang="es-AR" sz="4400" i="1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 Semibold" panose="020B0702040204020203" pitchFamily="34" charset="0"/>
              </a:rPr>
              <a:t>Desarrollador Web Full </a:t>
            </a:r>
            <a:r>
              <a:rPr lang="es-AR" sz="4400" i="1" dirty="0" err="1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 Semibold" panose="020B0702040204020203" pitchFamily="34" charset="0"/>
              </a:rPr>
              <a:t>Stack</a:t>
            </a:r>
            <a:endParaRPr lang="es-AR" sz="4400" i="1" dirty="0">
              <a:gradFill>
                <a:gsLst>
                  <a:gs pos="100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/>
              <a:cs typeface="Segoe UI Semibold" panose="020B0702040204020203" pitchFamily="34" charset="0"/>
            </a:endParaRPr>
          </a:p>
        </p:txBody>
      </p:sp>
      <p:pic>
        <p:nvPicPr>
          <p:cNvPr id="4" name="Picture 3" descr="Angular (application platform)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" y="2547334"/>
            <a:ext cx="2726371" cy="2726371"/>
          </a:xfrm>
          <a:prstGeom prst="rect">
            <a:avLst/>
          </a:prstGeom>
        </p:spPr>
      </p:pic>
      <p:pic>
        <p:nvPicPr>
          <p:cNvPr id="7" name="Picture 6" descr="Getting Started With Nodejs and Express Framework | jr0cke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18" y="3126759"/>
            <a:ext cx="3153025" cy="1763205"/>
          </a:xfrm>
          <a:prstGeom prst="rect">
            <a:avLst/>
          </a:prstGeom>
        </p:spPr>
      </p:pic>
      <p:pic>
        <p:nvPicPr>
          <p:cNvPr id="8" name="Picture 7" descr="EditorConfi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651" y="2547334"/>
            <a:ext cx="1832834" cy="1832834"/>
          </a:xfrm>
          <a:prstGeom prst="rect">
            <a:avLst/>
          </a:prstGeom>
        </p:spPr>
      </p:pic>
      <p:pic>
        <p:nvPicPr>
          <p:cNvPr id="2" name="Picture 1" descr="SimoZ WeB: &quot;dtsrun&quot; non è riconosciuto come comando ...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334" y="2899751"/>
            <a:ext cx="1450007" cy="1189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88"/>
          <a:stretch/>
        </p:blipFill>
        <p:spPr>
          <a:xfrm>
            <a:off x="9830383" y="4635650"/>
            <a:ext cx="1881337" cy="1310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39" y="4408221"/>
            <a:ext cx="2541247" cy="190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1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359056"/>
            <a:ext cx="11596766" cy="1606594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Estructura de almacenamiento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24112101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Estructura</a:t>
            </a:r>
            <a:r>
              <a:rPr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 </a:t>
            </a:r>
            <a:r>
              <a:rPr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almacentamiento</a:t>
            </a:r>
            <a:r>
              <a:rPr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 </a:t>
            </a:r>
            <a:r>
              <a:rPr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datos</a:t>
            </a:r>
            <a:r>
              <a:rPr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6668361" cy="506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50" u="sng" dirty="0"/>
              <a:t>Tabla: </a:t>
            </a:r>
            <a:r>
              <a:rPr lang="es-419" sz="2450" dirty="0"/>
              <a:t>Es una colección de datos relacionados en forma de </a:t>
            </a:r>
            <a:r>
              <a:rPr lang="es-419" sz="2450" b="1" dirty="0"/>
              <a:t>filas </a:t>
            </a:r>
            <a:r>
              <a:rPr lang="es-419" sz="2450" dirty="0"/>
              <a:t>y </a:t>
            </a:r>
            <a:r>
              <a:rPr lang="es-419" sz="2450" b="1" dirty="0"/>
              <a:t>columnas. </a:t>
            </a:r>
            <a:r>
              <a:rPr lang="es-419" sz="2450" dirty="0"/>
              <a:t>En un RDBMS, es la forma estándar de almacenar datos.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45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50" u="sng" dirty="0"/>
              <a:t>Campo:</a:t>
            </a:r>
            <a:r>
              <a:rPr lang="es-419" sz="2450" dirty="0"/>
              <a:t> </a:t>
            </a:r>
            <a:r>
              <a:rPr lang="es-419" sz="2450" dirty="0"/>
              <a:t>Es la entidad más pequeña </a:t>
            </a:r>
            <a:r>
              <a:rPr lang="es-AR" sz="2450" dirty="0"/>
              <a:t>en la cual puede dividirse una Tabla</a:t>
            </a:r>
            <a:r>
              <a:rPr lang="es-AR" sz="2450" dirty="0"/>
              <a:t>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45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50" u="sng" dirty="0"/>
              <a:t>Fila o Registro: </a:t>
            </a:r>
            <a:r>
              <a:rPr lang="es-AR" sz="2450" dirty="0"/>
              <a:t>Cada una de las entradas de datos relacionados almacenados en una Tabla.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45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50" u="sng" dirty="0"/>
              <a:t>Columna: </a:t>
            </a:r>
            <a:r>
              <a:rPr lang="es-AR" sz="2450" dirty="0"/>
              <a:t>Entidad vertical que contiene todos los datos asociados a un mismo Campo</a:t>
            </a:r>
            <a:endParaRPr lang="es-419" sz="245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46" b="1" u="sng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46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446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46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46" b="1" u="sng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46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835152" y="3162906"/>
          <a:ext cx="4081929" cy="1386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2270">
                  <a:extLst>
                    <a:ext uri="{9D8B030D-6E8A-4147-A177-3AD203B41FA5}">
                      <a16:colId xmlns:a16="http://schemas.microsoft.com/office/drawing/2014/main" val="307669186"/>
                    </a:ext>
                  </a:extLst>
                </a:gridCol>
                <a:gridCol w="1164483">
                  <a:extLst>
                    <a:ext uri="{9D8B030D-6E8A-4147-A177-3AD203B41FA5}">
                      <a16:colId xmlns:a16="http://schemas.microsoft.com/office/drawing/2014/main" val="3395072330"/>
                    </a:ext>
                  </a:extLst>
                </a:gridCol>
                <a:gridCol w="1474694">
                  <a:extLst>
                    <a:ext uri="{9D8B030D-6E8A-4147-A177-3AD203B41FA5}">
                      <a16:colId xmlns:a16="http://schemas.microsoft.com/office/drawing/2014/main" val="136112079"/>
                    </a:ext>
                  </a:extLst>
                </a:gridCol>
                <a:gridCol w="1020482">
                  <a:extLst>
                    <a:ext uri="{9D8B030D-6E8A-4147-A177-3AD203B41FA5}">
                      <a16:colId xmlns:a16="http://schemas.microsoft.com/office/drawing/2014/main" val="4055125315"/>
                    </a:ext>
                  </a:extLst>
                </a:gridCol>
              </a:tblGrid>
              <a:tr h="18955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Nombre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Apellido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Edad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03986"/>
                  </a:ext>
                </a:extLst>
              </a:tr>
              <a:tr h="350919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Juan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Pérez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30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14371"/>
                  </a:ext>
                </a:extLst>
              </a:tr>
              <a:tr h="350919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José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Fernandez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28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18399"/>
                  </a:ext>
                </a:extLst>
              </a:tr>
              <a:tr h="350919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María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Rosa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52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407869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 bwMode="auto">
          <a:xfrm>
            <a:off x="11178988" y="3551871"/>
            <a:ext cx="457200" cy="259976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850391" y="3882223"/>
            <a:ext cx="4066690" cy="296382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8301317" y="3200399"/>
            <a:ext cx="1039906" cy="1304322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3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Estructura</a:t>
            </a:r>
            <a:r>
              <a:rPr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 </a:t>
            </a:r>
            <a:r>
              <a:rPr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almacentamiento</a:t>
            </a:r>
            <a:r>
              <a:rPr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 </a:t>
            </a:r>
            <a:r>
              <a:rPr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datos</a:t>
            </a:r>
            <a:r>
              <a:rPr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(II)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3" y="2886635"/>
            <a:ext cx="5771890" cy="343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Base de datos:</a:t>
            </a:r>
            <a:r>
              <a:rPr lang="es-419" sz="2800" dirty="0"/>
              <a:t> contiene todo lo mencionado anteriormente y muchas otras funcionalidades más.</a:t>
            </a:r>
            <a:endParaRPr lang="es-419" sz="2446" b="1" u="sng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46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07030279"/>
              </p:ext>
            </p:extLst>
          </p:nvPr>
        </p:nvGraphicFramePr>
        <p:xfrm>
          <a:off x="6209554" y="1299883"/>
          <a:ext cx="5982446" cy="4802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287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Entorno 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26088595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Entorno Microsoft SQL Server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8200640" cy="449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Microsoft SQL Server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Es un sistema para gestión de bases de datos relacionales (</a:t>
            </a:r>
            <a:r>
              <a:rPr lang="es-419" sz="2800" dirty="0" err="1"/>
              <a:t>Relational</a:t>
            </a:r>
            <a:r>
              <a:rPr lang="es-419" sz="2800" dirty="0"/>
              <a:t> </a:t>
            </a:r>
            <a:r>
              <a:rPr lang="es-419" sz="2800" dirty="0" err="1"/>
              <a:t>DataBase</a:t>
            </a:r>
            <a:r>
              <a:rPr lang="es-419" sz="2800" dirty="0"/>
              <a:t> Management </a:t>
            </a:r>
            <a:r>
              <a:rPr lang="es-419" sz="2800" dirty="0" err="1"/>
              <a:t>System</a:t>
            </a:r>
            <a:r>
              <a:rPr lang="es-419" sz="2800" dirty="0"/>
              <a:t>)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Desarrollado por Microsoft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SQL Express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Lenguajes de Consulta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err="1"/>
              <a:t>Transact</a:t>
            </a:r>
            <a:r>
              <a:rPr lang="es-419" sz="2800" dirty="0"/>
              <a:t> SQL (T-SQL)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ANSI SQL</a:t>
            </a:r>
            <a:endParaRPr sz="2800" dirty="0"/>
          </a:p>
        </p:txBody>
      </p:sp>
      <p:pic>
        <p:nvPicPr>
          <p:cNvPr id="4" name="Picture 2" descr="https://upload.wikimedia.org/wikipedia/de/thumb/8/8c/Microsoft_SQL_Server_Logo.svg/690px-Microsoft_SQL_Server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302" y="2503704"/>
            <a:ext cx="2637088" cy="214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20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Entorno Microsoft SQL Server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200640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Versiones que se utilizan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SQL Server 2000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SQL Server 2005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SQL Server 2008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SQL Server 2008 R2 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SQL Server 2012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SQL Server 2014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SQL Server 2016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SQL Server 2017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</p:txBody>
      </p:sp>
      <p:pic>
        <p:nvPicPr>
          <p:cNvPr id="4" name="Picture 2" descr="https://upload.wikimedia.org/wikipedia/de/thumb/8/8c/Microsoft_SQL_Server_Logo.svg/690px-Microsoft_SQL_Server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302" y="2503704"/>
            <a:ext cx="2637088" cy="214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32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Entorno Microsoft SQL Server (III)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5072644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Ejemplo de distribución</a:t>
            </a: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/>
          </a:p>
          <a:p>
            <a:pPr marL="514350" lvl="0" indent="-514350"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r>
              <a:rPr lang="es-419" sz="2400" u="sng" dirty="0"/>
              <a:t>Servidor:</a:t>
            </a:r>
            <a:r>
              <a:rPr lang="es-419" sz="2400" dirty="0"/>
              <a:t> tiene instalado SQL Server </a:t>
            </a:r>
            <a:r>
              <a:rPr lang="es-AR" sz="2400" dirty="0"/>
              <a:t>y escucha a través de un puerto. Corre como servicio de Windows.</a:t>
            </a:r>
          </a:p>
          <a:p>
            <a:pPr marL="514350" indent="-514350">
              <a:spcBef>
                <a:spcPts val="560"/>
              </a:spcBef>
              <a:buClr>
                <a:srgbClr val="595959"/>
              </a:buClr>
              <a:buSzPts val="2520"/>
              <a:buFont typeface="+mj-lt"/>
              <a:buAutoNum type="arabicPeriod"/>
            </a:pPr>
            <a:r>
              <a:rPr lang="es-419" sz="2400" u="sng" dirty="0"/>
              <a:t>4 Clientes:</a:t>
            </a:r>
            <a:r>
              <a:rPr lang="es-419" sz="2400" dirty="0"/>
              <a:t> </a:t>
            </a:r>
            <a:r>
              <a:rPr lang="es-AR" sz="2400" dirty="0"/>
              <a:t>pueden tener instalado MS SQL Server, </a:t>
            </a:r>
            <a:r>
              <a:rPr lang="es-AR" sz="2400" dirty="0" err="1"/>
              <a:t>MySQL</a:t>
            </a:r>
            <a:r>
              <a:rPr lang="es-AR" sz="2400" dirty="0"/>
              <a:t> u otros.</a:t>
            </a:r>
            <a:endParaRPr lang="es-419" sz="2400" dirty="0"/>
          </a:p>
        </p:txBody>
      </p:sp>
      <p:pic>
        <p:nvPicPr>
          <p:cNvPr id="5" name="Picture 2" descr="Resultado de imagen para sql server client">
            <a:extLst>
              <a:ext uri="{FF2B5EF4-FFF2-40B4-BE49-F238E27FC236}">
                <a16:creationId xmlns:a16="http://schemas.microsoft.com/office/drawing/2014/main" id="{C53024A0-D9EF-4AFB-B783-4759915E8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65" y="1849117"/>
            <a:ext cx="5622088" cy="388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5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SQL Server Management Studio</a:t>
            </a:r>
          </a:p>
        </p:txBody>
      </p:sp>
    </p:spTree>
    <p:extLst>
      <p:ext uri="{BB962C8B-B14F-4D97-AF65-F5344CB8AC3E}">
        <p14:creationId xmlns:p14="http://schemas.microsoft.com/office/powerpoint/2010/main" val="1813521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419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SQL Server Management Studio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327" y="1535756"/>
            <a:ext cx="8737786" cy="474684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2634313" y="1798603"/>
            <a:ext cx="633189" cy="16922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921" y="1752698"/>
            <a:ext cx="15241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Nueva </a:t>
            </a:r>
            <a:r>
              <a:rPr lang="es-419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query</a:t>
            </a:r>
            <a:endParaRPr lang="es-AR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14792" y="1967832"/>
            <a:ext cx="1055778" cy="14021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659" y="2485960"/>
            <a:ext cx="152415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Selector de base de datos</a:t>
            </a:r>
            <a:endParaRPr lang="es-AR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cxnSp>
        <p:nvCxnSpPr>
          <p:cNvPr id="4" name="Straight Arrow Connector 3"/>
          <p:cNvCxnSpPr>
            <a:stCxn id="2" idx="3"/>
            <a:endCxn id="7" idx="1"/>
          </p:cNvCxnSpPr>
          <p:nvPr/>
        </p:nvCxnSpPr>
        <p:spPr>
          <a:xfrm flipV="1">
            <a:off x="2232075" y="1883218"/>
            <a:ext cx="402238" cy="798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8" idx="1"/>
          </p:cNvCxnSpPr>
          <p:nvPr/>
        </p:nvCxnSpPr>
        <p:spPr>
          <a:xfrm flipV="1">
            <a:off x="2125814" y="2037937"/>
            <a:ext cx="888978" cy="725022"/>
          </a:xfrm>
          <a:prstGeom prst="bentConnector3">
            <a:avLst>
              <a:gd name="adj1" fmla="val 2214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15218" y="1172480"/>
            <a:ext cx="15241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Ejecutar</a:t>
            </a:r>
            <a:endParaRPr lang="es-AR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070570" y="1959417"/>
            <a:ext cx="432798" cy="148625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0" name="Elbow Connector 19"/>
          <p:cNvCxnSpPr>
            <a:stCxn id="18" idx="2"/>
            <a:endCxn id="19" idx="0"/>
          </p:cNvCxnSpPr>
          <p:nvPr/>
        </p:nvCxnSpPr>
        <p:spPr>
          <a:xfrm rot="16200000" flipH="1">
            <a:off x="4027163" y="1699611"/>
            <a:ext cx="509938" cy="9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 bwMode="auto">
          <a:xfrm>
            <a:off x="4633996" y="1971890"/>
            <a:ext cx="152400" cy="152400"/>
          </a:xfrm>
          <a:prstGeom prst="round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33996" y="1168904"/>
            <a:ext cx="15241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Detener</a:t>
            </a:r>
            <a:endParaRPr lang="es-AR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cxnSp>
        <p:nvCxnSpPr>
          <p:cNvPr id="30" name="Elbow Connector 29"/>
          <p:cNvCxnSpPr>
            <a:stCxn id="29" idx="2"/>
            <a:endCxn id="28" idx="0"/>
          </p:cNvCxnSpPr>
          <p:nvPr/>
        </p:nvCxnSpPr>
        <p:spPr>
          <a:xfrm rot="5400000">
            <a:off x="4790142" y="1365958"/>
            <a:ext cx="525987" cy="685877"/>
          </a:xfrm>
          <a:prstGeom prst="bentConnector3">
            <a:avLst>
              <a:gd name="adj1" fmla="val 8608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 bwMode="auto">
          <a:xfrm>
            <a:off x="2552140" y="2137061"/>
            <a:ext cx="1986807" cy="1168237"/>
          </a:xfrm>
          <a:prstGeom prst="roundRect">
            <a:avLst>
              <a:gd name="adj" fmla="val 995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1659" y="3317628"/>
            <a:ext cx="152415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Explorador de objetos</a:t>
            </a:r>
            <a:endParaRPr lang="es-AR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cxnSp>
        <p:nvCxnSpPr>
          <p:cNvPr id="40" name="Elbow Connector 39"/>
          <p:cNvCxnSpPr>
            <a:stCxn id="36" idx="3"/>
            <a:endCxn id="35" idx="2"/>
          </p:cNvCxnSpPr>
          <p:nvPr/>
        </p:nvCxnSpPr>
        <p:spPr>
          <a:xfrm flipV="1">
            <a:off x="2125814" y="3305298"/>
            <a:ext cx="1419730" cy="2893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 bwMode="auto">
          <a:xfrm>
            <a:off x="9794335" y="2108042"/>
            <a:ext cx="1633965" cy="3156685"/>
          </a:xfrm>
          <a:prstGeom prst="roundRect">
            <a:avLst>
              <a:gd name="adj" fmla="val 9958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94336" y="1168904"/>
            <a:ext cx="15241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Propiedades</a:t>
            </a:r>
            <a:endParaRPr lang="es-AR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cxnSp>
        <p:nvCxnSpPr>
          <p:cNvPr id="50" name="Straight Arrow Connector 49"/>
          <p:cNvCxnSpPr>
            <a:stCxn id="46" idx="2"/>
          </p:cNvCxnSpPr>
          <p:nvPr/>
        </p:nvCxnSpPr>
        <p:spPr>
          <a:xfrm>
            <a:off x="10556414" y="1445903"/>
            <a:ext cx="0" cy="691158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 bwMode="auto">
          <a:xfrm>
            <a:off x="4479638" y="2137061"/>
            <a:ext cx="5314698" cy="3213943"/>
          </a:xfrm>
          <a:prstGeom prst="roundRect">
            <a:avLst>
              <a:gd name="adj" fmla="val 4658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7920" y="4233331"/>
            <a:ext cx="152415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Panel de consultas SQL</a:t>
            </a:r>
            <a:endParaRPr lang="es-AR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cxnSp>
        <p:nvCxnSpPr>
          <p:cNvPr id="58" name="Straight Arrow Connector 57"/>
          <p:cNvCxnSpPr>
            <a:stCxn id="54" idx="3"/>
          </p:cNvCxnSpPr>
          <p:nvPr/>
        </p:nvCxnSpPr>
        <p:spPr>
          <a:xfrm>
            <a:off x="2232075" y="4510330"/>
            <a:ext cx="224756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 bwMode="auto">
          <a:xfrm>
            <a:off x="4479637" y="5952309"/>
            <a:ext cx="5387241" cy="228121"/>
          </a:xfrm>
          <a:prstGeom prst="roundRect">
            <a:avLst>
              <a:gd name="adj" fmla="val 4658"/>
            </a:avLst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2960" y="5576395"/>
            <a:ext cx="152415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Barra de estados</a:t>
            </a:r>
            <a:endParaRPr lang="es-AR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cxnSp>
        <p:nvCxnSpPr>
          <p:cNvPr id="67" name="Elbow Connector 66"/>
          <p:cNvCxnSpPr>
            <a:stCxn id="63" idx="3"/>
            <a:endCxn id="61" idx="1"/>
          </p:cNvCxnSpPr>
          <p:nvPr/>
        </p:nvCxnSpPr>
        <p:spPr>
          <a:xfrm>
            <a:off x="2057115" y="5853394"/>
            <a:ext cx="2422522" cy="212976"/>
          </a:xfrm>
          <a:prstGeom prst="bentConnector3">
            <a:avLst>
              <a:gd name="adj1" fmla="val 85077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/>
      <p:bldP spid="2" grpId="1"/>
      <p:bldP spid="8" grpId="0" animBg="1"/>
      <p:bldP spid="8" grpId="1" animBg="1"/>
      <p:bldP spid="9" grpId="0"/>
      <p:bldP spid="9" grpId="1"/>
      <p:bldP spid="18" grpId="0"/>
      <p:bldP spid="18" grpId="1"/>
      <p:bldP spid="19" grpId="0" animBg="1"/>
      <p:bldP spid="19" grpId="1" animBg="1"/>
      <p:bldP spid="28" grpId="0" animBg="1"/>
      <p:bldP spid="28" grpId="1" animBg="1"/>
      <p:bldP spid="29" grpId="0"/>
      <p:bldP spid="29" grpId="1"/>
      <p:bldP spid="35" grpId="0" animBg="1"/>
      <p:bldP spid="35" grpId="1" animBg="1"/>
      <p:bldP spid="36" grpId="0"/>
      <p:bldP spid="36" grpId="1"/>
      <p:bldP spid="45" grpId="0" animBg="1"/>
      <p:bldP spid="45" grpId="1" animBg="1"/>
      <p:bldP spid="46" grpId="0"/>
      <p:bldP spid="46" grpId="1"/>
      <p:bldP spid="53" grpId="0" animBg="1"/>
      <p:bldP spid="53" grpId="1" animBg="1"/>
      <p:bldP spid="54" grpId="0"/>
      <p:bldP spid="54" grpId="1"/>
      <p:bldP spid="61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419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SQL Server Management Studio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200640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Cómo conectarse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73" y="2132477"/>
            <a:ext cx="5633551" cy="417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 el 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nstructor</a:t>
            </a:r>
            <a:endParaRPr sz="4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821465" cy="458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>
                <a:solidFill>
                  <a:srgbClr val="595959"/>
                </a:solidFill>
                <a:latin typeface="Quattrocento Sans"/>
                <a:sym typeface="Quattrocento Sans"/>
              </a:rPr>
              <a:t>Mariana Castro Evans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sz="2800" b="1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Ingeniera en Informática - </a:t>
            </a:r>
            <a:r>
              <a:rPr lang="es-419" sz="2800" b="0" i="0" u="none" strike="noStrike" cap="none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UNLaM</a:t>
            </a:r>
            <a:endParaRPr sz="2800" b="0" i="1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1 Año en Baufest</a:t>
            </a:r>
            <a:endParaRPr sz="28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sz="28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None/>
            </a:pPr>
            <a:r>
              <a:rPr lang="es-AR" sz="32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 en los que trabajé…</a:t>
            </a:r>
            <a:endParaRPr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419" sz="28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La Nación </a:t>
            </a:r>
            <a:r>
              <a:rPr lang="es-AR" altLang="es-AR" sz="3200" dirty="0"/>
              <a:t>(Conectándonos, Suscripción</a:t>
            </a:r>
            <a:r>
              <a:rPr lang="es-419" altLang="es-AR" sz="3200" dirty="0"/>
              <a:t>, Autogestión / Reclamos </a:t>
            </a:r>
            <a:r>
              <a:rPr lang="es-419" altLang="es-AR" sz="3200" dirty="0" err="1"/>
              <a:t>OnLine</a:t>
            </a:r>
            <a:r>
              <a:rPr lang="es-419" altLang="es-AR" sz="3200" dirty="0"/>
              <a:t>)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9253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419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SQL Server Management Studio (III)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200640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Cómo servicio: Inicio -&gt; Servicios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F5C91-D967-4A08-891F-AE82C305B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48" y="2052202"/>
            <a:ext cx="99536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DBeaver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097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DBeaver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271" y="837901"/>
            <a:ext cx="9794466" cy="554791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2717405" y="1206695"/>
            <a:ext cx="178195" cy="169229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101" y="1151660"/>
            <a:ext cx="15241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Editor SQL</a:t>
            </a:r>
            <a:endParaRPr lang="es-AR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cxnSp>
        <p:nvCxnSpPr>
          <p:cNvPr id="18" name="Elbow Connector 17"/>
          <p:cNvCxnSpPr>
            <a:stCxn id="10" idx="3"/>
            <a:endCxn id="9" idx="1"/>
          </p:cNvCxnSpPr>
          <p:nvPr/>
        </p:nvCxnSpPr>
        <p:spPr>
          <a:xfrm>
            <a:off x="1614255" y="1290160"/>
            <a:ext cx="1103150" cy="11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 bwMode="auto">
          <a:xfrm>
            <a:off x="2094271" y="1645040"/>
            <a:ext cx="2134829" cy="1654420"/>
          </a:xfrm>
          <a:prstGeom prst="roundRect">
            <a:avLst>
              <a:gd name="adj" fmla="val 8376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621" y="2341370"/>
            <a:ext cx="152415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Navegador de Bases de Datos</a:t>
            </a:r>
            <a:endParaRPr lang="es-AR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cxnSp>
        <p:nvCxnSpPr>
          <p:cNvPr id="40" name="Elbow Connector 39"/>
          <p:cNvCxnSpPr>
            <a:stCxn id="39" idx="3"/>
            <a:endCxn id="38" idx="1"/>
          </p:cNvCxnSpPr>
          <p:nvPr/>
        </p:nvCxnSpPr>
        <p:spPr>
          <a:xfrm flipV="1">
            <a:off x="1583775" y="2472250"/>
            <a:ext cx="510496" cy="14611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 bwMode="auto">
          <a:xfrm>
            <a:off x="4290059" y="1645040"/>
            <a:ext cx="7598677" cy="2561200"/>
          </a:xfrm>
          <a:prstGeom prst="roundRect">
            <a:avLst>
              <a:gd name="adj" fmla="val 8376"/>
            </a:avLst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621" y="3747468"/>
            <a:ext cx="152415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419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Navegador de Bases de Datos</a:t>
            </a:r>
            <a:endParaRPr lang="es-AR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cxnSp>
        <p:nvCxnSpPr>
          <p:cNvPr id="48" name="Elbow Connector 47"/>
          <p:cNvCxnSpPr>
            <a:stCxn id="47" idx="3"/>
          </p:cNvCxnSpPr>
          <p:nvPr/>
        </p:nvCxnSpPr>
        <p:spPr>
          <a:xfrm flipV="1">
            <a:off x="1583775" y="3672840"/>
            <a:ext cx="2706284" cy="35162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0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38" grpId="0" animBg="1"/>
      <p:bldP spid="39" grpId="0"/>
      <p:bldP spid="46" grpId="0" animBg="1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DBeaver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317714" cy="485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Crear una base de datos: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i="1" dirty="0"/>
              <a:t>CREATE DATABASE </a:t>
            </a:r>
            <a:r>
              <a:rPr lang="es-AR" sz="2800" dirty="0"/>
              <a:t>permite crear una Base de Datos en el RDBMS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Eliminar una base de datos: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i="1" dirty="0"/>
              <a:t>DROP DATABASE </a:t>
            </a:r>
            <a:r>
              <a:rPr lang="es-AR" sz="2800" dirty="0"/>
              <a:t>permite eliminar una Base de Datos en el RDBMS</a:t>
            </a:r>
            <a:r>
              <a:rPr lang="es-419" sz="2800" dirty="0"/>
              <a:t>, junto con todos los objetos creados en ella.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Ejemplo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DATABASE 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ejemplo1;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 DATABASE 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ejemplo1;</a:t>
            </a:r>
            <a:endParaRPr lang="es-AR" sz="1400" dirty="0">
              <a:solidFill>
                <a:srgbClr val="000000"/>
              </a:solidFill>
              <a:latin typeface="Avenir 45 Book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</p:txBody>
      </p:sp>
    </p:spTree>
    <p:extLst>
      <p:ext uri="{BB962C8B-B14F-4D97-AF65-F5344CB8AC3E}">
        <p14:creationId xmlns:p14="http://schemas.microsoft.com/office/powerpoint/2010/main" val="12762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Modelo Entidad Relación</a:t>
            </a:r>
          </a:p>
        </p:txBody>
      </p:sp>
    </p:spTree>
    <p:extLst>
      <p:ext uri="{BB962C8B-B14F-4D97-AF65-F5344CB8AC3E}">
        <p14:creationId xmlns:p14="http://schemas.microsoft.com/office/powerpoint/2010/main" val="2637539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5467091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¿Qué es un Modelo de base de Datos?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Es una </a:t>
            </a:r>
            <a:r>
              <a:rPr lang="es-AR" sz="2800" b="1" dirty="0"/>
              <a:t>representación conceptual </a:t>
            </a:r>
            <a:r>
              <a:rPr lang="es-AR" sz="2800" dirty="0"/>
              <a:t>que permite describir la estructura lógica de una base de datos.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Permite determinar la forma de almacenar, organizar y manipular los datos.</a:t>
            </a:r>
            <a:endParaRPr lang="es-AR" sz="2800" dirty="0"/>
          </a:p>
        </p:txBody>
      </p:sp>
      <p:pic>
        <p:nvPicPr>
          <p:cNvPr id="9" name="Picture 2" descr="http://data.cse.edu.uy/sites/data.cse.edu.uy/files/Mapa%20Conceptua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637" y="2422037"/>
            <a:ext cx="3053897" cy="203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3288667" cy="4881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Diagrama Entidad-Relación (DER)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Es un modelo que permite </a:t>
            </a:r>
            <a:r>
              <a:rPr lang="es-AR" sz="2800" b="1" dirty="0"/>
              <a:t>representar</a:t>
            </a:r>
            <a:r>
              <a:rPr lang="es-AR" sz="2800" dirty="0"/>
              <a:t> de forma gráfica el conjunto de </a:t>
            </a:r>
            <a:r>
              <a:rPr lang="es-AR" sz="2800" b="1" dirty="0"/>
              <a:t>entidades</a:t>
            </a:r>
            <a:r>
              <a:rPr lang="es-AR" sz="2800" dirty="0"/>
              <a:t> más relevantes de un sistema y sus </a:t>
            </a:r>
            <a:r>
              <a:rPr lang="es-AR" sz="2800" b="1" dirty="0"/>
              <a:t>atributos</a:t>
            </a:r>
            <a:r>
              <a:rPr lang="es-AR" sz="2800" dirty="0"/>
              <a:t> e </a:t>
            </a:r>
            <a:r>
              <a:rPr lang="es-AR" sz="2800" b="1" dirty="0"/>
              <a:t>interrelaciones.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b="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03" y="1609166"/>
            <a:ext cx="7654616" cy="43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5467091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Componentes del DER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90354725"/>
              </p:ext>
            </p:extLst>
          </p:nvPr>
        </p:nvGraphicFramePr>
        <p:xfrm>
          <a:off x="2084319" y="2384613"/>
          <a:ext cx="8087659" cy="3664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33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(IV)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3" y="1447801"/>
            <a:ext cx="6901443" cy="417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Entidades</a:t>
            </a:r>
            <a:endParaRPr lang="es-AR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Permiten representar “cosas” u “objetos” del mundo real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Se diferencian unívocamente entre sí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Tipos de entidades: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/>
              <a:t>Concretas:</a:t>
            </a:r>
            <a:r>
              <a:rPr lang="es-419" sz="2446" dirty="0"/>
              <a:t> </a:t>
            </a:r>
            <a:r>
              <a:rPr lang="es-AR" sz="2446" dirty="0"/>
              <a:t>Objetos de existencia física (Por ejemplo: Personas, Teléfonos)</a:t>
            </a:r>
            <a:endParaRPr lang="es-419" sz="2446" i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/>
              <a:t>Abstractas: Objetos de existencia conceptual (Por ejemplo: Tipos de Documentos)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 pitchFamily="34" charset="0"/>
              <a:buNone/>
            </a:pPr>
            <a:endParaRPr lang="es-AR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369179"/>
              </p:ext>
            </p:extLst>
          </p:nvPr>
        </p:nvGraphicFramePr>
        <p:xfrm>
          <a:off x="8326022" y="1401118"/>
          <a:ext cx="1802816" cy="10706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Persona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98163"/>
              </p:ext>
            </p:extLst>
          </p:nvPr>
        </p:nvGraphicFramePr>
        <p:xfrm>
          <a:off x="10241910" y="3169936"/>
          <a:ext cx="1695451" cy="73533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TipoDocumento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 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24666"/>
              </p:ext>
            </p:extLst>
          </p:nvPr>
        </p:nvGraphicFramePr>
        <p:xfrm>
          <a:off x="9154084" y="4481431"/>
          <a:ext cx="1243694" cy="769012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3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Telefono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7">
                <a:tc>
                  <a:txBody>
                    <a:bodyPr/>
                    <a:lstStyle/>
                    <a:p>
                      <a:pPr algn="l" fontAlgn="b"/>
                      <a:endParaRPr lang="es-AR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(V)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3" y="1447800"/>
            <a:ext cx="7381586" cy="4979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Atributos</a:t>
            </a:r>
            <a:endParaRPr lang="es-AR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Son las características que definen o identifican a una entidad.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Sólo se representan los más importantes.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Características: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/>
              <a:t>Valores: </a:t>
            </a:r>
            <a:r>
              <a:rPr lang="es-AR" sz="2446" dirty="0"/>
              <a:t>Cada atributo de una entidad podrá contener un valor asociado. 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/>
              <a:t>Unicidad: </a:t>
            </a:r>
            <a:r>
              <a:rPr lang="es-AR" sz="2446" dirty="0"/>
              <a:t>Dos o más instancias de una entidad no  pueden tener exactamente los mismos valores</a:t>
            </a:r>
            <a:br>
              <a:rPr lang="es-AR" sz="2446" dirty="0"/>
            </a:br>
            <a:r>
              <a:rPr lang="es-AR" sz="2446" dirty="0"/>
              <a:t>en todos sus campos.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/>
              <a:t>Dominio: </a:t>
            </a:r>
            <a:r>
              <a:rPr lang="es-419" sz="2446" dirty="0"/>
              <a:t>Tipo de datos que puede almacenar.</a:t>
            </a:r>
            <a:endParaRPr lang="es-AR" sz="2091" i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446" i="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572881"/>
              </p:ext>
            </p:extLst>
          </p:nvPr>
        </p:nvGraphicFramePr>
        <p:xfrm>
          <a:off x="8326022" y="1401118"/>
          <a:ext cx="1802816" cy="10706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Persona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Apellido</a:t>
                      </a: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NumeroDocumento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12819"/>
              </p:ext>
            </p:extLst>
          </p:nvPr>
        </p:nvGraphicFramePr>
        <p:xfrm>
          <a:off x="10241910" y="3169936"/>
          <a:ext cx="1695451" cy="73533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TipoDocumento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 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Descripcion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41954"/>
              </p:ext>
            </p:extLst>
          </p:nvPr>
        </p:nvGraphicFramePr>
        <p:xfrm>
          <a:off x="9154084" y="4481431"/>
          <a:ext cx="1243694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3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Telefono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7">
                <a:tc>
                  <a:txBody>
                    <a:bodyPr/>
                    <a:lstStyle/>
                    <a:p>
                      <a:pPr algn="l" fontAlgn="b"/>
                      <a:endParaRPr lang="es-AR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IdTelefono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Numero</a:t>
                      </a: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</a:t>
            </a: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 Instructor</a:t>
            </a:r>
            <a:endParaRPr sz="4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445261" cy="417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Jorge García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Analista Universitario en Computación – FCEN - UBA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i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.Net</a:t>
            </a:r>
            <a:r>
              <a:rPr lang="es-AR" sz="28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00" i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Technical</a:t>
            </a:r>
            <a:r>
              <a:rPr lang="es-AR" sz="28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00" i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Expert</a:t>
            </a:r>
            <a:endParaRPr 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 meses en </a:t>
            </a:r>
            <a:r>
              <a:rPr lang="es-AR" sz="2800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Baufest</a:t>
            </a: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r>
              <a:rPr lang="es-AR" sz="32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 en los que trabajé…</a:t>
            </a:r>
            <a:endParaRPr lang="es-AR" sz="2800" dirty="0"/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AR" sz="2400" i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Asociart</a:t>
            </a:r>
            <a:r>
              <a:rPr lang="es-AR" sz="24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(sistema de gestión de Contratos de </a:t>
            </a:r>
            <a:r>
              <a:rPr lang="es-AR" sz="2400" i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ARTs</a:t>
            </a:r>
            <a:r>
              <a:rPr lang="es-AR" sz="24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lang="es-AR" sz="2800"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57524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(VI)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3" y="1447800"/>
            <a:ext cx="7381586" cy="4979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Atributos</a:t>
            </a:r>
            <a:endParaRPr lang="es-AR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Identificadores: </a:t>
            </a:r>
            <a:r>
              <a:rPr lang="es-419" sz="2800" dirty="0"/>
              <a:t>Son los que permiten diferenciar a una instancia de la entidad de otra.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Categorías: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/>
              <a:t>Simples: </a:t>
            </a:r>
            <a:r>
              <a:rPr lang="es-AR" sz="2446" dirty="0"/>
              <a:t>Tiene un único valor.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/>
              <a:t>Compuestos: </a:t>
            </a:r>
            <a:r>
              <a:rPr lang="es-AR" sz="2446" dirty="0"/>
              <a:t>El valor está compuesto por varios sub-valores. 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/>
              <a:t>Múltiples: </a:t>
            </a:r>
            <a:r>
              <a:rPr lang="es-419" sz="2446" dirty="0"/>
              <a:t>Puede tener una lista de valores por cada instancia de la entidad.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i="1" dirty="0"/>
              <a:t>Derivados: </a:t>
            </a:r>
            <a:r>
              <a:rPr lang="es-419" sz="2446" dirty="0"/>
              <a:t>Se pueden calcular a partir de otros atributos de la instancia de la entidad.</a:t>
            </a:r>
            <a:endParaRPr lang="es-AR" sz="2091" i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446" i="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715137"/>
              </p:ext>
            </p:extLst>
          </p:nvPr>
        </p:nvGraphicFramePr>
        <p:xfrm>
          <a:off x="8326022" y="1401118"/>
          <a:ext cx="1802816" cy="10706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Persona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Apellido</a:t>
                      </a: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NumeroDocumento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37914"/>
              </p:ext>
            </p:extLst>
          </p:nvPr>
        </p:nvGraphicFramePr>
        <p:xfrm>
          <a:off x="10241910" y="3169936"/>
          <a:ext cx="1695451" cy="73533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TipoDocumento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 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Descripcion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604737"/>
              </p:ext>
            </p:extLst>
          </p:nvPr>
        </p:nvGraphicFramePr>
        <p:xfrm>
          <a:off x="9154084" y="4481431"/>
          <a:ext cx="1243694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3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Telefono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7">
                <a:tc>
                  <a:txBody>
                    <a:bodyPr/>
                    <a:lstStyle/>
                    <a:p>
                      <a:pPr algn="l" fontAlgn="b"/>
                      <a:endParaRPr lang="es-AR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IdTelefono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Numero</a:t>
                      </a: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6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(VII)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3" y="1447800"/>
            <a:ext cx="7381586" cy="4979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Claves</a:t>
            </a:r>
            <a:endParaRPr lang="es-AR" sz="2800" b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Son restricciones que se le aplican a atributos de una entidad.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46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u="sng" dirty="0"/>
              <a:t>Tipos: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i="1" dirty="0"/>
              <a:t>Clave Primaria (</a:t>
            </a:r>
            <a:r>
              <a:rPr lang="es-419" sz="2091" i="1" dirty="0" err="1"/>
              <a:t>Primary</a:t>
            </a:r>
            <a:r>
              <a:rPr lang="es-419" sz="2091" i="1" dirty="0"/>
              <a:t> Key - PK): </a:t>
            </a:r>
            <a:r>
              <a:rPr lang="es-419" sz="2091" dirty="0"/>
              <a:t>Significa que el o los atributos que se definan como PK van a identificar unívocamente a las diferentes instancias de una entidad.</a:t>
            </a:r>
            <a:endParaRPr lang="es-419" sz="1738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i="1" dirty="0"/>
              <a:t>Clave Foránea (</a:t>
            </a:r>
            <a:r>
              <a:rPr lang="es-419" sz="2091" i="1" dirty="0" err="1"/>
              <a:t>Foreign</a:t>
            </a:r>
            <a:r>
              <a:rPr lang="es-419" sz="2091" i="1" dirty="0"/>
              <a:t> Key – FK): </a:t>
            </a:r>
            <a:r>
              <a:rPr lang="es-419" sz="2091" dirty="0"/>
              <a:t>Significa que el o los </a:t>
            </a:r>
            <a:r>
              <a:rPr lang="es-419" sz="2091" dirty="0" err="1"/>
              <a:t>artibutos</a:t>
            </a:r>
            <a:r>
              <a:rPr lang="es-419" sz="2091" dirty="0"/>
              <a:t> que se definan como FK tienen que ser PK de otra entidad.</a:t>
            </a:r>
            <a:endParaRPr lang="es-AR" sz="2091" i="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11990"/>
              </p:ext>
            </p:extLst>
          </p:nvPr>
        </p:nvGraphicFramePr>
        <p:xfrm>
          <a:off x="8326022" y="1401118"/>
          <a:ext cx="1802816" cy="10706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Persona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Apellido</a:t>
                      </a: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0" i="0" u="none" strike="noStrike" dirty="0">
                        <a:solidFill>
                          <a:schemeClr val="accent3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NumeroDocumento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86793"/>
              </p:ext>
            </p:extLst>
          </p:nvPr>
        </p:nvGraphicFramePr>
        <p:xfrm>
          <a:off x="10241910" y="3169936"/>
          <a:ext cx="1695451" cy="73533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TipoDocumento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 PK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Descripcion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67541"/>
              </p:ext>
            </p:extLst>
          </p:nvPr>
        </p:nvGraphicFramePr>
        <p:xfrm>
          <a:off x="9154084" y="4481431"/>
          <a:ext cx="1243694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3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Telefono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7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PK</a:t>
                      </a:r>
                    </a:p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FK</a:t>
                      </a:r>
                      <a:endParaRPr lang="es-AR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IdTelefono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0" i="0" u="none" strike="noStrike" dirty="0">
                        <a:solidFill>
                          <a:schemeClr val="accent5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Numero</a:t>
                      </a: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5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(VIII)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3" y="1447800"/>
            <a:ext cx="10729372" cy="9726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Claves</a:t>
            </a:r>
            <a:endParaRPr lang="es-AR" sz="2800" b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Ejemplo del modelo anterior:</a:t>
            </a:r>
            <a:endParaRPr lang="es-AR" sz="2091" i="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31480"/>
              </p:ext>
            </p:extLst>
          </p:nvPr>
        </p:nvGraphicFramePr>
        <p:xfrm>
          <a:off x="1529261" y="2491841"/>
          <a:ext cx="8977373" cy="201267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69344">
                  <a:extLst>
                    <a:ext uri="{9D8B030D-6E8A-4147-A177-3AD203B41FA5}">
                      <a16:colId xmlns:a16="http://schemas.microsoft.com/office/drawing/2014/main" val="4052443034"/>
                    </a:ext>
                  </a:extLst>
                </a:gridCol>
                <a:gridCol w="1158964">
                  <a:extLst>
                    <a:ext uri="{9D8B030D-6E8A-4147-A177-3AD203B41FA5}">
                      <a16:colId xmlns:a16="http://schemas.microsoft.com/office/drawing/2014/main" val="211249344"/>
                    </a:ext>
                  </a:extLst>
                </a:gridCol>
                <a:gridCol w="1315332">
                  <a:extLst>
                    <a:ext uri="{9D8B030D-6E8A-4147-A177-3AD203B41FA5}">
                      <a16:colId xmlns:a16="http://schemas.microsoft.com/office/drawing/2014/main" val="1526000417"/>
                    </a:ext>
                  </a:extLst>
                </a:gridCol>
                <a:gridCol w="864623">
                  <a:extLst>
                    <a:ext uri="{9D8B030D-6E8A-4147-A177-3AD203B41FA5}">
                      <a16:colId xmlns:a16="http://schemas.microsoft.com/office/drawing/2014/main" val="279853578"/>
                    </a:ext>
                  </a:extLst>
                </a:gridCol>
                <a:gridCol w="2271936">
                  <a:extLst>
                    <a:ext uri="{9D8B030D-6E8A-4147-A177-3AD203B41FA5}">
                      <a16:colId xmlns:a16="http://schemas.microsoft.com/office/drawing/2014/main" val="2786485609"/>
                    </a:ext>
                  </a:extLst>
                </a:gridCol>
                <a:gridCol w="2097174">
                  <a:extLst>
                    <a:ext uri="{9D8B030D-6E8A-4147-A177-3AD203B41FA5}">
                      <a16:colId xmlns:a16="http://schemas.microsoft.com/office/drawing/2014/main" val="2092224319"/>
                    </a:ext>
                  </a:extLst>
                </a:gridCol>
              </a:tblGrid>
              <a:tr h="296679">
                <a:tc gridSpan="6">
                  <a:txBody>
                    <a:bodyPr/>
                    <a:lstStyle/>
                    <a:p>
                      <a:pPr algn="ctr"/>
                      <a:r>
                        <a:rPr lang="es-419" dirty="0"/>
                        <a:t>Persona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79132"/>
                  </a:ext>
                </a:extLst>
              </a:tr>
              <a:tr h="335687"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solidFill>
                            <a:srgbClr val="0071BC"/>
                          </a:solidFill>
                        </a:rPr>
                        <a:t>IdPersona</a:t>
                      </a:r>
                      <a:endParaRPr lang="es-AR" b="1" dirty="0">
                        <a:solidFill>
                          <a:srgbClr val="0071B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/>
                        <a:t>Nombre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/>
                        <a:t>Apellido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/>
                        <a:t>Prefijo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solidFill>
                            <a:schemeClr val="accent3"/>
                          </a:solidFill>
                        </a:rPr>
                        <a:t>IdTipoDocumento</a:t>
                      </a:r>
                      <a:endParaRPr lang="es-AR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/>
                        <a:t>NumeroDocumento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69579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rgbClr val="0071BC"/>
                          </a:solidFill>
                        </a:rPr>
                        <a:t>1</a:t>
                      </a:r>
                      <a:endParaRPr lang="es-AR" b="1" dirty="0">
                        <a:solidFill>
                          <a:srgbClr val="0071B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Juan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Pérez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s-AR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14098172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65182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rgbClr val="0071BC"/>
                          </a:solidFill>
                        </a:rPr>
                        <a:t>2</a:t>
                      </a:r>
                      <a:endParaRPr lang="es-AR" b="1" dirty="0">
                        <a:solidFill>
                          <a:srgbClr val="0071B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Ricardo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Méndez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s-AR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19777981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05619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rgbClr val="0071BC"/>
                          </a:solidFill>
                        </a:rPr>
                        <a:t>3</a:t>
                      </a:r>
                      <a:endParaRPr lang="es-AR" b="1" dirty="0">
                        <a:solidFill>
                          <a:srgbClr val="0071B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María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Bongiorno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Srta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s-AR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40798123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47570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rgbClr val="0071BC"/>
                          </a:solidFill>
                        </a:rPr>
                        <a:t>4</a:t>
                      </a:r>
                      <a:endParaRPr lang="es-AR" b="1" dirty="0">
                        <a:solidFill>
                          <a:srgbClr val="0071B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Rosa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Franco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Sra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s-AR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13123456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9736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32712"/>
              </p:ext>
            </p:extLst>
          </p:nvPr>
        </p:nvGraphicFramePr>
        <p:xfrm>
          <a:off x="1721221" y="4815741"/>
          <a:ext cx="4087908" cy="167689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52284">
                  <a:extLst>
                    <a:ext uri="{9D8B030D-6E8A-4147-A177-3AD203B41FA5}">
                      <a16:colId xmlns:a16="http://schemas.microsoft.com/office/drawing/2014/main" val="4052443034"/>
                    </a:ext>
                  </a:extLst>
                </a:gridCol>
                <a:gridCol w="1246095">
                  <a:extLst>
                    <a:ext uri="{9D8B030D-6E8A-4147-A177-3AD203B41FA5}">
                      <a16:colId xmlns:a16="http://schemas.microsoft.com/office/drawing/2014/main" val="211249344"/>
                    </a:ext>
                  </a:extLst>
                </a:gridCol>
                <a:gridCol w="1389529">
                  <a:extLst>
                    <a:ext uri="{9D8B030D-6E8A-4147-A177-3AD203B41FA5}">
                      <a16:colId xmlns:a16="http://schemas.microsoft.com/office/drawing/2014/main" val="4235919926"/>
                    </a:ext>
                  </a:extLst>
                </a:gridCol>
              </a:tblGrid>
              <a:tr h="156479">
                <a:tc gridSpan="3"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Telefono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79132"/>
                  </a:ext>
                </a:extLst>
              </a:tr>
              <a:tr h="335687"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solidFill>
                            <a:srgbClr val="92D050"/>
                          </a:solidFill>
                        </a:rPr>
                        <a:t>IdTelefono</a:t>
                      </a:r>
                      <a:endParaRPr lang="es-AR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solidFill>
                            <a:schemeClr val="accent5"/>
                          </a:solidFill>
                        </a:rPr>
                        <a:t>IdPersona</a:t>
                      </a:r>
                      <a:endParaRPr lang="es-AR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/>
                        <a:t>Numero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69579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es-AR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s-AR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45678910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65182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rgbClr val="92D050"/>
                          </a:solidFill>
                        </a:rPr>
                        <a:t>2</a:t>
                      </a:r>
                      <a:endParaRPr lang="es-AR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s-AR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44442222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05619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rgbClr val="92D050"/>
                          </a:solidFill>
                        </a:rPr>
                        <a:t>3</a:t>
                      </a:r>
                      <a:endParaRPr lang="es-AR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5"/>
                          </a:solidFill>
                        </a:rPr>
                        <a:t>4</a:t>
                      </a:r>
                      <a:endParaRPr lang="es-AR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43215678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4757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42769"/>
              </p:ext>
            </p:extLst>
          </p:nvPr>
        </p:nvGraphicFramePr>
        <p:xfrm>
          <a:off x="6639146" y="5054400"/>
          <a:ext cx="3801038" cy="134301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21861">
                  <a:extLst>
                    <a:ext uri="{9D8B030D-6E8A-4147-A177-3AD203B41FA5}">
                      <a16:colId xmlns:a16="http://schemas.microsoft.com/office/drawing/2014/main" val="4052443034"/>
                    </a:ext>
                  </a:extLst>
                </a:gridCol>
                <a:gridCol w="1479177">
                  <a:extLst>
                    <a:ext uri="{9D8B030D-6E8A-4147-A177-3AD203B41FA5}">
                      <a16:colId xmlns:a16="http://schemas.microsoft.com/office/drawing/2014/main" val="211249344"/>
                    </a:ext>
                  </a:extLst>
                </a:gridCol>
              </a:tblGrid>
              <a:tr h="335776">
                <a:tc gridSpan="2"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TipoDocumento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79132"/>
                  </a:ext>
                </a:extLst>
              </a:tr>
              <a:tr h="335687"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solidFill>
                            <a:schemeClr val="accent3"/>
                          </a:solidFill>
                        </a:rPr>
                        <a:t>IdTipoDocumento</a:t>
                      </a:r>
                      <a:endParaRPr lang="es-AR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/>
                        <a:t>Descripcion</a:t>
                      </a:r>
                      <a:endParaRPr lang="es-AR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69579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s-AR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DNI</a:t>
                      </a:r>
                      <a:endParaRPr lang="es-AR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65182"/>
                  </a:ext>
                </a:extLst>
              </a:tr>
              <a:tr h="335776">
                <a:tc>
                  <a:txBody>
                    <a:bodyPr/>
                    <a:lstStyle/>
                    <a:p>
                      <a:pPr algn="ctr"/>
                      <a:r>
                        <a:rPr lang="es-419" b="1" dirty="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s-AR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LC</a:t>
                      </a:r>
                      <a:endParaRPr lang="es-AR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0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(IX)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3" y="1447800"/>
            <a:ext cx="7403466" cy="4979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Relaciones</a:t>
            </a:r>
            <a:endParaRPr lang="es-AR" sz="2800" b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446" dirty="0"/>
              <a:t>Es un vínculo entre dos entidades para: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dirty="0"/>
              <a:t>Establecer una </a:t>
            </a:r>
            <a:r>
              <a:rPr lang="es-419" sz="2091" b="1" dirty="0"/>
              <a:t>dependencia</a:t>
            </a:r>
            <a:r>
              <a:rPr lang="es-419" sz="2091" dirty="0"/>
              <a:t> de una entidad sobre otra.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dirty="0"/>
              <a:t>Establecer una </a:t>
            </a:r>
            <a:r>
              <a:rPr lang="es-419" sz="2091" b="1" dirty="0"/>
              <a:t>asociación</a:t>
            </a:r>
            <a:r>
              <a:rPr lang="es-419" sz="2091" dirty="0"/>
              <a:t> entre dos entidades.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09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Puede haber más de una relación entre las mismas entidades.</a:t>
            </a:r>
          </a:p>
          <a:p>
            <a:pPr marL="557205" lvl="2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09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u="sng" dirty="0"/>
              <a:t>La entidad con una relación puede ser: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i="1" dirty="0"/>
              <a:t>Independiente: </a:t>
            </a:r>
            <a:r>
              <a:rPr lang="es-419" sz="2091" dirty="0"/>
              <a:t>Puede existir por si sola.</a:t>
            </a:r>
            <a:endParaRPr lang="es-419" sz="1738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i="1" dirty="0"/>
              <a:t>Dependiente: </a:t>
            </a:r>
            <a:r>
              <a:rPr lang="es-419" sz="2091" dirty="0"/>
              <a:t>necesita de otra entidad para poder existir.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091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09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64459"/>
              </p:ext>
            </p:extLst>
          </p:nvPr>
        </p:nvGraphicFramePr>
        <p:xfrm>
          <a:off x="8326022" y="1401118"/>
          <a:ext cx="1802816" cy="10706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Persona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Apellido</a:t>
                      </a:r>
                    </a:p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1" i="0" u="none" strike="noStrike" dirty="0">
                        <a:solidFill>
                          <a:schemeClr val="accent3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NumeroDocumento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05077"/>
              </p:ext>
            </p:extLst>
          </p:nvPr>
        </p:nvGraphicFramePr>
        <p:xfrm>
          <a:off x="10241910" y="3169936"/>
          <a:ext cx="1695451" cy="73533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TipoDocumento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 PK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Descripcion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19929"/>
              </p:ext>
            </p:extLst>
          </p:nvPr>
        </p:nvGraphicFramePr>
        <p:xfrm>
          <a:off x="9154084" y="4481431"/>
          <a:ext cx="1243694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3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Telefono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7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PK</a:t>
                      </a:r>
                    </a:p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FK</a:t>
                      </a:r>
                      <a:endParaRPr lang="es-AR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IdTelefono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accent5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Numero</a:t>
                      </a: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Elbow Connector 18"/>
          <p:cNvCxnSpPr>
            <a:stCxn id="14" idx="0"/>
            <a:endCxn id="12" idx="2"/>
          </p:cNvCxnSpPr>
          <p:nvPr/>
        </p:nvCxnSpPr>
        <p:spPr>
          <a:xfrm rot="16200000" flipV="1">
            <a:off x="8496830" y="3202329"/>
            <a:ext cx="2009703" cy="54850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3" idx="0"/>
          </p:cNvCxnSpPr>
          <p:nvPr/>
        </p:nvCxnSpPr>
        <p:spPr>
          <a:xfrm rot="16200000" flipH="1">
            <a:off x="9992480" y="2072780"/>
            <a:ext cx="1233513" cy="960797"/>
          </a:xfrm>
          <a:prstGeom prst="bentConnector3">
            <a:avLst>
              <a:gd name="adj1" fmla="val -8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(X)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3" y="1447800"/>
            <a:ext cx="7143490" cy="4979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Relaciones</a:t>
            </a:r>
            <a:endParaRPr lang="es-419" sz="209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u="sng" dirty="0"/>
              <a:t>Especialización:</a:t>
            </a:r>
            <a:r>
              <a:rPr lang="es-419" sz="2446" dirty="0"/>
              <a:t> cuando se considera de abajo hacia arriba.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u="sng" dirty="0"/>
              <a:t>Generalización:</a:t>
            </a:r>
            <a:r>
              <a:rPr lang="es-419" sz="2446" dirty="0"/>
              <a:t> cuando se considera de arriba hacia abajo.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46" u="sng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dirty="0"/>
              <a:t>Las entidades de bajo nivel: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1736" dirty="0"/>
              <a:t>Heredan todos los atributos de las entidades de mayor nivel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1736" dirty="0"/>
              <a:t>No tienen PK, la heredan.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1736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dirty="0"/>
              <a:t>Se corresponde con el concepto de herencia de la programación orientada a objetos. 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091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09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5560504"/>
              </p:ext>
            </p:extLst>
          </p:nvPr>
        </p:nvGraphicFramePr>
        <p:xfrm>
          <a:off x="7969624" y="2330825"/>
          <a:ext cx="3550023" cy="2453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2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(XI)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3" y="1447800"/>
            <a:ext cx="7403466" cy="4979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 err="1"/>
              <a:t>Cardinalidad</a:t>
            </a:r>
            <a:endParaRPr lang="es-AR" sz="2800" b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446" dirty="0"/>
              <a:t>Permite definir cuántas instancias de una entidad podrán participar en una determinada relación.</a:t>
            </a:r>
          </a:p>
          <a:p>
            <a:pPr marL="557205" lvl="2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09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u="sng" dirty="0"/>
              <a:t>Tipos de </a:t>
            </a:r>
            <a:r>
              <a:rPr lang="es-419" sz="2446" u="sng" dirty="0" err="1"/>
              <a:t>cardinalidad</a:t>
            </a:r>
            <a:r>
              <a:rPr lang="es-419" sz="2446" u="sng" dirty="0"/>
              <a:t>: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i="1" dirty="0"/>
              <a:t>0: </a:t>
            </a:r>
            <a:r>
              <a:rPr lang="es-419" sz="2091" dirty="0"/>
              <a:t>Las instancias de la entidad no están obligadas a participar en la relación.</a:t>
            </a:r>
            <a:endParaRPr lang="es-419" sz="1738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i="1" dirty="0"/>
              <a:t>1: </a:t>
            </a:r>
            <a:r>
              <a:rPr lang="es-419" sz="2091" dirty="0"/>
              <a:t>Las instancias de la entidad deben participar de la relación por única vez.</a:t>
            </a:r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091" i="1" dirty="0"/>
              <a:t>N / *: </a:t>
            </a:r>
            <a:r>
              <a:rPr lang="es-419" sz="2091" dirty="0"/>
              <a:t>Las instancias de la entidad pueden participar de la relación de 0 a un número arbitrario de veces .</a:t>
            </a:r>
            <a:endParaRPr lang="es-419" sz="2091" i="1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091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09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8326022" y="1401118"/>
          <a:ext cx="1802816" cy="10706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Persona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Apellido</a:t>
                      </a:r>
                    </a:p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1" i="0" u="none" strike="noStrike" dirty="0">
                        <a:solidFill>
                          <a:schemeClr val="accent3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NumeroDocumento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90107"/>
              </p:ext>
            </p:extLst>
          </p:nvPr>
        </p:nvGraphicFramePr>
        <p:xfrm>
          <a:off x="10241910" y="3169936"/>
          <a:ext cx="1695451" cy="73533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TipoDocumento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 PK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IdTipoDocumento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Descripcion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24633"/>
              </p:ext>
            </p:extLst>
          </p:nvPr>
        </p:nvGraphicFramePr>
        <p:xfrm>
          <a:off x="9154084" y="4481431"/>
          <a:ext cx="1243694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3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Telefono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7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PK</a:t>
                      </a:r>
                    </a:p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FK</a:t>
                      </a:r>
                      <a:endParaRPr lang="es-AR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IdTelefono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accent5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Numero</a:t>
                      </a: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Elbow Connector 18"/>
          <p:cNvCxnSpPr>
            <a:stCxn id="14" idx="0"/>
            <a:endCxn id="12" idx="2"/>
          </p:cNvCxnSpPr>
          <p:nvPr/>
        </p:nvCxnSpPr>
        <p:spPr>
          <a:xfrm rot="16200000" flipV="1">
            <a:off x="8496830" y="3202329"/>
            <a:ext cx="2009703" cy="54850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3" idx="0"/>
          </p:cNvCxnSpPr>
          <p:nvPr/>
        </p:nvCxnSpPr>
        <p:spPr>
          <a:xfrm rot="16200000" flipH="1">
            <a:off x="9992480" y="2072780"/>
            <a:ext cx="1233513" cy="960797"/>
          </a:xfrm>
          <a:prstGeom prst="bentConnector3">
            <a:avLst>
              <a:gd name="adj1" fmla="val -8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75059" y="2563906"/>
            <a:ext cx="279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1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02589" y="4219976"/>
            <a:ext cx="1404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*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89521" y="1682506"/>
            <a:ext cx="1404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*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77230" y="2914613"/>
            <a:ext cx="1404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1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492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(XII)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2" y="1447801"/>
            <a:ext cx="10585937" cy="175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 err="1"/>
              <a:t>Cardinalidad</a:t>
            </a:r>
            <a:endParaRPr lang="es-AR" sz="2800" b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u="sng" dirty="0"/>
              <a:t>Ejemplo de 1 – 1: </a:t>
            </a: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46" dirty="0"/>
              <a:t>Una persona puede tener un sólo teléfono, y el teléfono sólo puede pertenecer a una persona</a:t>
            </a:r>
            <a:endParaRPr lang="es-AR" sz="2446" dirty="0"/>
          </a:p>
          <a:p>
            <a:pPr marL="557205" lvl="2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091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09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865021"/>
              </p:ext>
            </p:extLst>
          </p:nvPr>
        </p:nvGraphicFramePr>
        <p:xfrm>
          <a:off x="3655410" y="4122574"/>
          <a:ext cx="1802816" cy="10706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Persona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Apellido</a:t>
                      </a: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NumeroDocumento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419" sz="11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IdTelefono</a:t>
                      </a:r>
                      <a:endParaRPr lang="es-AR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49536"/>
              </p:ext>
            </p:extLst>
          </p:nvPr>
        </p:nvGraphicFramePr>
        <p:xfrm>
          <a:off x="6535959" y="4206394"/>
          <a:ext cx="1243694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3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Telefono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7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PK</a:t>
                      </a:r>
                    </a:p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FK</a:t>
                      </a:r>
                      <a:endParaRPr lang="es-AR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IdTelefono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accent5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Numero</a:t>
                      </a: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19282" y="4364174"/>
            <a:ext cx="279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1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cxnSp>
        <p:nvCxnSpPr>
          <p:cNvPr id="4" name="Straight Arrow Connector 3"/>
          <p:cNvCxnSpPr>
            <a:stCxn id="12" idx="3"/>
            <a:endCxn id="14" idx="1"/>
          </p:cNvCxnSpPr>
          <p:nvPr/>
        </p:nvCxnSpPr>
        <p:spPr>
          <a:xfrm>
            <a:off x="5458226" y="4657879"/>
            <a:ext cx="107773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56934" y="4364174"/>
            <a:ext cx="279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1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422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XIII)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2" y="1447801"/>
            <a:ext cx="10585937" cy="175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 err="1"/>
              <a:t>Cardinalidad</a:t>
            </a:r>
            <a:endParaRPr lang="es-AR" sz="2800" b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u="sng" dirty="0"/>
              <a:t>Ejemplo de 1 – </a:t>
            </a:r>
            <a:r>
              <a:rPr lang="es-419" sz="2446" u="sng" dirty="0" smtClean="0"/>
              <a:t>N: </a:t>
            </a:r>
            <a:endParaRPr lang="es-419" sz="2446" u="sng" dirty="0"/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46" dirty="0"/>
              <a:t>Una persona puede tener un sólo </a:t>
            </a:r>
            <a:r>
              <a:rPr lang="es-419" sz="2446" dirty="0" smtClean="0"/>
              <a:t>teléfono, pero el teléfono podría pertenecer a má</a:t>
            </a:r>
            <a:r>
              <a:rPr lang="es-419" sz="2446" dirty="0" smtClean="0"/>
              <a:t>s de una persona</a:t>
            </a:r>
            <a:endParaRPr lang="es-AR" sz="2446" dirty="0"/>
          </a:p>
          <a:p>
            <a:pPr marL="557205" lvl="2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091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09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655410" y="4122574"/>
          <a:ext cx="1802816" cy="10706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Persona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419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Apellido</a:t>
                      </a: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NumeroDocumento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419" sz="1100" b="1" i="0" u="none" strike="noStrike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IdTelefono</a:t>
                      </a:r>
                      <a:endParaRPr lang="es-AR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2921"/>
              </p:ext>
            </p:extLst>
          </p:nvPr>
        </p:nvGraphicFramePr>
        <p:xfrm>
          <a:off x="6535959" y="4206394"/>
          <a:ext cx="1243694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3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Telefono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7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PK</a:t>
                      </a:r>
                    </a:p>
                    <a:p>
                      <a:pPr algn="l" fontAlgn="b"/>
                      <a:endParaRPr lang="es-AR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IdTelefono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Numero</a:t>
                      </a:r>
                      <a:endParaRPr lang="es-AR" sz="1100" b="1" i="0" u="none" strike="noStrike" dirty="0">
                        <a:solidFill>
                          <a:schemeClr val="accent5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19282" y="4364174"/>
            <a:ext cx="279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*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6934" y="4364174"/>
            <a:ext cx="279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1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cxnSp>
        <p:nvCxnSpPr>
          <p:cNvPr id="13" name="Straight Arrow Connector 12"/>
          <p:cNvCxnSpPr>
            <a:stCxn id="12" idx="3"/>
            <a:endCxn id="14" idx="1"/>
          </p:cNvCxnSpPr>
          <p:nvPr/>
        </p:nvCxnSpPr>
        <p:spPr>
          <a:xfrm>
            <a:off x="5458226" y="4657879"/>
            <a:ext cx="1077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6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Entidad Relación (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XIV)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2" y="1447801"/>
            <a:ext cx="10585937" cy="175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 err="1"/>
              <a:t>Cardinalidad</a:t>
            </a:r>
            <a:endParaRPr lang="es-AR" sz="2800" b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u="sng" dirty="0"/>
              <a:t>Ejemplo de </a:t>
            </a:r>
            <a:r>
              <a:rPr lang="es-419" sz="2446" u="sng" dirty="0" smtClean="0"/>
              <a:t>N </a:t>
            </a:r>
            <a:r>
              <a:rPr lang="es-419" sz="2446" u="sng" dirty="0"/>
              <a:t>– N: </a:t>
            </a: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46" dirty="0"/>
              <a:t>Una persona puede tener muchos teléfonos, pero además el mismo teléfono podría pertenecer a diferentes personas.</a:t>
            </a:r>
            <a:endParaRPr lang="es-AR" sz="2446" dirty="0"/>
          </a:p>
          <a:p>
            <a:pPr marL="557205" lvl="2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091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09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28789"/>
              </p:ext>
            </p:extLst>
          </p:nvPr>
        </p:nvGraphicFramePr>
        <p:xfrm>
          <a:off x="768775" y="4204670"/>
          <a:ext cx="1802816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Persona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Apellido</a:t>
                      </a: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NumeroDocumento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35760"/>
              </p:ext>
            </p:extLst>
          </p:nvPr>
        </p:nvGraphicFramePr>
        <p:xfrm>
          <a:off x="3559677" y="4201123"/>
          <a:ext cx="1243694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3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Telefono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7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PK</a:t>
                      </a:r>
                    </a:p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FK</a:t>
                      </a:r>
                      <a:endParaRPr lang="es-AR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IdTelefono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accent5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Numero</a:t>
                      </a: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06911" y="4389253"/>
            <a:ext cx="279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1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11026" y="4404782"/>
            <a:ext cx="1404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*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cxnSp>
        <p:nvCxnSpPr>
          <p:cNvPr id="25" name="Straight Arrow Connector 24"/>
          <p:cNvCxnSpPr>
            <a:stCxn id="14" idx="1"/>
            <a:endCxn id="12" idx="3"/>
          </p:cNvCxnSpPr>
          <p:nvPr/>
        </p:nvCxnSpPr>
        <p:spPr>
          <a:xfrm flipH="1">
            <a:off x="2571591" y="4652608"/>
            <a:ext cx="988086" cy="35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66165" y="3937747"/>
            <a:ext cx="4760259" cy="12438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8448"/>
              </p:ext>
            </p:extLst>
          </p:nvPr>
        </p:nvGraphicFramePr>
        <p:xfrm>
          <a:off x="6517120" y="3573464"/>
          <a:ext cx="1802816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Persona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Apellido</a:t>
                      </a:r>
                    </a:p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NumeroDocumento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84893"/>
              </p:ext>
            </p:extLst>
          </p:nvPr>
        </p:nvGraphicFramePr>
        <p:xfrm>
          <a:off x="9559035" y="3640443"/>
          <a:ext cx="1243694" cy="769012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3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Telefono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7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u="none" strike="noStrike" dirty="0">
                          <a:effectLst/>
                        </a:rPr>
                        <a:t>PK</a:t>
                      </a:r>
                    </a:p>
                    <a:p>
                      <a:pPr algn="l" fontAlgn="b"/>
                      <a:endParaRPr lang="es-AR" sz="1100" u="none" strike="noStrike" dirty="0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IdTelefono</a:t>
                      </a:r>
                      <a:endParaRPr lang="es-AR" sz="1100" b="1" i="0" u="none" strike="noStrike" dirty="0">
                        <a:solidFill>
                          <a:schemeClr val="accent5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Numero</a:t>
                      </a: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310384" y="3773576"/>
            <a:ext cx="1404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*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65979" y="3782967"/>
            <a:ext cx="1404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*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cxnSp>
        <p:nvCxnSpPr>
          <p:cNvPr id="35" name="Straight Connector 34"/>
          <p:cNvCxnSpPr>
            <a:stCxn id="29" idx="3"/>
            <a:endCxn id="30" idx="1"/>
          </p:cNvCxnSpPr>
          <p:nvPr/>
        </p:nvCxnSpPr>
        <p:spPr>
          <a:xfrm>
            <a:off x="8319936" y="4024949"/>
            <a:ext cx="1239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20828"/>
              </p:ext>
            </p:extLst>
          </p:nvPr>
        </p:nvGraphicFramePr>
        <p:xfrm>
          <a:off x="7946945" y="5181602"/>
          <a:ext cx="1695451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 dirty="0">
                          <a:effectLst/>
                        </a:rPr>
                        <a:t> </a:t>
                      </a:r>
                      <a:r>
                        <a:rPr lang="es-AR" sz="1400" b="1" u="none" strike="noStrike" dirty="0" err="1">
                          <a:effectLst/>
                        </a:rPr>
                        <a:t>PersonaTelefono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 PK</a:t>
                      </a:r>
                    </a:p>
                    <a:p>
                      <a:pPr algn="ctr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  <a:p>
                      <a:pPr algn="ctr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IdPersonaTelefono</a:t>
                      </a:r>
                      <a:endParaRPr lang="es-AR" sz="1100" b="1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419" sz="1100" b="1" i="0" u="none" strike="noStrike" dirty="0" err="1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IdPersona</a:t>
                      </a:r>
                      <a:endParaRPr lang="es-419" sz="1100" b="1" i="0" u="none" strike="noStrike" dirty="0">
                        <a:solidFill>
                          <a:schemeClr val="accent5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419" sz="11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IdTelefono</a:t>
                      </a:r>
                      <a:endParaRPr lang="es-AR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5" name="Elbow Connector 44"/>
          <p:cNvCxnSpPr>
            <a:stCxn id="44" idx="1"/>
            <a:endCxn id="29" idx="2"/>
          </p:cNvCxnSpPr>
          <p:nvPr/>
        </p:nvCxnSpPr>
        <p:spPr>
          <a:xfrm rot="10800000">
            <a:off x="7418529" y="4476435"/>
            <a:ext cx="528417" cy="115665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4" idx="3"/>
            <a:endCxn id="30" idx="2"/>
          </p:cNvCxnSpPr>
          <p:nvPr/>
        </p:nvCxnSpPr>
        <p:spPr>
          <a:xfrm flipV="1">
            <a:off x="9642396" y="4409455"/>
            <a:ext cx="538486" cy="12236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66218" y="4558530"/>
            <a:ext cx="1404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1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10567" y="5689553"/>
            <a:ext cx="1404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*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351385" y="4502844"/>
            <a:ext cx="1404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1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720425" y="5676632"/>
            <a:ext cx="1404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419" sz="11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*</a:t>
            </a:r>
            <a:endParaRPr lang="es-AR" sz="1100" b="1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54694" y="6405236"/>
            <a:ext cx="188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u="sng" dirty="0"/>
              <a:t>Tabla de relación</a:t>
            </a:r>
            <a:endParaRPr lang="es-AR" u="sng" dirty="0"/>
          </a:p>
        </p:txBody>
      </p:sp>
      <p:cxnSp>
        <p:nvCxnSpPr>
          <p:cNvPr id="11" name="Straight Arrow Connector 10"/>
          <p:cNvCxnSpPr>
            <a:stCxn id="4" idx="0"/>
            <a:endCxn id="44" idx="2"/>
          </p:cNvCxnSpPr>
          <p:nvPr/>
        </p:nvCxnSpPr>
        <p:spPr>
          <a:xfrm flipH="1" flipV="1">
            <a:off x="8794670" y="6084572"/>
            <a:ext cx="3456" cy="3206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4" grpId="0"/>
      <p:bldP spid="34" grpId="1"/>
      <p:bldP spid="57" grpId="0"/>
      <p:bldP spid="58" grpId="0"/>
      <p:bldP spid="59" grpId="0"/>
      <p:bldP spid="60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0" y="2787445"/>
            <a:ext cx="12192000" cy="80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4400" b="1" dirty="0"/>
              <a:t>BREAK</a:t>
            </a: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</p:spTree>
    <p:extLst>
      <p:ext uri="{BB962C8B-B14F-4D97-AF65-F5344CB8AC3E}">
        <p14:creationId xmlns:p14="http://schemas.microsoft.com/office/powerpoint/2010/main" val="34492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</a:t>
            </a: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 Instructor</a:t>
            </a:r>
            <a:endParaRPr sz="4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445261" cy="417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b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Julián Ernesto Haeberli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i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.Net</a:t>
            </a:r>
            <a:r>
              <a:rPr lang="es-AR" sz="28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00" i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Technical</a:t>
            </a:r>
            <a:r>
              <a:rPr lang="es-AR" sz="28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00" i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Expert</a:t>
            </a:r>
            <a:endParaRPr lang="es-AR" sz="2800" i="1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 años en </a:t>
            </a:r>
            <a:r>
              <a:rPr lang="es-AR" sz="2800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Baufest</a:t>
            </a: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640"/>
              </a:spcBef>
              <a:buClr>
                <a:srgbClr val="595959"/>
              </a:buClr>
              <a:buSzPts val="2880"/>
              <a:buNone/>
            </a:pPr>
            <a:r>
              <a:rPr lang="es-AR" sz="32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 en los que trabajé…</a:t>
            </a:r>
            <a:endParaRPr lang="es-AR" sz="2800" dirty="0"/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AR" sz="24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Nación (Conectándonos , Soporte </a:t>
            </a:r>
            <a:r>
              <a:rPr lang="es-AR" sz="2400" i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on-site</a:t>
            </a:r>
            <a:r>
              <a:rPr lang="es-AR" sz="24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4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Nike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4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AR" sz="2400" i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Cencosud</a:t>
            </a:r>
            <a:r>
              <a:rPr lang="es-AR" sz="24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(SGC, MDH, Supermercados, </a:t>
            </a:r>
            <a:r>
              <a:rPr lang="es-AR" sz="2400" i="1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Sharepoint</a:t>
            </a:r>
            <a:r>
              <a:rPr lang="es-AR" sz="24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4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La Serenísima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400" i="1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Ex Docente en Educación IT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63596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Buenas prácticas de diseño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23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Buenas prácticas de diseño (I)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2" y="1447800"/>
            <a:ext cx="6916145" cy="4413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Principios de Diseño</a:t>
            </a:r>
            <a:endParaRPr lang="es-AR" sz="2800" b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u="sng" dirty="0"/>
              <a:t>Fidelidad:</a:t>
            </a:r>
            <a:r>
              <a:rPr lang="es-419" sz="2446" dirty="0"/>
              <a:t> </a:t>
            </a:r>
            <a:r>
              <a:rPr lang="es-AR" sz="2446" dirty="0"/>
              <a:t>Crear un modelo que satisfaga las necesidades del proyecto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u="sng" dirty="0"/>
              <a:t>Evitar redundancia:</a:t>
            </a:r>
            <a:r>
              <a:rPr lang="es-419" sz="2446" dirty="0"/>
              <a:t> </a:t>
            </a:r>
            <a:r>
              <a:rPr lang="es-AR" sz="2446" dirty="0"/>
              <a:t>Identificar y eliminar atributos repetidos y relaciones innecesarias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u="sng" dirty="0"/>
              <a:t>Simplicidad:</a:t>
            </a:r>
            <a:r>
              <a:rPr lang="es-419" sz="2446" dirty="0"/>
              <a:t> </a:t>
            </a:r>
            <a:r>
              <a:rPr lang="es-AR" sz="2446" dirty="0"/>
              <a:t>Mantener el modelo simple, de manera que sea fácil de entender, extender e implementar.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u="sng" dirty="0"/>
              <a:t>Elegir elementos correctos:</a:t>
            </a:r>
            <a:r>
              <a:rPr lang="es-419" sz="2446" dirty="0"/>
              <a:t> </a:t>
            </a:r>
            <a:r>
              <a:rPr lang="es-AR" sz="2446" dirty="0"/>
              <a:t>Identificar si las entidades, los atributos y las relaciones son correctos o no.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446" dirty="0"/>
          </a:p>
          <a:p>
            <a:pPr marL="557205" lvl="2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091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09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pic>
        <p:nvPicPr>
          <p:cNvPr id="9" name="Picture 2" descr="http://www.deidigital.com/wp-content/uploads/2008/02/diez-dise%C3%B1ador-sab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t="13673" r="23052" b="-118"/>
          <a:stretch/>
        </p:blipFill>
        <p:spPr bwMode="auto">
          <a:xfrm>
            <a:off x="7607807" y="2242458"/>
            <a:ext cx="4191352" cy="268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99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Buenas prácticas de diseño (II)</a:t>
            </a:r>
            <a:endParaRPr dirty="0"/>
          </a:p>
        </p:txBody>
      </p:sp>
      <p:sp>
        <p:nvSpPr>
          <p:cNvPr id="7" name="Shape 148"/>
          <p:cNvSpPr txBox="1">
            <a:spLocks/>
          </p:cNvSpPr>
          <p:nvPr/>
        </p:nvSpPr>
        <p:spPr>
          <a:xfrm>
            <a:off x="691663" y="1447800"/>
            <a:ext cx="6221202" cy="4413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Consejos</a:t>
            </a:r>
            <a:endParaRPr lang="es-AR" sz="2800" b="1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446" dirty="0"/>
              <a:t>Cualquier estándar es mejor a que no haya ninguno.</a:t>
            </a: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446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446" dirty="0"/>
              <a:t> No hay un "verdadero" estándar, cada empresa tiene sus preferencias.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446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446" dirty="0"/>
              <a:t> Si ya hay un estándar definido en la empresa, respetarlo. No mezclarlo con otro.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446" dirty="0"/>
          </a:p>
          <a:p>
            <a:pPr marL="557205" lvl="2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091" dirty="0"/>
          </a:p>
          <a:p>
            <a:pPr lvl="2"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091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</p:txBody>
      </p:sp>
      <p:pic>
        <p:nvPicPr>
          <p:cNvPr id="9" name="Picture 2" descr="http://www.deidigital.com/wp-content/uploads/2008/02/diez-dise%C3%B1ador-sab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t="13673" r="23052" b="-118"/>
          <a:stretch/>
        </p:blipFill>
        <p:spPr bwMode="auto">
          <a:xfrm>
            <a:off x="7607807" y="2242458"/>
            <a:ext cx="4191352" cy="268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33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Tipos de dato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20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Tipos de Dato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1" y="1447801"/>
            <a:ext cx="11012437" cy="141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¿Qué son? 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dirty="0"/>
              <a:t>Son especificaciones que se les dan a los atributos para restringir lo que pueden contener.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AR" sz="2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91346244"/>
              </p:ext>
            </p:extLst>
          </p:nvPr>
        </p:nvGraphicFramePr>
        <p:xfrm>
          <a:off x="3654697" y="2468880"/>
          <a:ext cx="494690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0676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Tipos de Dato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1" y="1447801"/>
            <a:ext cx="11012437" cy="141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Los más usados en SQL Server: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AR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59895"/>
              </p:ext>
            </p:extLst>
          </p:nvPr>
        </p:nvGraphicFramePr>
        <p:xfrm>
          <a:off x="691663" y="2154937"/>
          <a:ext cx="5391401" cy="1737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29969">
                  <a:extLst>
                    <a:ext uri="{9D8B030D-6E8A-4147-A177-3AD203B41FA5}">
                      <a16:colId xmlns:a16="http://schemas.microsoft.com/office/drawing/2014/main" val="3663888658"/>
                    </a:ext>
                  </a:extLst>
                </a:gridCol>
                <a:gridCol w="1914095">
                  <a:extLst>
                    <a:ext uri="{9D8B030D-6E8A-4147-A177-3AD203B41FA5}">
                      <a16:colId xmlns:a16="http://schemas.microsoft.com/office/drawing/2014/main" val="3656070862"/>
                    </a:ext>
                  </a:extLst>
                </a:gridCol>
                <a:gridCol w="2047337">
                  <a:extLst>
                    <a:ext uri="{9D8B030D-6E8A-4147-A177-3AD203B41FA5}">
                      <a16:colId xmlns:a16="http://schemas.microsoft.com/office/drawing/2014/main" val="1194998709"/>
                    </a:ext>
                  </a:extLst>
                </a:gridCol>
              </a:tblGrid>
              <a:tr h="223838">
                <a:tc gridSpan="3">
                  <a:txBody>
                    <a:bodyPr/>
                    <a:lstStyle/>
                    <a:p>
                      <a:pPr algn="ctr"/>
                      <a:r>
                        <a:rPr lang="es-419" sz="1200" dirty="0"/>
                        <a:t>Fechas</a:t>
                      </a:r>
                      <a:r>
                        <a:rPr lang="es-419" sz="1200" baseline="0" dirty="0"/>
                        <a:t> y horas</a:t>
                      </a:r>
                      <a:endParaRPr lang="es-A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3103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Tipo de dato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Desde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Hasta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29658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/>
                        <a:t>DATETIME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kern="1200" dirty="0">
                          <a:effectLst/>
                        </a:rPr>
                        <a:t>01/01/1753</a:t>
                      </a:r>
                      <a:r>
                        <a:rPr lang="es-419" sz="1200" kern="1200" baseline="0" dirty="0">
                          <a:effectLst/>
                        </a:rPr>
                        <a:t>  </a:t>
                      </a:r>
                      <a:r>
                        <a:rPr lang="es-AR" sz="1200" kern="1200" dirty="0">
                          <a:effectLst/>
                        </a:rPr>
                        <a:t>00:00:00.000000</a:t>
                      </a:r>
                      <a:endParaRPr lang="es-AR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kern="1200" dirty="0">
                          <a:effectLst/>
                        </a:rPr>
                        <a:t>31/12/9999</a:t>
                      </a:r>
                    </a:p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effectLst/>
                        </a:rPr>
                        <a:t>23:59:59.9999999</a:t>
                      </a:r>
                      <a:endParaRPr lang="es-AR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78879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/>
                        <a:t>SMALLDATETIME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effectLst/>
                        </a:rPr>
                        <a:t>15/10/1900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effectLst/>
                        </a:rPr>
                        <a:t>31/12/2079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462268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/>
                        <a:t>DATE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kern="1200" dirty="0">
                          <a:effectLst/>
                        </a:rPr>
                        <a:t>01/01/1582</a:t>
                      </a:r>
                      <a:endParaRPr lang="es-A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effectLst/>
                        </a:rPr>
                        <a:t>31/12/9999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3904697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/>
                        <a:t>TIME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effectLst/>
                        </a:rPr>
                        <a:t>00:00:00.000000</a:t>
                      </a:r>
                      <a:endParaRPr lang="es-A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effectLst/>
                        </a:rPr>
                        <a:t>23:59:59.9999999</a:t>
                      </a:r>
                      <a:endParaRPr lang="es-A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470868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40450"/>
              </p:ext>
            </p:extLst>
          </p:nvPr>
        </p:nvGraphicFramePr>
        <p:xfrm>
          <a:off x="691662" y="4044697"/>
          <a:ext cx="5391401" cy="1097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62658">
                  <a:extLst>
                    <a:ext uri="{9D8B030D-6E8A-4147-A177-3AD203B41FA5}">
                      <a16:colId xmlns:a16="http://schemas.microsoft.com/office/drawing/2014/main" val="3663888658"/>
                    </a:ext>
                  </a:extLst>
                </a:gridCol>
                <a:gridCol w="1252728">
                  <a:extLst>
                    <a:ext uri="{9D8B030D-6E8A-4147-A177-3AD203B41FA5}">
                      <a16:colId xmlns:a16="http://schemas.microsoft.com/office/drawing/2014/main" val="3656070862"/>
                    </a:ext>
                  </a:extLst>
                </a:gridCol>
                <a:gridCol w="1776015">
                  <a:extLst>
                    <a:ext uri="{9D8B030D-6E8A-4147-A177-3AD203B41FA5}">
                      <a16:colId xmlns:a16="http://schemas.microsoft.com/office/drawing/2014/main" val="1194998709"/>
                    </a:ext>
                  </a:extLst>
                </a:gridCol>
              </a:tblGrid>
              <a:tr h="223838">
                <a:tc gridSpan="3">
                  <a:txBody>
                    <a:bodyPr/>
                    <a:lstStyle/>
                    <a:p>
                      <a:pPr algn="ctr"/>
                      <a:r>
                        <a:rPr lang="es-419" sz="1200" dirty="0"/>
                        <a:t>Cadenas de caracteres</a:t>
                      </a:r>
                      <a:r>
                        <a:rPr lang="es-419" sz="1200" baseline="0" dirty="0"/>
                        <a:t> (no </a:t>
                      </a:r>
                      <a:r>
                        <a:rPr lang="es-419" sz="1200" baseline="0" dirty="0" err="1"/>
                        <a:t>unicode</a:t>
                      </a:r>
                      <a:r>
                        <a:rPr lang="es-419" sz="1200" baseline="0" dirty="0"/>
                        <a:t>)</a:t>
                      </a:r>
                      <a:endParaRPr lang="es-A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3103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Tipo de dato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Desde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Hasta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29658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/>
                        <a:t>CHAR (tamaño</a:t>
                      </a:r>
                      <a:r>
                        <a:rPr lang="es-419" sz="1200" b="1" kern="1200" baseline="0" dirty="0"/>
                        <a:t> fijo)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 kern="1200" dirty="0">
                          <a:effectLst/>
                        </a:rPr>
                        <a:t>CHAR(1)</a:t>
                      </a:r>
                      <a:endParaRPr lang="es-AR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kern="1200" dirty="0">
                          <a:effectLst/>
                        </a:rPr>
                        <a:t>CHAR(8000)</a:t>
                      </a:r>
                      <a:endParaRPr lang="es-AR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78879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/>
                        <a:t>VARCHAR (tamaño variable)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kern="1200" dirty="0">
                          <a:effectLst/>
                        </a:rPr>
                        <a:t>VARCHAR(1)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effectLst/>
                        </a:rPr>
                        <a:t>VARCHAR(8000)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462268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138366"/>
              </p:ext>
            </p:extLst>
          </p:nvPr>
        </p:nvGraphicFramePr>
        <p:xfrm>
          <a:off x="691661" y="5294377"/>
          <a:ext cx="5391401" cy="1097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62658">
                  <a:extLst>
                    <a:ext uri="{9D8B030D-6E8A-4147-A177-3AD203B41FA5}">
                      <a16:colId xmlns:a16="http://schemas.microsoft.com/office/drawing/2014/main" val="3663888658"/>
                    </a:ext>
                  </a:extLst>
                </a:gridCol>
                <a:gridCol w="1225297">
                  <a:extLst>
                    <a:ext uri="{9D8B030D-6E8A-4147-A177-3AD203B41FA5}">
                      <a16:colId xmlns:a16="http://schemas.microsoft.com/office/drawing/2014/main" val="3656070862"/>
                    </a:ext>
                  </a:extLst>
                </a:gridCol>
                <a:gridCol w="1803446">
                  <a:extLst>
                    <a:ext uri="{9D8B030D-6E8A-4147-A177-3AD203B41FA5}">
                      <a16:colId xmlns:a16="http://schemas.microsoft.com/office/drawing/2014/main" val="1194998709"/>
                    </a:ext>
                  </a:extLst>
                </a:gridCol>
              </a:tblGrid>
              <a:tr h="223838">
                <a:tc gridSpan="3">
                  <a:txBody>
                    <a:bodyPr/>
                    <a:lstStyle/>
                    <a:p>
                      <a:pPr algn="ctr"/>
                      <a:r>
                        <a:rPr lang="es-419" sz="1200" dirty="0"/>
                        <a:t>Cadenas de caracteres</a:t>
                      </a:r>
                      <a:r>
                        <a:rPr lang="es-419" sz="1200" baseline="0" dirty="0"/>
                        <a:t> (</a:t>
                      </a:r>
                      <a:r>
                        <a:rPr lang="es-419" sz="1200" baseline="0" dirty="0" err="1"/>
                        <a:t>unicode</a:t>
                      </a:r>
                      <a:r>
                        <a:rPr lang="es-419" sz="1200" baseline="0" dirty="0"/>
                        <a:t>)</a:t>
                      </a:r>
                      <a:endParaRPr lang="es-A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3103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Tipo de dato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Desde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Hasta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29658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/>
                        <a:t>NCHAR (tamaño</a:t>
                      </a:r>
                      <a:r>
                        <a:rPr lang="es-419" sz="1200" b="1" kern="1200" baseline="0" dirty="0"/>
                        <a:t> fijo)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 kern="1200" dirty="0">
                          <a:effectLst/>
                        </a:rPr>
                        <a:t>NCHAR(1)</a:t>
                      </a:r>
                      <a:endParaRPr lang="es-AR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kern="1200" dirty="0">
                          <a:effectLst/>
                        </a:rPr>
                        <a:t>NCHAR(4000)</a:t>
                      </a:r>
                      <a:endParaRPr lang="es-AR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78879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/>
                        <a:t>NVARCHAR (tamaño variable)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kern="1200" dirty="0">
                          <a:effectLst/>
                        </a:rPr>
                        <a:t>NVARCHAR(1)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effectLst/>
                        </a:rPr>
                        <a:t>NVARCHAR(4000)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462268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39179"/>
              </p:ext>
            </p:extLst>
          </p:nvPr>
        </p:nvGraphicFramePr>
        <p:xfrm>
          <a:off x="6427513" y="2154937"/>
          <a:ext cx="5391401" cy="199108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75325">
                  <a:extLst>
                    <a:ext uri="{9D8B030D-6E8A-4147-A177-3AD203B41FA5}">
                      <a16:colId xmlns:a16="http://schemas.microsoft.com/office/drawing/2014/main" val="3663888658"/>
                    </a:ext>
                  </a:extLst>
                </a:gridCol>
                <a:gridCol w="2068738">
                  <a:extLst>
                    <a:ext uri="{9D8B030D-6E8A-4147-A177-3AD203B41FA5}">
                      <a16:colId xmlns:a16="http://schemas.microsoft.com/office/drawing/2014/main" val="3656070862"/>
                    </a:ext>
                  </a:extLst>
                </a:gridCol>
                <a:gridCol w="2047338">
                  <a:extLst>
                    <a:ext uri="{9D8B030D-6E8A-4147-A177-3AD203B41FA5}">
                      <a16:colId xmlns:a16="http://schemas.microsoft.com/office/drawing/2014/main" val="1194998709"/>
                    </a:ext>
                  </a:extLst>
                </a:gridCol>
              </a:tblGrid>
              <a:tr h="262590">
                <a:tc gridSpan="3">
                  <a:txBody>
                    <a:bodyPr/>
                    <a:lstStyle/>
                    <a:p>
                      <a:pPr algn="ctr"/>
                      <a:r>
                        <a:rPr lang="es-419" sz="1200" dirty="0"/>
                        <a:t>Numéricos (exactos)</a:t>
                      </a:r>
                      <a:endParaRPr lang="es-A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3103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Tipo de dato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Desde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Hasta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2965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>
                          <a:effectLst/>
                        </a:rPr>
                        <a:t>-9,223,372,036,854,775,808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>
                          <a:effectLst/>
                        </a:rPr>
                        <a:t>9,223,372,036,854,775,807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8879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-2,147,483,648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62268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>
                          <a:effectLst/>
                        </a:rPr>
                        <a:t>-32,768</a:t>
                      </a:r>
                      <a:endParaRPr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>
                          <a:effectLst/>
                        </a:rPr>
                        <a:t>32,768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49529"/>
                  </a:ext>
                </a:extLst>
              </a:tr>
              <a:tr h="206495"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TINYINT</a:t>
                      </a:r>
                      <a:endParaRPr lang="es-A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269894"/>
                  </a:ext>
                </a:extLst>
              </a:tr>
              <a:tr h="206495"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9196710"/>
                  </a:ext>
                </a:extLst>
              </a:tr>
              <a:tr h="206495"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-10^38 +1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10^38 -1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098204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16508"/>
              </p:ext>
            </p:extLst>
          </p:nvPr>
        </p:nvGraphicFramePr>
        <p:xfrm>
          <a:off x="6427513" y="4365778"/>
          <a:ext cx="5391401" cy="10972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75326">
                  <a:extLst>
                    <a:ext uri="{9D8B030D-6E8A-4147-A177-3AD203B41FA5}">
                      <a16:colId xmlns:a16="http://schemas.microsoft.com/office/drawing/2014/main" val="3663888658"/>
                    </a:ext>
                  </a:extLst>
                </a:gridCol>
                <a:gridCol w="2068738">
                  <a:extLst>
                    <a:ext uri="{9D8B030D-6E8A-4147-A177-3AD203B41FA5}">
                      <a16:colId xmlns:a16="http://schemas.microsoft.com/office/drawing/2014/main" val="3656070862"/>
                    </a:ext>
                  </a:extLst>
                </a:gridCol>
                <a:gridCol w="2047337">
                  <a:extLst>
                    <a:ext uri="{9D8B030D-6E8A-4147-A177-3AD203B41FA5}">
                      <a16:colId xmlns:a16="http://schemas.microsoft.com/office/drawing/2014/main" val="1194998709"/>
                    </a:ext>
                  </a:extLst>
                </a:gridCol>
              </a:tblGrid>
              <a:tr h="223838">
                <a:tc gridSpan="3">
                  <a:txBody>
                    <a:bodyPr/>
                    <a:lstStyle/>
                    <a:p>
                      <a:pPr algn="ctr"/>
                      <a:r>
                        <a:rPr lang="es-419" sz="1200" dirty="0"/>
                        <a:t>Numéricos (aproximados)</a:t>
                      </a:r>
                      <a:endParaRPr lang="es-A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3103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Tipo de dato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Desde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Hasta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29658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-1.79E + 308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1.79E + 308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78879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algn="ctr" defTabSz="808406" rtl="0" eaLnBrk="1" latinLnBrk="0" hangingPunct="1"/>
                      <a:r>
                        <a:rPr lang="es-419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  <a:endParaRPr lang="es-A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-3.40E + 38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3.40E + 38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462268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78085" y="5725339"/>
            <a:ext cx="2628000" cy="7727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419" sz="1600" b="1" u="sng" dirty="0">
                <a:solidFill>
                  <a:srgbClr val="C00000"/>
                </a:solidFill>
                <a:latin typeface="Segoe UI Light" pitchFamily="34" charset="0"/>
              </a:rPr>
              <a:t>¡Atención!</a:t>
            </a:r>
          </a:p>
          <a:p>
            <a:pPr algn="ctr"/>
            <a:r>
              <a:rPr lang="es-419" sz="1200" dirty="0">
                <a:solidFill>
                  <a:schemeClr val="dk1"/>
                </a:solidFill>
              </a:rPr>
              <a:t>NULL: Ausencia de valor. Un campo con valor NULL es un campo sin valor.</a:t>
            </a:r>
            <a:endParaRPr lang="es-AR" sz="1200" dirty="0" err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42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Sentencias DDL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1563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DDL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747463" cy="523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¿Qué son las sentencias DDL?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dirty="0"/>
              <a:t>Las sentencias DDL (Data </a:t>
            </a:r>
            <a:r>
              <a:rPr lang="es-419" sz="2800" dirty="0" err="1"/>
              <a:t>Definition</a:t>
            </a:r>
            <a:r>
              <a:rPr lang="es-419" sz="2800" dirty="0"/>
              <a:t> </a:t>
            </a:r>
            <a:r>
              <a:rPr lang="es-419" sz="2800" dirty="0" err="1"/>
              <a:t>Language</a:t>
            </a:r>
            <a:r>
              <a:rPr lang="es-419" sz="2800" dirty="0"/>
              <a:t>) son las que permiten </a:t>
            </a:r>
            <a:r>
              <a:rPr lang="es-419" sz="2800" b="1" dirty="0"/>
              <a:t>crear, modificar y eliminar </a:t>
            </a:r>
            <a:r>
              <a:rPr lang="es-419" sz="2800" dirty="0"/>
              <a:t>estructuras de base de datos.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Ejemplos de estructuras: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Bases de datos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Tablas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Vistas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Índices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err="1"/>
              <a:t>Stored</a:t>
            </a:r>
            <a:r>
              <a:rPr lang="es-419" sz="2800" dirty="0"/>
              <a:t> </a:t>
            </a:r>
            <a:r>
              <a:rPr lang="es-419" sz="2800" dirty="0" err="1"/>
              <a:t>Procedures</a:t>
            </a: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AR" sz="2446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123058" y="71902"/>
            <a:ext cx="2005708" cy="1904680"/>
            <a:chOff x="9439125" y="1228035"/>
            <a:chExt cx="2603693" cy="2635777"/>
          </a:xfrm>
        </p:grpSpPr>
        <p:pic>
          <p:nvPicPr>
            <p:cNvPr id="17" name="Picture 16" descr="http://www.moderncourse.com/images/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3213" y="1228035"/>
              <a:ext cx="1741445" cy="1741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http://www.moderncourse.com/images/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1373" y="1628488"/>
              <a:ext cx="1741445" cy="1741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://www.honeycombsoftwares.com/myimg/under_constructi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9125" y="2139316"/>
              <a:ext cx="1724496" cy="1724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9126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6194328" y="2871216"/>
            <a:ext cx="4995906" cy="357365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Parámetros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TableName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05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Nombre de la Tabla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05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Debe ser único en la Base de Datos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ColumnN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05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Nombre de la Columna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05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Debe ser único en la Tabla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DataTypeN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}({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SizeN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})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05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Tipo de Datos y el Tamaño de la Columna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05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05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ConstraintN</a:t>
            </a:r>
            <a:r>
              <a:rPr lang="es-AR" sz="105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05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las Reglas que deberá cumplir la Columna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PKColumnN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05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qué Columnas formarán parte de la PK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618378" y="197084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DDL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537170" cy="142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CREATE TABLE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446" dirty="0"/>
              <a:t>Permite crear una nueva tabla en la Base de Datos actualmente seleccionada.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AR" sz="2446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91662" y="2871216"/>
            <a:ext cx="5069058" cy="357365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Sintaxis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(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{Column1} {DataType1}({Size1}) {Constraint1},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{Column2} {DataType2}({Size2}) {Constraint2},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{Column3} {DataType3}({Size3}) {Constraint3},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}({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({PKColumn1}, ...,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PKColumnN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AR" sz="1400" dirty="0">
              <a:solidFill>
                <a:srgbClr val="000000"/>
              </a:solidFill>
              <a:latin typeface="Avenir 45 Book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91661" y="2895231"/>
            <a:ext cx="10364265" cy="357365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INT      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(1, 1)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(100)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MiOtraTabla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IdMiOtraTabla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INT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(100)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Apellido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(100)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MailVerificado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MiOtraTabla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AR" sz="1400" dirty="0">
              <a:solidFill>
                <a:srgbClr val="000000"/>
              </a:solidFill>
              <a:latin typeface="Avenir 45 Book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123058" y="71902"/>
            <a:ext cx="2005708" cy="1904680"/>
            <a:chOff x="9439125" y="1228035"/>
            <a:chExt cx="2603693" cy="2635777"/>
          </a:xfrm>
        </p:grpSpPr>
        <p:pic>
          <p:nvPicPr>
            <p:cNvPr id="17" name="Picture 16" descr="http://www.moderncourse.com/images/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3213" y="1228035"/>
              <a:ext cx="1741445" cy="1741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http://www.moderncourse.com/images/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1373" y="1628488"/>
              <a:ext cx="1741445" cy="1741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://www.honeycombsoftwares.com/myimg/under_constructi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9125" y="2139316"/>
              <a:ext cx="1724496" cy="1724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08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DDL (III)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2"/>
            <a:ext cx="9819320" cy="118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ALTER TABLE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446" dirty="0"/>
              <a:t>Permite crear, modificar o eliminar una o más columnas o restricciones en una tabla existente.</a:t>
            </a: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194328" y="2871216"/>
            <a:ext cx="5068596" cy="357365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Parámetros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TableName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Nombre de la Tabla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Column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Nombre de la Columna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DataType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}({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Size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})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Tipo de Datos y el Tamaño de la Columna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Constraint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 / 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TConstraint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las Reglas que deberá cumplir la Columna o Tabla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CColumnN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las Columnas de la Restricción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CCondition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la Condición de la Restricción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91662" y="2871216"/>
            <a:ext cx="5069058" cy="3815911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Sintaxis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[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[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{Column}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}({Size}) {Constraint}]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{Column}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[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TConstraint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[[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({CColumn1}, ...,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CColumnN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})]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CCondition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})]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TConstraint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AR" sz="1400" dirty="0">
              <a:solidFill>
                <a:srgbClr val="000000"/>
              </a:solidFill>
              <a:latin typeface="Avenir 45 Book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91663" y="2920347"/>
            <a:ext cx="10171410" cy="3864501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MiOtraTabla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(20)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MiOtraTabla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Telefono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(20)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1034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MiOtraTabla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MailVerificado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MiOtraTabla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MiOtraTabla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123058" y="71902"/>
            <a:ext cx="2005708" cy="1904680"/>
            <a:chOff x="9439125" y="1228035"/>
            <a:chExt cx="2603693" cy="2635777"/>
          </a:xfrm>
        </p:grpSpPr>
        <p:pic>
          <p:nvPicPr>
            <p:cNvPr id="20" name="Picture 19" descr="http://www.moderncourse.com/images/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3213" y="1228035"/>
              <a:ext cx="1741445" cy="1741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ttp://www.moderncourse.com/images/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1373" y="1628488"/>
              <a:ext cx="1741445" cy="1741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://www.honeycombsoftwares.com/myimg/under_constructi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9125" y="2139316"/>
              <a:ext cx="1724496" cy="1724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54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Objetivos del Módulo</a:t>
            </a:r>
            <a:endParaRPr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2150" y="1166842"/>
            <a:ext cx="10444163" cy="361945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419" altLang="es-AR" sz="2800" dirty="0"/>
              <a:t>Comprender qué es SQL </a:t>
            </a:r>
            <a:endParaRPr lang="es-AR" altLang="es-AR" sz="2800" dirty="0"/>
          </a:p>
          <a:p>
            <a:pPr marL="514350" indent="-514350">
              <a:buFont typeface="+mj-lt"/>
              <a:buAutoNum type="arabicPeriod"/>
            </a:pPr>
            <a:r>
              <a:rPr lang="es-AR" altLang="es-AR" sz="2800" dirty="0"/>
              <a:t>Aprender a realizar modelado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AR" altLang="es-AR" sz="2800" dirty="0"/>
              <a:t>Entender por qué es importante en el Proceso de Desarrollo de Software</a:t>
            </a:r>
          </a:p>
          <a:p>
            <a:pPr marL="514350" indent="-514350">
              <a:buFont typeface="+mj-lt"/>
              <a:buAutoNum type="arabicPeriod"/>
            </a:pPr>
            <a:r>
              <a:rPr lang="es-AR" altLang="es-AR" sz="2800" dirty="0"/>
              <a:t>Poder realizar consultas </a:t>
            </a:r>
          </a:p>
          <a:p>
            <a:pPr marL="514350" indent="-514350">
              <a:buFont typeface="+mj-lt"/>
              <a:buAutoNum type="arabicPeriod"/>
            </a:pPr>
            <a:r>
              <a:rPr lang="es-419" altLang="es-AR" sz="2800" dirty="0"/>
              <a:t>Entender el concepto de ORM y cómo se puede utilizar.</a:t>
            </a:r>
            <a:endParaRPr lang="es-AR" altLang="es-AR" sz="2800" dirty="0"/>
          </a:p>
          <a:p>
            <a:pPr marL="0" indent="0">
              <a:buNone/>
            </a:pPr>
            <a:endParaRPr lang="es-AR" altLang="es-AR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AR" altLang="es-AR" sz="2800" b="1" dirty="0"/>
              <a:t>Ejercitar</a:t>
            </a:r>
            <a:r>
              <a:rPr lang="es-AR" altLang="es-AR" sz="2800" dirty="0"/>
              <a:t> lo aprendido utilizando </a:t>
            </a:r>
            <a:r>
              <a:rPr lang="es-AR" altLang="es-AR" sz="2800" dirty="0" err="1"/>
              <a:t>DBeaver</a:t>
            </a:r>
            <a:r>
              <a:rPr lang="es-AR" altLang="es-AR" sz="2800" dirty="0"/>
              <a:t> y </a:t>
            </a:r>
            <a:r>
              <a:rPr lang="es-AR" altLang="es-AR" sz="2800" dirty="0" err="1"/>
              <a:t>TypeORM</a:t>
            </a:r>
            <a:r>
              <a:rPr lang="es-AR" altLang="es-A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5586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DDL (IV)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9220434" cy="220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DROP TABLE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446" dirty="0"/>
              <a:t>Permite eliminar una tabla existente en la Base de Datos actualmente seleccionada.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446" dirty="0"/>
              <a:t>Además, se eliminarán todos los Datos, Indexes, </a:t>
            </a:r>
            <a:r>
              <a:rPr lang="es-AR" sz="2446" dirty="0" err="1"/>
              <a:t>Triggers</a:t>
            </a:r>
            <a:r>
              <a:rPr lang="es-AR" sz="2446" dirty="0"/>
              <a:t>, </a:t>
            </a:r>
            <a:r>
              <a:rPr lang="es-AR" sz="2446" dirty="0" err="1"/>
              <a:t>Constraints</a:t>
            </a:r>
            <a:r>
              <a:rPr lang="es-AR" sz="2446" dirty="0"/>
              <a:t> y </a:t>
            </a:r>
            <a:r>
              <a:rPr lang="es-AR" sz="2446" dirty="0" err="1"/>
              <a:t>Permission</a:t>
            </a:r>
            <a:r>
              <a:rPr lang="es-AR" sz="2446" dirty="0"/>
              <a:t> vinculados.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AR" sz="2446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194328" y="3584448"/>
            <a:ext cx="5068596" cy="2860420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Parámetros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TableName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Nombre de la Tabla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Debe existir en la Base de Datos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endParaRPr lang="es-AR" sz="1600" dirty="0" err="1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91662" y="3632798"/>
            <a:ext cx="5069058" cy="3054329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Sintaxis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lang="es-AR" sz="28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91662" y="3657600"/>
            <a:ext cx="9723354" cy="2787268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MiOtraTabla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71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0" y="2787445"/>
            <a:ext cx="12192000" cy="80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4400" b="1" dirty="0"/>
              <a:t>BREAK</a:t>
            </a: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</p:spTree>
    <p:extLst>
      <p:ext uri="{BB962C8B-B14F-4D97-AF65-F5344CB8AC3E}">
        <p14:creationId xmlns:p14="http://schemas.microsoft.com/office/powerpoint/2010/main" val="3664739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Restricciones básicas / </a:t>
            </a:r>
            <a:r>
              <a:rPr lang="es-419" sz="5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Constraints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5068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Restricciones básicas / </a:t>
            </a:r>
            <a:r>
              <a:rPr 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Constraints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200640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¿Qué son las </a:t>
            </a:r>
            <a:r>
              <a:rPr lang="es-419" sz="2800" b="1" dirty="0" err="1"/>
              <a:t>Constraints</a:t>
            </a:r>
            <a:r>
              <a:rPr lang="es-419" sz="2800" b="1" dirty="0"/>
              <a:t>?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Son restricciones definidas y aplicadas a un conjunto dado de columnas de una tabla para asegurar la exactitud y fiabilidad de los datos de una Base de Datos.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Se utilizan para evitar posibles errores en los datos que van a ser guardados en una tabla. Si se quieren guardar datos incorrectos, la </a:t>
            </a:r>
            <a:r>
              <a:rPr lang="es-419" sz="2800" dirty="0" err="1"/>
              <a:t>constraint</a:t>
            </a:r>
            <a:r>
              <a:rPr lang="es-419" sz="2800" dirty="0"/>
              <a:t> lo evitará arrojando un error.</a:t>
            </a:r>
          </a:p>
        </p:txBody>
      </p:sp>
      <p:pic>
        <p:nvPicPr>
          <p:cNvPr id="10" name="Picture 9" descr="Padlock PNG 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28" y="3880794"/>
            <a:ext cx="1528683" cy="1528683"/>
          </a:xfrm>
          <a:prstGeom prst="rect">
            <a:avLst/>
          </a:prstGeom>
        </p:spPr>
      </p:pic>
      <p:pic>
        <p:nvPicPr>
          <p:cNvPr id="11" name="Picture 10" descr="File:No icon red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28" y="1699424"/>
            <a:ext cx="1537771" cy="15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05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Restricciones básicas / </a:t>
            </a:r>
            <a:r>
              <a:rPr 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Constraints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496405" cy="523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err="1"/>
              <a:t>Constraints</a:t>
            </a:r>
            <a:r>
              <a:rPr lang="es-419" sz="2800" b="1" dirty="0"/>
              <a:t> más utilizadas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NOT NULL</a:t>
            </a:r>
            <a:r>
              <a:rPr lang="es-419" sz="2800" dirty="0"/>
              <a:t>: </a:t>
            </a:r>
            <a:r>
              <a:rPr lang="es-AR" sz="2800" dirty="0"/>
              <a:t>Asegura que una columna determinada no pueda tener el valor NULL.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DEFAULT</a:t>
            </a:r>
            <a:r>
              <a:rPr lang="es-419" sz="2800" dirty="0"/>
              <a:t>: </a:t>
            </a:r>
            <a:r>
              <a:rPr lang="es-AR" sz="2800" dirty="0"/>
              <a:t>Proporciona un valor por defecto para una columna dada cuando no se especifica ninguno en particular.</a:t>
            </a: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6" name="Picture 5" descr="Padlock PNG 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28" y="3880794"/>
            <a:ext cx="1528683" cy="1528683"/>
          </a:xfrm>
          <a:prstGeom prst="rect">
            <a:avLst/>
          </a:prstGeom>
        </p:spPr>
      </p:pic>
      <p:pic>
        <p:nvPicPr>
          <p:cNvPr id="7" name="Picture 6" descr="File:No icon red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28" y="1699424"/>
            <a:ext cx="1537771" cy="15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58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Restricciones básicas / </a:t>
            </a:r>
            <a:r>
              <a:rPr 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Constraints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496405" cy="523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err="1"/>
              <a:t>Constraints</a:t>
            </a:r>
            <a:r>
              <a:rPr lang="es-419" sz="2800" b="1" dirty="0"/>
              <a:t> más utilizadas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PRIMARY KEY</a:t>
            </a:r>
            <a:r>
              <a:rPr lang="es-419" sz="2800" dirty="0"/>
              <a:t>: Columna o columnas que permiten identificar un registro de forma univoca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FOREIGN KEY</a:t>
            </a:r>
            <a:r>
              <a:rPr lang="es-419" sz="2800" dirty="0"/>
              <a:t>: </a:t>
            </a:r>
            <a:r>
              <a:rPr lang="es-AR" sz="2800" dirty="0"/>
              <a:t>Columna que referencia a una PK de otra Tabla, estableciendo una relación entre ellas.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INDEX</a:t>
            </a:r>
            <a:r>
              <a:rPr lang="es-419" sz="2800" dirty="0"/>
              <a:t>: </a:t>
            </a:r>
            <a:r>
              <a:rPr lang="es-AR" sz="2800" dirty="0"/>
              <a:t>Se utiliza para crear y recuperar datos de la base de datos con mayor velocidad.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6" name="Picture 5" descr="Padlock PNG 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28" y="3880794"/>
            <a:ext cx="1528683" cy="1528683"/>
          </a:xfrm>
          <a:prstGeom prst="rect">
            <a:avLst/>
          </a:prstGeom>
        </p:spPr>
      </p:pic>
      <p:pic>
        <p:nvPicPr>
          <p:cNvPr id="7" name="Picture 6" descr="File:No icon red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28" y="1699424"/>
            <a:ext cx="1537771" cy="15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869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Restricciones básicas / </a:t>
            </a:r>
            <a:r>
              <a:rPr 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Constraints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880623" y="1156771"/>
            <a:ext cx="5929475" cy="5001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EJEMPLO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AR" sz="2800" u="sng" dirty="0"/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IdPais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	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(50)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Idioma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(50)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DEFAULT </a:t>
            </a:r>
            <a:r>
              <a:rPr lang="es-A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'Inglés'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Pais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IdPais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Provincia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IdProvincia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(50)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IdPais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	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PK_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Provincia</a:t>
            </a:r>
            <a:r>
              <a:rPr lang="en-US" sz="1400" dirty="0" smtClean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IdProvincia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CONSTRAINT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FK_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Provincia_Pais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FOREIGN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IdPais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IdPais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u="sng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2310037" y="3248792"/>
            <a:ext cx="1198659" cy="40277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27446"/>
              </p:ext>
            </p:extLst>
          </p:nvPr>
        </p:nvGraphicFramePr>
        <p:xfrm>
          <a:off x="3508696" y="2971618"/>
          <a:ext cx="1695451" cy="90297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40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Pais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 PK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IdPais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r>
                        <a:rPr lang="es-419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Idioma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58370"/>
              </p:ext>
            </p:extLst>
          </p:nvPr>
        </p:nvGraphicFramePr>
        <p:xfrm>
          <a:off x="739773" y="2887798"/>
          <a:ext cx="1802816" cy="107061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6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 Provincia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 PK</a:t>
                      </a:r>
                    </a:p>
                    <a:p>
                      <a:pPr algn="l" fontAlgn="b"/>
                      <a:endParaRPr lang="es-AR" sz="1100" u="none" strike="noStrike" dirty="0">
                        <a:effectLst/>
                      </a:endParaRPr>
                    </a:p>
                    <a:p>
                      <a:pPr algn="l" fontAlgn="b"/>
                      <a:endParaRPr lang="es-AR" sz="11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 FK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IdProvincia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Nombre</a:t>
                      </a: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s-419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IdPais</a:t>
                      </a:r>
                      <a:endParaRPr lang="es-AR" sz="11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97265" y="3751498"/>
            <a:ext cx="4339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200" dirty="0"/>
              <a:t>0…*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5060" y="3025766"/>
            <a:ext cx="2688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74319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Sentencias DML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03642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DML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5023338" cy="523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¿Qué son las sentencias DML?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dirty="0"/>
              <a:t>Las sentencias DML (Data Management </a:t>
            </a:r>
            <a:r>
              <a:rPr lang="es-419" sz="2800" dirty="0" err="1"/>
              <a:t>Language</a:t>
            </a:r>
            <a:r>
              <a:rPr lang="es-419" sz="2800" dirty="0"/>
              <a:t>) son las que permiten </a:t>
            </a:r>
            <a:r>
              <a:rPr lang="es-419" sz="2800" b="1" dirty="0"/>
              <a:t>insertar, modificar, eliminar y seleccionar </a:t>
            </a:r>
            <a:r>
              <a:rPr lang="es-419" sz="2800" dirty="0"/>
              <a:t>datos de las estructuras de almacenamiento de las estructuras de base de datos (tablas y vistas).</a:t>
            </a:r>
            <a:endParaRPr lang="es-AR" sz="2446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3074" name="Picture 2" descr="Resultado de imagen para insert databa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15001" r="5674" b="11230"/>
          <a:stretch/>
        </p:blipFill>
        <p:spPr bwMode="auto">
          <a:xfrm>
            <a:off x="6348984" y="2423160"/>
            <a:ext cx="5742432" cy="20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3849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DML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866354" cy="15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INSERT QUERY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/>
              <a:t>Permite insertar un registro o un lote de registros en una Tabla determinada.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6" name="Picture 2" descr="Resultado de imagen para insert databa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t="15001" r="63533" b="11230"/>
          <a:stretch/>
        </p:blipFill>
        <p:spPr bwMode="auto">
          <a:xfrm>
            <a:off x="10217598" y="0"/>
            <a:ext cx="1945271" cy="20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194328" y="2871216"/>
            <a:ext cx="4995906" cy="357365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Parámetros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TableName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 / 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TableB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Nombre de la Tabla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Debe existir en la Base de Datos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ColumnN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 / 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ColumnNB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Nombre de la Columna afectada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ValueN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Valor que se desea insertar en una Columna dada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Condition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Condición que debe satisfacer el SELECT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91662" y="2871216"/>
            <a:ext cx="5069058" cy="357365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Sintaxis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({Column1}, ...,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({Value1}, ...,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({Value1}, ...,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400" dirty="0">
              <a:solidFill>
                <a:srgbClr val="1034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[({Column1}, ...,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})]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{Column1B}, ..., {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ColumnNB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TableB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[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1662" y="2888396"/>
            <a:ext cx="10040993" cy="3322977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1034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(1,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'Item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(2,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'Item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MiTablaMigrada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IdMiTablaMigrada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10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41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Agenda – Por la mañana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19247" y="1447801"/>
            <a:ext cx="11151918" cy="523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05971" marR="0" lvl="0" indent="-30597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9:00 - 10:30 </a:t>
            </a:r>
            <a:r>
              <a:rPr 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endParaRPr lang="es-AR" sz="283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/>
              <a:t>¿Qué es SQL?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/>
              <a:t>Estructura de almacenamiento de datos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/>
              <a:t>Entorno Microsoft SQL Server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/>
              <a:t>SQL Server Management Studio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419" dirty="0" err="1"/>
              <a:t>DBeaver</a:t>
            </a:r>
            <a:endParaRPr lang="es-AR" dirty="0"/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/>
              <a:t>Modelo Entidad Relación</a:t>
            </a:r>
          </a:p>
          <a:p>
            <a:pPr marL="305971" lvl="1" indent="0">
              <a:spcBef>
                <a:spcPts val="0"/>
              </a:spcBef>
              <a:buClr>
                <a:srgbClr val="595959"/>
              </a:buClr>
              <a:buSzPts val="2547"/>
              <a:buNone/>
            </a:pPr>
            <a:endParaRPr lang="es-AR" dirty="0"/>
          </a:p>
          <a:p>
            <a:pPr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419" dirty="0"/>
              <a:t>11:00 -12:00 </a:t>
            </a:r>
            <a:r>
              <a:rPr lang="es-419" dirty="0" err="1"/>
              <a:t>hs</a:t>
            </a:r>
            <a:endParaRPr lang="es-419" dirty="0"/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/>
              <a:t>Buenas prácticas de diseño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/>
              <a:t>Tipos de dato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/>
              <a:t>Sentencias DDL</a:t>
            </a:r>
          </a:p>
          <a:p>
            <a:pPr marL="305971" marR="0" lvl="0" indent="-305971" algn="l" rtl="0">
              <a:lnSpc>
                <a:spcPct val="150000"/>
              </a:lnSpc>
              <a:spcBef>
                <a:spcPts val="566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83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12:00 -12:45 </a:t>
            </a:r>
            <a:r>
              <a:rPr lang="es-AR" sz="2830" b="0" i="0" u="none" strike="noStrike" cap="none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83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Almuerzo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D0D1D3"/>
              </a:clrFrom>
              <a:clrTo>
                <a:srgbClr val="D0D1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15051" r="15959" b="21881"/>
          <a:stretch/>
        </p:blipFill>
        <p:spPr>
          <a:xfrm>
            <a:off x="9800422" y="4120618"/>
            <a:ext cx="1197278" cy="12035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84" y="615023"/>
            <a:ext cx="1055754" cy="10557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67" y="1988184"/>
            <a:ext cx="2375080" cy="17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26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DML (III)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866354" cy="15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UPDATE QUERY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/>
              <a:t>Permite modificar un registro o un lote de registros existentes en una tabla determinada.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6" name="Picture 2" descr="Resultado de imagen para insert databa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0" t="17042" r="6501" b="14908"/>
          <a:stretch/>
        </p:blipFill>
        <p:spPr bwMode="auto">
          <a:xfrm>
            <a:off x="10291487" y="9236"/>
            <a:ext cx="1882038" cy="184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194328" y="2871216"/>
            <a:ext cx="4995906" cy="357365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Parámetros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TableName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Nombre de la Tabla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Debe existir en la Base de Datos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ColumnN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Nombre de la Columna afectada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ValueN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Valor que se desea modificar en la Columna asociada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Condition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Condición que debe satisfacer el UPDATE para actualizar las Columnas con los Valores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91662" y="2871216"/>
            <a:ext cx="5069058" cy="357365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Sintaxis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{Column1} = {Value1},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{Column2} = {Value2},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...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=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{Condition}]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1662" y="2871216"/>
            <a:ext cx="10040993" cy="3322977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1034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Deprecado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1034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Deprecado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Deprecado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 =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Activo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80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DML (IV)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866354" cy="15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DELETE QUERY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/>
              <a:t>Permite eliminar un registro o un lote de registros existentes en una tabla determinada.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6" name="Picture 2" descr="Resultado de imagen para insert databa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3" t="17042" r="34970" b="14908"/>
          <a:stretch/>
        </p:blipFill>
        <p:spPr bwMode="auto">
          <a:xfrm>
            <a:off x="10275834" y="73244"/>
            <a:ext cx="1828800" cy="184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194328" y="2871216"/>
            <a:ext cx="4995906" cy="357365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Parámetros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TableName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Nombre de la Tabla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Debe existir en la Base de Datos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ColumnN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Nombre de la Columna afectada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ValueN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Valor que se desea modificar en la Columna asociada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Condition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Condición que debe satisfacer el UPDATE para actualizar las Columnas con los Valores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91662" y="2871216"/>
            <a:ext cx="5069058" cy="357365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Sintaxis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{Column1} = {Value1},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{Column2} = {Value2},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...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=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{Condition}]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1662" y="2871216"/>
            <a:ext cx="10498572" cy="3322977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1034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19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Sentencias DML (V)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866354" cy="15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SELECT QUERY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AR" sz="2800" dirty="0"/>
              <a:t>Permite obtener un datos a partir de una o más tablas, filtrando, agrupando y ordenando los resultados antes de retornarlos.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94328" y="2871216"/>
            <a:ext cx="4995906" cy="3986784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Parámetros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TableName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Nombre de la Tabla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ColumnN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Nombre de la Columna seleccionada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ConditionW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Condición que debe satisfacer el WHERE del SELECT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ColumnGN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Nombre de la Columna Agrupada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ConditionH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Condición que debe satisfacer el HAVING del SELECT</a:t>
            </a:r>
          </a:p>
          <a:p>
            <a:pPr lvl="0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{</a:t>
            </a:r>
            <a:r>
              <a:rPr lang="es-A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ColumnON</a:t>
            </a:r>
            <a:r>
              <a:rPr lang="es-A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}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  <a:defRPr/>
            </a:pPr>
            <a:r>
              <a:rPr lang="es-AR" sz="12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Permite indicar el Nombre de la Columna de Ordenamiento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91662" y="2871216"/>
            <a:ext cx="5069058" cy="3986784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Sintaxis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[*|{Column1}, ...,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{ColumnG1}, ...,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[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{ColumnO1}, ...,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2199" y="2871216"/>
            <a:ext cx="11565474" cy="3491484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200" dirty="0">
              <a:solidFill>
                <a:srgbClr val="1034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 = </a:t>
            </a:r>
            <a:r>
              <a:rPr lang="es-A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'Active'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pic>
        <p:nvPicPr>
          <p:cNvPr id="20484" name="Picture 4" descr="Resultado de imagen para searc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34" y="38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53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Operadores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43947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Operadores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200640" cy="22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¿Qué es un operador?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dirty="0"/>
              <a:t>Es una palabra o carácter reservado utilizado para realizar determinadas operaciones.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Tipos de operadores en SQL Server: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6" name="Picture 2" descr="http://www.academiaquestio.com/uploads/image/operado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34" y="1322023"/>
            <a:ext cx="2428119" cy="125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48"/>
          <p:cNvSpPr txBox="1">
            <a:spLocks/>
          </p:cNvSpPr>
          <p:nvPr/>
        </p:nvSpPr>
        <p:spPr>
          <a:xfrm>
            <a:off x="691661" y="3748489"/>
            <a:ext cx="10226055" cy="2817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numCol="2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Aritméticos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Lógicos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De asignación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De comparación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 err="1"/>
              <a:t>Bitwise</a:t>
            </a: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Concatenación de </a:t>
            </a:r>
            <a:r>
              <a:rPr lang="es-419" sz="2800" dirty="0" err="1"/>
              <a:t>strings</a:t>
            </a: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Compuestos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De set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De </a:t>
            </a:r>
            <a:r>
              <a:rPr lang="es-419" sz="2800" dirty="0" err="1"/>
              <a:t>Scope</a:t>
            </a: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Unarios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2190037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Operadores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200640" cy="499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Operadores Aritméticos</a:t>
            </a:r>
            <a:endParaRPr lang="es-419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326"/>
              </p:ext>
            </p:extLst>
          </p:nvPr>
        </p:nvGraphicFramePr>
        <p:xfrm>
          <a:off x="691662" y="2139212"/>
          <a:ext cx="6810823" cy="169818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047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3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Operador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Descripción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+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Addition - Adds values on either side of the operator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-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Subtraction - Subtracts right hand operand from left hand operand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*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Multiplication - Multiplies values on either side of the operator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/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Division - Divides left hand operand by right hand operand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419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808406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Modulus - Divides left hand operand by right hand operand and returns remainder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425861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91662" y="4142342"/>
            <a:ext cx="10972996" cy="1893250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saber si un número es impar.</a:t>
            </a:r>
            <a:endParaRPr kumimoji="0" lang="es-A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23%2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pic>
        <p:nvPicPr>
          <p:cNvPr id="8" name="Picture 2" descr="http://www.academiaquestio.com/uploads/image/operado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34" y="1322023"/>
            <a:ext cx="2428119" cy="125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1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Operadores (III)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200640" cy="332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Operadores Lógicos</a:t>
            </a:r>
            <a:endParaRPr lang="es-419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1662" y="5100810"/>
            <a:ext cx="10972996" cy="1344057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 todos los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IdMiTabla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Descripcion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MiTabla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 se encuentren entre 1 y 10</a:t>
            </a:r>
            <a:endParaRPr lang="es-AR" sz="3600" b="1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s-A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10;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pic>
        <p:nvPicPr>
          <p:cNvPr id="8" name="Picture 2" descr="http://www.academiaquestio.com/uploads/image/operado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34" y="1322023"/>
            <a:ext cx="2428119" cy="125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804957"/>
              </p:ext>
            </p:extLst>
          </p:nvPr>
        </p:nvGraphicFramePr>
        <p:xfrm>
          <a:off x="691662" y="2049609"/>
          <a:ext cx="8914316" cy="2819847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37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2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Operador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Descripción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ALL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ALL operator is used to compare a value to all values in another value set.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AND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AND operator allows the existence of multiple conditions in an SQL statement's WHERE clause.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2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ANY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ANY operator is used to compare a value to any applicable value in the list according to the condition.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BETWEEN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BETWEEN operator is used to search for values that are within a set of values, given the minimum value and the maximum value.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EXISTS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EXISTS operator is used to search for the presence of a row in a specified table that meets certain criteria.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IN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IN operator is used to compare a value to a list of literal values that have been specified.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LIKE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LIKE operator is used to compare a value to similar values using wildcard operators.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NOT</a:t>
                      </a:r>
                      <a:endParaRPr lang="es-A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NOT operator reverses the meaning of the logical operator with which it is used. </a:t>
                      </a:r>
                      <a:r>
                        <a:rPr lang="en-US" sz="1200" dirty="0" err="1">
                          <a:effectLst/>
                        </a:rPr>
                        <a:t>Eg</a:t>
                      </a:r>
                      <a:r>
                        <a:rPr lang="en-US" sz="1200" dirty="0">
                          <a:effectLst/>
                        </a:rPr>
                        <a:t>: NOT EXISTS, NOT BETWEEN, NOT IN, etc. This is a negate operator.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OR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OR operator is used to combine multiple conditions in an SQL statement's WHERE clause.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SOME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 if some of a set of comparisons are TRUE.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3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Operadores (IV)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200640" cy="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Operadores de asignación</a:t>
            </a:r>
            <a:endParaRPr lang="es-419" sz="2800" dirty="0"/>
          </a:p>
        </p:txBody>
      </p:sp>
      <p:pic>
        <p:nvPicPr>
          <p:cNvPr id="8" name="Picture 2" descr="http://www.academiaquestio.com/uploads/image/operado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34" y="1322023"/>
            <a:ext cx="2428119" cy="125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22867"/>
              </p:ext>
            </p:extLst>
          </p:nvPr>
        </p:nvGraphicFramePr>
        <p:xfrm>
          <a:off x="691661" y="2002411"/>
          <a:ext cx="7570989" cy="513406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6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7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Operador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Descripción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=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equal sign (=) is the only Transact-SQL assignment operator.</a:t>
                      </a:r>
                      <a:endParaRPr lang="es-A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Shape 148"/>
          <p:cNvSpPr txBox="1">
            <a:spLocks/>
          </p:cNvSpPr>
          <p:nvPr/>
        </p:nvSpPr>
        <p:spPr>
          <a:xfrm>
            <a:off x="691662" y="2740297"/>
            <a:ext cx="8200640" cy="4581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Operadores de comparación</a:t>
            </a:r>
            <a:endParaRPr lang="es-419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54303"/>
              </p:ext>
            </p:extLst>
          </p:nvPr>
        </p:nvGraphicFramePr>
        <p:xfrm>
          <a:off x="691661" y="3372878"/>
          <a:ext cx="7570989" cy="238894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6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latin typeface="+mn-lt"/>
                        </a:rPr>
                        <a:t>Operador</a:t>
                      </a:r>
                      <a:endParaRPr lang="es-A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latin typeface="+mn-lt"/>
                        </a:rPr>
                        <a:t>Descripción</a:t>
                      </a:r>
                      <a:endParaRPr lang="es-A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8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  <a:latin typeface="+mn-lt"/>
                        </a:rPr>
                        <a:t>=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  <a:latin typeface="+mn-lt"/>
                        </a:rPr>
                        <a:t>Equal to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8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  <a:latin typeface="+mn-lt"/>
                        </a:rPr>
                        <a:t>&gt;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 err="1">
                          <a:effectLst/>
                          <a:latin typeface="+mn-lt"/>
                        </a:rPr>
                        <a:t>Greater</a:t>
                      </a:r>
                      <a:r>
                        <a:rPr lang="es-AR" sz="12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s-AR" sz="1200" u="none" strike="noStrike" dirty="0" err="1">
                          <a:effectLst/>
                          <a:latin typeface="+mn-lt"/>
                        </a:rPr>
                        <a:t>than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8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  <a:latin typeface="+mn-lt"/>
                        </a:rPr>
                        <a:t>&lt;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  <a:latin typeface="+mn-lt"/>
                        </a:rPr>
                        <a:t>Less than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28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  <a:latin typeface="+mn-lt"/>
                        </a:rPr>
                        <a:t>&gt;=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Greater than or equal to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28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  <a:latin typeface="+mn-lt"/>
                        </a:rPr>
                        <a:t>&lt;=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Less than or equal to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28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  <a:latin typeface="+mn-lt"/>
                        </a:rPr>
                        <a:t>&lt;&gt;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  <a:latin typeface="+mn-lt"/>
                        </a:rPr>
                        <a:t>Not equal to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28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  <a:latin typeface="+mn-lt"/>
                        </a:rPr>
                        <a:t>!=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Not equal to (not ISO standard)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28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  <a:latin typeface="+mn-lt"/>
                        </a:rPr>
                        <a:t>!&lt;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Not less than (not ISO standard)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28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  <a:latin typeface="+mn-lt"/>
                        </a:rPr>
                        <a:t>!&gt;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Not greater than (not ISO standard)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017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Operadores (V)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732172" cy="54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Ejemplo de operador de asignación: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--Declaro una variable de tipo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s-AR" sz="1400" b="1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DECLARE 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UnNumero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--Le asigno el valor 2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UnNumero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--Visualizo que @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UnNumero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efectivamente tiene el valor asignado</a:t>
            </a:r>
            <a:endParaRPr lang="es-AR" sz="1400" b="1" dirty="0">
              <a:solidFill>
                <a:srgbClr val="000000"/>
              </a:solidFill>
              <a:latin typeface="Avenir 45 Book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UnNumero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endParaRPr lang="es-419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  <a:defRPr/>
            </a:pPr>
            <a:r>
              <a:rPr lang="es-419" sz="2800" b="1" dirty="0"/>
              <a:t>Ejemplo de operador de comparación:</a:t>
            </a:r>
          </a:p>
          <a:p>
            <a:pPr mar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--Obtengo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IdMiTabla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Descripcion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 los registros de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MiTabla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 tienen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IdMiTabla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mayor o igual a 5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endParaRPr lang="es-419" sz="1500" dirty="0"/>
          </a:p>
        </p:txBody>
      </p:sp>
      <p:pic>
        <p:nvPicPr>
          <p:cNvPr id="8" name="Picture 2" descr="http://www.academiaquestio.com/uploads/image/operado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34" y="1322023"/>
            <a:ext cx="2428119" cy="125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5897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Operadores (VI)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200640" cy="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Operadores de concatenación de </a:t>
            </a:r>
            <a:r>
              <a:rPr lang="es-419" sz="2800" b="1" dirty="0" err="1"/>
              <a:t>strings</a:t>
            </a:r>
            <a:endParaRPr lang="es-419" sz="2800" dirty="0"/>
          </a:p>
        </p:txBody>
      </p:sp>
      <p:pic>
        <p:nvPicPr>
          <p:cNvPr id="8" name="Picture 2" descr="http://www.academiaquestio.com/uploads/image/operado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34" y="1322023"/>
            <a:ext cx="2428119" cy="125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3696"/>
              </p:ext>
            </p:extLst>
          </p:nvPr>
        </p:nvGraphicFramePr>
        <p:xfrm>
          <a:off x="691662" y="2085215"/>
          <a:ext cx="5609986" cy="706969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86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Operador</a:t>
                      </a:r>
                      <a:endParaRPr lang="es-A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Descripción</a:t>
                      </a:r>
                      <a:endParaRPr lang="es-A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8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+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String </a:t>
                      </a:r>
                      <a:r>
                        <a:rPr lang="es-AR" sz="1200" u="none" strike="noStrike" dirty="0" err="1">
                          <a:effectLst/>
                        </a:rPr>
                        <a:t>concatenation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8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+=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String </a:t>
                      </a:r>
                      <a:r>
                        <a:rPr lang="es-AR" sz="1200" u="none" strike="noStrike" dirty="0" err="1">
                          <a:effectLst/>
                        </a:rPr>
                        <a:t>concatenation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691662" y="3294044"/>
            <a:ext cx="10972996" cy="3150824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agregar un mensaje delante del campo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Descripcion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MiTabla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 diga “La descripción es:” </a:t>
            </a:r>
            <a:endParaRPr lang="es-AR" sz="3600" b="1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'La descripción es: ' 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 la descripción de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MiTabla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 los registros cuyo campo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Descripcion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termine con “B”</a:t>
            </a:r>
            <a:endParaRPr lang="es-AR" sz="1400" b="1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'La descripción es: ' 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LIKE </a:t>
            </a:r>
            <a:r>
              <a:rPr lang="es-A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'%B'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20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Agenda – Por la tarde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19247" y="1447801"/>
            <a:ext cx="11151918" cy="522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13:00 </a:t>
            </a:r>
            <a:r>
              <a:rPr 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- 15:00hs</a:t>
            </a:r>
            <a:endParaRPr dirty="0"/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/>
              <a:t>Restricciones básicas / </a:t>
            </a:r>
            <a:r>
              <a:rPr lang="es-AR" dirty="0" err="1"/>
              <a:t>Constraints</a:t>
            </a:r>
            <a:endParaRPr lang="es-AR" dirty="0"/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>
                <a:sym typeface="Quattrocento Sans"/>
              </a:rPr>
              <a:t>Sentencias DML</a:t>
            </a:r>
          </a:p>
          <a:p>
            <a:pPr lvl="2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 err="1">
                <a:sym typeface="Quattrocento Sans"/>
              </a:rPr>
              <a:t>Insert</a:t>
            </a:r>
            <a:r>
              <a:rPr lang="es-ES" dirty="0">
                <a:sym typeface="Quattrocento Sans"/>
              </a:rPr>
              <a:t>, </a:t>
            </a:r>
            <a:r>
              <a:rPr lang="es-ES" dirty="0" err="1">
                <a:sym typeface="Quattrocento Sans"/>
              </a:rPr>
              <a:t>Update</a:t>
            </a:r>
            <a:r>
              <a:rPr lang="es-ES" dirty="0">
                <a:sym typeface="Quattrocento Sans"/>
              </a:rPr>
              <a:t>, </a:t>
            </a:r>
            <a:r>
              <a:rPr lang="es-ES" dirty="0" err="1">
                <a:sym typeface="Quattrocento Sans"/>
              </a:rPr>
              <a:t>Delete</a:t>
            </a:r>
            <a:r>
              <a:rPr lang="es-ES" dirty="0">
                <a:sym typeface="Quattrocento Sans"/>
              </a:rPr>
              <a:t>, </a:t>
            </a:r>
            <a:r>
              <a:rPr lang="es-ES" dirty="0" err="1">
                <a:sym typeface="Quattrocento Sans"/>
              </a:rPr>
              <a:t>Select</a:t>
            </a:r>
            <a:r>
              <a:rPr lang="es-ES" dirty="0">
                <a:sym typeface="Quattrocento Sans"/>
              </a:rPr>
              <a:t>.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>
                <a:sym typeface="Quattrocento Sans"/>
              </a:rPr>
              <a:t>Operadores</a:t>
            </a:r>
          </a:p>
          <a:p>
            <a:pPr marL="305971" marR="0" lvl="0" indent="-305971" algn="l" rtl="0">
              <a:lnSpc>
                <a:spcPct val="150000"/>
              </a:lnSpc>
              <a:spcBef>
                <a:spcPts val="566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83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15:00-15:20 </a:t>
            </a:r>
            <a:r>
              <a:rPr lang="es-AR" sz="2830" b="0" i="0" u="none" strike="noStrike" cap="none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83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30" b="0" i="0" u="none" strike="noStrike" cap="none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Coffee</a:t>
            </a:r>
            <a:r>
              <a:rPr lang="es-AR" sz="283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Break</a:t>
            </a:r>
          </a:p>
          <a:p>
            <a:pPr>
              <a:lnSpc>
                <a:spcPct val="150000"/>
              </a:lnSpc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15:30 </a:t>
            </a:r>
            <a:r>
              <a:rPr 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- 18:00hs</a:t>
            </a:r>
            <a:endParaRPr lang="es-AR" dirty="0"/>
          </a:p>
          <a:p>
            <a:pPr lvl="1"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>
                <a:sym typeface="Quattrocento Sans"/>
              </a:rPr>
              <a:t>Consultas</a:t>
            </a:r>
          </a:p>
          <a:p>
            <a:pPr lvl="1"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>
                <a:sym typeface="Quattrocento Sans"/>
              </a:rPr>
              <a:t>ORM</a:t>
            </a:r>
          </a:p>
          <a:p>
            <a:pPr marL="305971" marR="0" lvl="0" indent="-305971" algn="l" rtl="0">
              <a:lnSpc>
                <a:spcPct val="150000"/>
              </a:lnSpc>
              <a:spcBef>
                <a:spcPts val="566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83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18:00 </a:t>
            </a:r>
            <a:r>
              <a:rPr lang="es-AR" sz="2830" b="0" i="0" u="none" strike="noStrike" cap="none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83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Fin del día</a:t>
            </a:r>
            <a:endParaRPr dirty="0"/>
          </a:p>
          <a:p>
            <a:pPr marL="305971" marR="0" lvl="0" indent="-144236" algn="l" rtl="0">
              <a:lnSpc>
                <a:spcPct val="90000"/>
              </a:lnSpc>
              <a:spcBef>
                <a:spcPts val="566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None/>
            </a:pPr>
            <a:endParaRPr sz="283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810" y="5312746"/>
            <a:ext cx="1823189" cy="13603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527" y="3089058"/>
            <a:ext cx="1055754" cy="10557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67" y="1447801"/>
            <a:ext cx="2375080" cy="17813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730" y="4079740"/>
            <a:ext cx="2375080" cy="17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089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Operadores (VII)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200640" cy="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Operadores compuestos más comunes</a:t>
            </a:r>
            <a:endParaRPr lang="es-419" sz="2800" dirty="0"/>
          </a:p>
        </p:txBody>
      </p:sp>
      <p:pic>
        <p:nvPicPr>
          <p:cNvPr id="8" name="Picture 2" descr="http://www.academiaquestio.com/uploads/image/operado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34" y="1322023"/>
            <a:ext cx="2428119" cy="125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91662" y="3789802"/>
            <a:ext cx="10972996" cy="2655065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--Declaro una variable de tipo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inicializada con valor 5</a:t>
            </a:r>
            <a:endParaRPr lang="es-AR" sz="1400" b="1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DECLARE 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UnNumero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A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--Multiplico el valor de @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UnNumero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por 2 y lo guardo en la variable.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UnNumero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*= 2;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--Visualizo que @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UnNumero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tiene como valor 10, resultado de la multiplicación anterior.</a:t>
            </a:r>
            <a:endParaRPr lang="es-AR" sz="1400" b="1" dirty="0">
              <a:solidFill>
                <a:srgbClr val="000000"/>
              </a:solidFill>
              <a:latin typeface="Avenir 45 Book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UnNumero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60537"/>
              </p:ext>
            </p:extLst>
          </p:nvPr>
        </p:nvGraphicFramePr>
        <p:xfrm>
          <a:off x="691662" y="1949984"/>
          <a:ext cx="8518439" cy="158643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31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latin typeface="+mn-lt"/>
                        </a:rPr>
                        <a:t>Operador</a:t>
                      </a:r>
                      <a:endParaRPr lang="es-A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latin typeface="+mn-lt"/>
                        </a:rPr>
                        <a:t>Descripción</a:t>
                      </a:r>
                      <a:endParaRPr lang="es-A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5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  <a:latin typeface="+mn-lt"/>
                        </a:rPr>
                        <a:t>+=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Adds some amount to the original value and sets the original value to the result.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5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  <a:latin typeface="+mn-lt"/>
                        </a:rPr>
                        <a:t>-=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Subtracts some amount from the original value and sets the original value to the result.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35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  <a:latin typeface="+mn-lt"/>
                        </a:rPr>
                        <a:t>*=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Multiplies by an amount and sets the original value to the result.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5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  <a:latin typeface="+mn-lt"/>
                        </a:rPr>
                        <a:t>/=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Divides by an amount and sets the original value to the result.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35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  <a:latin typeface="+mn-lt"/>
                        </a:rPr>
                        <a:t>%=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Divides by an amount and sets the original value to the modulo.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6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Operadores (VIII)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200640" cy="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Operadores de set</a:t>
            </a:r>
            <a:endParaRPr lang="es-419" sz="2800" dirty="0"/>
          </a:p>
        </p:txBody>
      </p:sp>
      <p:pic>
        <p:nvPicPr>
          <p:cNvPr id="8" name="Picture 2" descr="http://www.academiaquestio.com/uploads/image/operado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34" y="1322023"/>
            <a:ext cx="2428119" cy="125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91662" y="3187846"/>
            <a:ext cx="7493871" cy="3257021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--Creo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UnaTabla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OtraTabla</a:t>
            </a:r>
            <a:endParaRPr lang="es-AR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IdUnaTabla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(1, 1)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(50)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OtraTabla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IdOtraTabla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(1, 1)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(50)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--</a:t>
            </a:r>
            <a:r>
              <a:rPr lang="es-419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Inserto valores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A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Descripción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UnaTabla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OtraTabla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A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Descripción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OtraTabla</a:t>
            </a:r>
            <a:r>
              <a:rPr lang="es-A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74810"/>
              </p:ext>
            </p:extLst>
          </p:nvPr>
        </p:nvGraphicFramePr>
        <p:xfrm>
          <a:off x="691662" y="1949986"/>
          <a:ext cx="8893013" cy="113100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36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9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latin typeface="+mn-lt"/>
                        </a:rPr>
                        <a:t>Operador</a:t>
                      </a:r>
                      <a:endParaRPr lang="es-A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latin typeface="+mn-lt"/>
                        </a:rPr>
                        <a:t>Descripción</a:t>
                      </a:r>
                      <a:endParaRPr lang="es-A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9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EXCEPT and INTERSECT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Returns distinct rows by comparing the results of two queries.</a:t>
                      </a:r>
                    </a:p>
                    <a:p>
                      <a:pPr marL="171450" indent="-17145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EXCEPT returns distinct rows from the left input query that aren’t output by the right input query.</a:t>
                      </a:r>
                    </a:p>
                    <a:p>
                      <a:pPr marL="171450" indent="-17145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INTERSECT returns distinct rows that are output by both the left and right input queries.</a:t>
                      </a:r>
                      <a:endParaRPr lang="es-A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14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UNION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Combines the results of two or more queries into a single result set that includes all the rows that belong to all queries in the union.</a:t>
                      </a:r>
                      <a:endParaRPr lang="es-A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0" marR="684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75358" y="3708949"/>
            <a:ext cx="372495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s-419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Selecciono la unión de ambas tablas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IdUnaTabla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UnaTabla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IdOtraTabla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OtraTabla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3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Operadores (IX)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8200640" cy="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Operadores unarios</a:t>
            </a:r>
            <a:endParaRPr lang="es-419" sz="2800" dirty="0"/>
          </a:p>
        </p:txBody>
      </p:sp>
      <p:pic>
        <p:nvPicPr>
          <p:cNvPr id="8" name="Picture 2" descr="http://www.academiaquestio.com/uploads/image/operado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34" y="1322023"/>
            <a:ext cx="2428119" cy="125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91662" y="3776472"/>
            <a:ext cx="9851370" cy="2668395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--Declaro una variable de tipo 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inicializada con valor -1</a:t>
            </a:r>
            <a:endParaRPr lang="es-AR" sz="1400" b="1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DECLARE 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UnNumeroNegativo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A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--Visualizo que @</a:t>
            </a:r>
            <a:r>
              <a:rPr lang="es-A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UnNumeroNegativo</a:t>
            </a:r>
            <a:r>
              <a:rPr lang="es-A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tiene como valor -1</a:t>
            </a:r>
            <a:endParaRPr lang="es-AR" sz="1400" b="1" dirty="0">
              <a:solidFill>
                <a:srgbClr val="000000"/>
              </a:solidFill>
              <a:latin typeface="Avenir 45 Book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4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UnNumero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17533"/>
              </p:ext>
            </p:extLst>
          </p:nvPr>
        </p:nvGraphicFramePr>
        <p:xfrm>
          <a:off x="691662" y="1949987"/>
          <a:ext cx="8893013" cy="1036526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36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latin typeface="+mn-lt"/>
                        </a:rPr>
                        <a:t>Operador</a:t>
                      </a:r>
                      <a:endParaRPr lang="es-A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latin typeface="+mn-lt"/>
                        </a:rPr>
                        <a:t>Descripción</a:t>
                      </a:r>
                      <a:endParaRPr lang="es-A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4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+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 err="1">
                          <a:effectLst/>
                        </a:rPr>
                        <a:t>Numeric</a:t>
                      </a:r>
                      <a:r>
                        <a:rPr lang="es-AR" sz="1200" u="none" strike="noStrike" dirty="0">
                          <a:effectLst/>
                        </a:rPr>
                        <a:t> </a:t>
                      </a:r>
                      <a:r>
                        <a:rPr lang="es-AR" sz="1200" u="none" strike="noStrike" dirty="0" err="1">
                          <a:effectLst/>
                        </a:rPr>
                        <a:t>value</a:t>
                      </a:r>
                      <a:r>
                        <a:rPr lang="es-AR" sz="1200" u="none" strike="noStrike" dirty="0">
                          <a:effectLst/>
                        </a:rPr>
                        <a:t> </a:t>
                      </a:r>
                      <a:r>
                        <a:rPr lang="es-AR" sz="1200" u="none" strike="noStrike" dirty="0" err="1">
                          <a:effectLst/>
                        </a:rPr>
                        <a:t>is</a:t>
                      </a:r>
                      <a:r>
                        <a:rPr lang="es-AR" sz="1200" u="none" strike="noStrike" dirty="0">
                          <a:effectLst/>
                        </a:rPr>
                        <a:t> positive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1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400" marR="6840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 err="1">
                          <a:effectLst/>
                        </a:rPr>
                        <a:t>Numeric</a:t>
                      </a:r>
                      <a:r>
                        <a:rPr lang="es-AR" sz="1200" u="none" strike="noStrike" dirty="0">
                          <a:effectLst/>
                        </a:rPr>
                        <a:t> </a:t>
                      </a:r>
                      <a:r>
                        <a:rPr lang="es-AR" sz="1200" u="none" strike="noStrike" dirty="0" err="1">
                          <a:effectLst/>
                        </a:rPr>
                        <a:t>value</a:t>
                      </a:r>
                      <a:r>
                        <a:rPr lang="es-AR" sz="1200" u="none" strike="noStrike" dirty="0">
                          <a:effectLst/>
                        </a:rPr>
                        <a:t> </a:t>
                      </a:r>
                      <a:r>
                        <a:rPr lang="es-AR" sz="1200" u="none" strike="noStrike" dirty="0" err="1">
                          <a:effectLst/>
                        </a:rPr>
                        <a:t>is</a:t>
                      </a:r>
                      <a:r>
                        <a:rPr lang="es-AR" sz="1200" u="none" strike="noStrike" dirty="0">
                          <a:effectLst/>
                        </a:rPr>
                        <a:t> </a:t>
                      </a:r>
                      <a:r>
                        <a:rPr lang="es-AR" sz="1200" u="none" strike="noStrike" dirty="0" err="1">
                          <a:effectLst/>
                        </a:rPr>
                        <a:t>negative</a:t>
                      </a:r>
                      <a:endParaRPr lang="es-AR" sz="1200" u="none" strike="noStrike" dirty="0">
                        <a:effectLst/>
                      </a:endParaRPr>
                    </a:p>
                  </a:txBody>
                  <a:tcPr marL="68400" marR="6840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01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~</a:t>
                      </a:r>
                    </a:p>
                  </a:txBody>
                  <a:tcPr marL="68400" marR="6840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Returns the ones complement of the number</a:t>
                      </a:r>
                    </a:p>
                  </a:txBody>
                  <a:tcPr marL="68400" marR="68400" marT="0" marB="0" anchor="b"/>
                </a:tc>
                <a:extLst>
                  <a:ext uri="{0D108BD9-81ED-4DB2-BD59-A6C34878D82A}">
                    <a16:rowId xmlns:a16="http://schemas.microsoft.com/office/drawing/2014/main" val="50045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01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0" y="2787445"/>
            <a:ext cx="12192000" cy="80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4400" b="1" dirty="0"/>
              <a:t>BREAK</a:t>
            </a: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</p:spTree>
    <p:extLst>
      <p:ext uri="{BB962C8B-B14F-4D97-AF65-F5344CB8AC3E}">
        <p14:creationId xmlns:p14="http://schemas.microsoft.com/office/powerpoint/2010/main" val="13870468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Consultas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05836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Consultas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866354" cy="178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SELECT QUERY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SELECT: Permite indicar qué columnas de datos se deberán obtener del resultado total. Si se indica *, quiere decir que son todas.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FROM: </a:t>
            </a:r>
            <a:r>
              <a:rPr lang="es-AR" sz="2800" dirty="0"/>
              <a:t>Permite indicar de qué tablas se van a obtener los datos.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2199" y="3228974"/>
            <a:ext cx="11639801" cy="3629025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 todos los diferentes Status de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MiTabla</a:t>
            </a:r>
            <a:endParaRPr lang="es-AR" sz="1200" b="1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 los primeros 10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Descripcion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 se encuentren activos, ordenados por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 forma descendiente.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 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escripcion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MiDescripcion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 = </a:t>
            </a:r>
            <a:r>
              <a:rPr lang="es-A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'Activo'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419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Descripcion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Status de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El campo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Descripcion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debe llamarse “Descripción” y el campo Status “Estado del Registro”. La palabra clave AS se puede omitir y si el alias no tiene espacio, se pueden omitir los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Descripción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Status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[Estado del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Registro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pic>
        <p:nvPicPr>
          <p:cNvPr id="20484" name="Picture 4" descr="Resultado de imagen para searc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34" y="38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4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Consultas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866354" cy="178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SELECT QUERY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WHERE: </a:t>
            </a:r>
            <a:r>
              <a:rPr lang="es-AR" sz="2800" dirty="0"/>
              <a:t>Permite filtrar el universo de datos de las tablas de la consulta, de acuerdo a las condiciones establecidas.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2199" y="2828926"/>
            <a:ext cx="11639801" cy="3495674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Descripcion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 los registros de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 tengan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mayor a 10 y cuyo Status sea “Activo”.</a:t>
            </a:r>
            <a:endParaRPr lang="es-AR" sz="1200" dirty="0">
              <a:solidFill>
                <a:srgbClr val="1034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10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 = </a:t>
            </a:r>
            <a:r>
              <a:rPr lang="es-A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'Activo'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Descripcion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 los registros de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 Status “Pendiente” o “Rechazado”</a:t>
            </a:r>
            <a:endParaRPr lang="es-AR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 = </a:t>
            </a:r>
            <a:r>
              <a:rPr lang="es-A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'Pendiente'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 = </a:t>
            </a:r>
            <a:r>
              <a:rPr lang="es-A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'Rechazado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419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Descripcion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 los registros de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 Status “Pendiente” o “Rechazado”, y con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Descripcion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 inicie con “Modo”.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A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‘Pendiente'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‘Rechazado'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‘Modo%'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45 Book"/>
              <a:ea typeface="+mn-ea"/>
              <a:cs typeface="+mn-cs"/>
            </a:endParaRPr>
          </a:p>
        </p:txBody>
      </p:sp>
      <p:pic>
        <p:nvPicPr>
          <p:cNvPr id="20484" name="Picture 4" descr="Resultado de imagen para searc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34" y="38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86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Consultas (III)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866354" cy="223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800" b="1" dirty="0"/>
              <a:t>SELECT QUERY – FROM CLAUSE – JOINS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Permiten vincular diferentes tablas, especificando cómo será la unión de datos.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El JOIN que usemos condicionará el resultado de acuerdo a su comportamiento.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pic>
        <p:nvPicPr>
          <p:cNvPr id="6" name="Picture 2" descr="SQL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4" y="3847584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QL LEFT JO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869" y="3847584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QL RIGHT JO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84" y="3847584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QL FULL OUTER JO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099" y="3847584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39120"/>
              </p:ext>
            </p:extLst>
          </p:nvPr>
        </p:nvGraphicFramePr>
        <p:xfrm>
          <a:off x="420621" y="5390119"/>
          <a:ext cx="11520000" cy="1305739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05739">
                <a:tc>
                  <a:txBody>
                    <a:bodyPr/>
                    <a:lstStyle>
                      <a:lvl1pPr marL="0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1pPr>
                      <a:lvl2pPr marL="404204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2pPr>
                      <a:lvl3pPr marL="80840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3pPr>
                      <a:lvl4pPr marL="121260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4pPr>
                      <a:lvl5pPr marL="1616813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5pPr>
                      <a:lvl6pPr marL="202101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6pPr>
                      <a:lvl7pPr marL="242521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7pPr>
                      <a:lvl8pPr marL="2829422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8pPr>
                      <a:lvl9pPr marL="323362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9pPr>
                    </a:lstStyle>
                    <a:p>
                      <a:r>
                        <a:rPr lang="en-US" sz="1400" kern="1200" dirty="0" err="1">
                          <a:effectLst/>
                          <a:latin typeface="+mn-lt"/>
                        </a:rPr>
                        <a:t>Retorna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todas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las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filas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cuando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hay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al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menos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una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coincidencia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entre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ambas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tablas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.</a:t>
                      </a:r>
                      <a:endParaRPr lang="es-AR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1pPr>
                      <a:lvl2pPr marL="404204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2pPr>
                      <a:lvl3pPr marL="80840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3pPr>
                      <a:lvl4pPr marL="121260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4pPr>
                      <a:lvl5pPr marL="1616813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5pPr>
                      <a:lvl6pPr marL="202101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6pPr>
                      <a:lvl7pPr marL="242521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7pPr>
                      <a:lvl8pPr marL="2829422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8pPr>
                      <a:lvl9pPr marL="323362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9pPr>
                    </a:lstStyle>
                    <a:p>
                      <a:endParaRPr lang="es-AR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1pPr>
                      <a:lvl2pPr marL="404204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2pPr>
                      <a:lvl3pPr marL="80840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3pPr>
                      <a:lvl4pPr marL="121260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4pPr>
                      <a:lvl5pPr marL="1616813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5pPr>
                      <a:lvl6pPr marL="202101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6pPr>
                      <a:lvl7pPr marL="242521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7pPr>
                      <a:lvl8pPr marL="2829422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8pPr>
                      <a:lvl9pPr marL="323362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9pPr>
                    </a:lstStyle>
                    <a:p>
                      <a:r>
                        <a:rPr lang="en-US" sz="1400" kern="1200" dirty="0" err="1">
                          <a:effectLst/>
                          <a:latin typeface="+mn-lt"/>
                        </a:rPr>
                        <a:t>Retorna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todas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las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filas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de la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tabla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de la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izquierda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. Si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encuentra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coincidencia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en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la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tabla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de la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derecha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también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las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retorna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sino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llena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las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columnas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con NULL.</a:t>
                      </a:r>
                      <a:endParaRPr lang="es-AR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1pPr>
                      <a:lvl2pPr marL="404204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2pPr>
                      <a:lvl3pPr marL="80840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3pPr>
                      <a:lvl4pPr marL="121260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4pPr>
                      <a:lvl5pPr marL="1616813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5pPr>
                      <a:lvl6pPr marL="202101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6pPr>
                      <a:lvl7pPr marL="242521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7pPr>
                      <a:lvl8pPr marL="2829422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8pPr>
                      <a:lvl9pPr marL="323362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9pPr>
                    </a:lstStyle>
                    <a:p>
                      <a:endParaRPr lang="es-AR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1pPr>
                      <a:lvl2pPr marL="404204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2pPr>
                      <a:lvl3pPr marL="80840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3pPr>
                      <a:lvl4pPr marL="121260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4pPr>
                      <a:lvl5pPr marL="1616813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5pPr>
                      <a:lvl6pPr marL="202101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6pPr>
                      <a:lvl7pPr marL="242521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7pPr>
                      <a:lvl8pPr marL="2829422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8pPr>
                      <a:lvl9pPr marL="323362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9pPr>
                    </a:lstStyle>
                    <a:p>
                      <a:r>
                        <a:rPr lang="es-AR" sz="1400" kern="1200" dirty="0">
                          <a:effectLst/>
                          <a:latin typeface="+mn-lt"/>
                        </a:rPr>
                        <a:t>Retorna todas las filas de la tabla de la derecha. Si encuentra coincidencia en la tabla de la izquierda también las retorna, sino llena las columnas con NULL.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1pPr>
                      <a:lvl2pPr marL="404204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2pPr>
                      <a:lvl3pPr marL="80840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3pPr>
                      <a:lvl4pPr marL="121260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4pPr>
                      <a:lvl5pPr marL="1616813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5pPr>
                      <a:lvl6pPr marL="202101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6pPr>
                      <a:lvl7pPr marL="242521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7pPr>
                      <a:lvl8pPr marL="2829422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8pPr>
                      <a:lvl9pPr marL="323362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9pPr>
                    </a:lstStyle>
                    <a:p>
                      <a:endParaRPr lang="es-AR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1pPr>
                      <a:lvl2pPr marL="404204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2pPr>
                      <a:lvl3pPr marL="80840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3pPr>
                      <a:lvl4pPr marL="121260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4pPr>
                      <a:lvl5pPr marL="1616813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5pPr>
                      <a:lvl6pPr marL="202101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6pPr>
                      <a:lvl7pPr marL="2425219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7pPr>
                      <a:lvl8pPr marL="2829422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8pPr>
                      <a:lvl9pPr marL="3233626" algn="l" defTabSz="808406" rtl="0" eaLnBrk="1" latinLnBrk="0" hangingPunct="1">
                        <a:defRPr sz="1591" kern="1200">
                          <a:solidFill>
                            <a:schemeClr val="tx1"/>
                          </a:solidFill>
                          <a:latin typeface="Avenir 45 Book"/>
                        </a:defRPr>
                      </a:lvl9pPr>
                    </a:lstStyle>
                    <a:p>
                      <a:r>
                        <a:rPr lang="en-US" sz="1400" kern="1200" dirty="0" err="1">
                          <a:effectLst/>
                          <a:latin typeface="+mn-lt"/>
                        </a:rPr>
                        <a:t>Retorna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todas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las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filas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cuando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hay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una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coincidencia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en</a:t>
                      </a:r>
                      <a:r>
                        <a:rPr lang="en-US" sz="1400" kern="1200" dirty="0">
                          <a:effectLst/>
                          <a:latin typeface="+mn-lt"/>
                        </a:rPr>
                        <a:t> la </a:t>
                      </a:r>
                      <a:r>
                        <a:rPr lang="en-US" sz="1400" kern="1200" dirty="0" err="1">
                          <a:effectLst/>
                          <a:latin typeface="+mn-lt"/>
                        </a:rPr>
                        <a:t>tabla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de la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izquierda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 o de la </a:t>
                      </a:r>
                      <a:r>
                        <a:rPr lang="en-US" sz="1400" kern="1200" baseline="0" dirty="0" err="1">
                          <a:effectLst/>
                          <a:latin typeface="+mn-lt"/>
                        </a:rPr>
                        <a:t>derecha</a:t>
                      </a:r>
                      <a:r>
                        <a:rPr lang="en-US" sz="1400" kern="1200" baseline="0" dirty="0">
                          <a:effectLst/>
                          <a:latin typeface="+mn-lt"/>
                        </a:rPr>
                        <a:t>.</a:t>
                      </a:r>
                      <a:endParaRPr lang="es-AR" sz="14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9638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Consultas (IV)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86635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800" b="1" dirty="0"/>
              <a:t>SELECT QUERY </a:t>
            </a:r>
            <a:r>
              <a:rPr lang="es-419" sz="2800" b="1" dirty="0"/>
              <a:t>con LEFT JOIN</a:t>
            </a: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0392" y="2695074"/>
            <a:ext cx="11243089" cy="3340518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Users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                      Roles               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+----+------------+---------+          +----+-------------+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Id |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Username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|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RoleId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|          | Id |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Description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+----+------------+---------+          +----+-------------+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1 | JPEREZ     | 1       |          |  1 |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Admin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2 | JFERNANDEZ | 1       |          |  2 |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Internal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3 | MROSA      | 2       |          |  3 |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External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4 | CLOPEZ     | 3       |          |  4 |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Denied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 5 | JMARIA     | NULL    |          +----+-------------+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+----+------------+---------+                              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0391" y="2695074"/>
            <a:ext cx="11243089" cy="3340518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U.Username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R.Description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RoleDescription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Users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U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Roles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U.RoleId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R.Id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1028" y="2747343"/>
            <a:ext cx="11243089" cy="3340518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+------------+-----------------+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Username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|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RoleDescription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+------------+-----------------+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JPEREZ     |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Admin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JFERNANDEZ |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Admin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MROSA      |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Internal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CLOPEZ     | </a:t>
            </a:r>
            <a:r>
              <a:rPr kumimoji="0" lang="es-A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External</a:t>
            </a: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| JMARIA     | NULL            |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+------------+-----------------+</a:t>
            </a: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15" name="Picture 4" descr="SQL LEFT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00" y="301977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40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Consultas (V)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86635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800" b="1" dirty="0"/>
              <a:t>SELECT QUERY </a:t>
            </a:r>
            <a:r>
              <a:rPr lang="es-419" sz="2800" b="1" dirty="0"/>
              <a:t>con RIGHT JOIN</a:t>
            </a: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0392" y="2695074"/>
            <a:ext cx="11243089" cy="3340518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Roles               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+----+------------+---------+          +----+-------------+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Id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RoleId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       | Id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+----+------------+---------+          +----+-------------+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1 | JPEREZ     | 1       |          |  1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2 | JFERNANDEZ | 1       |          |  2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3 | MROSA      | 2       |          |  3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4 | CLOPEZ     | 3       |          |  4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Denied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5 | JMARIA     | NULL    |          +----+-------------+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+----+------------+---------+                              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0391" y="2731671"/>
            <a:ext cx="11243089" cy="3340518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R.Description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RoleDescription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U.Username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Roles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U.RoleId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R.Id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03294" y="2762301"/>
            <a:ext cx="11243089" cy="3340518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RoleDescription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| JPEREZ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| JFERNANDEZ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| MROSA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| CLOPEZ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Denied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| NULL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8" name="Picture 6" descr="SQL RIGHT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009" y="147338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8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¿Qué es SQL?</a:t>
            </a:r>
          </a:p>
        </p:txBody>
      </p:sp>
    </p:spTree>
    <p:extLst>
      <p:ext uri="{BB962C8B-B14F-4D97-AF65-F5344CB8AC3E}">
        <p14:creationId xmlns:p14="http://schemas.microsoft.com/office/powerpoint/2010/main" val="3458770549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Consultas (VI)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86635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800" b="1" dirty="0"/>
              <a:t>SELECT QUERY </a:t>
            </a:r>
            <a:r>
              <a:rPr lang="es-419" sz="2800" b="1" dirty="0"/>
              <a:t>con FULL OUTER JOIN</a:t>
            </a: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0392" y="2695074"/>
            <a:ext cx="11243089" cy="3340518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Roles               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+----+------------+---------+          +----+-------------+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Id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RoleId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       | Id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+----+------------+---------+          +----+-------------+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1 | JPEREZ     | 1       |          |  1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2 | JFERNANDEZ | 1       |          |  2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3 | MROSA      | 2       |          |  3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4 | CLOPEZ     | 3       |          |  4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Denied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5 | JMARIA     | NULL    |          +----+-------------+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+----+------------+---------+                              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1009" y="2683467"/>
            <a:ext cx="11243089" cy="3340518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U.Username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R.Description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RoleDescription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Roles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U.RoleId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R.Id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39775" y="2717807"/>
            <a:ext cx="11243089" cy="3340518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+------------+-----------------+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RoleDescription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+------------+-----------------+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JPEREZ    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JFERNANDEZ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MROSA     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CLOPEZ    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JMARIA     | NULL    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JPEREZ    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JFERNANDEZ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MROSA     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CLOPEZ    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NULL      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Denied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+------------+-----------------+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9" name="Picture 8" descr="SQL FULL OUT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00" y="147338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Consultas (VII)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86635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800" b="1" dirty="0"/>
              <a:t>SELECT QUERY </a:t>
            </a:r>
            <a:r>
              <a:rPr lang="es-419" sz="2800" b="1" dirty="0"/>
              <a:t>con INNER JOIN</a:t>
            </a: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0392" y="2695074"/>
            <a:ext cx="11243089" cy="3340518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Roles               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+----+------------+---------+          +----+-------------+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Id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RoleId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       | Id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+----+------------+---------+          +----+-------------+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1 | JPEREZ     | 1       |          |  1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2 | JFERNANDEZ | 1       |          |  2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3 | MROSA      | 2       |          |  3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4 | CLOPEZ     | 3       |          |  4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Denied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5 | JMARIA     | NULL    |          +----+-------------+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+----+------------+---------+                              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03294" y="2717331"/>
            <a:ext cx="11243089" cy="3340518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U.Username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R.Description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RoleDescription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Roles AS R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U.RoleId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R.Id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U.Username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R.Description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RoleDescription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Roles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U.RoleId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R.Id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1034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6843" y="2739588"/>
            <a:ext cx="11243089" cy="3340518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+------------+-----------------+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RoleDescription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+------------+-----------------+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JPEREZ    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JFERNANDEZ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MROSA     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CLOPEZ     |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|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+------------+-----------------+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10" name="Picture 2" descr="SQL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21" y="147338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9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Consultas (VIII)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866354" cy="154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800" b="1" dirty="0"/>
              <a:t>SELECT QUERY </a:t>
            </a:r>
            <a:r>
              <a:rPr lang="es-419" sz="2800" b="1" dirty="0"/>
              <a:t>– GROUP BY CLAUSE</a:t>
            </a: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Permite agrupar los resultados obtenidos por una o más columnas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Se utiliza en conjunto con las Funciones de Agregado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91661" y="3236258"/>
            <a:ext cx="11001819" cy="3007039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 el Status y la cantidad de registros por Status de la tabla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MiTabla</a:t>
            </a:r>
            <a:endParaRPr lang="es-AR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Status,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obtener, por Status y por Tipo, el mínimo y máximo Id. Sólo deben tenerse en cuenta los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Ids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menores a 9000</a:t>
            </a:r>
            <a:endParaRPr lang="es-AR" sz="1200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Status, Tipo , </a:t>
            </a:r>
            <a:r>
              <a:rPr lang="es-A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Minimo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(Id)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Maximo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9000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Status, Tipo;</a:t>
            </a:r>
            <a:endParaRPr lang="es-AR" sz="1200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7" name="Picture 4" descr="Resultado de imagen para searc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34" y="38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Consultas (IX)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866354" cy="121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800" b="1" dirty="0"/>
              <a:t>SELECT QUERY </a:t>
            </a:r>
            <a:r>
              <a:rPr lang="es-419" sz="2800" b="1" dirty="0"/>
              <a:t>– HAVING CLAUSE</a:t>
            </a: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Permite filtrar los resultados, tomando en cuenta los Grupos creados con la Cláusula GROUP BY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Mientras que WHERE aplica sobre Columnas, HAVING aplica sobre Grupos de Agregación.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91662" y="3666565"/>
            <a:ext cx="11500338" cy="3191435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 el Status y la cantidad de registros por Status de la tabla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pero deberán mostrarse únicamente si la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--cantidad es mayor a 10</a:t>
            </a:r>
            <a:endParaRPr lang="es-AR" sz="1200" b="1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Status, </a:t>
            </a:r>
            <a:r>
              <a:rPr lang="es-A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COUNT(Id) &gt; 10;</a:t>
            </a:r>
            <a:endParaRPr lang="es-419" sz="1200" dirty="0">
              <a:solidFill>
                <a:srgbClr val="000000"/>
              </a:solidFill>
              <a:latin typeface="Avenir 45 Book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obtener, por Status y por Tipo, el mínimo y máximo Id. Sólo deben tenerse en cuenta los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Ids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menores a 9000. Luego de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--agrupar, mostrar únicamente los que tengan un mínimo mayor a 5 y un máximo menor o igual a 99</a:t>
            </a:r>
            <a:endParaRPr lang="es-AR" sz="1200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Status, Tipo , </a:t>
            </a:r>
            <a:r>
              <a:rPr lang="es-A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Minimo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(Id)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Maximo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 &lt; 9000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Status, Tipo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5 </a:t>
            </a:r>
            <a:r>
              <a:rPr lang="es-A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&lt;= 99;</a:t>
            </a:r>
            <a:endParaRPr lang="es-AR" sz="1200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7" name="Picture 4" descr="Resultado de imagen para searc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34" y="38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7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Consultas (X)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866354" cy="121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800" b="1" dirty="0"/>
              <a:t>SELECT QUERY </a:t>
            </a:r>
            <a:r>
              <a:rPr lang="es-419" sz="2800" b="1" dirty="0"/>
              <a:t>– ORDER BY CLAUSE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Permite ordenar el resultado obtenido por una o más columnas.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Si no se especifica la dirección, por defecto se ordenarán los registros ascendentemente.</a:t>
            </a:r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91662" y="3433482"/>
            <a:ext cx="11001819" cy="2994212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--Quiero obtener los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mayor a 25, ordenados por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 forma descendente.</a:t>
            </a:r>
            <a:endParaRPr lang="es-AR" sz="1200" b="1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25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endParaRPr lang="es-419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--Quiero obtener los campos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Status y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Descripvion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 </a:t>
            </a:r>
            <a:r>
              <a:rPr lang="es-A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MiTabla</a:t>
            </a: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 Status “Activo”, ordenado por Status de forma ascendente y luego por Id descendentemente.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Descripcion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 = </a:t>
            </a:r>
            <a:r>
              <a:rPr lang="es-A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'Activo'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Status,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76213" marR="0" lvl="0" indent="0" algn="l" defTabSz="80840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3A83F"/>
              </a:buClr>
              <a:buSzPct val="90000"/>
              <a:buFont typeface="Arial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7" name="Picture 4" descr="Resultado de imagen para searc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34" y="38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43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Consultas (XI)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866354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800" b="1" dirty="0"/>
              <a:t>TRANSACCIONES</a:t>
            </a:r>
          </a:p>
          <a:p>
            <a:pPr marL="0" indent="0">
              <a:buClr>
                <a:srgbClr val="03A83F"/>
              </a:buClr>
              <a:buNone/>
            </a:pPr>
            <a:r>
              <a:rPr lang="es-AR" sz="2800" dirty="0"/>
              <a:t>Permiten ejecutar instrucciones SQL como si estuviesen contenidas dentro de un bloque.</a:t>
            </a:r>
          </a:p>
          <a:p>
            <a:pPr marL="0" indent="0">
              <a:buClr>
                <a:srgbClr val="03A83F"/>
              </a:buClr>
              <a:buNone/>
            </a:pPr>
            <a:r>
              <a:rPr lang="es-AR" sz="2800" dirty="0"/>
              <a:t>Begin – </a:t>
            </a:r>
            <a:r>
              <a:rPr lang="es-AR" sz="2800" dirty="0" err="1"/>
              <a:t>rollback</a:t>
            </a:r>
            <a:r>
              <a:rPr lang="es-AR" sz="2800" dirty="0"/>
              <a:t> - </a:t>
            </a:r>
            <a:r>
              <a:rPr lang="es-AR" sz="2800" dirty="0" err="1"/>
              <a:t>commit</a:t>
            </a:r>
            <a:endParaRPr lang="es-AR" sz="2800" dirty="0"/>
          </a:p>
          <a:p>
            <a:pPr marL="0" lv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u="sng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2199" y="3505200"/>
            <a:ext cx="11243089" cy="2581275"/>
          </a:xfrm>
          <a:prstGeom prst="rect">
            <a:avLst/>
          </a:prstGeom>
          <a:gradFill>
            <a:gsLst>
              <a:gs pos="100000">
                <a:srgbClr val="FFFFFF">
                  <a:lumMod val="95000"/>
                </a:srgbClr>
              </a:gs>
              <a:gs pos="0">
                <a:srgbClr val="FFFFFF"/>
              </a:gs>
            </a:gsLst>
            <a:lin ang="5400000" scaled="1"/>
          </a:gradFill>
          <a:ln w="28575" cap="flat" cmpd="sng" algn="ctr">
            <a:noFill/>
            <a:prstDash val="solid"/>
          </a:ln>
          <a:effectLst/>
        </p:spPr>
        <p:txBody>
          <a:bodyPr numCol="2"/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3A83F"/>
              </a:buClr>
              <a:buNone/>
              <a:defRPr/>
            </a:pPr>
            <a:r>
              <a:rPr lang="es-AR" sz="28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Ejemplo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--Inicia la transacción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 TRANSACTION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 = </a:t>
            </a:r>
            <a:r>
              <a:rPr lang="es-A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'Activo’</a:t>
            </a: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Avenir 45 Book"/>
              </a:rPr>
              <a:t> 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endParaRPr lang="es-AR" sz="1200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0000"/>
                </a:solidFill>
                <a:latin typeface="Avenir 45 Book"/>
              </a:rPr>
              <a:t>   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--Deshace los cambios</a:t>
            </a:r>
            <a:endParaRPr lang="es-AR" sz="1200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ROLLBACK TRANSACTION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MiTabla</a:t>
            </a:r>
            <a:endParaRPr lang="es-AR" sz="1200" dirty="0">
              <a:solidFill>
                <a:srgbClr val="000000"/>
              </a:solidFill>
              <a:latin typeface="Avenir 45 Book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6213" lvl="0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--Confirma los cambios</a:t>
            </a:r>
            <a:endParaRPr lang="es-AR" sz="1200" dirty="0">
              <a:solidFill>
                <a:srgbClr val="1034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indent="0">
              <a:buClr>
                <a:srgbClr val="03A83F"/>
              </a:buClr>
              <a:buNone/>
              <a:defRPr/>
            </a:pPr>
            <a:r>
              <a:rPr lang="es-AR" sz="1200" dirty="0">
                <a:solidFill>
                  <a:srgbClr val="1034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COMMIT TRANSACTION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</a:t>
            </a:r>
            <a:endParaRPr lang="es-AR" sz="1200" dirty="0">
              <a:solidFill>
                <a:srgbClr val="000000"/>
              </a:solidFill>
              <a:latin typeface="Avenir 45 Book"/>
            </a:endParaRPr>
          </a:p>
        </p:txBody>
      </p:sp>
    </p:spTree>
    <p:extLst>
      <p:ext uri="{BB962C8B-B14F-4D97-AF65-F5344CB8AC3E}">
        <p14:creationId xmlns:p14="http://schemas.microsoft.com/office/powerpoint/2010/main" val="28351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1162353"/>
            <a:ext cx="11596766" cy="803297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419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ORM</a:t>
            </a: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44738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(I)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9442938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Conceptos a tener en cuenta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Modelo de Objetos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Objetos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Propiedades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Agregación, Composición, Herencia.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u="sng" dirty="0"/>
              <a:t>Modelo Relacional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Tablas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Campos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Registros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46" dirty="0"/>
              <a:t>Relaciones por </a:t>
            </a:r>
            <a:r>
              <a:rPr lang="es-419" sz="2446" dirty="0" err="1"/>
              <a:t>Foreign</a:t>
            </a:r>
            <a:r>
              <a:rPr lang="es-419" sz="2446" dirty="0"/>
              <a:t> </a:t>
            </a:r>
            <a:r>
              <a:rPr lang="es-419" sz="2446" dirty="0" err="1"/>
              <a:t>Keys</a:t>
            </a:r>
            <a:endParaRPr lang="es-419" sz="2446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927" y="1562100"/>
            <a:ext cx="1796375" cy="2349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402" y="4521940"/>
            <a:ext cx="1307423" cy="183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685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(II)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3" y="1447800"/>
            <a:ext cx="5985362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¿Qué es un ORM?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Significa </a:t>
            </a:r>
            <a:r>
              <a:rPr lang="es-419" sz="2800" dirty="0" err="1"/>
              <a:t>Object</a:t>
            </a:r>
            <a:r>
              <a:rPr lang="es-419" sz="2800" dirty="0"/>
              <a:t> </a:t>
            </a:r>
            <a:r>
              <a:rPr lang="es-419" sz="2800" dirty="0" err="1"/>
              <a:t>Relational</a:t>
            </a:r>
            <a:r>
              <a:rPr lang="es-419" sz="2800" dirty="0"/>
              <a:t> </a:t>
            </a:r>
            <a:r>
              <a:rPr lang="es-419" sz="2800" dirty="0" err="1"/>
              <a:t>Mapper</a:t>
            </a:r>
            <a:r>
              <a:rPr lang="es-419" sz="2800" dirty="0"/>
              <a:t>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Permite mapear un modelo de objetos  a un modelo relacional.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Se mapea un conjunto de objetos que colaboran entre si a un conjunto de tablas relacionadas.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Permite persistir objetos de una forma “transparente”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Se manipulan los datos como si tuviéramos colecciones de objetos en memoria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20" y="2336415"/>
            <a:ext cx="5510570" cy="28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27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(III)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3" y="1447800"/>
            <a:ext cx="6800518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¿Por qué usar un ORM?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ü"/>
            </a:pPr>
            <a:r>
              <a:rPr lang="es-AR" sz="2800" dirty="0"/>
              <a:t>Permite modelar con objetos abstrayéndonos del modelo relacional.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ü"/>
            </a:pPr>
            <a:r>
              <a:rPr lang="es-AR" sz="2800" dirty="0"/>
              <a:t>Se reducen los tiempos de desarrollo al no tener que escribir código de base de datos.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ü"/>
            </a:pPr>
            <a:r>
              <a:rPr lang="es-AR" sz="2800" dirty="0"/>
              <a:t>Se manipulan los “datos” como si tuviéramos colecciones de objetos en memoria.</a:t>
            </a: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</p:txBody>
      </p:sp>
      <p:pic>
        <p:nvPicPr>
          <p:cNvPr id="4" name="Picture 2" descr="Resultado de imagen para or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499" y="1619079"/>
            <a:ext cx="3657600" cy="398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2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419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¿Qué es SQL? 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5727067" cy="465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Es un lenguaje de consulta estructurada, en inglés </a:t>
            </a:r>
            <a:r>
              <a:rPr lang="es-419" sz="2800" dirty="0" err="1"/>
              <a:t>Structured</a:t>
            </a:r>
            <a:r>
              <a:rPr lang="es-419" sz="2800" dirty="0"/>
              <a:t> </a:t>
            </a:r>
            <a:r>
              <a:rPr lang="es-419" sz="2800" dirty="0" err="1"/>
              <a:t>Query</a:t>
            </a:r>
            <a:r>
              <a:rPr lang="es-419" sz="2800" dirty="0"/>
              <a:t> Language. Nos permite trabajar con los datos contenidos en la base de datos.</a:t>
            </a:r>
          </a:p>
          <a:p>
            <a:pPr marL="0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800" b="1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AR" sz="2800" dirty="0"/>
              <a:t>El sistema que permite crear, actualizar y administrar una base de datos relacional </a:t>
            </a:r>
            <a:r>
              <a:rPr lang="es-419" sz="2800" dirty="0"/>
              <a:t>se denomina </a:t>
            </a:r>
            <a:r>
              <a:rPr lang="es-419" sz="2800" b="1" dirty="0"/>
              <a:t>RDBMS</a:t>
            </a:r>
            <a:r>
              <a:rPr lang="es-419" sz="2800" dirty="0"/>
              <a:t> (</a:t>
            </a:r>
            <a:r>
              <a:rPr lang="es-419" sz="2800" dirty="0" err="1"/>
              <a:t>Relational</a:t>
            </a:r>
            <a:r>
              <a:rPr lang="es-419" sz="2800" dirty="0"/>
              <a:t> </a:t>
            </a:r>
            <a:r>
              <a:rPr lang="es-419" sz="2800" dirty="0" err="1"/>
              <a:t>DataBase</a:t>
            </a:r>
            <a:r>
              <a:rPr lang="es-419" sz="2800" dirty="0"/>
              <a:t> Management </a:t>
            </a:r>
            <a:r>
              <a:rPr lang="es-419" sz="2800" dirty="0" err="1"/>
              <a:t>System</a:t>
            </a:r>
            <a:r>
              <a:rPr lang="es-419" sz="2800" dirty="0"/>
              <a:t>) </a:t>
            </a:r>
          </a:p>
        </p:txBody>
      </p:sp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106" y="2275542"/>
            <a:ext cx="2145740" cy="21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7483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(IV)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3" y="1447800"/>
            <a:ext cx="7095485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¿Por qué usar un ORM?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ü"/>
            </a:pPr>
            <a:r>
              <a:rPr lang="es-AR" sz="2800" dirty="0"/>
              <a:t>Se facilitan los </a:t>
            </a:r>
            <a:r>
              <a:rPr lang="es-AR" sz="2800" dirty="0" err="1"/>
              <a:t>refactors</a:t>
            </a:r>
            <a:r>
              <a:rPr lang="es-AR" sz="2800" dirty="0"/>
              <a:t>, ya que al modificar el modelo de objetos el ORM adapta las consultas automáticamente eliminando la necesidad de modificar manualmente consultas y </a:t>
            </a:r>
            <a:r>
              <a:rPr lang="es-AR" sz="2800" dirty="0" err="1"/>
              <a:t>SPs</a:t>
            </a:r>
            <a:r>
              <a:rPr lang="es-AR" sz="2800" dirty="0"/>
              <a:t>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ü"/>
            </a:pPr>
            <a:r>
              <a:rPr lang="es-AR" sz="2800" dirty="0"/>
              <a:t>El esquema de carga de objetos de </a:t>
            </a:r>
            <a:r>
              <a:rPr lang="es-AR" sz="2800" dirty="0" err="1"/>
              <a:t>de</a:t>
            </a:r>
            <a:r>
              <a:rPr lang="es-AR" sz="2800" dirty="0"/>
              <a:t> la base suele ser muy </a:t>
            </a:r>
            <a:r>
              <a:rPr lang="es-AR" sz="2800" dirty="0" err="1"/>
              <a:t>configuragle</a:t>
            </a:r>
            <a:r>
              <a:rPr lang="es-AR" sz="2800" dirty="0"/>
              <a:t>: cache, </a:t>
            </a:r>
            <a:r>
              <a:rPr lang="es-AR" sz="2800" dirty="0" err="1"/>
              <a:t>lazy</a:t>
            </a:r>
            <a:r>
              <a:rPr lang="es-AR" sz="2800" dirty="0"/>
              <a:t>/</a:t>
            </a:r>
            <a:r>
              <a:rPr lang="es-AR" sz="2800" dirty="0" err="1"/>
              <a:t>eager</a:t>
            </a:r>
            <a:r>
              <a:rPr lang="es-AR" sz="2800" dirty="0"/>
              <a:t> </a:t>
            </a:r>
            <a:r>
              <a:rPr lang="es-AR" sz="2800" dirty="0" err="1"/>
              <a:t>loading</a:t>
            </a:r>
            <a:r>
              <a:rPr lang="es-AR" sz="2800" dirty="0"/>
              <a:t>, </a:t>
            </a:r>
            <a:r>
              <a:rPr lang="es-AR" sz="2800" dirty="0" err="1"/>
              <a:t>batch</a:t>
            </a: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  <a:buFont typeface="Wingdings" panose="05000000000000000000" pitchFamily="2" charset="2"/>
              <a:buChar char="ü"/>
            </a:pPr>
            <a:r>
              <a:rPr lang="es-AR" sz="2800" dirty="0"/>
              <a:t>Sirven para múltiples motores de bases de datos y versiones.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</p:txBody>
      </p:sp>
      <p:pic>
        <p:nvPicPr>
          <p:cNvPr id="1026" name="Picture 2" descr="Resultado de imagen para or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499" y="1619079"/>
            <a:ext cx="3657600" cy="398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753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(V)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4" y="1447800"/>
            <a:ext cx="785725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err="1"/>
              <a:t>TypeORM</a:t>
            </a:r>
            <a:r>
              <a:rPr lang="es-419" sz="2800" b="1" dirty="0"/>
              <a:t>: Características principales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Es un ORM que puede ejecutarse en </a:t>
            </a:r>
            <a:r>
              <a:rPr lang="es-419" sz="2800" dirty="0" err="1"/>
              <a:t>NodeJS</a:t>
            </a:r>
            <a:r>
              <a:rPr lang="es-419" sz="2800" dirty="0"/>
              <a:t>, Browser, </a:t>
            </a:r>
            <a:r>
              <a:rPr lang="es-419" sz="2800" dirty="0" err="1"/>
              <a:t>Cordova</a:t>
            </a:r>
            <a:r>
              <a:rPr lang="es-419" sz="2800" dirty="0"/>
              <a:t>, </a:t>
            </a:r>
            <a:r>
              <a:rPr lang="es-419" sz="2800" dirty="0" err="1"/>
              <a:t>PhoneGap</a:t>
            </a:r>
            <a:r>
              <a:rPr lang="es-419" sz="2800" dirty="0"/>
              <a:t>, </a:t>
            </a:r>
            <a:r>
              <a:rPr lang="es-419" sz="2800" dirty="0" err="1"/>
              <a:t>Ionic</a:t>
            </a:r>
            <a:r>
              <a:rPr lang="es-419" sz="2800" dirty="0"/>
              <a:t>, </a:t>
            </a:r>
            <a:r>
              <a:rPr lang="es-419" sz="2800" dirty="0" err="1"/>
              <a:t>React</a:t>
            </a:r>
            <a:r>
              <a:rPr lang="es-419" sz="2800" dirty="0"/>
              <a:t> </a:t>
            </a:r>
            <a:r>
              <a:rPr lang="es-419" sz="2800" dirty="0" err="1"/>
              <a:t>Native</a:t>
            </a:r>
            <a:r>
              <a:rPr lang="es-419" sz="2800" dirty="0"/>
              <a:t>, </a:t>
            </a:r>
            <a:r>
              <a:rPr lang="es-419" sz="2800" dirty="0" err="1"/>
              <a:t>NativeScript</a:t>
            </a:r>
            <a:r>
              <a:rPr lang="es-419" sz="2800" dirty="0"/>
              <a:t>, Expo y </a:t>
            </a:r>
            <a:r>
              <a:rPr lang="es-419" sz="2800" dirty="0" err="1"/>
              <a:t>Electron</a:t>
            </a:r>
            <a:r>
              <a:rPr lang="es-419" sz="2800" dirty="0"/>
              <a:t>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Se puede utilizar con </a:t>
            </a:r>
            <a:r>
              <a:rPr lang="es-419" sz="2800" dirty="0" err="1"/>
              <a:t>TypeScript</a:t>
            </a:r>
            <a:r>
              <a:rPr lang="es-419" sz="2800" dirty="0"/>
              <a:t> y JavaScript (ES5, ES6, ES7, ES8)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Está altamente influenciado por </a:t>
            </a:r>
            <a:r>
              <a:rPr lang="es-419" sz="2800" dirty="0" err="1"/>
              <a:t>Hibernate</a:t>
            </a:r>
            <a:r>
              <a:rPr lang="es-419" sz="2800" dirty="0"/>
              <a:t>, Doctrine y </a:t>
            </a:r>
            <a:r>
              <a:rPr lang="es-419" sz="2800" dirty="0" err="1"/>
              <a:t>Entity</a:t>
            </a:r>
            <a:r>
              <a:rPr lang="es-419" sz="2800" dirty="0"/>
              <a:t> Framework.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n-US" sz="2800" dirty="0" err="1"/>
              <a:t>Soporta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patrones</a:t>
            </a:r>
            <a:r>
              <a:rPr lang="en-US" sz="2800" dirty="0"/>
              <a:t> Active Record y Data Mapper</a:t>
            </a:r>
            <a:endParaRPr lang="es-419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/>
              <a:t>Soporta </a:t>
            </a:r>
            <a:r>
              <a:rPr lang="es-AR" dirty="0" err="1"/>
              <a:t>MySQL</a:t>
            </a:r>
            <a:r>
              <a:rPr lang="es-AR" dirty="0"/>
              <a:t> / </a:t>
            </a:r>
            <a:r>
              <a:rPr lang="es-AR" dirty="0" err="1"/>
              <a:t>MariaDB</a:t>
            </a:r>
            <a:r>
              <a:rPr lang="es-AR" dirty="0"/>
              <a:t> / </a:t>
            </a:r>
            <a:r>
              <a:rPr lang="es-AR" dirty="0" err="1"/>
              <a:t>Postgres</a:t>
            </a:r>
            <a:r>
              <a:rPr lang="es-AR" dirty="0"/>
              <a:t> / </a:t>
            </a:r>
            <a:r>
              <a:rPr lang="es-AR" dirty="0" err="1"/>
              <a:t>SQLite</a:t>
            </a:r>
            <a:r>
              <a:rPr lang="es-AR" dirty="0"/>
              <a:t> / Microsoft SQL Server / Oracle / sql.js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800" dirty="0"/>
          </a:p>
        </p:txBody>
      </p:sp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t="2503" r="9227" b="4101"/>
          <a:stretch/>
        </p:blipFill>
        <p:spPr bwMode="auto">
          <a:xfrm>
            <a:off x="9136191" y="2351138"/>
            <a:ext cx="2286001" cy="262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8031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(VI)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4" y="1447800"/>
            <a:ext cx="785725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err="1"/>
              <a:t>TypeORM</a:t>
            </a:r>
            <a:r>
              <a:rPr lang="es-419" sz="2800" b="1" dirty="0"/>
              <a:t>: Otras características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n-US" sz="2800" dirty="0" err="1"/>
              <a:t>Tipos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 </a:t>
            </a:r>
            <a:r>
              <a:rPr lang="en-US" sz="2800" dirty="0" err="1"/>
              <a:t>específicos</a:t>
            </a:r>
            <a:r>
              <a:rPr lang="en-US" sz="2800" dirty="0"/>
              <a:t> de BD de </a:t>
            </a:r>
            <a:r>
              <a:rPr lang="en-US" sz="2800" dirty="0" err="1"/>
              <a:t>columnas</a:t>
            </a:r>
            <a:endParaRPr lang="en-US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n-US" sz="2800" dirty="0" err="1"/>
              <a:t>Soporta</a:t>
            </a:r>
            <a:r>
              <a:rPr lang="en-US" sz="2800" dirty="0"/>
              <a:t> </a:t>
            </a:r>
            <a:r>
              <a:rPr lang="en-US" sz="2800" dirty="0" err="1"/>
              <a:t>relaciones</a:t>
            </a:r>
            <a:r>
              <a:rPr lang="en-US" sz="2800" dirty="0"/>
              <a:t> de </a:t>
            </a:r>
            <a:r>
              <a:rPr lang="en-US" sz="2800" dirty="0" err="1"/>
              <a:t>asociación</a:t>
            </a:r>
            <a:r>
              <a:rPr lang="en-US" sz="2800" dirty="0"/>
              <a:t>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n-US" sz="2800" dirty="0" err="1"/>
              <a:t>Permite</a:t>
            </a:r>
            <a:r>
              <a:rPr lang="en-US" sz="2800" dirty="0"/>
              <a:t> queries cross-database y cross-schema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n-US" sz="2800" dirty="0"/>
              <a:t>Se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hacer</a:t>
            </a:r>
            <a:r>
              <a:rPr lang="en-US" sz="2800" dirty="0"/>
              <a:t> Left e Inner joins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n-US" sz="2800" dirty="0" err="1"/>
              <a:t>Soporta</a:t>
            </a:r>
            <a:r>
              <a:rPr lang="en-US" sz="2800" dirty="0"/>
              <a:t> </a:t>
            </a:r>
            <a:r>
              <a:rPr lang="en-US" sz="2800" dirty="0" err="1"/>
              <a:t>índices</a:t>
            </a:r>
            <a:r>
              <a:rPr lang="en-US" sz="2800" dirty="0"/>
              <a:t> y </a:t>
            </a:r>
            <a:r>
              <a:rPr lang="en-US" sz="2800" dirty="0" err="1"/>
              <a:t>transacciones</a:t>
            </a:r>
            <a:endParaRPr lang="en-US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n-US" sz="2800" dirty="0"/>
              <a:t>Se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trabajar</a:t>
            </a:r>
            <a:r>
              <a:rPr lang="en-US" sz="2800" dirty="0"/>
              <a:t> con multiples </a:t>
            </a:r>
            <a:r>
              <a:rPr lang="en-US" sz="2800" dirty="0" err="1"/>
              <a:t>tipos</a:t>
            </a:r>
            <a:r>
              <a:rPr lang="en-US" sz="2800" dirty="0"/>
              <a:t> de bases de </a:t>
            </a:r>
            <a:r>
              <a:rPr lang="en-US" sz="2800" dirty="0" err="1"/>
              <a:t>datos</a:t>
            </a:r>
            <a:r>
              <a:rPr lang="en-US" sz="2800" dirty="0"/>
              <a:t>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n-US" sz="2800" dirty="0" err="1"/>
              <a:t>Configuración</a:t>
            </a:r>
            <a:r>
              <a:rPr lang="en-US" sz="2800" dirty="0"/>
              <a:t> de </a:t>
            </a:r>
            <a:r>
              <a:rPr lang="en-US" sz="2800" dirty="0" err="1"/>
              <a:t>conexiones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formatos</a:t>
            </a:r>
            <a:r>
              <a:rPr lang="en-US" sz="2800" dirty="0"/>
              <a:t> </a:t>
            </a:r>
            <a:r>
              <a:rPr lang="en-US" sz="2800" dirty="0" err="1"/>
              <a:t>json</a:t>
            </a:r>
            <a:r>
              <a:rPr lang="en-US" sz="2800" dirty="0"/>
              <a:t> / xml / </a:t>
            </a:r>
            <a:r>
              <a:rPr lang="en-US" sz="2800" dirty="0" err="1"/>
              <a:t>yml</a:t>
            </a:r>
            <a:r>
              <a:rPr lang="en-US" sz="2800" dirty="0"/>
              <a:t> / </a:t>
            </a:r>
            <a:r>
              <a:rPr lang="en-US" sz="2800" dirty="0" err="1"/>
              <a:t>env</a:t>
            </a:r>
            <a:endParaRPr lang="en-US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n-US" sz="2800" dirty="0"/>
              <a:t>El </a:t>
            </a:r>
            <a:r>
              <a:rPr lang="en-US" sz="2800" dirty="0" err="1"/>
              <a:t>código</a:t>
            </a:r>
            <a:r>
              <a:rPr lang="en-US" sz="2800" dirty="0"/>
              <a:t> </a:t>
            </a:r>
            <a:r>
              <a:rPr lang="en-US" sz="2800" dirty="0" err="1"/>
              <a:t>producido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</a:t>
            </a:r>
            <a:r>
              <a:rPr lang="en-US" sz="2800" dirty="0" err="1"/>
              <a:t>performante</a:t>
            </a:r>
            <a:r>
              <a:rPr lang="en-US" sz="2800" dirty="0"/>
              <a:t>, flexible, </a:t>
            </a:r>
            <a:r>
              <a:rPr lang="en-US" sz="2800" dirty="0" err="1"/>
              <a:t>limpio</a:t>
            </a:r>
            <a:r>
              <a:rPr lang="en-US" sz="2800" dirty="0"/>
              <a:t> y </a:t>
            </a:r>
            <a:r>
              <a:rPr lang="en-US" sz="2800" dirty="0" err="1"/>
              <a:t>mantenible</a:t>
            </a:r>
            <a:r>
              <a:rPr lang="en-US" sz="2800" dirty="0"/>
              <a:t>.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AR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n-US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n-US" sz="2800" dirty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n-US" sz="2800" dirty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46" dirty="0"/>
          </a:p>
        </p:txBody>
      </p:sp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t="2503" r="9227" b="4101"/>
          <a:stretch/>
        </p:blipFill>
        <p:spPr bwMode="auto">
          <a:xfrm>
            <a:off x="9136191" y="2351138"/>
            <a:ext cx="2286001" cy="262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320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(VII)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4" y="1447800"/>
            <a:ext cx="6210581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Implementación: Ejemplo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/>
          </a:p>
        </p:txBody>
      </p:sp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t="2503" r="9227" b="4101"/>
          <a:stretch/>
        </p:blipFill>
        <p:spPr bwMode="auto">
          <a:xfrm>
            <a:off x="9084744" y="2764093"/>
            <a:ext cx="2286001" cy="262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node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293219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typescrip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909" y="2932190"/>
            <a:ext cx="2092480" cy="20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 bwMode="auto">
          <a:xfrm>
            <a:off x="3599827" y="3648997"/>
            <a:ext cx="781665" cy="855406"/>
          </a:xfrm>
          <a:prstGeom prst="mathPlus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Plus 9"/>
          <p:cNvSpPr/>
          <p:nvPr/>
        </p:nvSpPr>
        <p:spPr bwMode="auto">
          <a:xfrm>
            <a:off x="7886738" y="3599861"/>
            <a:ext cx="781665" cy="855406"/>
          </a:xfrm>
          <a:prstGeom prst="mathPlus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AR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01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(VIII)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4" y="1447800"/>
            <a:ext cx="6048349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Implementación: Ejemplo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/>
          </a:p>
        </p:txBody>
      </p:sp>
      <p:pic>
        <p:nvPicPr>
          <p:cNvPr id="9" name="Picture 6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t="2503" r="9227" b="4101"/>
          <a:stretch/>
        </p:blipFill>
        <p:spPr bwMode="auto">
          <a:xfrm>
            <a:off x="9136191" y="2351138"/>
            <a:ext cx="2286001" cy="262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43912"/>
              </p:ext>
            </p:extLst>
          </p:nvPr>
        </p:nvGraphicFramePr>
        <p:xfrm>
          <a:off x="691664" y="2014944"/>
          <a:ext cx="8128000" cy="47892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006753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1208178"/>
                    </a:ext>
                  </a:extLst>
                </a:gridCol>
              </a:tblGrid>
              <a:tr h="311250">
                <a:tc>
                  <a:txBody>
                    <a:bodyPr/>
                    <a:lstStyle/>
                    <a:p>
                      <a:r>
                        <a:rPr lang="es-419" dirty="0"/>
                        <a:t>Modelo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Lógica de la app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33965"/>
                  </a:ext>
                </a:extLst>
              </a:tr>
              <a:tr h="4379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altLang="es-AR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Entity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PrimaryGeneratedColumn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typeorm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altLang="es-AR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Entity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altLang="es-AR" b="1" i="0" u="none" strike="noStrike" cap="none" normalizeH="0" baseline="0" dirty="0">
                        <a:ln>
                          <a:noFill/>
                        </a:ln>
                        <a:solidFill>
                          <a:srgbClr val="1990B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altLang="es-AR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export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AR" alt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PrimaryGeneratedColumn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id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AR" alt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AR" alt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AR" alt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AR" alt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altLang="es-AR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kumimoji="0" lang="es-AR" altLang="es-AR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1" i="0" dirty="0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endParaRPr 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AR" b="0" i="0" dirty="0" err="1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b="0" i="0" dirty="0" err="1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Timber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AR" b="0" i="0" dirty="0" err="1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b="0" i="0" dirty="0" err="1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Saw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AR" b="0" i="0" dirty="0" err="1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endParaRPr 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repository</a:t>
                      </a:r>
                      <a:r>
                        <a:rPr lang="es-AR" b="0" i="0" dirty="0" err="1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AR" b="0" i="0" dirty="0" err="1"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save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endParaRPr 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allUsers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repository</a:t>
                      </a:r>
                      <a:r>
                        <a:rPr lang="es-AR" b="0" i="0" dirty="0" err="1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AR" b="0" i="0" dirty="0" err="1"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find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firstUser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repository</a:t>
                      </a:r>
                      <a:r>
                        <a:rPr lang="es-AR" b="0" i="0" dirty="0" err="1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AR" b="0" i="0" dirty="0" err="1"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findOne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7D8B99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s-AR" b="0" i="0" dirty="0" err="1">
                          <a:solidFill>
                            <a:srgbClr val="7D8B99"/>
                          </a:solidFill>
                          <a:effectLst/>
                          <a:latin typeface="Consolas" panose="020B0609020204030204" pitchFamily="49" charset="0"/>
                        </a:rPr>
                        <a:t>find</a:t>
                      </a:r>
                      <a:r>
                        <a:rPr lang="es-AR" b="0" i="0" dirty="0">
                          <a:solidFill>
                            <a:srgbClr val="7D8B99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7D8B99"/>
                          </a:solidFill>
                          <a:effectLst/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s-AR" b="0" i="0" dirty="0">
                          <a:solidFill>
                            <a:srgbClr val="7D8B99"/>
                          </a:solidFill>
                          <a:effectLst/>
                          <a:latin typeface="Consolas" panose="020B0609020204030204" pitchFamily="49" charset="0"/>
                        </a:rPr>
                        <a:t> id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timber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repository</a:t>
                      </a:r>
                      <a:r>
                        <a:rPr lang="es-AR" b="0" i="0" dirty="0" err="1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AR" b="0" i="0" dirty="0" err="1"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findOne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b="0" i="0" dirty="0" err="1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Timber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b="0" i="0" dirty="0" err="1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Saw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endParaRPr 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repository</a:t>
                      </a:r>
                      <a:r>
                        <a:rPr lang="es-AR" b="0" i="0" dirty="0" err="1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AR" b="0" i="0" dirty="0" err="1"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timber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88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1014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(IX)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4" y="1447800"/>
            <a:ext cx="795885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Implementación: Ejemplo Active Record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/>
          </a:p>
        </p:txBody>
      </p:sp>
      <p:pic>
        <p:nvPicPr>
          <p:cNvPr id="9" name="Picture 6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t="2503" r="9227" b="4101"/>
          <a:stretch/>
        </p:blipFill>
        <p:spPr bwMode="auto">
          <a:xfrm>
            <a:off x="9136191" y="2351138"/>
            <a:ext cx="2286001" cy="262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37127"/>
              </p:ext>
            </p:extLst>
          </p:nvPr>
        </p:nvGraphicFramePr>
        <p:xfrm>
          <a:off x="691664" y="2014944"/>
          <a:ext cx="8128000" cy="47892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006753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1208178"/>
                    </a:ext>
                  </a:extLst>
                </a:gridCol>
              </a:tblGrid>
              <a:tr h="311250">
                <a:tc>
                  <a:txBody>
                    <a:bodyPr/>
                    <a:lstStyle/>
                    <a:p>
                      <a:r>
                        <a:rPr lang="es-419" dirty="0"/>
                        <a:t>Modelo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Lógica de la app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33965"/>
                  </a:ext>
                </a:extLst>
              </a:tr>
              <a:tr h="4379404">
                <a:tc>
                  <a:txBody>
                    <a:bodyPr/>
                    <a:lstStyle/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s-AR" b="1" dirty="0" err="1">
                          <a:solidFill>
                            <a:srgbClr val="1990B8"/>
                          </a:solidFill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s-AR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  <a:r>
                        <a:rPr lang="es-AR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Entity</a:t>
                      </a:r>
                      <a:r>
                        <a:rPr lang="es-AR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AR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PrimaryGeneratedColumn</a:t>
                      </a:r>
                      <a:r>
                        <a:rPr lang="es-AR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AR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s-AR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AR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BaseEntity</a:t>
                      </a:r>
                      <a:r>
                        <a:rPr lang="es-AR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es-AR" b="1" dirty="0" err="1">
                          <a:solidFill>
                            <a:srgbClr val="1990B8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s-AR" dirty="0"/>
                        <a:t> </a:t>
                      </a:r>
                      <a:r>
                        <a:rPr lang="es-AR" dirty="0">
                          <a:solidFill>
                            <a:srgbClr val="C92C2C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dirty="0" err="1">
                          <a:solidFill>
                            <a:srgbClr val="C92C2C"/>
                          </a:solidFill>
                          <a:latin typeface="Consolas" panose="020B0609020204030204" pitchFamily="49" charset="0"/>
                        </a:rPr>
                        <a:t>typeorm</a:t>
                      </a:r>
                      <a:r>
                        <a:rPr lang="es-AR" dirty="0">
                          <a:solidFill>
                            <a:srgbClr val="C92C2C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0" lang="es-AR" altLang="es-AR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Entity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altLang="es-AR" b="1" i="0" u="none" strike="noStrike" cap="none" normalizeH="0" baseline="0" dirty="0">
                        <a:ln>
                          <a:noFill/>
                        </a:ln>
                        <a:solidFill>
                          <a:srgbClr val="1990B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b="1" dirty="0">
                          <a:solidFill>
                            <a:srgbClr val="1990B8"/>
                          </a:solidFill>
                          <a:latin typeface="Consolas" panose="020B0609020204030204" pitchFamily="49" charset="0"/>
                        </a:rPr>
                        <a:t>export class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rgbClr val="1990B8"/>
                          </a:solidFill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n-US" dirty="0"/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BaseEntity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altLang="es-AR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AR" alt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PrimaryGeneratedColumn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id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AR" alt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AR" alt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AR" alt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s-AR" altLang="es-AR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kumimoji="0" lang="es-AR" altLang="es-AR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kumimoji="0" lang="es-AR" altLang="es-AR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kumimoji="0" lang="es-AR" altLang="es-AR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1" i="0" dirty="0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endParaRPr 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AR" b="0" i="0" dirty="0" err="1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b="0" i="0" dirty="0" err="1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Timber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AR" b="0" i="0" dirty="0" err="1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b="0" i="0" dirty="0" err="1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Saw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AR" b="0" i="0" dirty="0" err="1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endParaRPr 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AR" b="0" i="0" dirty="0" err="1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AR" b="0" i="0" dirty="0" err="1"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save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endParaRPr 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allUsers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AR" b="0" i="0" dirty="0" err="1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AR" b="0" i="0" dirty="0" err="1"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find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firstUser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AR" b="0" i="0" dirty="0" err="1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AR" b="0" i="0" dirty="0" err="1"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findOne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timber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AR" b="0" i="0" dirty="0" err="1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AR" b="0" i="0" dirty="0" err="1"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findOne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b="0" i="0" dirty="0" err="1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Timber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b="0" i="0" dirty="0" err="1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Saw</a:t>
                      </a:r>
                      <a:r>
                        <a:rPr lang="es-AR" b="0" i="0" dirty="0">
                          <a:solidFill>
                            <a:srgbClr val="C92C2C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  <a:endParaRPr lang="es-AR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s-AR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AR" b="1" i="0" dirty="0" err="1">
                          <a:solidFill>
                            <a:srgbClr val="1990B8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s-AR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AR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timber</a:t>
                      </a:r>
                      <a:r>
                        <a:rPr lang="es-AR" b="0" i="0" dirty="0" err="1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AR" b="0" i="0" dirty="0" err="1">
                          <a:solidFill>
                            <a:srgbClr val="2F9C0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s-AR" b="0" i="0" dirty="0">
                          <a:solidFill>
                            <a:srgbClr val="5F636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88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6135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ORM (X)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4" y="1447800"/>
            <a:ext cx="795885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/>
              <a:t>Implementación: Ejemplo</a:t>
            </a:r>
            <a:endParaRPr lang="es-419" sz="28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b="1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dirty="0"/>
              <a:t>En código funcionando…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/>
          </a:p>
        </p:txBody>
      </p:sp>
      <p:pic>
        <p:nvPicPr>
          <p:cNvPr id="9" name="Picture 6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t="2503" r="9227" b="4101"/>
          <a:stretch/>
        </p:blipFill>
        <p:spPr bwMode="auto">
          <a:xfrm>
            <a:off x="9136191" y="2351138"/>
            <a:ext cx="2286001" cy="262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5618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Links útiles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4" y="1447800"/>
            <a:ext cx="795885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>
                <a:hlinkClick r:id="rId3"/>
              </a:rPr>
              <a:t>http://typeorm.io/#/</a:t>
            </a:r>
            <a:r>
              <a:rPr lang="es-419" sz="2800" dirty="0"/>
              <a:t> (página oficial)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>
                <a:hlinkClick r:id="rId4"/>
              </a:rPr>
              <a:t>https://medium.freecodecamp.org/a-comparison-of-the-top-orms-for-2018-19c4feeaa5f</a:t>
            </a:r>
            <a:r>
              <a:rPr lang="es-419" sz="2800" dirty="0"/>
              <a:t> 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800" dirty="0">
                <a:hlinkClick r:id="rId5"/>
              </a:rPr>
              <a:t>https://codeburst.io/typeorm-by-example-part-1-6d6da04f9f23</a:t>
            </a:r>
            <a:r>
              <a:rPr lang="es-419" sz="2800" dirty="0"/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/>
          </a:p>
        </p:txBody>
      </p:sp>
      <p:pic>
        <p:nvPicPr>
          <p:cNvPr id="9" name="Picture 6" descr="Imagen relacionad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t="2503" r="9227" b="4101"/>
          <a:stretch/>
        </p:blipFill>
        <p:spPr bwMode="auto">
          <a:xfrm>
            <a:off x="9136191" y="2351138"/>
            <a:ext cx="2286001" cy="262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8071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18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</a:pPr>
            <a:r>
              <a:rPr lang="es-AR" altLang="es-AR" dirty="0">
                <a:solidFill>
                  <a:srgbClr val="595959"/>
                </a:solidFill>
                <a:latin typeface="Quattrocento Sans"/>
              </a:rPr>
              <a:t>¿P</a:t>
            </a:r>
            <a:r>
              <a:rPr lang="es-AR" alt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</a:rPr>
              <a:t>reguntas?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42" y="1391769"/>
            <a:ext cx="7696803" cy="50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87675"/>
            <a:ext cx="12192000" cy="664797"/>
          </a:xfrm>
        </p:spPr>
        <p:txBody>
          <a:bodyPr/>
          <a:lstStyle/>
          <a:p>
            <a:pPr algn="ctr"/>
            <a:r>
              <a:rPr lang="es-AR" altLang="es-A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56713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I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1BC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cial Workplace" id="{C6563241-F729-4F9B-8DA9-402A955FA37B}" vid="{3E3B0694-6991-4ABE-B2DD-2CB2D8E8DF98}"/>
    </a:ext>
  </a:extLst>
</a:theme>
</file>

<file path=ppt/theme/theme2.xml><?xml version="1.0" encoding="utf-8"?>
<a:theme xmlns:a="http://schemas.openxmlformats.org/drawingml/2006/main" name="Baufest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1BC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cial Workplace" id="{C6563241-F729-4F9B-8DA9-402A955FA37B}" vid="{3E3B0694-6991-4ABE-B2DD-2CB2D8E8DF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RTG Asset File" ma:contentTypeID="0x0101009F858E1B7D9342B795C788B53F54E1380091B2ACDBF8CC8745AF6BBB268F89ECBF" ma:contentTypeVersion="1" ma:contentTypeDescription="Crear nuevo documento." ma:contentTypeScope="" ma:versionID="b775c03566686602620a201f6744a4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/>
    <Synchronization>Asynchronous</Synchronization>
    <Type>10001</Type>
    <SequenceNumber>10000</SequenceNumber>
    <Assembly>Microsoft.RTG.EventReceivers, Version=1.0.0.0, Culture=neutral, PublicKeyToken=12dc7f0b648efec3</Assembly>
    <Class>Microsoft.RTG.EventReceivers.AssetFileEventReceiver</Class>
    <Data/>
    <Filter/>
  </Receiver>
  <Receiver>
    <Name/>
    <Synchronization>Asynchronous</Synchronization>
    <Type>10002</Type>
    <SequenceNumber>10000</SequenceNumber>
    <Assembly>Microsoft.RTG.EventReceivers, Version=1.0.0.0, Culture=neutral, PublicKeyToken=12dc7f0b648efec3</Assembly>
    <Class>Microsoft.RTG.EventReceivers.AssetFileEventReceiver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haredContentType xmlns="Microsoft.SharePoint.Taxonomy.ContentTypeSync" SourceId="e5351508-46ca-4454-b07c-bc767568d5f1" ContentTypeId="0x0101009F858E1B7D9342B795C788B53F54E138" PreviousValue="false"/>
</file>

<file path=customXml/itemProps1.xml><?xml version="1.0" encoding="utf-8"?>
<ds:datastoreItem xmlns:ds="http://schemas.openxmlformats.org/officeDocument/2006/customXml" ds:itemID="{0208E0F4-FE14-4B82-B27A-0E40833F2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B50B75D-243C-457B-8958-4F95BD31B0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C8098EC-BD0F-4988-8F2F-6892F80F8076}">
  <ds:schemaRefs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4FA0A707-7857-4B74-A994-42FA3B6A9614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7B7799AE-5935-4791-AB97-7DFEB3E9DB45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65394</TotalTime>
  <Words>8003</Words>
  <Application>Microsoft Office PowerPoint</Application>
  <PresentationFormat>Widescreen</PresentationFormat>
  <Paragraphs>1723</Paragraphs>
  <Slides>99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99</vt:i4>
      </vt:variant>
    </vt:vector>
  </HeadingPairs>
  <TitlesOfParts>
    <vt:vector size="114" baseType="lpstr">
      <vt:lpstr>Arial</vt:lpstr>
      <vt:lpstr>Avenir 45 Book</vt:lpstr>
      <vt:lpstr>Calibri</vt:lpstr>
      <vt:lpstr>Century Gothic</vt:lpstr>
      <vt:lpstr>Consolas</vt:lpstr>
      <vt:lpstr>Courier New</vt:lpstr>
      <vt:lpstr>Quattrocento Sans</vt:lpstr>
      <vt:lpstr>Segoe Pro Light</vt:lpstr>
      <vt:lpstr>Segoe UI</vt:lpstr>
      <vt:lpstr>Segoe UI Light</vt:lpstr>
      <vt:lpstr>Segoe UI Semibold</vt:lpstr>
      <vt:lpstr>Times New Roman</vt:lpstr>
      <vt:lpstr>Wingdings</vt:lpstr>
      <vt:lpstr>PEI</vt:lpstr>
      <vt:lpstr>Baufest</vt:lpstr>
      <vt:lpstr>PowerPoint Presentation</vt:lpstr>
      <vt:lpstr>Sobre el Instructor</vt:lpstr>
      <vt:lpstr>Sobre el Instructor</vt:lpstr>
      <vt:lpstr>Sobre el Instructor</vt:lpstr>
      <vt:lpstr>Objetivos del Módulo</vt:lpstr>
      <vt:lpstr>Agenda – Por la mañana</vt:lpstr>
      <vt:lpstr>Agenda – Por la tarde</vt:lpstr>
      <vt:lpstr>PowerPoint Presentation</vt:lpstr>
      <vt:lpstr>¿Qué es SQL? </vt:lpstr>
      <vt:lpstr>PowerPoint Presentation</vt:lpstr>
      <vt:lpstr>Estructura de almacentamiento de datos (I)</vt:lpstr>
      <vt:lpstr>Estructura de almacentamiento de datos (II)</vt:lpstr>
      <vt:lpstr>PowerPoint Presentation</vt:lpstr>
      <vt:lpstr>Entorno Microsoft SQL Server (I)</vt:lpstr>
      <vt:lpstr>Entorno Microsoft SQL Server (II)</vt:lpstr>
      <vt:lpstr>Entorno Microsoft SQL Server (III)</vt:lpstr>
      <vt:lpstr>PowerPoint Presentation</vt:lpstr>
      <vt:lpstr>SQL Server Management Studio (I)</vt:lpstr>
      <vt:lpstr>SQL Server Management Studio (II)</vt:lpstr>
      <vt:lpstr>SQL Server Management Studio (III)</vt:lpstr>
      <vt:lpstr>PowerPoint Presentation</vt:lpstr>
      <vt:lpstr>DBeaver (I)</vt:lpstr>
      <vt:lpstr>DBeaver (II)</vt:lpstr>
      <vt:lpstr>PowerPoint Presentation</vt:lpstr>
      <vt:lpstr>Modelo Entidad Relación (I)</vt:lpstr>
      <vt:lpstr>Modelo Entidad Relación (II)</vt:lpstr>
      <vt:lpstr>Modelo Entidad Relación (III)</vt:lpstr>
      <vt:lpstr>Modelo Entidad Relación (IV)</vt:lpstr>
      <vt:lpstr>Modelo Entidad Relación (V)</vt:lpstr>
      <vt:lpstr>Modelo Entidad Relación (VI)</vt:lpstr>
      <vt:lpstr>Modelo Entidad Relación (VII)</vt:lpstr>
      <vt:lpstr>Modelo Entidad Relación (VIII)</vt:lpstr>
      <vt:lpstr>Modelo Entidad Relación (IX)</vt:lpstr>
      <vt:lpstr>Modelo Entidad Relación (X)</vt:lpstr>
      <vt:lpstr>Modelo Entidad Relación (XI)</vt:lpstr>
      <vt:lpstr>Modelo Entidad Relación (XII)</vt:lpstr>
      <vt:lpstr>Modelo Entidad Relación (XIII)</vt:lpstr>
      <vt:lpstr>Modelo Entidad Relación (XIV)</vt:lpstr>
      <vt:lpstr>PowerPoint Presentation</vt:lpstr>
      <vt:lpstr>PowerPoint Presentation</vt:lpstr>
      <vt:lpstr>Buenas prácticas de diseño (I)</vt:lpstr>
      <vt:lpstr>Buenas prácticas de diseño (II)</vt:lpstr>
      <vt:lpstr>PowerPoint Presentation</vt:lpstr>
      <vt:lpstr>Tipos de Dato (I)</vt:lpstr>
      <vt:lpstr>Tipos de Dato (II)</vt:lpstr>
      <vt:lpstr>PowerPoint Presentation</vt:lpstr>
      <vt:lpstr>Sentencias DDL (I)</vt:lpstr>
      <vt:lpstr>Sentencias DDL (II)</vt:lpstr>
      <vt:lpstr>Sentencias DDL (III)</vt:lpstr>
      <vt:lpstr>Sentencias DDL (IV)</vt:lpstr>
      <vt:lpstr>PowerPoint Presentation</vt:lpstr>
      <vt:lpstr>PowerPoint Presentation</vt:lpstr>
      <vt:lpstr>Restricciones básicas / Constraints (I)</vt:lpstr>
      <vt:lpstr>Restricciones básicas / Constraints (II)</vt:lpstr>
      <vt:lpstr>Restricciones básicas / Constraints (III)</vt:lpstr>
      <vt:lpstr>Restricciones básicas / Constraints (IV)</vt:lpstr>
      <vt:lpstr>PowerPoint Presentation</vt:lpstr>
      <vt:lpstr>Sentencias DML (I)</vt:lpstr>
      <vt:lpstr>Sentencias DML (II)</vt:lpstr>
      <vt:lpstr>Sentencias DML (III)</vt:lpstr>
      <vt:lpstr>Sentencias DML (IV)</vt:lpstr>
      <vt:lpstr>Sentencias DML (V)</vt:lpstr>
      <vt:lpstr>PowerPoint Presentation</vt:lpstr>
      <vt:lpstr>Operadores (I)</vt:lpstr>
      <vt:lpstr>Operadores (II)</vt:lpstr>
      <vt:lpstr>Operadores (III)</vt:lpstr>
      <vt:lpstr>Operadores (IV)</vt:lpstr>
      <vt:lpstr>Operadores (V)</vt:lpstr>
      <vt:lpstr>Operadores (VI)</vt:lpstr>
      <vt:lpstr>Operadores (VII)</vt:lpstr>
      <vt:lpstr>Operadores (VIII)</vt:lpstr>
      <vt:lpstr>Operadores (IX)</vt:lpstr>
      <vt:lpstr>PowerPoint Presentation</vt:lpstr>
      <vt:lpstr>PowerPoint Presentation</vt:lpstr>
      <vt:lpstr>Consultas (I)</vt:lpstr>
      <vt:lpstr>Consultas (II)</vt:lpstr>
      <vt:lpstr>Consultas (III)</vt:lpstr>
      <vt:lpstr>Consultas (IV)</vt:lpstr>
      <vt:lpstr>Consultas (V)</vt:lpstr>
      <vt:lpstr>Consultas (VI)</vt:lpstr>
      <vt:lpstr>Consultas (VII)</vt:lpstr>
      <vt:lpstr>Consultas (VIII)</vt:lpstr>
      <vt:lpstr>Consultas (IX)</vt:lpstr>
      <vt:lpstr>Consultas (X)</vt:lpstr>
      <vt:lpstr>Consultas (XI)</vt:lpstr>
      <vt:lpstr>PowerPoint Presentation</vt:lpstr>
      <vt:lpstr>ORM (I)</vt:lpstr>
      <vt:lpstr>ORM (II)</vt:lpstr>
      <vt:lpstr>ORM (III)</vt:lpstr>
      <vt:lpstr>ORM (IV)</vt:lpstr>
      <vt:lpstr>ORM (V)</vt:lpstr>
      <vt:lpstr>ORM (VI)</vt:lpstr>
      <vt:lpstr>ORM (VII)</vt:lpstr>
      <vt:lpstr>ORM (VIII)</vt:lpstr>
      <vt:lpstr>ORM (IX)</vt:lpstr>
      <vt:lpstr>ORM (X)</vt:lpstr>
      <vt:lpstr>Links útiles</vt:lpstr>
      <vt:lpstr>¿Preguntas?</vt:lpstr>
      <vt:lpstr>¡Muchas Gracias!</vt:lpstr>
    </vt:vector>
  </TitlesOfParts>
  <Company>baufest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PEI</dc:title>
  <dc:creator>fmagallanes</dc:creator>
  <cp:keywords/>
  <dc:description/>
  <cp:lastModifiedBy>Mariana Castro Evans</cp:lastModifiedBy>
  <cp:revision>1498</cp:revision>
  <dcterms:created xsi:type="dcterms:W3CDTF">2013-09-25T20:22:51Z</dcterms:created>
  <dcterms:modified xsi:type="dcterms:W3CDTF">2019-03-11T17:35:31Z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0x0101009F858E1B7D9342B795C788B53F54E1380091B2ACDBF8CC8745AF6BBB268F89ECBF</vt:lpwstr>
  </property>
  <property fmtid="{D5CDD505-2E9C-101B-9397-08002B2CF9AE}" pid="3" name="TaxKeyword">
    <vt:lpwstr>274;#Yammer|11111111-1111-1111-1111-111111111111;#273;#Office 365|11111111-1111-1111-1111-111111111111;#276;#SharePoint|11111111-1111-1111-1111-111111111111</vt:lpwstr>
  </property>
  <property fmtid="{D5CDD505-2E9C-101B-9397-08002B2CF9AE}" pid="4" name="Audiences">
    <vt:lpwstr/>
  </property>
  <property fmtid="{D5CDD505-2E9C-101B-9397-08002B2CF9AE}" pid="5" name="Capabilities">
    <vt:lpwstr/>
  </property>
  <property fmtid="{D5CDD505-2E9C-101B-9397-08002B2CF9AE}" pid="6" name="Region">
    <vt:lpwstr/>
  </property>
  <property fmtid="{D5CDD505-2E9C-101B-9397-08002B2CF9AE}" pid="7" name="Segments">
    <vt:lpwstr/>
  </property>
  <property fmtid="{D5CDD505-2E9C-101B-9397-08002B2CF9AE}" pid="8" name="Confidentiality">
    <vt:lpwstr>21;#Microsoft confidential|461efa83-0283-486a-a8d5-943328f3693f</vt:lpwstr>
  </property>
  <property fmtid="{D5CDD505-2E9C-101B-9397-08002B2CF9AE}" pid="9" name="ActivitiesAndPrograms">
    <vt:lpwstr>12990;#Microsoft product launch campaigns|e634bb7f-b77b-4305-b346-03da1c4c6f6e;#17801;#customer previews|e2bbe8c6-02ca-433d-b282-9f545cdfab07</vt:lpwstr>
  </property>
  <property fmtid="{D5CDD505-2E9C-101B-9397-08002B2CF9AE}" pid="10" name="Partners">
    <vt:lpwstr/>
  </property>
  <property fmtid="{D5CDD505-2E9C-101B-9397-08002B2CF9AE}" pid="11" name="Groups">
    <vt:lpwstr/>
  </property>
  <property fmtid="{D5CDD505-2E9C-101B-9397-08002B2CF9AE}" pid="12" name="Topics">
    <vt:lpwstr/>
  </property>
  <property fmtid="{D5CDD505-2E9C-101B-9397-08002B2CF9AE}" pid="13" name="Industries">
    <vt:lpwstr/>
  </property>
  <property fmtid="{D5CDD505-2E9C-101B-9397-08002B2CF9AE}" pid="14" name="Roles">
    <vt:lpwstr/>
  </property>
  <property fmtid="{D5CDD505-2E9C-101B-9397-08002B2CF9AE}" pid="15" name="SMSGDomain">
    <vt:lpwstr>13357;#Microsoft Office Division|998d7cd0-7f52-4d06-a505-529ce4856340;#12156;#SharePoint Marketing Group|38fce096-29c2-492a-80df-81d2fa31b3d6</vt:lpwstr>
  </property>
  <property fmtid="{D5CDD505-2E9C-101B-9397-08002B2CF9AE}" pid="16" name="Competitors">
    <vt:lpwstr/>
  </property>
  <property fmtid="{D5CDD505-2E9C-101B-9397-08002B2CF9AE}" pid="17" name="BusinessArchitecture">
    <vt:lpwstr/>
  </property>
  <property fmtid="{D5CDD505-2E9C-101B-9397-08002B2CF9AE}" pid="18" name="Products">
    <vt:lpwstr>10899;#Microsoft Office|3a4e9862-cdce-4bdc-8664-91038e3eb1e9;#16039;#Microsoft Office future versions|b77148c7-a73d-44bc-a163-bb7920270559;#14528;#Microsoft SharePoint|58fdf744-ba0b-4be8-990e-0d9024c872fd;#18186;#Microsoft SharePoint Server 2013 (Version)</vt:lpwstr>
  </property>
  <property fmtid="{D5CDD505-2E9C-101B-9397-08002B2CF9AE}" pid="19" name="_dlc_policyId">
    <vt:lpwstr/>
  </property>
  <property fmtid="{D5CDD505-2E9C-101B-9397-08002B2CF9AE}" pid="20" name="ItemRetentionFormula">
    <vt:lpwstr/>
  </property>
  <property fmtid="{D5CDD505-2E9C-101B-9397-08002B2CF9AE}" pid="21" name="ItemType">
    <vt:lpwstr>10070;#presentation slides|3ba3fe7b-e0a0-4921-8b33-d25a05c69d10</vt:lpwstr>
  </property>
  <property fmtid="{D5CDD505-2E9C-101B-9397-08002B2CF9AE}" pid="22" name="LastUpdatedByBatchTagging">
    <vt:bool>false</vt:bool>
  </property>
  <property fmtid="{D5CDD505-2E9C-101B-9397-08002B2CF9AE}" pid="23" name="Languages">
    <vt:lpwstr/>
  </property>
  <property fmtid="{D5CDD505-2E9C-101B-9397-08002B2CF9AE}" pid="24" name="_dlc_DocIdItemGuid">
    <vt:lpwstr>1a6e5196-2108-4f34-a645-44c6da67e10a</vt:lpwstr>
  </property>
  <property fmtid="{D5CDD505-2E9C-101B-9397-08002B2CF9AE}" pid="25" name="WorkflowCreationPath">
    <vt:lpwstr>d3765c0c-e2b5-4307-934b-d5d862e93ab3,3;d3765c0c-e2b5-4307-934b-d5d862e93ab3,3;</vt:lpwstr>
  </property>
  <property fmtid="{D5CDD505-2E9C-101B-9397-08002B2CF9AE}" pid="26" name="IsMyDocuments">
    <vt:bool>true</vt:bool>
  </property>
  <property fmtid="{D5CDD505-2E9C-101B-9397-08002B2CF9AE}" pid="27" name="WorkflowChangePath">
    <vt:lpwstr>d3765c0c-e2b5-4307-934b-d5d862e93ab3,4;d3765c0c-e2b5-4307-934b-d5d862e93ab3,4;d3765c0c-e2b5-4307-934b-d5d862e93ab3,9;d3765c0c-e2b5-4307-934b-d5d862e93ab3,9;d3765c0c-e2b5-4307-934b-d5d862e93ab3,14;d3765c0c-e2b5-4307-934b-d5d862e93ab3,20;</vt:lpwstr>
  </property>
  <property fmtid="{D5CDD505-2E9C-101B-9397-08002B2CF9AE}" pid="28" name="messageframeworktype">
    <vt:lpwstr/>
  </property>
  <property fmtid="{D5CDD505-2E9C-101B-9397-08002B2CF9AE}" pid="29" name="SMSGTags">
    <vt:lpwstr/>
  </property>
  <property fmtid="{D5CDD505-2E9C-101B-9397-08002B2CF9AE}" pid="30" name="EnterpriseDomainTags">
    <vt:lpwstr/>
  </property>
  <property fmtid="{D5CDD505-2E9C-101B-9397-08002B2CF9AE}" pid="31" name="EnterpriseDomainTagsTaxHTField0">
    <vt:lpwstr/>
  </property>
  <property fmtid="{D5CDD505-2E9C-101B-9397-08002B2CF9AE}" pid="32" name="_docset_NoMedatataSyncRequired">
    <vt:lpwstr>False</vt:lpwstr>
  </property>
  <property fmtid="{D5CDD505-2E9C-101B-9397-08002B2CF9AE}" pid="33" name="SMSGTagsTaxHTField0">
    <vt:lpwstr/>
  </property>
  <property fmtid="{D5CDD505-2E9C-101B-9397-08002B2CF9AE}" pid="34" name="TaxCatchAll">
    <vt:lpwstr>11;#Office 365;#3;#Yammer;#14;#SharePoint</vt:lpwstr>
  </property>
  <property fmtid="{D5CDD505-2E9C-101B-9397-08002B2CF9AE}" pid="35" name="TaxKeywordTaxHTField">
    <vt:lpwstr>Office 365|11111111-1111-1111-1111-111111111111;Yammer|11111111-1111-1111-1111-111111111111;SharePoint|11111111-1111-1111-1111-111111111111</vt:lpwstr>
  </property>
</Properties>
</file>