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  <p:sldMasterId id="2147483692" r:id="rId7"/>
    <p:sldMasterId id="2147483704" r:id="rId8"/>
  </p:sldMasterIdLst>
  <p:notesMasterIdLst>
    <p:notesMasterId r:id="rId55"/>
  </p:notesMasterIdLst>
  <p:handoutMasterIdLst>
    <p:handoutMasterId r:id="rId56"/>
  </p:handoutMasterIdLst>
  <p:sldIdLst>
    <p:sldId id="585" r:id="rId9"/>
    <p:sldId id="586" r:id="rId10"/>
    <p:sldId id="587" r:id="rId11"/>
    <p:sldId id="588" r:id="rId12"/>
    <p:sldId id="590" r:id="rId13"/>
    <p:sldId id="598" r:id="rId14"/>
    <p:sldId id="591" r:id="rId15"/>
    <p:sldId id="597" r:id="rId16"/>
    <p:sldId id="599" r:id="rId17"/>
    <p:sldId id="594" r:id="rId18"/>
    <p:sldId id="602" r:id="rId19"/>
    <p:sldId id="606" r:id="rId20"/>
    <p:sldId id="609" r:id="rId21"/>
    <p:sldId id="607" r:id="rId22"/>
    <p:sldId id="637" r:id="rId23"/>
    <p:sldId id="608" r:id="rId24"/>
    <p:sldId id="600" r:id="rId25"/>
    <p:sldId id="596" r:id="rId26"/>
    <p:sldId id="611" r:id="rId27"/>
    <p:sldId id="612" r:id="rId28"/>
    <p:sldId id="613" r:id="rId29"/>
    <p:sldId id="618" r:id="rId30"/>
    <p:sldId id="620" r:id="rId31"/>
    <p:sldId id="621" r:id="rId32"/>
    <p:sldId id="614" r:id="rId33"/>
    <p:sldId id="616" r:id="rId34"/>
    <p:sldId id="595" r:id="rId35"/>
    <p:sldId id="601" r:id="rId36"/>
    <p:sldId id="604" r:id="rId37"/>
    <p:sldId id="622" r:id="rId38"/>
    <p:sldId id="623" r:id="rId39"/>
    <p:sldId id="628" r:id="rId40"/>
    <p:sldId id="630" r:id="rId41"/>
    <p:sldId id="624" r:id="rId42"/>
    <p:sldId id="629" r:id="rId43"/>
    <p:sldId id="625" r:id="rId44"/>
    <p:sldId id="631" r:id="rId45"/>
    <p:sldId id="626" r:id="rId46"/>
    <p:sldId id="633" r:id="rId47"/>
    <p:sldId id="632" r:id="rId48"/>
    <p:sldId id="634" r:id="rId49"/>
    <p:sldId id="627" r:id="rId50"/>
    <p:sldId id="636" r:id="rId51"/>
    <p:sldId id="581" r:id="rId52"/>
    <p:sldId id="635" r:id="rId53"/>
    <p:sldId id="58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048">
          <p15:clr>
            <a:srgbClr val="A4A3A4"/>
          </p15:clr>
        </p15:guide>
        <p15:guide id="4" orient="horz" pos="731">
          <p15:clr>
            <a:srgbClr val="A4A3A4"/>
          </p15:clr>
        </p15:guide>
        <p15:guide id="5" orient="horz" pos="2216">
          <p15:clr>
            <a:srgbClr val="A4A3A4"/>
          </p15:clr>
        </p15:guide>
        <p15:guide id="6" pos="370">
          <p15:clr>
            <a:srgbClr val="A4A3A4"/>
          </p15:clr>
        </p15:guide>
        <p15:guide id="7" pos="7310">
          <p15:clr>
            <a:srgbClr val="A4A3A4"/>
          </p15:clr>
        </p15:guide>
        <p15:guide id="8" pos="550">
          <p15:clr>
            <a:srgbClr val="A4A3A4"/>
          </p15:clr>
        </p15:guide>
        <p15:guide id="9" orient="horz" pos="3720">
          <p15:clr>
            <a:srgbClr val="A4A3A4"/>
          </p15:clr>
        </p15:guide>
        <p15:guide id="10" orient="horz" pos="2085">
          <p15:clr>
            <a:srgbClr val="A4A3A4"/>
          </p15:clr>
        </p15:guide>
        <p15:guide id="11" orient="horz" pos="2280">
          <p15:clr>
            <a:srgbClr val="A4A3A4"/>
          </p15:clr>
        </p15:guide>
        <p15:guide id="12" orient="horz" pos="3816">
          <p15:clr>
            <a:srgbClr val="A4A3A4"/>
          </p15:clr>
        </p15:guide>
        <p15:guide id="13" pos="24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Stone" initials="MS" lastIdx="1" clrIdx="0">
    <p:extLst>
      <p:ext uri="{19B8F6BF-5375-455C-9EA6-DF929625EA0E}">
        <p15:presenceInfo xmlns:p15="http://schemas.microsoft.com/office/powerpoint/2012/main" userId="S-1-5-21-124525095-708259637-1543119021-935102" providerId="AD"/>
      </p:ext>
    </p:extLst>
  </p:cmAuthor>
  <p:cmAuthor id="2" name="Mary Feil-Jacobs" initials="MFJ" lastIdx="56" clrIdx="1"/>
  <p:cmAuthor id="3" name="Christophe Fiessinger" initials="CF" lastIdx="3" clrIdx="2">
    <p:extLst>
      <p:ext uri="{19B8F6BF-5375-455C-9EA6-DF929625EA0E}">
        <p15:presenceInfo xmlns:p15="http://schemas.microsoft.com/office/powerpoint/2012/main" userId="S-1-5-21-2127521184-1604012920-1887927527-3682051" providerId="AD"/>
      </p:ext>
    </p:extLst>
  </p:cmAuthor>
  <p:cmAuthor id="4" name="Guillermina Galache" initials="GG" lastIdx="2" clrIdx="3">
    <p:extLst>
      <p:ext uri="{19B8F6BF-5375-455C-9EA6-DF929625EA0E}">
        <p15:presenceInfo xmlns:p15="http://schemas.microsoft.com/office/powerpoint/2012/main" userId="S-1-5-21-150214479-955006445-1202159320-165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FFFFFF"/>
    <a:srgbClr val="7CB6E1"/>
    <a:srgbClr val="F6FFE1"/>
    <a:srgbClr val="0072C6"/>
    <a:srgbClr val="0071BC"/>
    <a:srgbClr val="D9D9D9"/>
    <a:srgbClr val="969696"/>
    <a:srgbClr val="33CCFF"/>
    <a:srgbClr val="59A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69286" autoAdjust="0"/>
  </p:normalViewPr>
  <p:slideViewPr>
    <p:cSldViewPr snapToGrid="0" snapToObjects="1">
      <p:cViewPr varScale="1">
        <p:scale>
          <a:sx n="52" d="100"/>
          <a:sy n="52" d="100"/>
        </p:scale>
        <p:origin x="672" y="60"/>
      </p:cViewPr>
      <p:guideLst>
        <p:guide orient="horz" pos="2160"/>
        <p:guide pos="3840"/>
        <p:guide orient="horz" pos="3048"/>
        <p:guide orient="horz" pos="731"/>
        <p:guide orient="horz" pos="2216"/>
        <p:guide pos="370"/>
        <p:guide pos="7310"/>
        <p:guide pos="550"/>
        <p:guide orient="horz" pos="3720"/>
        <p:guide orient="horz" pos="2085"/>
        <p:guide orient="horz" pos="2280"/>
        <p:guide orient="horz" pos="3816"/>
        <p:guide pos="2407"/>
      </p:guideLst>
    </p:cSldViewPr>
  </p:slideViewPr>
  <p:outlineViewPr>
    <p:cViewPr>
      <p:scale>
        <a:sx n="33" d="100"/>
        <a:sy n="33" d="100"/>
      </p:scale>
      <p:origin x="0" y="-367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20874"/>
    </p:cViewPr>
  </p:sorterViewPr>
  <p:notesViewPr>
    <p:cSldViewPr snapToGrid="0" snapToObjects="1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notesMaster" Target="notesMasters/notesMaster1.xml"/><Relationship Id="rId7" Type="http://schemas.openxmlformats.org/officeDocument/2006/relationships/slideMaster" Target="slideMasters/slideMaster2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presProps" Target="presProps.xml"/><Relationship Id="rId5" Type="http://schemas.openxmlformats.org/officeDocument/2006/relationships/customXml" Target="../customXml/item5.xml"/><Relationship Id="rId61" Type="http://schemas.openxmlformats.org/officeDocument/2006/relationships/tableStyles" Target="tableStyles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handoutMaster" Target="handoutMasters/handoutMaster1.xml"/><Relationship Id="rId8" Type="http://schemas.openxmlformats.org/officeDocument/2006/relationships/slideMaster" Target="slideMasters/slideMaster3.xml"/><Relationship Id="rId51" Type="http://schemas.openxmlformats.org/officeDocument/2006/relationships/slide" Target="slides/slide43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viewProps" Target="viewProps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commentAuthors" Target="commentAuthors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9AED2-0EDC-41D4-9E17-C6F0028F92E6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E0618-4BE6-41D8-BDC9-B2BB6BC9D7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4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FCE36-25C5-4CA5-A178-0B2B6B82BC53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E5716-D24E-4FC4-B470-2C33324D5C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12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95996-F446-43CA-BB10-71AE2A864C5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134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0062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171450" marR="0" lvl="0" indent="-17145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8208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171450" marR="0" lvl="0" indent="-17145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1946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0685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9822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Jugador</a:t>
            </a:r>
            <a:r>
              <a:rPr lang="es-419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service:</a:t>
            </a:r>
          </a:p>
          <a:p>
            <a:pPr marL="685800" marR="0" lvl="1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419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Listar jugadores</a:t>
            </a:r>
          </a:p>
          <a:p>
            <a:pPr marL="685800" marR="0" lvl="1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419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Editar jugadores</a:t>
            </a:r>
          </a:p>
          <a:p>
            <a:pPr marL="685800" marR="0" lvl="1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419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Agregar jugadores</a:t>
            </a:r>
          </a:p>
          <a:p>
            <a:pPr marL="685800" marR="0" lvl="1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419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Obtener jugadores</a:t>
            </a:r>
          </a:p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s-419" sz="1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s-419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Partido service:</a:t>
            </a:r>
          </a:p>
          <a:p>
            <a:pPr marL="685800" marR="0" lvl="1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419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Listar partidos</a:t>
            </a:r>
          </a:p>
          <a:p>
            <a:pPr marL="685800" marR="0" lvl="1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419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Agregar partido</a:t>
            </a:r>
          </a:p>
          <a:p>
            <a:pPr marL="685800" marR="0" lvl="1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419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Editar partido</a:t>
            </a:r>
          </a:p>
          <a:p>
            <a:pPr marL="685800" marR="0" lvl="1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419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Obtener</a:t>
            </a:r>
            <a:r>
              <a:rPr lang="es-419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partido</a:t>
            </a:r>
          </a:p>
          <a:p>
            <a:pPr marL="685800" marR="0" lvl="1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419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Borrar partido</a:t>
            </a:r>
          </a:p>
          <a:p>
            <a:pPr marL="685800" marR="0" lvl="1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419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Iniciar partido</a:t>
            </a:r>
          </a:p>
          <a:p>
            <a:pPr marL="685800" marR="0" lvl="1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419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Validar partido</a:t>
            </a:r>
            <a:endParaRPr lang="es-419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s-419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s-419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s-419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Tablero</a:t>
            </a:r>
            <a:r>
              <a:rPr lang="es-419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service:</a:t>
            </a:r>
          </a:p>
          <a:p>
            <a:pPr marL="685800" marR="0" lvl="1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419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Obtener tabler</a:t>
            </a:r>
          </a:p>
          <a:p>
            <a:pPr marL="685800" marR="0" lvl="1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419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Sumar punto local</a:t>
            </a:r>
          </a:p>
          <a:p>
            <a:pPr marL="685800" marR="0" lvl="1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419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Sumar</a:t>
            </a:r>
            <a:r>
              <a:rPr lang="es-419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punto visitante</a:t>
            </a:r>
          </a:p>
        </p:txBody>
      </p:sp>
    </p:spTree>
    <p:extLst>
      <p:ext uri="{BB962C8B-B14F-4D97-AF65-F5344CB8AC3E}">
        <p14:creationId xmlns:p14="http://schemas.microsoft.com/office/powerpoint/2010/main" val="3830708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72408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1555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5238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1727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0422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49198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15405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37539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69975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Rutas</a:t>
            </a:r>
            <a:r>
              <a:rPr lang="es-419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agregar:</a:t>
            </a:r>
          </a:p>
          <a:p>
            <a:pPr marL="228600" marR="0" lvl="0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95497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43892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05324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24764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b="0" i="0" u="none" strike="noStrike" kern="1200" cap="none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06154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b="0" i="0" u="none" strike="noStrike" kern="1200" cap="none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4249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COMPLETAR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17133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b="0" i="0" u="none" strike="noStrike" kern="1200" cap="none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42378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33547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b="0" i="0" u="none" strike="noStrike" kern="1200" cap="none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59854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85066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12453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48107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0004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b="0" i="0" u="none" strike="noStrike" kern="1200" cap="none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393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b="0" i="0" u="none" strike="noStrike" kern="1200" cap="none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27460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7830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b="0" i="0" u="none" strike="noStrike" cap="none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REVISAR Y COMPLETAR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01844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Rutas</a:t>
            </a:r>
            <a:r>
              <a:rPr lang="es-419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agregar:</a:t>
            </a:r>
          </a:p>
          <a:p>
            <a:pPr marL="228600" marR="0" lvl="0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06164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8463" y="693738"/>
            <a:ext cx="6038850" cy="339725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0" y="4497388"/>
            <a:ext cx="4649788" cy="4200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98" tIns="44949" rIns="89898" bIns="44949"/>
          <a:lstStyle/>
          <a:p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5321242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59601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4156228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2323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71475" y="679450"/>
            <a:ext cx="6116638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75" y="4189413"/>
            <a:ext cx="5578475" cy="4335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263" tIns="44632" rIns="89263" bIns="44632"/>
          <a:lstStyle/>
          <a:p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994948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171450" marR="0" lvl="0" indent="-17145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9852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5716-D24E-4FC4-B470-2C33324D5CA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141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171450" marR="0" lvl="0" indent="-17145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5589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167" y="6473599"/>
            <a:ext cx="1098290" cy="36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19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2AD2-2C9B-4AF0-9936-28683229C47B}" type="datetimeFigureOut">
              <a:rPr lang="es-AR" smtClean="0"/>
              <a:t>18/3/2019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3AEF-A322-49A2-B4D5-1D998CFAADAB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9018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2AD2-2C9B-4AF0-9936-28683229C47B}" type="datetimeFigureOut">
              <a:rPr lang="es-AR" smtClean="0"/>
              <a:t>18/3/2019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3AEF-A322-49A2-B4D5-1D998CFAADAB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42547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2AD2-2C9B-4AF0-9936-28683229C47B}" type="datetimeFigureOut">
              <a:rPr lang="es-AR" smtClean="0"/>
              <a:t>18/3/2019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3AEF-A322-49A2-B4D5-1D998CFAADAB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19741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2AD2-2C9B-4AF0-9936-28683229C47B}" type="datetimeFigureOut">
              <a:rPr lang="es-AR" smtClean="0"/>
              <a:t>18/3/2019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3AEF-A322-49A2-B4D5-1D998CFAADAB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51431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2AD2-2C9B-4AF0-9936-28683229C47B}" type="datetimeFigureOut">
              <a:rPr lang="es-AR" smtClean="0"/>
              <a:t>18/3/2019</a:t>
            </a:fld>
            <a:endParaRPr lang="es-A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3AEF-A322-49A2-B4D5-1D998CFAADAB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76216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2AD2-2C9B-4AF0-9936-28683229C47B}" type="datetimeFigureOut">
              <a:rPr lang="es-AR" smtClean="0"/>
              <a:t>18/3/2019</a:t>
            </a:fld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3AEF-A322-49A2-B4D5-1D998CFAADAB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24870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2AD2-2C9B-4AF0-9936-28683229C47B}" type="datetimeFigureOut">
              <a:rPr lang="es-AR" smtClean="0"/>
              <a:t>18/3/2019</a:t>
            </a:fld>
            <a:endParaRPr lang="es-A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3AEF-A322-49A2-B4D5-1D998CFAADAB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43971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2AD2-2C9B-4AF0-9936-28683229C47B}" type="datetimeFigureOut">
              <a:rPr lang="es-AR" smtClean="0"/>
              <a:t>18/3/2019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3AEF-A322-49A2-B4D5-1D998CFAADAB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19983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2AD2-2C9B-4AF0-9936-28683229C47B}" type="datetimeFigureOut">
              <a:rPr lang="es-AR" smtClean="0"/>
              <a:t>18/3/2019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3AEF-A322-49A2-B4D5-1D998CFAADAB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75899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2AD2-2C9B-4AF0-9936-28683229C47B}" type="datetimeFigureOut">
              <a:rPr lang="es-AR" smtClean="0"/>
              <a:t>18/3/2019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3AEF-A322-49A2-B4D5-1D998CFAADAB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7920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6866" y="2088905"/>
            <a:ext cx="11151917" cy="997196"/>
          </a:xfrm>
        </p:spPr>
        <p:txBody>
          <a:bodyPr lIns="91440" anchor="b" anchorCtr="0"/>
          <a:lstStyle>
            <a:lvl1pPr>
              <a:defRPr sz="7200" spc="-3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93841" y="3842049"/>
            <a:ext cx="10240453" cy="461665"/>
          </a:xfrm>
        </p:spPr>
        <p:txBody>
          <a:bodyPr lIns="12700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b="0" i="0" kern="1200" spc="-71" baseline="0" dirty="0">
                <a:solidFill>
                  <a:schemeClr val="tx1"/>
                </a:solidFill>
                <a:latin typeface="+mn-lt"/>
                <a:ea typeface="+mn-ea"/>
                <a:cs typeface="Segoe Pro Light"/>
              </a:defRPr>
            </a:lvl1pPr>
            <a:lvl2pPr marL="456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302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61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2AD2-2C9B-4AF0-9936-28683229C47B}" type="datetimeFigureOut">
              <a:rPr lang="es-AR" smtClean="0"/>
              <a:t>18/3/2019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3AEF-A322-49A2-B4D5-1D998CFAADAB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6345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07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7" y="1447801"/>
            <a:ext cx="11151918" cy="1768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16808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939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26866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 dirty="0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8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926" y="628359"/>
            <a:ext cx="8488424" cy="572434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rgbClr val="676767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4437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 dirty="0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59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464177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chemeClr val="tx2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  <p:sp>
        <p:nvSpPr>
          <p:cNvPr id="60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169678" y="1096833"/>
            <a:ext cx="8488424" cy="3961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</p:spTree>
    <p:extLst>
      <p:ext uri="{BB962C8B-B14F-4D97-AF65-F5344CB8AC3E}">
        <p14:creationId xmlns:p14="http://schemas.microsoft.com/office/powerpoint/2010/main" val="157428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title + Content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 dirty="0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14" name="Marcador de texto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69988" y="2190750"/>
            <a:ext cx="8488362" cy="363855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6"/>
              </a:buClr>
              <a:buFont typeface="Arial" charset="0"/>
              <a:buChar char="•"/>
              <a:defRPr sz="2000" b="0">
                <a:solidFill>
                  <a:schemeClr val="tx1"/>
                </a:solidFill>
                <a:latin typeface="+mn-lt"/>
              </a:defRPr>
            </a:lvl1pPr>
            <a:lvl2pPr marL="54000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804863" indent="-265113">
              <a:buClr>
                <a:schemeClr val="accent6"/>
              </a:buClr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</a:defRPr>
            </a:lvl3pPr>
            <a:lvl4pPr marL="0" indent="0">
              <a:buClr>
                <a:schemeClr val="accent6"/>
              </a:buClr>
              <a:buFont typeface="Wingdings" charset="2"/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0" indent="0">
              <a:buClr>
                <a:schemeClr val="accent6"/>
              </a:buClr>
              <a:buFont typeface="Wingdings" charset="2"/>
              <a:buNone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1"/>
            <a:endParaRPr lang="es-ES" dirty="0" smtClean="0"/>
          </a:p>
        </p:txBody>
      </p:sp>
      <p:sp>
        <p:nvSpPr>
          <p:cNvPr id="8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464177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  <p:sp>
        <p:nvSpPr>
          <p:cNvPr id="9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169678" y="1096833"/>
            <a:ext cx="8488424" cy="3323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</p:spTree>
    <p:extLst>
      <p:ext uri="{BB962C8B-B14F-4D97-AF65-F5344CB8AC3E}">
        <p14:creationId xmlns:p14="http://schemas.microsoft.com/office/powerpoint/2010/main" val="1914241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gi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9" y="1447801"/>
            <a:ext cx="11151916" cy="1768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112" y="6500394"/>
            <a:ext cx="1079500" cy="3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4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56" r:id="rId2"/>
    <p:sldLayoutId id="2147483652" r:id="rId3"/>
    <p:sldLayoutId id="2147483651" r:id="rId4"/>
    <p:sldLayoutId id="2147483703" r:id="rId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808406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89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05971" indent="-305971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83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557205" indent="-251234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557205" algn="l"/>
        </a:tabLst>
        <a:defRPr sz="2476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808439" indent="-251234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121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310906" indent="-197899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808439" algn="l"/>
        </a:tabLst>
        <a:defRPr sz="1768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514420" indent="-203514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768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223118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6pPr>
      <a:lvl7pPr marL="2627320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7pPr>
      <a:lvl8pPr marL="3031524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8pPr>
      <a:lvl9pPr marL="3435727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1pPr>
      <a:lvl2pPr marL="404204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2pPr>
      <a:lvl3pPr marL="808406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3pPr>
      <a:lvl4pPr marL="1212609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4pPr>
      <a:lvl5pPr marL="1616813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5pPr>
      <a:lvl6pPr marL="2021016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6pPr>
      <a:lvl7pPr marL="2425219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7pPr>
      <a:lvl8pPr marL="2829422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8pPr>
      <a:lvl9pPr marL="3233626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9" y="1447801"/>
            <a:ext cx="11151916" cy="1768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112" y="6500394"/>
            <a:ext cx="1079500" cy="3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0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9" r:id="rId2"/>
    <p:sldLayoutId id="2147483698" r:id="rId3"/>
    <p:sldLayoutId id="2147483700" r:id="rId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808406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89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05971" indent="-305971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83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557205" indent="-251234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557205" algn="l"/>
        </a:tabLst>
        <a:defRPr sz="2476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808439" indent="-251234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121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310906" indent="-197899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808439" algn="l"/>
        </a:tabLst>
        <a:defRPr sz="1768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514420" indent="-203514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768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223118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6pPr>
      <a:lvl7pPr marL="2627320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7pPr>
      <a:lvl8pPr marL="3031524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8pPr>
      <a:lvl9pPr marL="3435727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1pPr>
      <a:lvl2pPr marL="404204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2pPr>
      <a:lvl3pPr marL="808406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3pPr>
      <a:lvl4pPr marL="1212609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4pPr>
      <a:lvl5pPr marL="1616813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5pPr>
      <a:lvl6pPr marL="2021016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6pPr>
      <a:lvl7pPr marL="2425219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7pPr>
      <a:lvl8pPr marL="2829422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8pPr>
      <a:lvl9pPr marL="3233626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42AD2-2C9B-4AF0-9936-28683229C47B}" type="datetimeFigureOut">
              <a:rPr lang="es-AR" smtClean="0"/>
              <a:t>18/3/2019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23AEF-A322-49A2-B4D5-1D998CFAADAB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5898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294468" y="359056"/>
            <a:ext cx="11596766" cy="1606594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AR" sz="5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Programa de Entrenamiento Intensivo</a:t>
            </a:r>
            <a:br>
              <a:rPr lang="es-AR" sz="5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s-AR" sz="5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Title 5"/>
          <p:cNvSpPr txBox="1">
            <a:spLocks/>
          </p:cNvSpPr>
          <p:nvPr/>
        </p:nvSpPr>
        <p:spPr>
          <a:xfrm>
            <a:off x="9362783" y="1788156"/>
            <a:ext cx="2528451" cy="443198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r"/>
            <a:r>
              <a:rPr sz="3200" dirty="0" smtClean="0">
                <a:solidFill>
                  <a:srgbClr val="FFFFFF">
                    <a:alpha val="99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Marzo de 2019</a:t>
            </a:r>
            <a:endParaRPr sz="3200" dirty="0">
              <a:solidFill>
                <a:srgbClr val="FFFFFF">
                  <a:alpha val="99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/>
            </a:endParaRPr>
          </a:p>
        </p:txBody>
      </p:sp>
      <p:sp>
        <p:nvSpPr>
          <p:cNvPr id="16" name="Title 5"/>
          <p:cNvSpPr txBox="1">
            <a:spLocks/>
          </p:cNvSpPr>
          <p:nvPr/>
        </p:nvSpPr>
        <p:spPr>
          <a:xfrm>
            <a:off x="294468" y="5968403"/>
            <a:ext cx="10261600" cy="553998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AR" sz="4000" b="1" dirty="0" smtClean="0">
                <a:solidFill>
                  <a:srgbClr val="FFFFFF">
                    <a:alpha val="99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Día 06 – Angular II -  Front</a:t>
            </a:r>
            <a:endParaRPr lang="es-AR" sz="4000" b="1" dirty="0">
              <a:solidFill>
                <a:srgbClr val="FFFFFF">
                  <a:alpha val="99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294468" y="1621956"/>
            <a:ext cx="11596766" cy="609398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lvl="0">
              <a:defRPr/>
            </a:pPr>
            <a:r>
              <a:rPr lang="es-AR" sz="4400" i="1" dirty="0" smtClean="0">
                <a:gradFill>
                  <a:gsLst>
                    <a:gs pos="100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cs typeface="Segoe UI Semibold" panose="020B0702040204020203" pitchFamily="34" charset="0"/>
              </a:rPr>
              <a:t>Desarrollador Web Full Stack</a:t>
            </a:r>
            <a:endParaRPr lang="es-AR" sz="4400" i="1" dirty="0">
              <a:gradFill>
                <a:gsLst>
                  <a:gs pos="100000">
                    <a:srgbClr val="FFFFFF"/>
                  </a:gs>
                  <a:gs pos="0">
                    <a:srgbClr val="FFFFFF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/>
              <a:cs typeface="Segoe UI Semibold" panose="020B0702040204020203" pitchFamily="34" charset="0"/>
            </a:endParaRPr>
          </a:p>
        </p:txBody>
      </p:sp>
      <p:pic>
        <p:nvPicPr>
          <p:cNvPr id="4" name="Picture 3" descr="Angular (application platform) - Wiki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5" y="2547334"/>
            <a:ext cx="2726371" cy="2726371"/>
          </a:xfrm>
          <a:prstGeom prst="rect">
            <a:avLst/>
          </a:prstGeom>
        </p:spPr>
      </p:pic>
      <p:pic>
        <p:nvPicPr>
          <p:cNvPr id="7" name="Picture 6" descr="Getting Started With Nodejs and Express Framework | jr0cke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918" y="3126759"/>
            <a:ext cx="3153025" cy="1763205"/>
          </a:xfrm>
          <a:prstGeom prst="rect">
            <a:avLst/>
          </a:prstGeom>
        </p:spPr>
      </p:pic>
      <p:pic>
        <p:nvPicPr>
          <p:cNvPr id="8" name="Picture 7" descr="EditorConfi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651" y="2547334"/>
            <a:ext cx="1832834" cy="1832834"/>
          </a:xfrm>
          <a:prstGeom prst="rect">
            <a:avLst/>
          </a:prstGeom>
        </p:spPr>
      </p:pic>
      <p:pic>
        <p:nvPicPr>
          <p:cNvPr id="2" name="Picture 1" descr="SimoZ WeB: &quot;dtsrun&quot; non è riconosciuto come comando ...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334" y="2899751"/>
            <a:ext cx="1450007" cy="1189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88"/>
          <a:stretch/>
        </p:blipFill>
        <p:spPr>
          <a:xfrm>
            <a:off x="9830383" y="4635650"/>
            <a:ext cx="1881337" cy="13101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039" y="4408221"/>
            <a:ext cx="2541247" cy="190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1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81">
        <p:fade/>
      </p:transition>
    </mc:Choice>
    <mc:Fallback xmlns="">
      <p:transition spd="med" advTm="758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Servicios Angular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552199" y="1700982"/>
            <a:ext cx="10445400" cy="5129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3200" dirty="0"/>
              <a:t>Clase con propósito acotado y bien definido.</a:t>
            </a:r>
          </a:p>
          <a:p>
            <a:pPr lvl="2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419" sz="2491" dirty="0" smtClean="0"/>
              <a:t> Hacen una sola cosa y la hacen bien.</a:t>
            </a:r>
          </a:p>
          <a:p>
            <a:pPr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3200" dirty="0" smtClean="0"/>
              <a:t>Facilitan la </a:t>
            </a:r>
            <a:r>
              <a:rPr lang="es-419" sz="3200" b="1" dirty="0"/>
              <a:t>Modularidad</a:t>
            </a:r>
            <a:r>
              <a:rPr lang="es-419" sz="3200" dirty="0"/>
              <a:t> y </a:t>
            </a:r>
            <a:r>
              <a:rPr lang="es-419" sz="3200" b="1" dirty="0" smtClean="0"/>
              <a:t>Reutilización:</a:t>
            </a:r>
          </a:p>
          <a:p>
            <a:pPr lvl="2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419" sz="2491" dirty="0"/>
              <a:t> </a:t>
            </a:r>
            <a:r>
              <a:rPr lang="es-419" sz="2491" dirty="0" smtClean="0"/>
              <a:t>Componentes </a:t>
            </a:r>
            <a:r>
              <a:rPr lang="es-AR" sz="2800" dirty="0">
                <a:sym typeface="Wingdings" panose="05000000000000000000" pitchFamily="2" charset="2"/>
              </a:rPr>
              <a:t></a:t>
            </a:r>
            <a:r>
              <a:rPr lang="es-419" sz="2491" dirty="0" smtClean="0"/>
              <a:t> sólo funcionalidad relacionada con la vista </a:t>
            </a:r>
          </a:p>
          <a:p>
            <a:pPr marL="1113007" lvl="3" indent="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138" dirty="0" smtClean="0"/>
              <a:t>Ejemplo: “</a:t>
            </a:r>
            <a:r>
              <a:rPr lang="es-419" sz="2138" i="1" dirty="0" smtClean="0"/>
              <a:t>data binding”</a:t>
            </a:r>
            <a:r>
              <a:rPr lang="es-419" sz="2138" dirty="0"/>
              <a:t>.</a:t>
            </a:r>
            <a:endParaRPr lang="es-419" sz="2138" dirty="0" smtClean="0"/>
          </a:p>
          <a:p>
            <a:pPr lvl="2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419" sz="2491" dirty="0"/>
              <a:t> </a:t>
            </a:r>
            <a:r>
              <a:rPr lang="es-419" sz="2491" dirty="0" smtClean="0"/>
              <a:t>Servicios </a:t>
            </a:r>
            <a:r>
              <a:rPr lang="es-AR" sz="2800" dirty="0">
                <a:sym typeface="Wingdings" panose="05000000000000000000" pitchFamily="2" charset="2"/>
              </a:rPr>
              <a:t></a:t>
            </a:r>
            <a:r>
              <a:rPr lang="es-419" sz="2491" dirty="0" smtClean="0"/>
              <a:t> lógica de la aplicación</a:t>
            </a:r>
          </a:p>
          <a:p>
            <a:pPr marL="1113007" lvl="3" indent="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138" dirty="0" smtClean="0"/>
              <a:t> Ejemplo: obtención de datos del servidor. </a:t>
            </a:r>
          </a:p>
          <a:p>
            <a:pPr marL="1113007" lvl="3" indent="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138" dirty="0"/>
          </a:p>
          <a:p>
            <a:pPr marL="1113007" lvl="3" indent="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138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491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3200" dirty="0" smtClean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491" dirty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491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448960" y="820396"/>
            <a:ext cx="8488424" cy="474705"/>
          </a:xfrm>
          <a:prstGeom prst="rect">
            <a:avLst/>
          </a:prstGeom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¿Qué son y para que sirven?</a:t>
            </a:r>
            <a:endParaRPr lang="es-A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 descr="&lt;strong&gt;Angular&lt;/strong&gt; &lt;strong&gt;Service&lt;/strong&gt; Dependency Injection - Vegibi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216" y="-1272"/>
            <a:ext cx="1118898" cy="83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841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47"/>
          <p:cNvSpPr txBox="1">
            <a:spLocks noGrp="1"/>
          </p:cNvSpPr>
          <p:nvPr>
            <p:ph type="title"/>
          </p:nvPr>
        </p:nvSpPr>
        <p:spPr>
          <a:xfrm>
            <a:off x="448960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Servicios Angular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448960" y="820396"/>
            <a:ext cx="8488424" cy="474705"/>
          </a:xfrm>
          <a:prstGeom prst="rect">
            <a:avLst/>
          </a:prstGeom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Ejemplo</a:t>
            </a:r>
            <a:endParaRPr lang="es-A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467" y="1429696"/>
            <a:ext cx="9701718" cy="4736989"/>
          </a:xfrm>
          <a:prstGeom prst="rect">
            <a:avLst/>
          </a:prstGeom>
        </p:spPr>
      </p:pic>
      <p:pic>
        <p:nvPicPr>
          <p:cNvPr id="6" name="Picture 5" descr="&lt;strong&gt;Angular&lt;/strong&gt; &lt;strong&gt;Service&lt;/strong&gt; Dependency Injection - Vegibi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216" y="-1272"/>
            <a:ext cx="1118898" cy="83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8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460" y="5386169"/>
            <a:ext cx="4133850" cy="1390650"/>
          </a:xfrm>
          <a:prstGeom prst="rect">
            <a:avLst/>
          </a:prstGeom>
        </p:spPr>
      </p:pic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289561" y="1447801"/>
            <a:ext cx="8089839" cy="167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 smtClean="0"/>
              <a:t>Son</a:t>
            </a:r>
            <a:r>
              <a:rPr lang="es-419" sz="2800" b="1" dirty="0" smtClean="0"/>
              <a:t> “inyectados”</a:t>
            </a:r>
            <a:r>
              <a:rPr lang="es-419" sz="2800" dirty="0" smtClean="0"/>
              <a:t> por el </a:t>
            </a:r>
            <a:r>
              <a:rPr lang="es-419" sz="2800" i="1" dirty="0" smtClean="0"/>
              <a:t>framework</a:t>
            </a:r>
            <a:r>
              <a:rPr lang="es-419" sz="2800" dirty="0" smtClean="0"/>
              <a:t> en los componentes.</a:t>
            </a:r>
          </a:p>
          <a:p>
            <a:pPr lvl="2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419" sz="2491" dirty="0" smtClean="0"/>
              <a:t> </a:t>
            </a:r>
            <a:r>
              <a:rPr lang="es-419" sz="2400" b="1" i="1" dirty="0" smtClean="0"/>
              <a:t>Dependency Injection </a:t>
            </a:r>
            <a:r>
              <a:rPr lang="es-419" sz="2400" dirty="0" smtClean="0"/>
              <a:t>(</a:t>
            </a:r>
            <a:r>
              <a:rPr lang="es-419" sz="2400" dirty="0"/>
              <a:t>DI</a:t>
            </a:r>
            <a:r>
              <a:rPr lang="es-419" sz="2400" dirty="0" smtClean="0"/>
              <a:t>) </a:t>
            </a:r>
          </a:p>
          <a:p>
            <a:pPr marL="557205" lvl="2" indent="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400" dirty="0" smtClean="0"/>
          </a:p>
        </p:txBody>
      </p:sp>
      <p:sp>
        <p:nvSpPr>
          <p:cNvPr id="6" name="Shape 147"/>
          <p:cNvSpPr txBox="1">
            <a:spLocks noGrp="1"/>
          </p:cNvSpPr>
          <p:nvPr>
            <p:ph type="title"/>
          </p:nvPr>
        </p:nvSpPr>
        <p:spPr>
          <a:xfrm>
            <a:off x="448960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Servicios Angular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448960" y="820396"/>
            <a:ext cx="8488424" cy="474705"/>
          </a:xfrm>
          <a:prstGeom prst="rect">
            <a:avLst/>
          </a:prstGeom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¿Cómo se los utiliza?</a:t>
            </a:r>
            <a:endParaRPr lang="es-A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2920" y="1264920"/>
            <a:ext cx="3596640" cy="16300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2709" y="4327940"/>
            <a:ext cx="1640810" cy="9292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4930" y="3427828"/>
            <a:ext cx="1885950" cy="1800225"/>
          </a:xfrm>
          <a:prstGeom prst="rect">
            <a:avLst/>
          </a:prstGeom>
        </p:spPr>
      </p:pic>
      <p:sp>
        <p:nvSpPr>
          <p:cNvPr id="17" name="Shape 148"/>
          <p:cNvSpPr txBox="1">
            <a:spLocks/>
          </p:cNvSpPr>
          <p:nvPr/>
        </p:nvSpPr>
        <p:spPr>
          <a:xfrm>
            <a:off x="289561" y="3276900"/>
            <a:ext cx="6659880" cy="33777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800" dirty="0"/>
              <a:t>Deben registrarse previamente:</a:t>
            </a:r>
          </a:p>
          <a:p>
            <a:pPr lvl="2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AR" sz="2446" i="1" dirty="0" smtClean="0"/>
              <a:t> </a:t>
            </a:r>
            <a:r>
              <a:rPr lang="es-AR" sz="2400" i="1" dirty="0" smtClean="0"/>
              <a:t>Root </a:t>
            </a:r>
            <a:r>
              <a:rPr lang="es-AR" sz="2400" i="1" dirty="0" err="1" smtClean="0"/>
              <a:t>injector</a:t>
            </a:r>
            <a:r>
              <a:rPr lang="es-AR" sz="2400" i="1" dirty="0" smtClean="0"/>
              <a:t>  </a:t>
            </a:r>
            <a:r>
              <a:rPr lang="es-AR" sz="2400" dirty="0" smtClean="0">
                <a:sym typeface="Wingdings" panose="05000000000000000000" pitchFamily="2" charset="2"/>
              </a:rPr>
              <a:t></a:t>
            </a:r>
            <a:r>
              <a:rPr lang="es-AR" sz="2400" i="1" dirty="0" smtClean="0"/>
              <a:t> </a:t>
            </a:r>
            <a:r>
              <a:rPr lang="es-AR" sz="2400" b="1" dirty="0" smtClean="0"/>
              <a:t>@Injectable() </a:t>
            </a:r>
          </a:p>
          <a:p>
            <a:pPr lvl="2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AR" sz="2400" b="1" i="1" dirty="0" smtClean="0"/>
              <a:t> </a:t>
            </a:r>
            <a:r>
              <a:rPr lang="es-AR" sz="2400" dirty="0" smtClean="0"/>
              <a:t>Por módulo </a:t>
            </a:r>
            <a:r>
              <a:rPr lang="es-AR" sz="2400" dirty="0" smtClean="0">
                <a:sym typeface="Wingdings" panose="05000000000000000000" pitchFamily="2" charset="2"/>
              </a:rPr>
              <a:t></a:t>
            </a:r>
            <a:r>
              <a:rPr lang="es-AR" sz="2400" dirty="0" smtClean="0"/>
              <a:t> </a:t>
            </a:r>
            <a:r>
              <a:rPr lang="es-AR" sz="2400" b="1" dirty="0" smtClean="0"/>
              <a:t>@NgModule()</a:t>
            </a:r>
          </a:p>
          <a:p>
            <a:pPr lvl="2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AR" sz="2400" b="1" i="1" dirty="0" smtClean="0"/>
              <a:t> </a:t>
            </a:r>
            <a:r>
              <a:rPr lang="es-AR" sz="2400" dirty="0" smtClean="0"/>
              <a:t>Por componente </a:t>
            </a:r>
            <a:r>
              <a:rPr lang="es-AR" sz="2400" dirty="0" smtClean="0">
                <a:sym typeface="Wingdings" panose="05000000000000000000" pitchFamily="2" charset="2"/>
              </a:rPr>
              <a:t></a:t>
            </a:r>
            <a:r>
              <a:rPr lang="es-AR" sz="2400" dirty="0" smtClean="0"/>
              <a:t> </a:t>
            </a:r>
            <a:r>
              <a:rPr lang="es-AR" sz="2400" dirty="0"/>
              <a:t>@</a:t>
            </a:r>
            <a:r>
              <a:rPr lang="es-AR" sz="2400" b="1" dirty="0" smtClean="0"/>
              <a:t>Component()</a:t>
            </a:r>
            <a:endParaRPr lang="es-AR" sz="2400" b="1" dirty="0"/>
          </a:p>
        </p:txBody>
      </p:sp>
      <p:pic>
        <p:nvPicPr>
          <p:cNvPr id="10" name="Picture 9" descr="&lt;strong&gt;Angular&lt;/strong&gt; &lt;strong&gt;Service&lt;/strong&gt; Dependency Injection - Vegibit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216" y="-1272"/>
            <a:ext cx="1118898" cy="83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0"/>
            <a:ext cx="6400729" cy="509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3200" dirty="0" smtClean="0"/>
              <a:t>Se pueden crear utilizando Angular CLI:</a:t>
            </a:r>
            <a:endParaRPr lang="es-419" sz="3200" b="1" dirty="0" smtClean="0"/>
          </a:p>
          <a:p>
            <a:pPr lvl="2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419" sz="2491" dirty="0" smtClean="0"/>
              <a:t> </a:t>
            </a:r>
            <a:r>
              <a:rPr lang="es-AR" b="1" dirty="0" smtClean="0"/>
              <a:t>ng generate service </a:t>
            </a:r>
            <a:r>
              <a:rPr lang="es-AR" b="1" i="1" dirty="0" smtClean="0"/>
              <a:t>[name service]</a:t>
            </a:r>
          </a:p>
          <a:p>
            <a:pPr lvl="2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AR" sz="2446" i="1" dirty="0" smtClean="0"/>
              <a:t> </a:t>
            </a:r>
            <a:r>
              <a:rPr lang="es-AR" sz="2446" dirty="0" smtClean="0"/>
              <a:t>Registra el </a:t>
            </a:r>
            <a:r>
              <a:rPr lang="es-AR" sz="2446" i="1" dirty="0" smtClean="0"/>
              <a:t>provider</a:t>
            </a:r>
            <a:r>
              <a:rPr lang="es-AR" sz="2446" dirty="0" smtClean="0"/>
              <a:t> con el </a:t>
            </a:r>
            <a:r>
              <a:rPr lang="es-AR" sz="2446" i="1" dirty="0" err="1" smtClean="0"/>
              <a:t>root</a:t>
            </a:r>
            <a:r>
              <a:rPr lang="es-AR" sz="2446" i="1" dirty="0" smtClean="0"/>
              <a:t> </a:t>
            </a:r>
            <a:r>
              <a:rPr lang="es-AR" sz="2446" i="1" dirty="0" err="1" smtClean="0"/>
              <a:t>injector</a:t>
            </a:r>
            <a:endParaRPr sz="2446" i="1" dirty="0"/>
          </a:p>
        </p:txBody>
      </p:sp>
      <p:sp>
        <p:nvSpPr>
          <p:cNvPr id="6" name="Shape 147"/>
          <p:cNvSpPr txBox="1">
            <a:spLocks noGrp="1"/>
          </p:cNvSpPr>
          <p:nvPr>
            <p:ph type="title"/>
          </p:nvPr>
        </p:nvSpPr>
        <p:spPr>
          <a:xfrm>
            <a:off x="448960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Servicios Angular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448960" y="820396"/>
            <a:ext cx="8488424" cy="474705"/>
          </a:xfrm>
          <a:prstGeom prst="rect">
            <a:avLst/>
          </a:prstGeom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¿Cómo se los utiliza?</a:t>
            </a:r>
            <a:endParaRPr lang="es-A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967" y="1641099"/>
            <a:ext cx="4984433" cy="3327141"/>
          </a:xfrm>
          <a:prstGeom prst="rect">
            <a:avLst/>
          </a:prstGeom>
        </p:spPr>
      </p:pic>
      <p:pic>
        <p:nvPicPr>
          <p:cNvPr id="8" name="Picture 7" descr="&lt;strong&gt;Angular&lt;/strong&gt; &lt;strong&gt;Service&lt;/strong&gt; Dependency Injection - Vegibi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216" y="-1272"/>
            <a:ext cx="1118898" cy="83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7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Servicios Angular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552199" y="814882"/>
            <a:ext cx="8488424" cy="474705"/>
          </a:xfrm>
          <a:prstGeom prst="rect">
            <a:avLst/>
          </a:prstGeom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Ejemplo </a:t>
            </a:r>
            <a:r>
              <a:rPr lang="es-AR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</a:t>
            </a:r>
            <a:r>
              <a:rPr lang="es-AR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oot </a:t>
            </a:r>
            <a:r>
              <a:rPr lang="es-AR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s-AR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njector</a:t>
            </a:r>
            <a:endParaRPr lang="es-AR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357" y="1146333"/>
            <a:ext cx="4429125" cy="4933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385" y="1684685"/>
            <a:ext cx="5086350" cy="4000500"/>
          </a:xfrm>
          <a:prstGeom prst="rect">
            <a:avLst/>
          </a:prstGeom>
        </p:spPr>
      </p:pic>
      <p:pic>
        <p:nvPicPr>
          <p:cNvPr id="7" name="Picture 6" descr="&lt;strong&gt;Angular&lt;/strong&gt; &lt;strong&gt;Service&lt;/strong&gt; Dependency Injection - Vegibit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216" y="-1272"/>
            <a:ext cx="1118898" cy="83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1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Servicios Angular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552199" y="814882"/>
            <a:ext cx="8488424" cy="474705"/>
          </a:xfrm>
          <a:prstGeom prst="rect">
            <a:avLst/>
          </a:prstGeom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Ejemplo Componente Injector </a:t>
            </a:r>
            <a:endParaRPr lang="es-A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 descr="&lt;strong&gt;Angular&lt;/strong&gt; &lt;strong&gt;Service&lt;/strong&gt; Dependency Injection - Vegibi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216" y="-1272"/>
            <a:ext cx="1118898" cy="8391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8367" y="2571503"/>
            <a:ext cx="6454369" cy="32133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910" y="1523753"/>
            <a:ext cx="51911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7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Servicios Angular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10445400" cy="10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3200" dirty="0" smtClean="0"/>
              <a:t>Ejercicio</a:t>
            </a:r>
            <a:r>
              <a:rPr lang="es-AR" sz="2800" dirty="0" smtClean="0"/>
              <a:t> </a:t>
            </a:r>
            <a:r>
              <a:rPr lang="es-AR" sz="3200" dirty="0" smtClean="0"/>
              <a:t>Integrador</a:t>
            </a:r>
            <a:r>
              <a:rPr lang="es-AR" sz="2800" dirty="0" smtClean="0"/>
              <a:t>: </a:t>
            </a:r>
            <a:r>
              <a:rPr lang="es-AR" sz="3200" dirty="0" smtClean="0"/>
              <a:t>Crear </a:t>
            </a:r>
            <a:r>
              <a:rPr lang="es-AR" sz="3200" dirty="0"/>
              <a:t>servicio </a:t>
            </a:r>
            <a:r>
              <a:rPr lang="es-AR" sz="3200" dirty="0" smtClean="0"/>
              <a:t>jugadores.</a:t>
            </a:r>
            <a:endParaRPr sz="3200" dirty="0"/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448960" y="820396"/>
            <a:ext cx="8488424" cy="474705"/>
          </a:xfrm>
          <a:prstGeom prst="rect">
            <a:avLst/>
          </a:prstGeom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A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Poniéndolo en Práctica</a:t>
            </a:r>
            <a:endParaRPr lang="es-A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NYC educators to learn, teach coding to students of all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174" y="2618101"/>
            <a:ext cx="6048375" cy="3771900"/>
          </a:xfrm>
          <a:prstGeom prst="rect">
            <a:avLst/>
          </a:prstGeom>
        </p:spPr>
      </p:pic>
      <p:pic>
        <p:nvPicPr>
          <p:cNvPr id="6" name="Picture 5" descr="&lt;strong&gt;Angular&lt;/strong&gt; &lt;strong&gt;Service&lt;/strong&gt; Dependency Injection - Vegibi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216" y="-1272"/>
            <a:ext cx="1118898" cy="83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6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52000" y="1080000"/>
            <a:ext cx="6293356" cy="880717"/>
            <a:chOff x="294468" y="344308"/>
            <a:chExt cx="6293356" cy="880717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94468" y="344308"/>
              <a:ext cx="2990666" cy="803297"/>
            </a:xfrm>
            <a:prstGeom prst="rect">
              <a:avLst/>
            </a:prstGeom>
          </p:spPr>
          <p:txBody>
            <a:bodyPr vert="horz" wrap="square" lIns="91440" tIns="0" rIns="0" bIns="0" rtlCol="0" anchor="b" anchorCtr="0">
              <a:spAutoFit/>
            </a:bodyPr>
            <a:lstStyle>
              <a:lvl1pPr algn="l" defTabSz="808406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7200" b="0" kern="1200" cap="none" spc="-300" baseline="0">
                  <a:ln w="3175">
                    <a:noFill/>
                  </a:ln>
                  <a:gradFill>
                    <a:gsLst>
                      <a:gs pos="100000">
                        <a:schemeClr val="bg1"/>
                      </a:gs>
                      <a:gs pos="0">
                        <a:schemeClr val="bg1"/>
                      </a:gs>
                    </a:gsLst>
                    <a:lin ang="5400000" scaled="0"/>
                  </a:gradFill>
                  <a:effectLst/>
                  <a:latin typeface="Segoe UI Light" pitchFamily="34" charset="0"/>
                  <a:ea typeface="+mn-ea"/>
                  <a:cs typeface="Arial" charset="0"/>
                </a:defRPr>
              </a:lvl1pPr>
            </a:lstStyle>
            <a:p>
              <a:r>
                <a:rPr lang="es-AR" sz="5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Ruteo en</a:t>
              </a:r>
              <a:endParaRPr lang="es-AR" sz="5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5" name="Picture 4" descr="Ho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134" y="344308"/>
              <a:ext cx="3302690" cy="880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 descr="Manage UI State with the &lt;strong&gt;Angular Router&lt;/strong&gt; from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55" y="3105406"/>
            <a:ext cx="3648090" cy="364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8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47"/>
          <p:cNvSpPr txBox="1">
            <a:spLocks noGrp="1"/>
          </p:cNvSpPr>
          <p:nvPr>
            <p:ph type="title"/>
          </p:nvPr>
        </p:nvSpPr>
        <p:spPr>
          <a:xfrm>
            <a:off x="448960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Ruteo en  Angular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448960" y="820396"/>
            <a:ext cx="8488424" cy="474705"/>
          </a:xfrm>
          <a:prstGeom prst="rect">
            <a:avLst/>
          </a:prstGeom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Repacemos ….</a:t>
            </a:r>
            <a:endParaRPr lang="es-A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55" y="1500216"/>
            <a:ext cx="5381357" cy="1980000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711" y="3984513"/>
            <a:ext cx="5581994" cy="1980000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6299451" y="1500216"/>
            <a:ext cx="561874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à"/>
            </a:pPr>
            <a:r>
              <a:rPr lang="es-419" sz="3600" dirty="0"/>
              <a:t>Web </a:t>
            </a:r>
            <a:r>
              <a:rPr lang="es-419" sz="3600" dirty="0" smtClean="0"/>
              <a:t>Tradicional</a:t>
            </a:r>
            <a:endParaRPr lang="es-419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800" dirty="0" smtClean="0"/>
              <a:t>Conjunto de “</a:t>
            </a:r>
            <a:r>
              <a:rPr lang="es-419" sz="2800" b="1" dirty="0" smtClean="0"/>
              <a:t>Páginas</a:t>
            </a:r>
            <a:r>
              <a:rPr lang="es-419" sz="2800" dirty="0" smtClean="0"/>
              <a:t>”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s-419" sz="2400" dirty="0" smtClean="0"/>
              <a:t>Cada </a:t>
            </a:r>
            <a:r>
              <a:rPr lang="es-419" sz="2400" b="1" dirty="0" smtClean="0"/>
              <a:t>sección</a:t>
            </a:r>
            <a:r>
              <a:rPr lang="es-419" sz="2400" dirty="0" smtClean="0"/>
              <a:t> tiene una </a:t>
            </a:r>
            <a:r>
              <a:rPr lang="es-419" sz="2400" b="1" dirty="0" smtClean="0"/>
              <a:t>dirección</a:t>
            </a:r>
            <a:r>
              <a:rPr lang="es-419" sz="2400" dirty="0" smtClean="0"/>
              <a:t> y un </a:t>
            </a:r>
            <a:r>
              <a:rPr lang="es-419" sz="2400" b="1" dirty="0" smtClean="0"/>
              <a:t>archivo html</a:t>
            </a:r>
            <a:r>
              <a:rPr lang="es-419" sz="2400" dirty="0" smtClean="0"/>
              <a:t>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79386" y="3779299"/>
            <a:ext cx="554580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419" sz="3600" dirty="0">
                <a:sym typeface="Wingdings" panose="05000000000000000000" pitchFamily="2" charset="2"/>
              </a:rPr>
              <a:t>SPA 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s-419" sz="2800" dirty="0" smtClean="0"/>
              <a:t>Conjunto</a:t>
            </a:r>
            <a:r>
              <a:rPr lang="es-419" sz="2400" dirty="0" smtClean="0"/>
              <a:t> </a:t>
            </a:r>
            <a:r>
              <a:rPr lang="es-419" sz="2800" dirty="0"/>
              <a:t>de</a:t>
            </a:r>
            <a:r>
              <a:rPr lang="es-419" sz="2400" dirty="0"/>
              <a:t> </a:t>
            </a:r>
            <a:r>
              <a:rPr lang="es-419" sz="2400" dirty="0" smtClean="0"/>
              <a:t>“</a:t>
            </a:r>
            <a:r>
              <a:rPr lang="es-419" sz="2800" b="1" dirty="0"/>
              <a:t>Vistas</a:t>
            </a:r>
            <a:r>
              <a:rPr lang="es-419" sz="2400" dirty="0" smtClean="0"/>
              <a:t>”</a:t>
            </a:r>
          </a:p>
          <a:p>
            <a:pPr lvl="2" indent="-457200">
              <a:buFont typeface="Wingdings" panose="05000000000000000000" pitchFamily="2" charset="2"/>
              <a:buChar char="Ø"/>
            </a:pPr>
            <a:r>
              <a:rPr lang="es-AR" sz="2400" dirty="0" smtClean="0"/>
              <a:t>Existe un </a:t>
            </a:r>
            <a:r>
              <a:rPr lang="es-AR" sz="2400" b="1" dirty="0" smtClean="0"/>
              <a:t>único</a:t>
            </a:r>
            <a:r>
              <a:rPr lang="es-AR" sz="2400" dirty="0" smtClean="0"/>
              <a:t> archivo </a:t>
            </a:r>
            <a:r>
              <a:rPr lang="es-AR" sz="2400" b="1" dirty="0" smtClean="0"/>
              <a:t>html</a:t>
            </a:r>
            <a:r>
              <a:rPr lang="es-AR" sz="2400" dirty="0" smtClean="0"/>
              <a:t>, cada “</a:t>
            </a:r>
            <a:r>
              <a:rPr lang="es-AR" sz="2400" b="1" dirty="0" smtClean="0"/>
              <a:t>sección</a:t>
            </a:r>
            <a:r>
              <a:rPr lang="es-AR" sz="2400" dirty="0" smtClean="0"/>
              <a:t>” es una “</a:t>
            </a:r>
            <a:r>
              <a:rPr lang="es-AR" sz="2400" b="1" dirty="0" smtClean="0"/>
              <a:t>vista</a:t>
            </a:r>
            <a:r>
              <a:rPr lang="es-AR" sz="2400" dirty="0" smtClean="0"/>
              <a:t>”. </a:t>
            </a:r>
          </a:p>
          <a:p>
            <a:pPr marL="457200" lvl="2"/>
            <a:endParaRPr lang="es-AR" sz="2400" b="1" dirty="0" smtClean="0">
              <a:solidFill>
                <a:srgbClr val="FF0000"/>
              </a:solidFill>
            </a:endParaRPr>
          </a:p>
          <a:p>
            <a:pPr marL="457200" lvl="2"/>
            <a:r>
              <a:rPr lang="es-AR" sz="2400" b="1" dirty="0" smtClean="0">
                <a:solidFill>
                  <a:srgbClr val="FF0000"/>
                </a:solidFill>
              </a:rPr>
              <a:t>¿¿Cómo navegamos??</a:t>
            </a:r>
            <a:endParaRPr lang="es-AR" sz="2800" dirty="0"/>
          </a:p>
        </p:txBody>
      </p:sp>
      <p:pic>
        <p:nvPicPr>
          <p:cNvPr id="4" name="Picture 3" descr="File:&lt;strong&gt;Emoji&lt;/strong&gt; u1f631.svg - Wikimedia Common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254" y="5533723"/>
            <a:ext cx="1076457" cy="1076457"/>
          </a:xfrm>
          <a:prstGeom prst="rect">
            <a:avLst/>
          </a:prstGeom>
        </p:spPr>
      </p:pic>
      <p:pic>
        <p:nvPicPr>
          <p:cNvPr id="11" name="Picture 10" descr="Manage UI State with the &lt;strong&gt;Angular Router&lt;/strong&gt; from ...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774" y="0"/>
            <a:ext cx="820396" cy="82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0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47"/>
          <p:cNvSpPr txBox="1">
            <a:spLocks noGrp="1"/>
          </p:cNvSpPr>
          <p:nvPr>
            <p:ph type="title"/>
          </p:nvPr>
        </p:nvSpPr>
        <p:spPr>
          <a:xfrm>
            <a:off x="448960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Ruteo en  Angular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448960" y="820396"/>
            <a:ext cx="8488424" cy="474705"/>
          </a:xfrm>
          <a:prstGeom prst="rect">
            <a:avLst/>
          </a:prstGeom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¿Qué es y que resuelve?</a:t>
            </a:r>
            <a:endParaRPr lang="es-A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hape 148"/>
          <p:cNvSpPr txBox="1">
            <a:spLocks/>
          </p:cNvSpPr>
          <p:nvPr/>
        </p:nvSpPr>
        <p:spPr>
          <a:xfrm>
            <a:off x="448960" y="1295101"/>
            <a:ext cx="10445400" cy="51299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3200" dirty="0" smtClean="0"/>
              <a:t>Permite la navegabilidad entre vistas de una </a:t>
            </a:r>
            <a:r>
              <a:rPr lang="es-419" sz="3200" b="1" dirty="0" smtClean="0"/>
              <a:t>SPA</a:t>
            </a:r>
            <a:r>
              <a:rPr lang="es-419" sz="3200" dirty="0" smtClean="0"/>
              <a:t>.</a:t>
            </a:r>
          </a:p>
          <a:p>
            <a:pPr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3200" dirty="0" smtClean="0"/>
              <a:t>Se basa en el modelo de navegabilidad de los </a:t>
            </a:r>
            <a:r>
              <a:rPr lang="es-419" sz="3200" i="1" dirty="0" smtClean="0"/>
              <a:t>browsers</a:t>
            </a:r>
            <a:r>
              <a:rPr lang="es-419" sz="3200" dirty="0" smtClean="0"/>
              <a:t>:</a:t>
            </a:r>
          </a:p>
          <a:p>
            <a:pPr marL="845367" lvl="3" indent="-3429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419" sz="2138" dirty="0" smtClean="0"/>
              <a:t>Utiliza URLs. </a:t>
            </a:r>
          </a:p>
          <a:p>
            <a:pPr marL="1757579" lvl="5" indent="-3429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à"/>
            </a:pPr>
            <a:r>
              <a:rPr lang="es-419" sz="2138" dirty="0" smtClean="0"/>
              <a:t>Rutas </a:t>
            </a:r>
            <a:r>
              <a:rPr lang="es-419" sz="2138" b="1" dirty="0"/>
              <a:t>“virtuales</a:t>
            </a:r>
            <a:r>
              <a:rPr lang="es-419" sz="2138" b="1" dirty="0" smtClean="0"/>
              <a:t>” </a:t>
            </a:r>
            <a:r>
              <a:rPr lang="es-419" sz="2138" dirty="0" smtClean="0"/>
              <a:t>e </a:t>
            </a:r>
            <a:r>
              <a:rPr lang="es-419" sz="2138" b="1" dirty="0" smtClean="0"/>
              <a:t>internas</a:t>
            </a:r>
            <a:r>
              <a:rPr lang="es-419" sz="2138" dirty="0"/>
              <a:t>. </a:t>
            </a:r>
            <a:endParaRPr lang="es-419" sz="2138" dirty="0" smtClean="0"/>
          </a:p>
          <a:p>
            <a:pPr marL="845367" lvl="3" indent="-3429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419" sz="2138" dirty="0" smtClean="0"/>
              <a:t>Pueden utilizarse parámetros opcionales. </a:t>
            </a:r>
          </a:p>
          <a:p>
            <a:pPr marL="845367" lvl="3" indent="-3429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419" sz="2138" dirty="0" smtClean="0"/>
              <a:t>Se </a:t>
            </a:r>
            <a:r>
              <a:rPr lang="es-419" sz="2138" i="1" dirty="0" smtClean="0"/>
              <a:t>clickea</a:t>
            </a:r>
            <a:r>
              <a:rPr lang="es-419" sz="2138" dirty="0" smtClean="0"/>
              <a:t> en una pagina o link y se accede a la pagina (vista) correspondiente.</a:t>
            </a:r>
            <a:endParaRPr lang="es-419" sz="2847" dirty="0" smtClean="0"/>
          </a:p>
          <a:p>
            <a:pPr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3200" dirty="0" smtClean="0"/>
              <a:t>Permite el uso del </a:t>
            </a:r>
            <a:r>
              <a:rPr lang="es-AR" sz="3200" dirty="0"/>
              <a:t>historial del </a:t>
            </a:r>
            <a:r>
              <a:rPr lang="es-AR" sz="3200" dirty="0" smtClean="0"/>
              <a:t>navegador</a:t>
            </a:r>
            <a:r>
              <a:rPr lang="es-419" sz="3200" dirty="0" smtClean="0"/>
              <a:t>.</a:t>
            </a:r>
            <a:endParaRPr lang="es-419" sz="2138" dirty="0" smtClean="0"/>
          </a:p>
          <a:p>
            <a:pPr marL="1113007" lvl="3" indent="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Arial" pitchFamily="34" charset="0"/>
              <a:buNone/>
            </a:pPr>
            <a:endParaRPr lang="es-419" sz="2138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491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3200" dirty="0" smtClean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491" dirty="0" smtClean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49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962" y="3030292"/>
            <a:ext cx="4894843" cy="1659597"/>
          </a:xfrm>
          <a:prstGeom prst="rect">
            <a:avLst/>
          </a:prstGeom>
        </p:spPr>
      </p:pic>
      <p:pic>
        <p:nvPicPr>
          <p:cNvPr id="7" name="Picture 6" descr="Manage UI State with the &lt;strong&gt;Angular Router&lt;/strong&gt; from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774" y="0"/>
            <a:ext cx="820396" cy="82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4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Quattrocento Sans"/>
              <a:buNone/>
            </a:pPr>
            <a:r>
              <a:rPr lang="es-AR" sz="440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Sobre </a:t>
            </a:r>
            <a:r>
              <a:rPr lang="es-AR" sz="4400" b="0" i="0" u="none" strike="noStrike" cap="none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 </a:t>
            </a: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r>
              <a:rPr lang="es-AR" sz="4400" b="0" i="0" u="none" strike="noStrike" cap="none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nstructora</a:t>
            </a:r>
            <a:endParaRPr sz="4400" b="0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552199" y="1076631"/>
            <a:ext cx="10821465" cy="5603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i="0" u="none" strike="noStrike" cap="none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Guillermina Galache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sz="2800" b="1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AR" sz="2800" b="0" i="0" u="none" strike="noStrike" cap="none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Ingeniera en Informática </a:t>
            </a:r>
            <a:r>
              <a:rPr lang="es-AR" sz="2600" i="1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</a:t>
            </a:r>
            <a:r>
              <a:rPr lang="es-AR" sz="2600" b="0" i="1" u="none" strike="noStrike" cap="none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Orientación a </a:t>
            </a:r>
            <a:r>
              <a:rPr lang="es-AR" sz="2600" i="1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</a:t>
            </a:r>
            <a:r>
              <a:rPr lang="es-AR" sz="2600" b="0" i="1" u="none" strike="noStrike" cap="none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istemas </a:t>
            </a:r>
            <a:r>
              <a:rPr lang="es-AR" sz="2600" i="1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r>
              <a:rPr lang="es-AR" sz="2600" b="0" i="1" u="none" strike="noStrike" cap="none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istribuidos)</a:t>
            </a:r>
            <a:r>
              <a:rPr lang="es-AR" sz="2800" b="0" i="1" u="none" strike="noStrike" cap="none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s-AR" sz="2800" b="0" i="0" u="none" strike="noStrike" cap="none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– </a:t>
            </a:r>
            <a:r>
              <a:rPr lang="es-419" sz="2800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UBA</a:t>
            </a:r>
            <a:endParaRPr sz="2800" b="0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AR" sz="2800" i="1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Líder Técnica JOSM - </a:t>
            </a:r>
            <a:r>
              <a:rPr lang="es-AR" sz="2800" b="0" i="0" u="none" strike="noStrike" cap="none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+6 </a:t>
            </a:r>
            <a:r>
              <a:rPr lang="es-AR" sz="280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Años en </a:t>
            </a:r>
            <a:r>
              <a:rPr lang="es-AR" sz="2800" b="0" i="0" u="none" strike="noStrike" cap="none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Baufest</a:t>
            </a:r>
            <a:endParaRPr lang="es-AR" sz="28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sz="2800" b="0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Arial"/>
              <a:buNone/>
            </a:pPr>
            <a:r>
              <a:rPr lang="es-AR" sz="320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Principales clientes en los que trabajé…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AR" sz="280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- </a:t>
            </a:r>
            <a:r>
              <a:rPr lang="es-419" sz="2400" b="0" i="1" u="none" strike="noStrike" cap="none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Toyota</a:t>
            </a:r>
          </a:p>
          <a:p>
            <a:pPr marR="0" lvl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Tx/>
              <a:buChar char="-"/>
            </a:pPr>
            <a:r>
              <a:rPr lang="es-419" sz="2400" i="1" dirty="0" smtClean="0">
                <a:solidFill>
                  <a:srgbClr val="595959"/>
                </a:solidFill>
                <a:latin typeface="Quattrocento Sans"/>
                <a:sym typeface="Quattrocento Sans"/>
              </a:rPr>
              <a:t>TGS</a:t>
            </a:r>
          </a:p>
          <a:p>
            <a:pPr marR="0" lvl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Tx/>
              <a:buChar char="-"/>
            </a:pPr>
            <a:r>
              <a:rPr lang="es-419" sz="2400" i="1" dirty="0" smtClean="0">
                <a:solidFill>
                  <a:srgbClr val="595959"/>
                </a:solidFill>
                <a:latin typeface="Quattrocento Sans"/>
                <a:sym typeface="Quattrocento Sans"/>
              </a:rPr>
              <a:t>Molinos</a:t>
            </a:r>
          </a:p>
          <a:p>
            <a:pPr marR="0" lvl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Tx/>
              <a:buChar char="-"/>
            </a:pPr>
            <a:r>
              <a:rPr lang="es-419" sz="2400" i="1" dirty="0" smtClean="0">
                <a:solidFill>
                  <a:srgbClr val="595959"/>
                </a:solidFill>
                <a:latin typeface="Quattrocento Sans"/>
                <a:sym typeface="Quattrocento Sans"/>
              </a:rPr>
              <a:t>Galicia</a:t>
            </a:r>
          </a:p>
          <a:p>
            <a:pPr marR="0" lvl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Tx/>
              <a:buChar char="-"/>
            </a:pPr>
            <a:r>
              <a:rPr lang="es-419" sz="2400" i="1" dirty="0" smtClean="0">
                <a:solidFill>
                  <a:srgbClr val="595959"/>
                </a:solidFill>
                <a:latin typeface="Quattrocento Sans"/>
                <a:sym typeface="Quattrocento Sans"/>
              </a:rPr>
              <a:t>Turner</a:t>
            </a:r>
          </a:p>
          <a:p>
            <a:pPr marR="0" lvl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Tx/>
              <a:buChar char="-"/>
            </a:pPr>
            <a:r>
              <a:rPr lang="es-419" sz="2400" i="1" dirty="0" smtClean="0">
                <a:solidFill>
                  <a:srgbClr val="595959"/>
                </a:solidFill>
                <a:latin typeface="Quattrocento Sans"/>
                <a:sym typeface="Quattrocento Sans"/>
              </a:rPr>
              <a:t>Bunge</a:t>
            </a:r>
          </a:p>
          <a:p>
            <a:pPr marR="0" lvl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Tx/>
              <a:buChar char="-"/>
            </a:pPr>
            <a:r>
              <a:rPr lang="es-419" sz="2400" i="1" dirty="0" smtClean="0">
                <a:solidFill>
                  <a:srgbClr val="595959"/>
                </a:solidFill>
                <a:latin typeface="Quattrocento Sans"/>
                <a:sym typeface="Quattrocento Sans"/>
              </a:rPr>
              <a:t>Etc., etc., etc.</a:t>
            </a:r>
          </a:p>
          <a:p>
            <a:pPr marR="0" lvl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Tx/>
              <a:buChar char="-"/>
            </a:pPr>
            <a:endParaRPr dirty="0" smtClean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160"/>
              <a:buFont typeface="Arial"/>
              <a:buNone/>
            </a:pPr>
            <a:endParaRPr sz="2400" b="0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09253751"/>
      </p:ext>
    </p:extLst>
  </p:cSld>
  <p:clrMapOvr>
    <a:masterClrMapping/>
  </p:clrMapOvr>
  <p:transition advTm="34544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47"/>
          <p:cNvSpPr txBox="1">
            <a:spLocks noGrp="1"/>
          </p:cNvSpPr>
          <p:nvPr>
            <p:ph type="title"/>
          </p:nvPr>
        </p:nvSpPr>
        <p:spPr>
          <a:xfrm>
            <a:off x="448960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Ruteo en  Angular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448960" y="820396"/>
            <a:ext cx="8488424" cy="474705"/>
          </a:xfrm>
          <a:prstGeom prst="rect">
            <a:avLst/>
          </a:prstGeom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¿Cómo se configura?</a:t>
            </a:r>
            <a:endParaRPr lang="es-A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hape 148"/>
          <p:cNvSpPr txBox="1">
            <a:spLocks/>
          </p:cNvSpPr>
          <p:nvPr/>
        </p:nvSpPr>
        <p:spPr>
          <a:xfrm>
            <a:off x="448960" y="1295101"/>
            <a:ext cx="10445400" cy="51299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+mj-lt"/>
              <a:buAutoNum type="arabicPeriod"/>
            </a:pPr>
            <a:r>
              <a:rPr lang="es-419" sz="3200" dirty="0" smtClean="0"/>
              <a:t>Importar el código necesario:</a:t>
            </a:r>
          </a:p>
          <a:p>
            <a:pPr marL="1016818" lvl="2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AR" sz="2138" b="1" dirty="0"/>
              <a:t>RouterModule</a:t>
            </a:r>
            <a:r>
              <a:rPr lang="es-AR" sz="2138" dirty="0"/>
              <a:t> </a:t>
            </a:r>
            <a:r>
              <a:rPr lang="es-AR" sz="2138" dirty="0">
                <a:sym typeface="Wingdings" panose="05000000000000000000" pitchFamily="2" charset="2"/>
              </a:rPr>
              <a:t> módulo </a:t>
            </a:r>
            <a:endParaRPr lang="es-AR" sz="2138" dirty="0"/>
          </a:p>
          <a:p>
            <a:pPr marL="1016818" lvl="2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AR" sz="2138" b="1" dirty="0"/>
              <a:t>Routes</a:t>
            </a:r>
            <a:r>
              <a:rPr lang="es-AR" sz="2138" dirty="0"/>
              <a:t> </a:t>
            </a:r>
            <a:r>
              <a:rPr lang="es-AR" sz="2138" dirty="0">
                <a:sym typeface="Wingdings" panose="05000000000000000000" pitchFamily="2" charset="2"/>
              </a:rPr>
              <a:t> </a:t>
            </a:r>
            <a:r>
              <a:rPr lang="es-AR" sz="2138" dirty="0" smtClean="0">
                <a:sym typeface="Wingdings" panose="05000000000000000000" pitchFamily="2" charset="2"/>
              </a:rPr>
              <a:t>tipo de datos</a:t>
            </a:r>
          </a:p>
          <a:p>
            <a:pPr marL="502468" lvl="2" indent="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138" dirty="0" smtClean="0">
                <a:sym typeface="Wingdings" panose="05000000000000000000" pitchFamily="2" charset="2"/>
              </a:rPr>
              <a:t>		      Array de </a:t>
            </a:r>
            <a:r>
              <a:rPr lang="es-AR" sz="2138" b="1" i="1" dirty="0" smtClean="0">
                <a:sym typeface="Wingdings" panose="05000000000000000000" pitchFamily="2" charset="2"/>
              </a:rPr>
              <a:t>Route</a:t>
            </a:r>
            <a:r>
              <a:rPr lang="es-AR" sz="2138" dirty="0">
                <a:sym typeface="Wingdings" panose="05000000000000000000" pitchFamily="2" charset="2"/>
              </a:rPr>
              <a:t> </a:t>
            </a:r>
            <a:r>
              <a:rPr lang="es-AR" sz="2138" i="1" dirty="0" smtClean="0">
                <a:sym typeface="Wingdings" panose="05000000000000000000" pitchFamily="2" charset="2"/>
              </a:rPr>
              <a:t>(representación de una ruta)</a:t>
            </a:r>
          </a:p>
          <a:p>
            <a:pPr marL="502468" lvl="2" indent="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AR" sz="2138" i="1" dirty="0" smtClean="0">
              <a:sym typeface="Wingdings" panose="05000000000000000000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+mj-lt"/>
              <a:buAutoNum type="arabicPeriod" startAt="2"/>
            </a:pPr>
            <a:r>
              <a:rPr lang="es-419" sz="3200" dirty="0" smtClean="0"/>
              <a:t>Definir la base de la URL.</a:t>
            </a:r>
          </a:p>
          <a:p>
            <a:pPr marL="845367" lvl="3" indent="-3429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419" sz="2138" dirty="0" smtClean="0"/>
              <a:t>El </a:t>
            </a:r>
            <a:r>
              <a:rPr lang="es-419" sz="2138" i="1" dirty="0" smtClean="0"/>
              <a:t>framework</a:t>
            </a:r>
            <a:r>
              <a:rPr lang="es-419" sz="2138" dirty="0" smtClean="0"/>
              <a:t> manipula el </a:t>
            </a:r>
            <a:r>
              <a:rPr lang="es-419" sz="2138" i="1" dirty="0" smtClean="0"/>
              <a:t>path</a:t>
            </a:r>
            <a:r>
              <a:rPr lang="es-419" sz="2138" dirty="0" smtClean="0"/>
              <a:t> restante. </a:t>
            </a:r>
          </a:p>
          <a:p>
            <a:pPr marL="1016817" lvl="3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138" b="1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491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3200" dirty="0" smtClean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491" dirty="0" smtClean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491" dirty="0"/>
          </a:p>
        </p:txBody>
      </p:sp>
      <p:pic>
        <p:nvPicPr>
          <p:cNvPr id="8" name="Picture 7" descr="Manage UI State with the &lt;strong&gt;Angular Router&lt;/strong&gt; from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774" y="0"/>
            <a:ext cx="820396" cy="8203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435" y="4956749"/>
            <a:ext cx="2124075" cy="1038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435" y="2148356"/>
            <a:ext cx="4733925" cy="1181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7397" y="4956749"/>
            <a:ext cx="3486150" cy="1333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0660" y="3895452"/>
            <a:ext cx="5777111" cy="34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2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48"/>
          <p:cNvSpPr txBox="1">
            <a:spLocks/>
          </p:cNvSpPr>
          <p:nvPr/>
        </p:nvSpPr>
        <p:spPr>
          <a:xfrm>
            <a:off x="223935" y="1429696"/>
            <a:ext cx="9627431" cy="51299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+mj-lt"/>
              <a:buAutoNum type="arabicPeriod" startAt="3"/>
            </a:pPr>
            <a:r>
              <a:rPr lang="es-419" sz="3200" dirty="0" smtClean="0"/>
              <a:t>Configurar las rutas disponibles (</a:t>
            </a:r>
            <a:r>
              <a:rPr lang="es-419" sz="2800" dirty="0" smtClean="0"/>
              <a:t>Mapa de Rutas</a:t>
            </a:r>
            <a:r>
              <a:rPr lang="es-419" sz="3200" dirty="0" smtClean="0"/>
              <a:t>):</a:t>
            </a:r>
          </a:p>
          <a:p>
            <a:pPr marL="1016817" lvl="3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419" sz="2138" dirty="0"/>
              <a:t>U</a:t>
            </a:r>
            <a:r>
              <a:rPr lang="es-419" sz="2138" dirty="0" smtClean="0"/>
              <a:t>tiliza </a:t>
            </a:r>
            <a:r>
              <a:rPr lang="es-419" sz="2138" dirty="0"/>
              <a:t>el tipo </a:t>
            </a:r>
            <a:r>
              <a:rPr lang="es-419" sz="2138" b="1" dirty="0"/>
              <a:t>Routes</a:t>
            </a:r>
          </a:p>
          <a:p>
            <a:pPr marL="1016817" lvl="3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419" sz="2138" dirty="0"/>
              <a:t>Asocia </a:t>
            </a:r>
            <a:r>
              <a:rPr lang="es-419" sz="2138" dirty="0" smtClean="0"/>
              <a:t>cada URL </a:t>
            </a:r>
            <a:r>
              <a:rPr lang="es-419" sz="2138" dirty="0"/>
              <a:t>con </a:t>
            </a:r>
            <a:r>
              <a:rPr lang="es-419" sz="2138" dirty="0" smtClean="0"/>
              <a:t>el componente correspondiente.</a:t>
            </a:r>
            <a:r>
              <a:rPr lang="es-419" sz="2138" b="1" dirty="0" smtClean="0"/>
              <a:t> </a:t>
            </a:r>
          </a:p>
          <a:p>
            <a:pPr marL="1016817" lvl="3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419" sz="2138" dirty="0" smtClean="0"/>
              <a:t>Describe como navegar la aplicación.</a:t>
            </a:r>
          </a:p>
          <a:p>
            <a:pPr marL="1016817" lvl="3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419" sz="2138" dirty="0" smtClean="0"/>
              <a:t>NO se debe poner </a:t>
            </a:r>
            <a:r>
              <a:rPr lang="es-419" sz="2138" b="1" dirty="0" smtClean="0"/>
              <a:t>/</a:t>
            </a:r>
            <a:r>
              <a:rPr lang="es-419" sz="2138" dirty="0" smtClean="0"/>
              <a:t> al inicio del path. </a:t>
            </a:r>
            <a:endParaRPr lang="es-419" sz="2138" dirty="0"/>
          </a:p>
          <a:p>
            <a:pPr marL="514350" lvl="2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+mj-lt"/>
              <a:buAutoNum type="arabicPeriod" startAt="4"/>
            </a:pPr>
            <a:r>
              <a:rPr lang="es-419" sz="3200" dirty="0" smtClean="0"/>
              <a:t>Asociar </a:t>
            </a:r>
            <a:r>
              <a:rPr lang="es-419" sz="3200" dirty="0"/>
              <a:t>el Mapa de Rutas al módulo </a:t>
            </a:r>
            <a:r>
              <a:rPr lang="es-419" sz="3200" dirty="0" smtClean="0"/>
              <a:t>principal:</a:t>
            </a:r>
          </a:p>
          <a:p>
            <a:pPr marL="1016817" lvl="3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419" sz="2138" dirty="0"/>
              <a:t>Método </a:t>
            </a:r>
            <a:r>
              <a:rPr lang="es-AR" sz="2138" b="1" dirty="0"/>
              <a:t>forRoot() </a:t>
            </a:r>
            <a:r>
              <a:rPr lang="es-AR" sz="2138" dirty="0"/>
              <a:t>de </a:t>
            </a:r>
            <a:r>
              <a:rPr lang="es-AR" sz="2138" b="1" dirty="0"/>
              <a:t>RouterModule</a:t>
            </a:r>
            <a:r>
              <a:rPr lang="es-AR" sz="2138" dirty="0"/>
              <a:t>.</a:t>
            </a:r>
            <a:r>
              <a:rPr lang="es-419" sz="2138" dirty="0"/>
              <a:t> </a:t>
            </a:r>
            <a:endParaRPr lang="es-419" sz="2138" dirty="0" smtClean="0"/>
          </a:p>
          <a:p>
            <a:pPr marL="1016817" lvl="3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419" sz="2138" dirty="0" smtClean="0"/>
              <a:t>Agrega al array </a:t>
            </a:r>
            <a:r>
              <a:rPr lang="es-419" sz="2138" b="1" dirty="0" smtClean="0"/>
              <a:t>imports</a:t>
            </a:r>
            <a:r>
              <a:rPr lang="es-419" sz="2138" dirty="0" smtClean="0"/>
              <a:t> del módulo principal.</a:t>
            </a:r>
          </a:p>
          <a:p>
            <a:pPr marL="1016817" lvl="3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138" dirty="0"/>
          </a:p>
          <a:p>
            <a:pPr marL="514350" lvl="2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+mj-lt"/>
              <a:buAutoNum type="arabicPeriod" startAt="4"/>
            </a:pPr>
            <a:endParaRPr lang="es-419" sz="3200" dirty="0"/>
          </a:p>
          <a:p>
            <a:pPr marL="514350" lvl="2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+mj-lt"/>
              <a:buAutoNum type="arabicPeriod" startAt="4"/>
            </a:pPr>
            <a:endParaRPr lang="es-419" sz="3200" dirty="0"/>
          </a:p>
          <a:p>
            <a:pPr marL="514350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+mj-lt"/>
              <a:buAutoNum type="arabicPeriod" startAt="3"/>
            </a:pPr>
            <a:endParaRPr lang="es-419" sz="3200" dirty="0" smtClean="0"/>
          </a:p>
          <a:p>
            <a:pPr marL="514350" lvl="2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+mj-lt"/>
              <a:buAutoNum type="arabicPeriod"/>
            </a:pPr>
            <a:endParaRPr lang="es-419" sz="2491" b="1" dirty="0" smtClean="0"/>
          </a:p>
          <a:p>
            <a:pPr marL="1016817" lvl="3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138" b="1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491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3200" dirty="0" smtClean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491" dirty="0" smtClean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491" dirty="0"/>
          </a:p>
        </p:txBody>
      </p:sp>
      <p:sp>
        <p:nvSpPr>
          <p:cNvPr id="9" name="Shape 147"/>
          <p:cNvSpPr txBox="1">
            <a:spLocks noGrp="1"/>
          </p:cNvSpPr>
          <p:nvPr>
            <p:ph type="title"/>
          </p:nvPr>
        </p:nvSpPr>
        <p:spPr>
          <a:xfrm>
            <a:off x="448960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Ruteo en  Angular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448960" y="820396"/>
            <a:ext cx="8488424" cy="474705"/>
          </a:xfrm>
          <a:prstGeom prst="rect">
            <a:avLst/>
          </a:prstGeom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¿ Cómo se configura</a:t>
            </a:r>
            <a:r>
              <a:rPr lang="es-A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  <a:endParaRPr lang="es-A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Manage UI State with the &lt;strong&gt;Angular Router&lt;/strong&gt; from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774" y="0"/>
            <a:ext cx="820396" cy="8203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7211" y="4114470"/>
            <a:ext cx="2342222" cy="2417778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6145681" y="3763410"/>
            <a:ext cx="3452677" cy="910069"/>
            <a:chOff x="6145681" y="3763410"/>
            <a:chExt cx="3452677" cy="91006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45681" y="3866014"/>
              <a:ext cx="3383665" cy="807465"/>
            </a:xfrm>
            <a:prstGeom prst="rect">
              <a:avLst/>
            </a:prstGeom>
          </p:spPr>
        </p:pic>
        <p:pic>
          <p:nvPicPr>
            <p:cNvPr id="8" name="Picture 7" descr="Wrong &lt;strong&gt;Incorrect&lt;/strong&gt; Delete · Free vector graphic on Pixabay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9814" y="3763410"/>
              <a:ext cx="438544" cy="438544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7837513" y="2011705"/>
            <a:ext cx="4518175" cy="1380769"/>
            <a:chOff x="6145681" y="1880277"/>
            <a:chExt cx="4518175" cy="138076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45681" y="2145993"/>
              <a:ext cx="4328433" cy="1115053"/>
            </a:xfrm>
            <a:prstGeom prst="rect">
              <a:avLst/>
            </a:prstGeom>
          </p:spPr>
        </p:pic>
        <p:pic>
          <p:nvPicPr>
            <p:cNvPr id="14" name="Picture 13" descr="&lt;strong&gt;correct&lt;/strong&gt; Icon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8055" y="1880277"/>
              <a:ext cx="625801" cy="8111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070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47"/>
          <p:cNvSpPr txBox="1">
            <a:spLocks noGrp="1"/>
          </p:cNvSpPr>
          <p:nvPr>
            <p:ph type="title"/>
          </p:nvPr>
        </p:nvSpPr>
        <p:spPr>
          <a:xfrm>
            <a:off x="448960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Ruteo en  Angular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448960" y="820396"/>
            <a:ext cx="8488424" cy="474705"/>
          </a:xfrm>
          <a:prstGeom prst="rect">
            <a:avLst/>
          </a:prstGeom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¿ Cómo se </a:t>
            </a:r>
            <a:r>
              <a:rPr lang="es-A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usa?</a:t>
            </a:r>
            <a:endParaRPr lang="es-A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Manage UI State with the &lt;strong&gt;Angular Router&lt;/strong&gt; from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774" y="0"/>
            <a:ext cx="820396" cy="820396"/>
          </a:xfrm>
          <a:prstGeom prst="rect">
            <a:avLst/>
          </a:prstGeom>
        </p:spPr>
      </p:pic>
      <p:sp>
        <p:nvSpPr>
          <p:cNvPr id="11" name="Shape 148"/>
          <p:cNvSpPr txBox="1">
            <a:spLocks/>
          </p:cNvSpPr>
          <p:nvPr/>
        </p:nvSpPr>
        <p:spPr>
          <a:xfrm>
            <a:off x="448960" y="1295101"/>
            <a:ext cx="10445400" cy="51299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3200" dirty="0" smtClean="0"/>
              <a:t>Navegabilidad</a:t>
            </a:r>
            <a:r>
              <a:rPr lang="es-419" sz="3200" dirty="0"/>
              <a:t> </a:t>
            </a:r>
            <a:endParaRPr lang="es-419" sz="3200" dirty="0" smtClean="0"/>
          </a:p>
          <a:p>
            <a:pPr marL="1016817" lvl="3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AR" sz="2138" b="1" dirty="0" err="1"/>
              <a:t>Router</a:t>
            </a:r>
            <a:r>
              <a:rPr lang="es-AR" sz="2138" b="1" dirty="0"/>
              <a:t> </a:t>
            </a:r>
            <a:r>
              <a:rPr lang="es-AR" sz="2138" b="1" dirty="0" err="1" smtClean="0"/>
              <a:t>outlet</a:t>
            </a:r>
            <a:r>
              <a:rPr lang="es-AR" sz="2138" b="1" dirty="0" smtClean="0"/>
              <a:t>  </a:t>
            </a:r>
            <a:r>
              <a:rPr lang="es-AR" sz="2000" dirty="0" smtClean="0">
                <a:sym typeface="Wingdings" panose="05000000000000000000" pitchFamily="2" charset="2"/>
              </a:rPr>
              <a:t></a:t>
            </a:r>
            <a:r>
              <a:rPr lang="es-AR" sz="2491" dirty="0" smtClean="0">
                <a:sym typeface="Wingdings" panose="05000000000000000000" pitchFamily="2" charset="2"/>
              </a:rPr>
              <a:t> </a:t>
            </a:r>
            <a:r>
              <a:rPr lang="es-AR" sz="2000" dirty="0" smtClean="0">
                <a:sym typeface="Wingdings" panose="05000000000000000000" pitchFamily="2" charset="2"/>
              </a:rPr>
              <a:t>funciona </a:t>
            </a:r>
            <a:r>
              <a:rPr lang="es-AR" sz="2000" dirty="0">
                <a:sym typeface="Wingdings" panose="05000000000000000000" pitchFamily="2" charset="2"/>
              </a:rPr>
              <a:t>como </a:t>
            </a:r>
            <a:r>
              <a:rPr lang="es-AR" sz="2000" dirty="0"/>
              <a:t>“</a:t>
            </a:r>
            <a:r>
              <a:rPr lang="es-AR" sz="2000" b="1" dirty="0" err="1"/>
              <a:t>placeholder</a:t>
            </a:r>
            <a:r>
              <a:rPr lang="es-AR" sz="2000" dirty="0"/>
              <a:t>” para la vista a la que se va a </a:t>
            </a:r>
            <a:r>
              <a:rPr lang="es-AR" sz="2000" dirty="0" smtClean="0"/>
              <a:t>navegar</a:t>
            </a:r>
          </a:p>
          <a:p>
            <a:pPr marL="0" lvl="2" indent="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AR" sz="2000" dirty="0"/>
          </a:p>
          <a:p>
            <a:pPr marL="1016817" lvl="3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AR" sz="2138" b="1" dirty="0" err="1" smtClean="0"/>
              <a:t>Router</a:t>
            </a:r>
            <a:r>
              <a:rPr lang="es-AR" sz="2138" b="1" dirty="0" smtClean="0"/>
              <a:t> links </a:t>
            </a:r>
            <a:r>
              <a:rPr lang="es-AR" sz="2138" dirty="0" smtClean="0">
                <a:sym typeface="Wingdings" panose="05000000000000000000" pitchFamily="2" charset="2"/>
              </a:rPr>
              <a:t>  </a:t>
            </a:r>
            <a:r>
              <a:rPr lang="es-AR" sz="2000" dirty="0" smtClean="0">
                <a:sym typeface="Wingdings" panose="05000000000000000000" pitchFamily="2" charset="2"/>
              </a:rPr>
              <a:t> directiva que permite la navegabilidad a las rutas definidas</a:t>
            </a:r>
            <a:endParaRPr lang="es-419" sz="2000" dirty="0"/>
          </a:p>
          <a:p>
            <a:pPr marL="514350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+mj-lt"/>
              <a:buAutoNum type="arabicPeriod" startAt="3"/>
            </a:pPr>
            <a:endParaRPr lang="es-419" sz="3200" dirty="0" smtClean="0"/>
          </a:p>
          <a:p>
            <a:pPr marL="514350" lvl="2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+mj-lt"/>
              <a:buAutoNum type="arabicPeriod"/>
            </a:pPr>
            <a:endParaRPr lang="es-419" sz="2491" b="1" dirty="0" smtClean="0"/>
          </a:p>
          <a:p>
            <a:pPr marL="1016817" lvl="3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138" b="1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491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3200" dirty="0" smtClean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491" dirty="0" smtClean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49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1043" y="2889687"/>
            <a:ext cx="3798138" cy="9704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1043" y="4627708"/>
            <a:ext cx="4676391" cy="165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7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47"/>
          <p:cNvSpPr txBox="1">
            <a:spLocks noGrp="1"/>
          </p:cNvSpPr>
          <p:nvPr>
            <p:ph type="title"/>
          </p:nvPr>
        </p:nvSpPr>
        <p:spPr>
          <a:xfrm>
            <a:off x="448960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Ruteo en  Angular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448960" y="820396"/>
            <a:ext cx="8488424" cy="474705"/>
          </a:xfrm>
          <a:prstGeom prst="rect">
            <a:avLst/>
          </a:prstGeom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¿ Cómo se </a:t>
            </a:r>
            <a:r>
              <a:rPr lang="es-A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usa?</a:t>
            </a:r>
            <a:endParaRPr lang="es-A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Manage UI State with the &lt;strong&gt;Angular Router&lt;/strong&gt; from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774" y="0"/>
            <a:ext cx="820396" cy="820396"/>
          </a:xfrm>
          <a:prstGeom prst="rect">
            <a:avLst/>
          </a:prstGeom>
        </p:spPr>
      </p:pic>
      <p:sp>
        <p:nvSpPr>
          <p:cNvPr id="11" name="Shape 148"/>
          <p:cNvSpPr txBox="1">
            <a:spLocks/>
          </p:cNvSpPr>
          <p:nvPr/>
        </p:nvSpPr>
        <p:spPr>
          <a:xfrm>
            <a:off x="448960" y="1295100"/>
            <a:ext cx="11151900" cy="543350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3200" dirty="0" smtClean="0"/>
              <a:t>URL con Parámetros </a:t>
            </a:r>
            <a:endParaRPr lang="es-419" sz="3200" dirty="0"/>
          </a:p>
          <a:p>
            <a:pPr marL="1016817" lvl="3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AR" sz="2138" dirty="0" err="1" smtClean="0"/>
              <a:t>Path</a:t>
            </a:r>
            <a:r>
              <a:rPr lang="es-AR" sz="2138" dirty="0" smtClean="0"/>
              <a:t> </a:t>
            </a:r>
            <a:r>
              <a:rPr lang="es-AR" sz="2138" dirty="0" err="1" smtClean="0"/>
              <a:t>Parameters</a:t>
            </a:r>
            <a:r>
              <a:rPr lang="es-AR" sz="2138" dirty="0" smtClean="0"/>
              <a:t>: </a:t>
            </a:r>
          </a:p>
          <a:p>
            <a:pPr marL="1757579" lvl="5" indent="-3429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à"/>
            </a:pPr>
            <a:r>
              <a:rPr lang="es-AR" sz="2138" dirty="0" err="1" smtClean="0"/>
              <a:t>Token</a:t>
            </a:r>
            <a:r>
              <a:rPr lang="es-AR" sz="2138" dirty="0" smtClean="0"/>
              <a:t> </a:t>
            </a:r>
            <a:r>
              <a:rPr lang="es-AR" sz="2138" dirty="0"/>
              <a:t>en la </a:t>
            </a:r>
            <a:r>
              <a:rPr lang="es-AR" sz="2138" dirty="0" smtClean="0"/>
              <a:t>URL:  </a:t>
            </a:r>
            <a:r>
              <a:rPr lang="es-AR" sz="2400" dirty="0" smtClean="0"/>
              <a:t>/</a:t>
            </a:r>
            <a:r>
              <a:rPr lang="es-AR" sz="2400" dirty="0" err="1"/>
              <a:t>path</a:t>
            </a:r>
            <a:r>
              <a:rPr lang="es-AR" sz="2400" dirty="0"/>
              <a:t>/:</a:t>
            </a:r>
            <a:r>
              <a:rPr lang="es-AR" sz="2400" dirty="0" smtClean="0"/>
              <a:t>id</a:t>
            </a:r>
          </a:p>
          <a:p>
            <a:pPr marL="1757579" lvl="5" indent="-3429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à"/>
            </a:pPr>
            <a:r>
              <a:rPr lang="es-AR" sz="2138" dirty="0" smtClean="0"/>
              <a:t>Pueden </a:t>
            </a:r>
            <a:r>
              <a:rPr lang="es-AR" sz="2138" dirty="0"/>
              <a:t>especificarse en el código de la </a:t>
            </a:r>
            <a:r>
              <a:rPr lang="es-AR" sz="2138" dirty="0" smtClean="0"/>
              <a:t>vista: </a:t>
            </a:r>
          </a:p>
          <a:p>
            <a:pPr marL="1414679" lvl="5" indent="0" defTabSz="9144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&lt;a *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ngFor</a:t>
            </a:r>
            <a:r>
              <a:rPr lang="en-US" sz="1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=“</a:t>
            </a:r>
            <a:r>
              <a:rPr lang="es-419" sz="1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View </a:t>
            </a:r>
            <a:r>
              <a:rPr lang="es-419" sz="18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student´s</a:t>
            </a:r>
            <a:r>
              <a:rPr lang="es-419" sz="1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data</a:t>
            </a:r>
            <a:r>
              <a:rPr lang="en-US" sz="1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 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routerLink</a:t>
            </a:r>
            <a:r>
              <a:rPr lang="en-US" sz="18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="['/</a:t>
            </a:r>
            <a:r>
              <a:rPr lang="es-AR" sz="1800" i="1" dirty="0" err="1" smtClean="0">
                <a:latin typeface="Consolas" panose="020B0609020204030204" pitchFamily="49" charset="0"/>
              </a:rPr>
              <a:t>students</a:t>
            </a:r>
            <a:r>
              <a:rPr lang="es-AR" sz="1800" i="1" dirty="0" smtClean="0">
                <a:latin typeface="Consolas" panose="020B0609020204030204" pitchFamily="49" charset="0"/>
              </a:rPr>
              <a:t> </a:t>
            </a:r>
            <a:r>
              <a:rPr lang="en-US" sz="1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', </a:t>
            </a:r>
            <a:r>
              <a:rPr lang="es-AR" sz="1800" b="1" i="1" dirty="0" smtClean="0">
                <a:latin typeface="Consolas" panose="020B0609020204030204" pitchFamily="49" charset="0"/>
              </a:rPr>
              <a:t>student.id</a:t>
            </a:r>
            <a:r>
              <a:rPr lang="en-US" sz="1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]"&gt;</a:t>
            </a:r>
            <a:endParaRPr lang="en-US" sz="18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757579" lvl="5" indent="-3429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à"/>
            </a:pPr>
            <a:r>
              <a:rPr lang="es-AR" sz="2138" dirty="0" smtClean="0"/>
              <a:t> o por </a:t>
            </a:r>
            <a:r>
              <a:rPr lang="es-AR" sz="2138" dirty="0" err="1" smtClean="0"/>
              <a:t>TypeScript</a:t>
            </a:r>
            <a:r>
              <a:rPr lang="es-AR" sz="2138" dirty="0" smtClean="0"/>
              <a:t>:</a:t>
            </a:r>
          </a:p>
          <a:p>
            <a:pPr marL="1414679" lvl="5" indent="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1800" i="1" dirty="0" err="1" smtClean="0">
                <a:latin typeface="Consolas" panose="020B0609020204030204" pitchFamily="49" charset="0"/>
              </a:rPr>
              <a:t>this.router.navigate</a:t>
            </a:r>
            <a:r>
              <a:rPr lang="es-AR" sz="1800" i="1" dirty="0" smtClean="0">
                <a:latin typeface="Consolas" panose="020B0609020204030204" pitchFamily="49" charset="0"/>
              </a:rPr>
              <a:t>(['/</a:t>
            </a:r>
            <a:r>
              <a:rPr lang="es-AR" sz="1800" i="1" dirty="0" err="1" smtClean="0">
                <a:latin typeface="Consolas" panose="020B0609020204030204" pitchFamily="49" charset="0"/>
              </a:rPr>
              <a:t>students</a:t>
            </a:r>
            <a:r>
              <a:rPr lang="es-AR" sz="1800" i="1" dirty="0">
                <a:latin typeface="Consolas" panose="020B0609020204030204" pitchFamily="49" charset="0"/>
              </a:rPr>
              <a:t>', </a:t>
            </a:r>
            <a:r>
              <a:rPr lang="es-AR" sz="1800" b="1" i="1" dirty="0">
                <a:latin typeface="Consolas" panose="020B0609020204030204" pitchFamily="49" charset="0"/>
              </a:rPr>
              <a:t>student.id</a:t>
            </a:r>
            <a:r>
              <a:rPr lang="es-AR" sz="1800" i="1" dirty="0">
                <a:latin typeface="Consolas" panose="020B0609020204030204" pitchFamily="49" charset="0"/>
              </a:rPr>
              <a:t>]);</a:t>
            </a:r>
            <a:endParaRPr lang="es-AR" sz="1800" i="1" dirty="0" smtClean="0">
              <a:latin typeface="Consolas" panose="020B0609020204030204" pitchFamily="49" charset="0"/>
            </a:endParaRPr>
          </a:p>
          <a:p>
            <a:pPr marL="1048881" lvl="4" indent="-3429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AR" sz="2138" dirty="0" err="1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Query</a:t>
            </a:r>
            <a:r>
              <a:rPr lang="es-AR" sz="2138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 </a:t>
            </a:r>
            <a:r>
              <a:rPr lang="es-AR" sz="2138" dirty="0" err="1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String</a:t>
            </a:r>
            <a:r>
              <a:rPr lang="es-AR" sz="2138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 </a:t>
            </a:r>
            <a:r>
              <a:rPr lang="es-AR" sz="2138" dirty="0" err="1" smtClean="0"/>
              <a:t>P</a:t>
            </a:r>
            <a:r>
              <a:rPr lang="es-AR" sz="2138" dirty="0" err="1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arameters</a:t>
            </a:r>
            <a:r>
              <a:rPr lang="es-AR" sz="2138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: </a:t>
            </a:r>
            <a:r>
              <a:rPr lang="es-AR" sz="2000" dirty="0"/>
              <a:t>:  /</a:t>
            </a:r>
            <a:r>
              <a:rPr lang="es-AR" sz="2000" dirty="0" smtClean="0"/>
              <a:t>path?param1=value1&amp;param2=value2</a:t>
            </a:r>
            <a:endParaRPr lang="es-AR" sz="2000" dirty="0"/>
          </a:p>
          <a:p>
            <a:pPr marL="1414679" lvl="5" indent="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1800" i="1" dirty="0" err="1" smtClean="0">
                <a:latin typeface="Consolas" panose="020B0609020204030204" pitchFamily="49" charset="0"/>
              </a:rPr>
              <a:t>this.router.navigate</a:t>
            </a:r>
            <a:r>
              <a:rPr lang="es-AR" sz="1800" i="1" dirty="0" smtClean="0">
                <a:latin typeface="Consolas" panose="020B0609020204030204" pitchFamily="49" charset="0"/>
              </a:rPr>
              <a:t>(['/</a:t>
            </a:r>
            <a:r>
              <a:rPr lang="es-AR" sz="1800" i="1" dirty="0" err="1" smtClean="0">
                <a:latin typeface="Consolas" panose="020B0609020204030204" pitchFamily="49" charset="0"/>
              </a:rPr>
              <a:t>students</a:t>
            </a:r>
            <a:r>
              <a:rPr lang="es-AR" sz="1800" i="1" dirty="0" smtClean="0">
                <a:latin typeface="Consolas" panose="020B0609020204030204" pitchFamily="49" charset="0"/>
              </a:rPr>
              <a:t> '], </a:t>
            </a:r>
            <a:r>
              <a:rPr lang="es-AR" sz="1800" i="1" dirty="0">
                <a:latin typeface="Consolas" panose="020B0609020204030204" pitchFamily="49" charset="0"/>
              </a:rPr>
              <a:t>{ </a:t>
            </a:r>
            <a:r>
              <a:rPr lang="es-AR" sz="1800" b="1" i="1" dirty="0" err="1">
                <a:latin typeface="Consolas" panose="020B0609020204030204" pitchFamily="49" charset="0"/>
              </a:rPr>
              <a:t>queryParams</a:t>
            </a:r>
            <a:r>
              <a:rPr lang="es-AR" sz="1800" i="1" dirty="0">
                <a:latin typeface="Consolas" panose="020B0609020204030204" pitchFamily="49" charset="0"/>
              </a:rPr>
              <a:t>: { </a:t>
            </a:r>
            <a:r>
              <a:rPr lang="es-AR" sz="1800" i="1" dirty="0" err="1" smtClean="0">
                <a:latin typeface="Consolas" panose="020B0609020204030204" pitchFamily="49" charset="0"/>
              </a:rPr>
              <a:t>course</a:t>
            </a:r>
            <a:r>
              <a:rPr lang="es-AR" sz="1800" i="1" dirty="0" smtClean="0">
                <a:latin typeface="Consolas" panose="020B0609020204030204" pitchFamily="49" charset="0"/>
              </a:rPr>
              <a:t>: ‘pei2019' </a:t>
            </a:r>
            <a:r>
              <a:rPr lang="es-AR" sz="1800" i="1" dirty="0">
                <a:latin typeface="Consolas" panose="020B0609020204030204" pitchFamily="49" charset="0"/>
              </a:rPr>
              <a:t>} });</a:t>
            </a:r>
          </a:p>
          <a:p>
            <a:pPr marL="502467" lvl="3" indent="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AR" sz="2138" dirty="0"/>
          </a:p>
          <a:p>
            <a:pPr marL="502467" lvl="3" indent="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138" dirty="0" smtClean="0"/>
          </a:p>
          <a:p>
            <a:pPr marL="514350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+mj-lt"/>
              <a:buAutoNum type="arabicPeriod" startAt="3"/>
            </a:pPr>
            <a:endParaRPr lang="es-419" sz="3200" dirty="0" smtClean="0"/>
          </a:p>
          <a:p>
            <a:pPr marL="514350" lvl="2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+mj-lt"/>
              <a:buAutoNum type="arabicPeriod"/>
            </a:pPr>
            <a:endParaRPr lang="es-419" sz="2491" b="1" dirty="0" smtClean="0"/>
          </a:p>
          <a:p>
            <a:pPr marL="1016817" lvl="3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138" b="1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491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3200" dirty="0" smtClean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491" dirty="0" smtClean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491" dirty="0"/>
          </a:p>
        </p:txBody>
      </p:sp>
    </p:spTree>
    <p:extLst>
      <p:ext uri="{BB962C8B-B14F-4D97-AF65-F5344CB8AC3E}">
        <p14:creationId xmlns:p14="http://schemas.microsoft.com/office/powerpoint/2010/main" val="355321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47"/>
          <p:cNvSpPr txBox="1">
            <a:spLocks noGrp="1"/>
          </p:cNvSpPr>
          <p:nvPr>
            <p:ph type="title"/>
          </p:nvPr>
        </p:nvSpPr>
        <p:spPr>
          <a:xfrm>
            <a:off x="448960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Ruteo en  Angular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448960" y="820396"/>
            <a:ext cx="8488424" cy="474705"/>
          </a:xfrm>
          <a:prstGeom prst="rect">
            <a:avLst/>
          </a:prstGeom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¿ Cómo se </a:t>
            </a:r>
            <a:r>
              <a:rPr lang="es-A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usa?</a:t>
            </a:r>
            <a:endParaRPr lang="es-A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Manage UI State with the &lt;strong&gt;Angular Router&lt;/strong&gt; from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774" y="0"/>
            <a:ext cx="820396" cy="820396"/>
          </a:xfrm>
          <a:prstGeom prst="rect">
            <a:avLst/>
          </a:prstGeom>
        </p:spPr>
      </p:pic>
      <p:sp>
        <p:nvSpPr>
          <p:cNvPr id="11" name="Shape 148"/>
          <p:cNvSpPr txBox="1">
            <a:spLocks/>
          </p:cNvSpPr>
          <p:nvPr/>
        </p:nvSpPr>
        <p:spPr>
          <a:xfrm>
            <a:off x="448960" y="1429696"/>
            <a:ext cx="10445400" cy="51299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817" lvl="3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138" dirty="0"/>
          </a:p>
          <a:p>
            <a:pPr marL="514350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+mj-lt"/>
              <a:buAutoNum type="arabicPeriod" startAt="3"/>
            </a:pPr>
            <a:endParaRPr lang="es-419" sz="3200" dirty="0" smtClean="0"/>
          </a:p>
          <a:p>
            <a:pPr marL="514350" lvl="2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+mj-lt"/>
              <a:buAutoNum type="arabicPeriod"/>
            </a:pPr>
            <a:endParaRPr lang="es-419" sz="2491" b="1" dirty="0" smtClean="0"/>
          </a:p>
          <a:p>
            <a:pPr marL="1016817" lvl="3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138" b="1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491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3200" dirty="0" smtClean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491" dirty="0" smtClean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491" dirty="0"/>
          </a:p>
        </p:txBody>
      </p:sp>
      <p:sp>
        <p:nvSpPr>
          <p:cNvPr id="6" name="Shape 148"/>
          <p:cNvSpPr txBox="1">
            <a:spLocks/>
          </p:cNvSpPr>
          <p:nvPr/>
        </p:nvSpPr>
        <p:spPr>
          <a:xfrm>
            <a:off x="601360" y="1582096"/>
            <a:ext cx="10445400" cy="51299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3200" dirty="0"/>
              <a:t>Modificación del Historial: </a:t>
            </a:r>
          </a:p>
          <a:p>
            <a:pPr marL="1016817" lvl="3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AR" sz="2138" b="1" dirty="0" err="1"/>
              <a:t>pushState</a:t>
            </a:r>
            <a:r>
              <a:rPr lang="es-AR" sz="2138" b="1" dirty="0"/>
              <a:t>() </a:t>
            </a:r>
            <a:r>
              <a:rPr lang="es-AR" sz="2138" dirty="0">
                <a:sym typeface="Wingdings" panose="05000000000000000000" pitchFamily="2" charset="2"/>
              </a:rPr>
              <a:t> Para agregar ítem al historial</a:t>
            </a:r>
            <a:endParaRPr lang="es-AR" sz="2138" dirty="0"/>
          </a:p>
          <a:p>
            <a:pPr marL="1016817" lvl="3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AR" sz="2138" b="1" dirty="0" err="1"/>
              <a:t>replaceState</a:t>
            </a:r>
            <a:r>
              <a:rPr lang="es-AR" sz="2138" b="1" dirty="0"/>
              <a:t>() </a:t>
            </a:r>
            <a:r>
              <a:rPr lang="es-AR" sz="2138" dirty="0">
                <a:sym typeface="Wingdings" panose="05000000000000000000" pitchFamily="2" charset="2"/>
              </a:rPr>
              <a:t> Para modificar ítem del historial</a:t>
            </a:r>
          </a:p>
          <a:p>
            <a:pPr marL="457200" lvl="2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3200" dirty="0" err="1" smtClean="0"/>
              <a:t>ActiveRoute</a:t>
            </a:r>
            <a:r>
              <a:rPr lang="es-419" sz="3200" dirty="0" smtClean="0"/>
              <a:t> Service</a:t>
            </a:r>
          </a:p>
          <a:p>
            <a:pPr marL="1016817" lvl="3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419" sz="2138" dirty="0" smtClean="0"/>
              <a:t>Servicio que provee información útil sobre la ruta asociada al componente cargado en un </a:t>
            </a:r>
            <a:r>
              <a:rPr lang="es-419" sz="2138" dirty="0" err="1" smtClean="0"/>
              <a:t>outlet</a:t>
            </a:r>
            <a:r>
              <a:rPr lang="es-419" sz="2138" dirty="0" smtClean="0"/>
              <a:t>.</a:t>
            </a:r>
          </a:p>
          <a:p>
            <a:pPr marL="1016817" lvl="3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419" sz="2138" dirty="0" smtClean="0"/>
              <a:t>Ejemplo: </a:t>
            </a:r>
            <a:r>
              <a:rPr lang="es-419" sz="2138" dirty="0" err="1" smtClean="0"/>
              <a:t>url</a:t>
            </a:r>
            <a:r>
              <a:rPr lang="es-419" sz="2138" dirty="0" smtClean="0"/>
              <a:t>, </a:t>
            </a:r>
            <a:r>
              <a:rPr lang="es-419" sz="2138" dirty="0" err="1" smtClean="0"/>
              <a:t>params</a:t>
            </a:r>
            <a:r>
              <a:rPr lang="es-419" sz="2138" dirty="0" smtClean="0"/>
              <a:t>, </a:t>
            </a:r>
            <a:r>
              <a:rPr lang="es-419" sz="2138" dirty="0" err="1" smtClean="0"/>
              <a:t>query</a:t>
            </a:r>
            <a:r>
              <a:rPr lang="es-419" sz="2138" dirty="0" smtClean="0"/>
              <a:t> </a:t>
            </a:r>
            <a:r>
              <a:rPr lang="es-419" sz="2138" dirty="0" err="1" smtClean="0"/>
              <a:t>params</a:t>
            </a:r>
            <a:r>
              <a:rPr lang="es-419" sz="2138" dirty="0" smtClean="0"/>
              <a:t>.</a:t>
            </a:r>
          </a:p>
          <a:p>
            <a:pPr marL="1929029" lvl="5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138" dirty="0"/>
          </a:p>
          <a:p>
            <a:pPr marL="514350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+mj-lt"/>
              <a:buAutoNum type="arabicPeriod" startAt="3"/>
            </a:pPr>
            <a:endParaRPr lang="es-419" sz="3200" dirty="0" smtClean="0"/>
          </a:p>
          <a:p>
            <a:pPr marL="514350" lvl="2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+mj-lt"/>
              <a:buAutoNum type="arabicPeriod"/>
            </a:pPr>
            <a:endParaRPr lang="es-419" sz="2491" b="1" dirty="0" smtClean="0"/>
          </a:p>
          <a:p>
            <a:pPr marL="1016817" lvl="3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138" b="1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491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3200" dirty="0" smtClean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491" dirty="0" smtClean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491" dirty="0"/>
          </a:p>
        </p:txBody>
      </p:sp>
    </p:spTree>
    <p:extLst>
      <p:ext uri="{BB962C8B-B14F-4D97-AF65-F5344CB8AC3E}">
        <p14:creationId xmlns:p14="http://schemas.microsoft.com/office/powerpoint/2010/main" val="212423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47"/>
          <p:cNvSpPr txBox="1">
            <a:spLocks noGrp="1"/>
          </p:cNvSpPr>
          <p:nvPr>
            <p:ph type="title"/>
          </p:nvPr>
        </p:nvSpPr>
        <p:spPr>
          <a:xfrm>
            <a:off x="448960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Ruteo en  Angular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448960" y="820396"/>
            <a:ext cx="8488424" cy="474705"/>
          </a:xfrm>
          <a:prstGeom prst="rect">
            <a:avLst/>
          </a:prstGeom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Ejemplo</a:t>
            </a:r>
            <a:endParaRPr lang="es-A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Manage UI State with the &lt;strong&gt;Angular Router&lt;/strong&gt; from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774" y="0"/>
            <a:ext cx="820396" cy="82039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178383" y="1260595"/>
            <a:ext cx="8579805" cy="5029200"/>
            <a:chOff x="2281237" y="1295101"/>
            <a:chExt cx="8579805" cy="5029200"/>
          </a:xfrm>
        </p:grpSpPr>
        <p:sp>
          <p:nvSpPr>
            <p:cNvPr id="7" name="TextBox 6"/>
            <p:cNvSpPr txBox="1"/>
            <p:nvPr/>
          </p:nvSpPr>
          <p:spPr>
            <a:xfrm flipH="1">
              <a:off x="7013726" y="2672007"/>
              <a:ext cx="3847316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28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8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0"/>
                  </a:gradFill>
                  <a:latin typeface="Segoe UI Light" pitchFamily="34" charset="0"/>
                </a:rPr>
                <a:t>Mapa de rutas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281237" y="1295101"/>
              <a:ext cx="8579805" cy="5029200"/>
              <a:chOff x="2281237" y="1295101"/>
              <a:chExt cx="8579805" cy="502920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1237" y="1295101"/>
                <a:ext cx="3971925" cy="5029200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 flipH="1">
                <a:off x="7013726" y="4905106"/>
                <a:ext cx="384731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AR" sz="2800" b="1" dirty="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8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0"/>
                    </a:gradFill>
                    <a:latin typeface="Segoe UI Light" pitchFamily="34" charset="0"/>
                  </a:rPr>
                  <a:t>Configuración  del </a:t>
                </a:r>
                <a:r>
                  <a:rPr lang="es-AR" sz="2800" b="1" dirty="0" err="1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8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0"/>
                    </a:gradFill>
                    <a:latin typeface="Segoe UI Light" pitchFamily="34" charset="0"/>
                  </a:rPr>
                  <a:t>router</a:t>
                </a:r>
                <a:endParaRPr lang="es-AR" sz="28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8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0"/>
                  </a:gradFill>
                  <a:latin typeface="Segoe UI Light" pitchFamily="34" charset="0"/>
                </a:endParaRPr>
              </a:p>
            </p:txBody>
          </p:sp>
          <p:sp>
            <p:nvSpPr>
              <p:cNvPr id="11" name="Right Brace 10"/>
              <p:cNvSpPr/>
              <p:nvPr/>
            </p:nvSpPr>
            <p:spPr>
              <a:xfrm>
                <a:off x="6249825" y="1685982"/>
                <a:ext cx="474003" cy="2402939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4" name="Right Brace 13"/>
              <p:cNvSpPr/>
              <p:nvPr/>
            </p:nvSpPr>
            <p:spPr>
              <a:xfrm>
                <a:off x="6249824" y="4601094"/>
                <a:ext cx="474003" cy="1038913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cxnSp>
        <p:nvCxnSpPr>
          <p:cNvPr id="17" name="Straight Arrow Connector 16"/>
          <p:cNvCxnSpPr>
            <a:endCxn id="19" idx="1"/>
          </p:cNvCxnSpPr>
          <p:nvPr/>
        </p:nvCxnSpPr>
        <p:spPr>
          <a:xfrm flipH="1">
            <a:off x="1861788" y="3131628"/>
            <a:ext cx="2075511" cy="4892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flipH="1">
            <a:off x="234522" y="3436228"/>
            <a:ext cx="16272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AR" sz="24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Default </a:t>
            </a:r>
            <a:r>
              <a:rPr lang="es-AR" sz="2400" b="1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Path</a:t>
            </a:r>
            <a:endParaRPr lang="es-AR" sz="2400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</p:txBody>
      </p:sp>
      <p:cxnSp>
        <p:nvCxnSpPr>
          <p:cNvPr id="22" name="Straight Arrow Connector 21"/>
          <p:cNvCxnSpPr>
            <a:endCxn id="25" idx="1"/>
          </p:cNvCxnSpPr>
          <p:nvPr/>
        </p:nvCxnSpPr>
        <p:spPr>
          <a:xfrm flipH="1" flipV="1">
            <a:off x="2365787" y="1768677"/>
            <a:ext cx="1940295" cy="2244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flipH="1">
            <a:off x="154832" y="1476289"/>
            <a:ext cx="2210955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AR" sz="24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:id -&gt;Parámetro.</a:t>
            </a:r>
          </a:p>
          <a:p>
            <a:pPr algn="ctr"/>
            <a:r>
              <a:rPr lang="es-AR" sz="14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Ejemplo: /</a:t>
            </a:r>
            <a:r>
              <a:rPr lang="es-AR" sz="1400" b="1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hero</a:t>
            </a:r>
            <a:r>
              <a:rPr lang="es-AR" sz="14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/42</a:t>
            </a:r>
          </a:p>
        </p:txBody>
      </p:sp>
      <p:sp>
        <p:nvSpPr>
          <p:cNvPr id="42" name="Curved Right Arrow 41"/>
          <p:cNvSpPr/>
          <p:nvPr/>
        </p:nvSpPr>
        <p:spPr bwMode="auto">
          <a:xfrm rot="10800000">
            <a:off x="5326376" y="2320227"/>
            <a:ext cx="1008000" cy="1116000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AR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6" name="Straight Arrow Connector 45"/>
          <p:cNvCxnSpPr>
            <a:endCxn id="51" idx="1"/>
          </p:cNvCxnSpPr>
          <p:nvPr/>
        </p:nvCxnSpPr>
        <p:spPr>
          <a:xfrm flipH="1" flipV="1">
            <a:off x="2365787" y="2685125"/>
            <a:ext cx="1123267" cy="822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flipH="1">
            <a:off x="63719" y="2315793"/>
            <a:ext cx="230206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AR" sz="24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Datos específicos a la ruta</a:t>
            </a:r>
          </a:p>
        </p:txBody>
      </p:sp>
      <p:cxnSp>
        <p:nvCxnSpPr>
          <p:cNvPr id="54" name="Straight Arrow Connector 53"/>
          <p:cNvCxnSpPr>
            <a:endCxn id="57" idx="1"/>
          </p:cNvCxnSpPr>
          <p:nvPr/>
        </p:nvCxnSpPr>
        <p:spPr>
          <a:xfrm flipH="1">
            <a:off x="2280620" y="3835252"/>
            <a:ext cx="1656680" cy="6739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flipH="1">
            <a:off x="186405" y="4139908"/>
            <a:ext cx="209421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AR" sz="24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Cualquier ruta no contemplada</a:t>
            </a:r>
          </a:p>
        </p:txBody>
      </p:sp>
    </p:spTree>
    <p:extLst>
      <p:ext uri="{BB962C8B-B14F-4D97-AF65-F5344CB8AC3E}">
        <p14:creationId xmlns:p14="http://schemas.microsoft.com/office/powerpoint/2010/main" val="116808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Ruteo en Angular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448960" y="820396"/>
            <a:ext cx="8488424" cy="474705"/>
          </a:xfrm>
          <a:prstGeom prst="rect">
            <a:avLst/>
          </a:prstGeom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A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Poniéndolo en Práctica</a:t>
            </a:r>
            <a:endParaRPr lang="es-A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NYC educators to learn, teach coding to students of all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97" y="2763980"/>
            <a:ext cx="7128588" cy="3906691"/>
          </a:xfrm>
          <a:prstGeom prst="rect">
            <a:avLst/>
          </a:prstGeom>
        </p:spPr>
      </p:pic>
      <p:pic>
        <p:nvPicPr>
          <p:cNvPr id="6" name="Picture 5" descr="Manage UI State with the &lt;strong&gt;Angular Router&lt;/strong&gt; from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774" y="0"/>
            <a:ext cx="820396" cy="820396"/>
          </a:xfrm>
          <a:prstGeom prst="rect">
            <a:avLst/>
          </a:prstGeom>
        </p:spPr>
      </p:pic>
      <p:sp>
        <p:nvSpPr>
          <p:cNvPr id="7" name="Shape 148"/>
          <p:cNvSpPr txBox="1">
            <a:spLocks/>
          </p:cNvSpPr>
          <p:nvPr/>
        </p:nvSpPr>
        <p:spPr>
          <a:xfrm>
            <a:off x="552199" y="1520740"/>
            <a:ext cx="11756571" cy="101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Arial" pitchFamily="34" charset="0"/>
              <a:buNone/>
            </a:pPr>
            <a:r>
              <a:rPr lang="es-AR" sz="2800" dirty="0" smtClean="0"/>
              <a:t>Ejercicio Integrador: Configurar ruta jugadores y crear Menú principal.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11748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57282" y="1080000"/>
            <a:ext cx="8077436" cy="880717"/>
            <a:chOff x="294468" y="359056"/>
            <a:chExt cx="8077436" cy="880717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94468" y="359056"/>
              <a:ext cx="4774746" cy="803297"/>
            </a:xfrm>
            <a:prstGeom prst="rect">
              <a:avLst/>
            </a:prstGeom>
          </p:spPr>
          <p:txBody>
            <a:bodyPr vert="horz" wrap="square" lIns="91440" tIns="0" rIns="0" bIns="0" rtlCol="0" anchor="b" anchorCtr="0">
              <a:spAutoFit/>
            </a:bodyPr>
            <a:lstStyle>
              <a:lvl1pPr algn="l" defTabSz="808406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7200" b="0" kern="1200" cap="none" spc="-300" baseline="0">
                  <a:ln w="3175">
                    <a:noFill/>
                  </a:ln>
                  <a:gradFill>
                    <a:gsLst>
                      <a:gs pos="100000">
                        <a:schemeClr val="bg1"/>
                      </a:gs>
                      <a:gs pos="0">
                        <a:schemeClr val="bg1"/>
                      </a:gs>
                    </a:gsLst>
                    <a:lin ang="5400000" scaled="0"/>
                  </a:gradFill>
                  <a:effectLst/>
                  <a:latin typeface="Segoe UI Light" pitchFamily="34" charset="0"/>
                  <a:ea typeface="+mn-ea"/>
                  <a:cs typeface="Arial" charset="0"/>
                </a:defRPr>
              </a:lvl1pPr>
            </a:lstStyle>
            <a:p>
              <a:r>
                <a:rPr lang="es-AR" sz="5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Semibold" panose="020B0702040204020203" pitchFamily="34" charset="0"/>
                  <a:cs typeface="Segoe UI Semibold" panose="020B0702040204020203" pitchFamily="34" charset="0"/>
                </a:rPr>
                <a:t>Formularios en</a:t>
              </a:r>
              <a:endParaRPr lang="es-AR" sz="5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5" name="Picture 4" descr="Ho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214" y="359056"/>
              <a:ext cx="3302690" cy="880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 descr="Learn the Basics of &lt;strong&gt;Angular Forms&lt;/strong&gt; - Course by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39351"/>
            <a:ext cx="100584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595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Formularios en Angular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" name="Picture 5" descr="Learn the Basics of &lt;strong&gt;Angular Forms&lt;/strong&gt; - Course by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530" y="39113"/>
            <a:ext cx="2344606" cy="781535"/>
          </a:xfrm>
          <a:prstGeom prst="rect">
            <a:avLst/>
          </a:prstGeom>
        </p:spPr>
      </p:pic>
      <p:sp>
        <p:nvSpPr>
          <p:cNvPr id="5" name="Text Placeholder 4"/>
          <p:cNvSpPr txBox="1">
            <a:spLocks/>
          </p:cNvSpPr>
          <p:nvPr/>
        </p:nvSpPr>
        <p:spPr>
          <a:xfrm>
            <a:off x="448960" y="820396"/>
            <a:ext cx="8488424" cy="474705"/>
          </a:xfrm>
          <a:prstGeom prst="rect">
            <a:avLst/>
          </a:prstGeom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¿Qué es eso de los Formularios?</a:t>
            </a:r>
            <a:endParaRPr lang="es-A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hape 148"/>
          <p:cNvSpPr txBox="1">
            <a:spLocks/>
          </p:cNvSpPr>
          <p:nvPr/>
        </p:nvSpPr>
        <p:spPr>
          <a:xfrm>
            <a:off x="552198" y="1436620"/>
            <a:ext cx="11470469" cy="51299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 smtClean="0"/>
              <a:t>Permiten el ingreso de datos </a:t>
            </a:r>
            <a:endParaRPr lang="es-419" sz="2800" dirty="0"/>
          </a:p>
          <a:p>
            <a:pPr marL="1016817" lvl="3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AR" sz="2138" dirty="0" err="1" smtClean="0">
                <a:sym typeface="Wingdings" panose="05000000000000000000" pitchFamily="2" charset="2"/>
              </a:rPr>
              <a:t>Login</a:t>
            </a:r>
            <a:r>
              <a:rPr lang="es-AR" sz="2138" dirty="0" smtClean="0">
                <a:sym typeface="Wingdings" panose="05000000000000000000" pitchFamily="2" charset="2"/>
              </a:rPr>
              <a:t>, actualización de datos, pagos, </a:t>
            </a:r>
            <a:r>
              <a:rPr lang="es-AR" sz="2138" dirty="0" err="1" smtClean="0">
                <a:sym typeface="Wingdings" panose="05000000000000000000" pitchFamily="2" charset="2"/>
              </a:rPr>
              <a:t>etc</a:t>
            </a:r>
            <a:endParaRPr lang="es-AR" sz="2138" dirty="0">
              <a:sym typeface="Wingdings" panose="05000000000000000000" pitchFamily="2" charset="2"/>
            </a:endParaRPr>
          </a:p>
          <a:p>
            <a:pPr marL="457200" lvl="2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E</a:t>
            </a:r>
            <a:r>
              <a:rPr lang="es-419" sz="2800" dirty="0" smtClean="0"/>
              <a:t>n HTML:</a:t>
            </a:r>
          </a:p>
          <a:p>
            <a:pPr marL="959667" lvl="3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419" sz="2138" dirty="0" smtClean="0">
                <a:sym typeface="Wingdings" panose="05000000000000000000" pitchFamily="2" charset="2"/>
              </a:rPr>
              <a:t>Identificados por el </a:t>
            </a:r>
            <a:r>
              <a:rPr lang="es-419" sz="2138" dirty="0" err="1" smtClean="0">
                <a:sym typeface="Wingdings" panose="05000000000000000000" pitchFamily="2" charset="2"/>
              </a:rPr>
              <a:t>Tag</a:t>
            </a:r>
            <a:r>
              <a:rPr lang="es-419" sz="2138" dirty="0" smtClean="0">
                <a:sym typeface="Wingdings" panose="05000000000000000000" pitchFamily="2" charset="2"/>
              </a:rPr>
              <a:t>: </a:t>
            </a:r>
            <a:r>
              <a:rPr lang="es-419" sz="2138" b="1" dirty="0" smtClean="0">
                <a:sym typeface="Wingdings" panose="05000000000000000000" pitchFamily="2" charset="2"/>
              </a:rPr>
              <a:t>&lt;</a:t>
            </a:r>
            <a:r>
              <a:rPr lang="es-419" sz="2138" b="1" dirty="0" err="1" smtClean="0">
                <a:sym typeface="Wingdings" panose="05000000000000000000" pitchFamily="2" charset="2"/>
              </a:rPr>
              <a:t>form</a:t>
            </a:r>
            <a:r>
              <a:rPr lang="es-419" sz="2138" b="1" dirty="0" smtClean="0">
                <a:sym typeface="Wingdings" panose="05000000000000000000" pitchFamily="2" charset="2"/>
              </a:rPr>
              <a:t>&gt;&lt;/</a:t>
            </a:r>
            <a:r>
              <a:rPr lang="es-419" sz="2138" b="1" dirty="0" err="1" smtClean="0">
                <a:sym typeface="Wingdings" panose="05000000000000000000" pitchFamily="2" charset="2"/>
              </a:rPr>
              <a:t>form</a:t>
            </a:r>
            <a:r>
              <a:rPr lang="es-419" sz="2138" b="1" dirty="0" smtClean="0">
                <a:sym typeface="Wingdings" panose="05000000000000000000" pitchFamily="2" charset="2"/>
              </a:rPr>
              <a:t>&gt;</a:t>
            </a:r>
          </a:p>
          <a:p>
            <a:pPr marL="959667" lvl="3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419" sz="2138" dirty="0" smtClean="0"/>
              <a:t>Contiene elementos del tipo: </a:t>
            </a:r>
          </a:p>
          <a:p>
            <a:pPr marL="557205" lvl="2" indent="0">
              <a:buClr>
                <a:srgbClr val="C00000"/>
              </a:buClr>
              <a:buNone/>
            </a:pPr>
            <a:r>
              <a:rPr lang="es-419" sz="2138" dirty="0" smtClean="0">
                <a:sym typeface="Wingdings" panose="05000000000000000000" pitchFamily="2" charset="2"/>
              </a:rPr>
              <a:t>	        </a:t>
            </a:r>
            <a:r>
              <a:rPr lang="en-US" b="1" dirty="0"/>
              <a:t>&lt;input </a:t>
            </a:r>
            <a:r>
              <a:rPr lang="en-US" dirty="0"/>
              <a:t>type: text, password, submit, radio, checkbox, button, color, </a:t>
            </a:r>
            <a:r>
              <a:rPr lang="en-US" dirty="0" smtClean="0"/>
              <a:t>date</a:t>
            </a:r>
            <a:r>
              <a:rPr lang="en-US" dirty="0"/>
              <a:t>, </a:t>
            </a:r>
            <a:r>
              <a:rPr lang="en-US" dirty="0" err="1"/>
              <a:t>datetime</a:t>
            </a:r>
            <a:r>
              <a:rPr lang="en-US" dirty="0"/>
              <a:t>, email, month, number, range, search, </a:t>
            </a:r>
            <a:r>
              <a:rPr lang="en-US" dirty="0" err="1"/>
              <a:t>tel</a:t>
            </a:r>
            <a:r>
              <a:rPr lang="en-US" dirty="0"/>
              <a:t>, time,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smtClean="0"/>
              <a:t>week&gt;</a:t>
            </a:r>
          </a:p>
          <a:p>
            <a:pPr marL="1263186" lvl="4" indent="0">
              <a:buClr>
                <a:srgbClr val="C00000"/>
              </a:buClr>
              <a:buNone/>
            </a:pPr>
            <a:r>
              <a:rPr lang="es-419" sz="2138" dirty="0">
                <a:sym typeface="Wingdings" panose="05000000000000000000" pitchFamily="2" charset="2"/>
              </a:rPr>
              <a:t> </a:t>
            </a:r>
            <a:r>
              <a:rPr lang="en-US" sz="2138" dirty="0"/>
              <a:t>&lt;</a:t>
            </a:r>
            <a:r>
              <a:rPr lang="en-US" sz="2138" b="1" dirty="0" err="1"/>
              <a:t>textarea</a:t>
            </a:r>
            <a:r>
              <a:rPr lang="en-US" sz="2138" dirty="0"/>
              <a:t>&gt;</a:t>
            </a:r>
          </a:p>
          <a:p>
            <a:pPr marL="1263186" lvl="4" indent="0">
              <a:buClr>
                <a:srgbClr val="C00000"/>
              </a:buClr>
              <a:buNone/>
            </a:pPr>
            <a:r>
              <a:rPr lang="es-419" sz="2138" dirty="0">
                <a:sym typeface="Wingdings" panose="05000000000000000000" pitchFamily="2" charset="2"/>
              </a:rPr>
              <a:t> </a:t>
            </a:r>
            <a:r>
              <a:rPr lang="en-US" sz="2138" dirty="0"/>
              <a:t>&lt;</a:t>
            </a:r>
            <a:r>
              <a:rPr lang="en-US" sz="2138" b="1" dirty="0"/>
              <a:t>button</a:t>
            </a:r>
            <a:r>
              <a:rPr lang="en-US" sz="2138" dirty="0"/>
              <a:t>&gt;</a:t>
            </a:r>
          </a:p>
          <a:p>
            <a:pPr marL="1263186" lvl="4" indent="0">
              <a:buClr>
                <a:srgbClr val="C00000"/>
              </a:buClr>
              <a:buNone/>
            </a:pPr>
            <a:r>
              <a:rPr lang="es-419" sz="2138" dirty="0">
                <a:sym typeface="Wingdings" panose="05000000000000000000" pitchFamily="2" charset="2"/>
              </a:rPr>
              <a:t> </a:t>
            </a:r>
            <a:r>
              <a:rPr lang="en-US" sz="2138" dirty="0"/>
              <a:t>&lt;</a:t>
            </a:r>
            <a:r>
              <a:rPr lang="en-US" sz="2138" b="1" dirty="0"/>
              <a:t>select</a:t>
            </a:r>
            <a:r>
              <a:rPr lang="en-US" sz="2138" dirty="0"/>
              <a:t>&gt;</a:t>
            </a:r>
            <a:endParaRPr lang="es-AR" sz="2138" dirty="0"/>
          </a:p>
          <a:p>
            <a:pPr marL="705981" lvl="4" indent="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138" dirty="0" smtClean="0">
                <a:sym typeface="Wingdings" panose="05000000000000000000" pitchFamily="2" charset="2"/>
              </a:rPr>
              <a:t>	</a:t>
            </a:r>
            <a:endParaRPr lang="es-419" sz="2138" dirty="0"/>
          </a:p>
          <a:p>
            <a:pPr marL="514350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+mj-lt"/>
              <a:buAutoNum type="arabicPeriod" startAt="3"/>
            </a:pPr>
            <a:endParaRPr lang="es-419" sz="3200" dirty="0" smtClean="0"/>
          </a:p>
          <a:p>
            <a:pPr marL="514350" lvl="2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+mj-lt"/>
              <a:buAutoNum type="arabicPeriod"/>
            </a:pPr>
            <a:endParaRPr lang="es-419" sz="2491" b="1" dirty="0" smtClean="0"/>
          </a:p>
          <a:p>
            <a:pPr marL="1016817" lvl="3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138" b="1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491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3200" dirty="0" smtClean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491" dirty="0" smtClean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49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2743" y="1057748"/>
            <a:ext cx="4271356" cy="343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9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Formularios en Angular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" name="Picture 3" descr="Learn the Basics of &lt;strong&gt;Angular Forms&lt;/strong&gt; - Course by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530" y="39113"/>
            <a:ext cx="2344606" cy="781535"/>
          </a:xfrm>
          <a:prstGeom prst="rect">
            <a:avLst/>
          </a:prstGeom>
        </p:spPr>
      </p:pic>
      <p:sp>
        <p:nvSpPr>
          <p:cNvPr id="5" name="Text Placeholder 4"/>
          <p:cNvSpPr txBox="1">
            <a:spLocks/>
          </p:cNvSpPr>
          <p:nvPr/>
        </p:nvSpPr>
        <p:spPr>
          <a:xfrm>
            <a:off x="448960" y="820396"/>
            <a:ext cx="8488424" cy="474705"/>
          </a:xfrm>
          <a:prstGeom prst="rect">
            <a:avLst/>
          </a:prstGeom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¿ </a:t>
            </a:r>
            <a:r>
              <a:rPr lang="es-A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y en Angular?</a:t>
            </a:r>
            <a:endParaRPr lang="es-A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hape 148"/>
          <p:cNvSpPr txBox="1">
            <a:spLocks/>
          </p:cNvSpPr>
          <p:nvPr/>
        </p:nvSpPr>
        <p:spPr>
          <a:xfrm>
            <a:off x="552199" y="1436620"/>
            <a:ext cx="10851922" cy="51299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 smtClean="0"/>
              <a:t>En angular:</a:t>
            </a:r>
          </a:p>
          <a:p>
            <a:pPr marL="959667" lvl="3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419" sz="2000" dirty="0"/>
              <a:t>Data-</a:t>
            </a:r>
            <a:r>
              <a:rPr lang="es-419" sz="2000" dirty="0" err="1"/>
              <a:t>Binding</a:t>
            </a:r>
            <a:endParaRPr lang="es-419" sz="2000" dirty="0"/>
          </a:p>
          <a:p>
            <a:pPr marL="959667" lvl="3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419" sz="2000" dirty="0"/>
              <a:t>Captura eventos de entrada.</a:t>
            </a:r>
          </a:p>
          <a:p>
            <a:pPr marL="959667" lvl="3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AR" sz="2000" dirty="0" smtClean="0"/>
              <a:t>Seguimiento de cambios</a:t>
            </a:r>
          </a:p>
          <a:p>
            <a:pPr marL="959667" lvl="3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AR" sz="2000" dirty="0" smtClean="0"/>
              <a:t>Validaciones y manejo de errores</a:t>
            </a:r>
            <a:endParaRPr lang="es-AR" sz="2000" dirty="0"/>
          </a:p>
          <a:p>
            <a:pPr marL="457200" lvl="2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 smtClean="0"/>
              <a:t>Enfoques: </a:t>
            </a:r>
            <a:endParaRPr lang="es-419" sz="2800" dirty="0"/>
          </a:p>
          <a:p>
            <a:pPr marL="1016817" lvl="3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419" sz="2138" b="1" dirty="0" err="1" smtClean="0"/>
              <a:t>Template</a:t>
            </a:r>
            <a:r>
              <a:rPr lang="es-419" sz="2138" b="1" dirty="0" smtClean="0"/>
              <a:t> </a:t>
            </a:r>
            <a:r>
              <a:rPr lang="es-419" sz="2138" b="1" dirty="0" err="1" smtClean="0"/>
              <a:t>Driven</a:t>
            </a:r>
            <a:r>
              <a:rPr lang="es-419" sz="2138" b="1" dirty="0" smtClean="0"/>
              <a:t>:</a:t>
            </a:r>
            <a:r>
              <a:rPr lang="es-419" sz="2138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sym typeface="Wingdings" panose="05000000000000000000" pitchFamily="2" charset="2"/>
              </a:rPr>
              <a:t> en el </a:t>
            </a:r>
            <a:r>
              <a:rPr lang="es-419" sz="2138" dirty="0" err="1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sym typeface="Wingdings" panose="05000000000000000000" pitchFamily="2" charset="2"/>
              </a:rPr>
              <a:t>template</a:t>
            </a:r>
            <a:r>
              <a:rPr lang="es-419" sz="2138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sym typeface="Wingdings" panose="05000000000000000000" pitchFamily="2" charset="2"/>
              </a:rPr>
              <a:t>  casos simple.</a:t>
            </a:r>
            <a:endParaRPr lang="es-419" sz="1800" dirty="0" smtClean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86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  <a:p>
            <a:pPr marL="1016817" lvl="3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419" sz="2138" b="1" dirty="0" smtClean="0"/>
              <a:t>Reactive</a:t>
            </a:r>
            <a:r>
              <a:rPr lang="es-419" sz="2138" dirty="0" smtClean="0"/>
              <a:t> : en el componente </a:t>
            </a:r>
            <a:r>
              <a:rPr lang="es-419" sz="2138" dirty="0" smtClean="0">
                <a:sym typeface="Wingdings" panose="05000000000000000000" pitchFamily="2" charset="2"/>
              </a:rPr>
              <a:t> </a:t>
            </a:r>
            <a:r>
              <a:rPr lang="es-419" sz="2138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sym typeface="Wingdings" panose="05000000000000000000" pitchFamily="2" charset="2"/>
              </a:rPr>
              <a:t>casos </a:t>
            </a:r>
            <a:r>
              <a:rPr lang="es-419" sz="2138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sym typeface="Wingdings" panose="05000000000000000000" pitchFamily="2" charset="2"/>
              </a:rPr>
              <a:t>complejos </a:t>
            </a:r>
            <a:r>
              <a:rPr lang="es-419" sz="2138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sym typeface="Wingdings" panose="05000000000000000000" pitchFamily="2" charset="2"/>
              </a:rPr>
              <a:t> </a:t>
            </a:r>
            <a:r>
              <a:rPr lang="es-419" sz="2138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sym typeface="Wingdings" panose="05000000000000000000" pitchFamily="2" charset="2"/>
              </a:rPr>
              <a:t>escalable, reutilizable y </a:t>
            </a:r>
            <a:r>
              <a:rPr lang="es-419" sz="2138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sym typeface="Wingdings" panose="05000000000000000000" pitchFamily="2" charset="2"/>
              </a:rPr>
              <a:t>testeable</a:t>
            </a:r>
            <a:r>
              <a:rPr lang="es-419" sz="2138" dirty="0" smtClean="0">
                <a:sym typeface="Wingdings" panose="05000000000000000000" pitchFamily="2" charset="2"/>
              </a:rPr>
              <a:t>.</a:t>
            </a:r>
            <a:endParaRPr lang="es-419" sz="2138" dirty="0" smtClean="0"/>
          </a:p>
          <a:p>
            <a:pPr marL="457200" lvl="2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  <a:p>
            <a:pPr marL="514350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+mj-lt"/>
              <a:buAutoNum type="arabicPeriod" startAt="3"/>
            </a:pPr>
            <a:endParaRPr lang="es-419" sz="3200" dirty="0" smtClean="0"/>
          </a:p>
          <a:p>
            <a:pPr marL="514350" lvl="2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+mj-lt"/>
              <a:buAutoNum type="arabicPeriod"/>
            </a:pPr>
            <a:endParaRPr lang="es-419" sz="2491" b="1" dirty="0" smtClean="0"/>
          </a:p>
          <a:p>
            <a:pPr marL="1016817" lvl="3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138" b="1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491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3200" dirty="0" smtClean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491" dirty="0" smtClean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491" dirty="0"/>
          </a:p>
        </p:txBody>
      </p:sp>
    </p:spTree>
    <p:extLst>
      <p:ext uri="{BB962C8B-B14F-4D97-AF65-F5344CB8AC3E}">
        <p14:creationId xmlns:p14="http://schemas.microsoft.com/office/powerpoint/2010/main" val="187259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Quattrocento Sans"/>
              <a:buNone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Sobre</a:t>
            </a:r>
            <a:r>
              <a:rPr lang="es-AR" sz="440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el </a:t>
            </a:r>
            <a:r>
              <a:rPr lang="es-AR" sz="4400" b="0" i="0" u="none" strike="noStrike" cap="none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Instructor</a:t>
            </a:r>
            <a:endParaRPr sz="4400" b="0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10445261" cy="4179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595959"/>
              </a:buClr>
              <a:buSzPts val="2520"/>
              <a:buNone/>
            </a:pPr>
            <a:r>
              <a:rPr lang="es-419" sz="2800" b="1" dirty="0" smtClean="0">
                <a:solidFill>
                  <a:srgbClr val="595959"/>
                </a:solidFill>
                <a:latin typeface="Quattrocento Sans"/>
                <a:sym typeface="Quattrocento Sans"/>
              </a:rPr>
              <a:t>William </a:t>
            </a:r>
            <a:r>
              <a:rPr lang="es-419" sz="2800" b="1" dirty="0">
                <a:solidFill>
                  <a:srgbClr val="595959"/>
                </a:solidFill>
                <a:latin typeface="Quattrocento Sans"/>
                <a:sym typeface="Quattrocento Sans"/>
              </a:rPr>
              <a:t>Cova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sz="2800" b="1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AR" sz="2800" b="0" i="0" u="none" strike="noStrike" cap="none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Analista de </a:t>
            </a:r>
            <a:r>
              <a:rPr lang="es-AR" sz="2800" dirty="0" smtClean="0"/>
              <a:t>Sistema</a:t>
            </a:r>
            <a:r>
              <a:rPr lang="es-AR" sz="2800" b="0" i="0" u="none" strike="noStrike" cap="none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 </a:t>
            </a:r>
            <a:r>
              <a:rPr lang="es-AR" sz="280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– </a:t>
            </a:r>
            <a:r>
              <a:rPr lang="es-AR" sz="2800" b="0" i="0" u="none" strike="noStrike" cap="none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 Vinci</a:t>
            </a:r>
            <a:endParaRPr sz="2800" b="0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AR" sz="2800" b="0" i="1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.Net Developer</a:t>
            </a:r>
            <a:endParaRPr sz="2800" b="0" i="1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AR" sz="280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s-AR" sz="2800" dirty="0" smtClean="0">
                <a:sym typeface="Quattrocento Sans"/>
              </a:rPr>
              <a:t>1</a:t>
            </a:r>
            <a:r>
              <a:rPr lang="es-AR" sz="2800" b="0" i="0" u="none" strike="noStrike" cap="none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Año en </a:t>
            </a:r>
            <a:r>
              <a:rPr lang="es-AR" sz="280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Baufest</a:t>
            </a:r>
            <a:endParaRPr sz="2800" b="0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sz="2800" b="0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Arial"/>
              <a:buNone/>
            </a:pPr>
            <a:r>
              <a:rPr lang="es-AR" sz="320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Principales clientes en los que trabajé…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AR" sz="280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- </a:t>
            </a:r>
            <a:r>
              <a:rPr lang="es-419" sz="2400" b="0" i="1" u="none" strike="noStrike" cap="none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 Nación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160"/>
              <a:buFont typeface="Arial"/>
              <a:buNone/>
            </a:pPr>
            <a:endParaRPr sz="2400" b="0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226193780"/>
      </p:ext>
    </p:extLst>
  </p:cSld>
  <p:clrMapOvr>
    <a:masterClrMapping/>
  </p:clrMapOvr>
  <p:transition advTm="10382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Formularios en Angular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" name="Picture 3" descr="Learn the Basics of &lt;strong&gt;Angular Forms&lt;/strong&gt; - Course by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530" y="39113"/>
            <a:ext cx="2344606" cy="781535"/>
          </a:xfrm>
          <a:prstGeom prst="rect">
            <a:avLst/>
          </a:prstGeom>
        </p:spPr>
      </p:pic>
      <p:sp>
        <p:nvSpPr>
          <p:cNvPr id="5" name="Text Placeholder 4"/>
          <p:cNvSpPr txBox="1">
            <a:spLocks/>
          </p:cNvSpPr>
          <p:nvPr/>
        </p:nvSpPr>
        <p:spPr>
          <a:xfrm>
            <a:off x="448960" y="820396"/>
            <a:ext cx="8488424" cy="474705"/>
          </a:xfrm>
          <a:prstGeom prst="rect">
            <a:avLst/>
          </a:prstGeom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¿</a:t>
            </a:r>
            <a:r>
              <a:rPr lang="es-A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Template</a:t>
            </a:r>
            <a:r>
              <a:rPr lang="es-A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A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Driven</a:t>
            </a:r>
            <a:r>
              <a:rPr lang="es-A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Forms?</a:t>
            </a:r>
            <a:endParaRPr lang="es-A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hape 148"/>
          <p:cNvSpPr txBox="1">
            <a:spLocks/>
          </p:cNvSpPr>
          <p:nvPr/>
        </p:nvSpPr>
        <p:spPr>
          <a:xfrm>
            <a:off x="552199" y="1295101"/>
            <a:ext cx="10445400" cy="527149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400" dirty="0" smtClean="0"/>
              <a:t>Se definen en el </a:t>
            </a:r>
            <a:r>
              <a:rPr lang="es-AR" sz="2400" dirty="0" err="1"/>
              <a:t>T</a:t>
            </a:r>
            <a:r>
              <a:rPr lang="es-AR" sz="2400" dirty="0" err="1" smtClean="0"/>
              <a:t>emplate</a:t>
            </a:r>
            <a:r>
              <a:rPr lang="es-AR" sz="2400" dirty="0" smtClean="0"/>
              <a:t> del componente</a:t>
            </a:r>
          </a:p>
          <a:p>
            <a:pPr marL="959667" lvl="3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AR" sz="2000" dirty="0" smtClean="0"/>
              <a:t>Sentencias </a:t>
            </a:r>
            <a:r>
              <a:rPr lang="es-AR" sz="2000" dirty="0"/>
              <a:t>de </a:t>
            </a:r>
            <a:r>
              <a:rPr lang="es-AR" sz="2000" i="1" dirty="0" err="1" smtClean="0"/>
              <a:t>Template</a:t>
            </a:r>
            <a:r>
              <a:rPr lang="es-AR" sz="2000" dirty="0" smtClean="0"/>
              <a:t> </a:t>
            </a:r>
            <a:r>
              <a:rPr lang="es-AR" sz="2000" dirty="0"/>
              <a:t>de Angular </a:t>
            </a:r>
            <a:r>
              <a:rPr lang="es-AR" sz="2000" dirty="0" smtClean="0"/>
              <a:t>+ elementos </a:t>
            </a:r>
            <a:r>
              <a:rPr lang="es-AR" sz="2000" dirty="0"/>
              <a:t>del </a:t>
            </a:r>
            <a:r>
              <a:rPr lang="es-AR" sz="2000" dirty="0" smtClean="0"/>
              <a:t>formulario.</a:t>
            </a:r>
          </a:p>
          <a:p>
            <a:pPr marL="959667" lvl="3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419" sz="2000" dirty="0"/>
              <a:t>Importar</a:t>
            </a:r>
            <a:r>
              <a:rPr lang="es-419" sz="3200" dirty="0"/>
              <a:t> </a:t>
            </a:r>
            <a:r>
              <a:rPr lang="es-AR" sz="2000" b="1" dirty="0" err="1"/>
              <a:t>FormsModule</a:t>
            </a:r>
            <a:r>
              <a:rPr lang="es-AR" sz="2000" dirty="0"/>
              <a:t> </a:t>
            </a:r>
            <a:r>
              <a:rPr lang="es-AR" sz="2000" dirty="0">
                <a:sym typeface="Wingdings" panose="05000000000000000000" pitchFamily="2" charset="2"/>
              </a:rPr>
              <a:t> </a:t>
            </a:r>
            <a:r>
              <a:rPr lang="es-AR" sz="2000" b="1" i="1" dirty="0" err="1"/>
              <a:t>from</a:t>
            </a:r>
            <a:r>
              <a:rPr lang="es-AR" sz="2000" b="1" i="1" dirty="0"/>
              <a:t> '@angular/</a:t>
            </a:r>
            <a:r>
              <a:rPr lang="es-AR" sz="2000" b="1" i="1" dirty="0" err="1"/>
              <a:t>forms</a:t>
            </a:r>
            <a:r>
              <a:rPr lang="es-AR" sz="2000" b="1" i="1" dirty="0" smtClean="0"/>
              <a:t>'</a:t>
            </a:r>
            <a:endParaRPr lang="es-AR" sz="2000" b="1" i="1" dirty="0"/>
          </a:p>
          <a:p>
            <a:pPr marL="457200" lvl="2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800" dirty="0" err="1" smtClean="0"/>
              <a:t>Binding</a:t>
            </a:r>
            <a:r>
              <a:rPr lang="es-AR" sz="2800" dirty="0" smtClean="0"/>
              <a:t> bidireccional (</a:t>
            </a:r>
            <a:r>
              <a:rPr lang="es-AR" sz="2400" i="1" dirty="0" smtClean="0"/>
              <a:t>o </a:t>
            </a:r>
            <a:r>
              <a:rPr lang="es-AR" sz="2400" i="1" dirty="0" err="1" smtClean="0"/>
              <a:t>Two-way</a:t>
            </a:r>
            <a:r>
              <a:rPr lang="es-AR" sz="2400" i="1" dirty="0" smtClean="0"/>
              <a:t> </a:t>
            </a:r>
            <a:r>
              <a:rPr lang="es-AR" sz="2400" i="1" dirty="0"/>
              <a:t>data </a:t>
            </a:r>
            <a:r>
              <a:rPr lang="es-AR" sz="2400" i="1" dirty="0" err="1"/>
              <a:t>binding</a:t>
            </a:r>
            <a:r>
              <a:rPr lang="es-AR" sz="2400" i="1" dirty="0"/>
              <a:t> </a:t>
            </a:r>
            <a:r>
              <a:rPr lang="es-AR" sz="2800" dirty="0" smtClean="0"/>
              <a:t>)</a:t>
            </a:r>
            <a:r>
              <a:rPr lang="es-419" sz="2800" dirty="0" smtClean="0"/>
              <a:t>:</a:t>
            </a:r>
          </a:p>
          <a:p>
            <a:pPr marL="959667" lvl="3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AR" sz="2000" b="1" dirty="0"/>
              <a:t>[()]</a:t>
            </a:r>
            <a:r>
              <a:rPr lang="es-AR" sz="2000" dirty="0"/>
              <a:t> </a:t>
            </a:r>
            <a:r>
              <a:rPr lang="es-AR" sz="2000" i="1" dirty="0"/>
              <a:t>(“Banana in a box</a:t>
            </a:r>
            <a:r>
              <a:rPr lang="es-AR" sz="2000" dirty="0"/>
              <a:t>”) + d</a:t>
            </a:r>
            <a:r>
              <a:rPr lang="es-419" sz="2000" dirty="0" err="1"/>
              <a:t>irectiva</a:t>
            </a:r>
            <a:r>
              <a:rPr lang="es-419" sz="2000" dirty="0"/>
              <a:t>  </a:t>
            </a:r>
            <a:r>
              <a:rPr lang="es-419" sz="2000" b="1" dirty="0" err="1"/>
              <a:t>ngModel</a:t>
            </a:r>
            <a:r>
              <a:rPr lang="es-419" sz="2000" dirty="0"/>
              <a:t> </a:t>
            </a:r>
          </a:p>
          <a:p>
            <a:pPr marL="705981" lvl="4" indent="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138" dirty="0" smtClean="0">
                <a:sym typeface="Wingdings" panose="05000000000000000000" pitchFamily="2" charset="2"/>
              </a:rPr>
              <a:t>  </a:t>
            </a:r>
            <a:r>
              <a:rPr lang="es-419" sz="1800" dirty="0" smtClean="0">
                <a:sym typeface="Wingdings" panose="05000000000000000000" pitchFamily="2" charset="2"/>
              </a:rPr>
              <a:t> Directiva es parte del módulo de </a:t>
            </a:r>
            <a:r>
              <a:rPr lang="es-419" sz="1800" dirty="0" err="1" smtClean="0">
                <a:sym typeface="Wingdings" panose="05000000000000000000" pitchFamily="2" charset="2"/>
              </a:rPr>
              <a:t>Forms</a:t>
            </a:r>
            <a:r>
              <a:rPr lang="es-419" sz="1800" dirty="0" smtClean="0">
                <a:sym typeface="Wingdings" panose="05000000000000000000" pitchFamily="2" charset="2"/>
              </a:rPr>
              <a:t>.</a:t>
            </a:r>
          </a:p>
          <a:p>
            <a:pPr marL="502467" lvl="3" indent="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1800" dirty="0">
                <a:sym typeface="Wingdings" panose="05000000000000000000" pitchFamily="2" charset="2"/>
              </a:rPr>
              <a:t> </a:t>
            </a:r>
            <a:r>
              <a:rPr lang="es-419" sz="1800" dirty="0" smtClean="0">
                <a:sym typeface="Wingdings" panose="05000000000000000000" pitchFamily="2" charset="2"/>
              </a:rPr>
              <a:t>      </a:t>
            </a:r>
            <a:r>
              <a:rPr lang="es-419" sz="1800" dirty="0"/>
              <a:t>Necesita el atributo </a:t>
            </a:r>
            <a:r>
              <a:rPr lang="es-419" sz="1800" i="1" dirty="0" err="1" smtClean="0"/>
              <a:t>name</a:t>
            </a:r>
            <a:r>
              <a:rPr lang="es-419" sz="2000" dirty="0" smtClean="0"/>
              <a:t>: </a:t>
            </a:r>
            <a:r>
              <a:rPr lang="es-419" sz="1800" dirty="0" smtClean="0"/>
              <a:t>para </a:t>
            </a:r>
            <a:r>
              <a:rPr lang="es-419" sz="1800" dirty="0" smtClean="0">
                <a:sym typeface="Wingdings" panose="05000000000000000000" pitchFamily="2" charset="2"/>
              </a:rPr>
              <a:t>uso </a:t>
            </a:r>
            <a:r>
              <a:rPr lang="es-419" sz="1800" dirty="0">
                <a:sym typeface="Wingdings" panose="05000000000000000000" pitchFamily="2" charset="2"/>
              </a:rPr>
              <a:t>interno </a:t>
            </a:r>
            <a:endParaRPr lang="es-419" sz="1800" dirty="0" smtClean="0">
              <a:sym typeface="Wingdings" panose="05000000000000000000" pitchFamily="2" charset="2"/>
            </a:endParaRPr>
          </a:p>
          <a:p>
            <a:pPr marL="502467" lvl="3" indent="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1800" dirty="0">
                <a:sym typeface="Wingdings" panose="05000000000000000000" pitchFamily="2" charset="2"/>
              </a:rPr>
              <a:t> </a:t>
            </a:r>
            <a:r>
              <a:rPr lang="es-419" sz="1800" dirty="0" smtClean="0">
                <a:sym typeface="Wingdings" panose="05000000000000000000" pitchFamily="2" charset="2"/>
              </a:rPr>
              <a:t>      Sobrescribe el valor de </a:t>
            </a:r>
            <a:r>
              <a:rPr lang="es-419" sz="1800" i="1" dirty="0" err="1" smtClean="0">
                <a:sym typeface="Wingdings" panose="05000000000000000000" pitchFamily="2" charset="2"/>
              </a:rPr>
              <a:t>value</a:t>
            </a:r>
            <a:r>
              <a:rPr lang="es-419" sz="1800" dirty="0" smtClean="0">
                <a:sym typeface="Wingdings" panose="05000000000000000000" pitchFamily="2" charset="2"/>
              </a:rPr>
              <a:t>.</a:t>
            </a:r>
            <a:endParaRPr lang="es-419" sz="1800" dirty="0"/>
          </a:p>
          <a:p>
            <a:pPr marL="959667" lvl="3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419" sz="2000" dirty="0" err="1" smtClean="0"/>
              <a:t>Mapearcon</a:t>
            </a:r>
            <a:r>
              <a:rPr lang="es-419" sz="2000" dirty="0" smtClean="0"/>
              <a:t> </a:t>
            </a:r>
            <a:r>
              <a:rPr lang="es-419" sz="2000" dirty="0"/>
              <a:t>objetos JavaScript </a:t>
            </a:r>
          </a:p>
          <a:p>
            <a:pPr marL="457200" lvl="2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dirty="0"/>
          </a:p>
          <a:p>
            <a:pPr marL="457200" lvl="2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  <a:p>
            <a:pPr marL="0" lvl="2" indent="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dirty="0"/>
          </a:p>
          <a:p>
            <a:pPr marL="514350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+mj-lt"/>
              <a:buAutoNum type="arabicPeriod" startAt="3"/>
            </a:pPr>
            <a:endParaRPr lang="es-419" sz="3200" dirty="0" smtClean="0"/>
          </a:p>
          <a:p>
            <a:pPr marL="514350" lvl="2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+mj-lt"/>
              <a:buAutoNum type="arabicPeriod"/>
            </a:pPr>
            <a:endParaRPr lang="es-419" sz="2491" b="1" dirty="0" smtClean="0"/>
          </a:p>
          <a:p>
            <a:pPr marL="1016817" lvl="3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138" b="1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491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3200" dirty="0" smtClean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491" dirty="0" smtClean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49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415" y="4949882"/>
            <a:ext cx="5783585" cy="150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0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Formularios en Angular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" name="Picture 3" descr="Learn the Basics of &lt;strong&gt;Angular Forms&lt;/strong&gt; - Course by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530" y="39113"/>
            <a:ext cx="2344606" cy="781535"/>
          </a:xfrm>
          <a:prstGeom prst="rect">
            <a:avLst/>
          </a:prstGeom>
        </p:spPr>
      </p:pic>
      <p:sp>
        <p:nvSpPr>
          <p:cNvPr id="5" name="Text Placeholder 4"/>
          <p:cNvSpPr txBox="1">
            <a:spLocks/>
          </p:cNvSpPr>
          <p:nvPr/>
        </p:nvSpPr>
        <p:spPr>
          <a:xfrm>
            <a:off x="448960" y="820396"/>
            <a:ext cx="8488424" cy="474705"/>
          </a:xfrm>
          <a:prstGeom prst="rect">
            <a:avLst/>
          </a:prstGeom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Template</a:t>
            </a:r>
            <a:r>
              <a:rPr lang="es-A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A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Driven</a:t>
            </a:r>
            <a:r>
              <a:rPr lang="es-A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A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Forms, ¿Cómo validamos?</a:t>
            </a:r>
            <a:endParaRPr lang="es-A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hape 148"/>
          <p:cNvSpPr txBox="1">
            <a:spLocks/>
          </p:cNvSpPr>
          <p:nvPr/>
        </p:nvSpPr>
        <p:spPr>
          <a:xfrm>
            <a:off x="552199" y="1436620"/>
            <a:ext cx="10445400" cy="51299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 smtClean="0"/>
              <a:t>Mismos atributos que HTML </a:t>
            </a:r>
            <a:r>
              <a:rPr lang="es-419" sz="2800" dirty="0" smtClean="0">
                <a:sym typeface="Wingdings" panose="05000000000000000000" pitchFamily="2" charset="2"/>
              </a:rPr>
              <a:t> </a:t>
            </a:r>
            <a:r>
              <a:rPr lang="es-419" sz="2138" i="1" dirty="0" err="1">
                <a:sym typeface="Wingdings" panose="05000000000000000000" pitchFamily="2" charset="2"/>
              </a:rPr>
              <a:t>p.e</a:t>
            </a:r>
            <a:r>
              <a:rPr lang="es-419" sz="2138" i="1" dirty="0">
                <a:sym typeface="Wingdings" panose="05000000000000000000" pitchFamily="2" charset="2"/>
              </a:rPr>
              <a:t>.: </a:t>
            </a:r>
            <a:r>
              <a:rPr lang="es-419" sz="2138" i="1" dirty="0" err="1">
                <a:sym typeface="Wingdings" panose="05000000000000000000" pitchFamily="2" charset="2"/>
              </a:rPr>
              <a:t>required</a:t>
            </a:r>
            <a:r>
              <a:rPr lang="es-419" sz="2138" i="1" dirty="0">
                <a:sym typeface="Wingdings" panose="05000000000000000000" pitchFamily="2" charset="2"/>
              </a:rPr>
              <a:t>, </a:t>
            </a:r>
            <a:r>
              <a:rPr lang="es-419" sz="2138" i="1" dirty="0" err="1" smtClean="0">
                <a:sym typeface="Wingdings" panose="05000000000000000000" pitchFamily="2" charset="2"/>
              </a:rPr>
              <a:t>minlength</a:t>
            </a:r>
            <a:r>
              <a:rPr lang="es-419" sz="2138" i="1" dirty="0" smtClean="0">
                <a:sym typeface="Wingdings" panose="05000000000000000000" pitchFamily="2" charset="2"/>
              </a:rPr>
              <a:t>. Etc.</a:t>
            </a:r>
            <a:endParaRPr lang="es-419" sz="2138" dirty="0" smtClean="0"/>
          </a:p>
          <a:p>
            <a:pPr marL="845367" lvl="3" indent="-3429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419" sz="2138" dirty="0" smtClean="0"/>
              <a:t>  Con </a:t>
            </a:r>
            <a:r>
              <a:rPr lang="es-419" sz="2138" dirty="0"/>
              <a:t>directivas los vincula </a:t>
            </a:r>
            <a:r>
              <a:rPr lang="es-419" sz="2138" dirty="0" smtClean="0"/>
              <a:t>con </a:t>
            </a:r>
            <a:r>
              <a:rPr lang="es-419" sz="2138" dirty="0"/>
              <a:t>las funciones de validación</a:t>
            </a:r>
            <a:r>
              <a:rPr lang="es-419" sz="2447" dirty="0" smtClean="0"/>
              <a:t>.</a:t>
            </a:r>
            <a:endParaRPr lang="es-419" sz="2447" dirty="0"/>
          </a:p>
          <a:p>
            <a:pPr marL="1016817" lvl="3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419" sz="2138" dirty="0" smtClean="0">
                <a:sym typeface="Wingdings" panose="05000000000000000000" pitchFamily="2" charset="2"/>
              </a:rPr>
              <a:t>Hay que deshabilitar la validación de HTML5</a:t>
            </a:r>
            <a:r>
              <a:rPr lang="es-419" sz="2138" dirty="0">
                <a:sym typeface="Wingdings" panose="05000000000000000000" pitchFamily="2" charset="2"/>
              </a:rPr>
              <a:t> </a:t>
            </a:r>
            <a:r>
              <a:rPr lang="es-419" sz="2138" dirty="0" smtClean="0">
                <a:sym typeface="Wingdings" panose="05000000000000000000" pitchFamily="2" charset="2"/>
              </a:rPr>
              <a:t> &lt;</a:t>
            </a:r>
            <a:r>
              <a:rPr lang="es-AR" sz="2000" dirty="0" err="1" smtClean="0">
                <a:latin typeface="Consolas" panose="020B0609020204030204" pitchFamily="49" charset="0"/>
              </a:rPr>
              <a:t>form</a:t>
            </a:r>
            <a:r>
              <a:rPr lang="es-AR" sz="2000" dirty="0" smtClean="0">
                <a:latin typeface="Consolas" panose="020B0609020204030204" pitchFamily="49" charset="0"/>
              </a:rPr>
              <a:t> </a:t>
            </a:r>
            <a:r>
              <a:rPr lang="es-AR" sz="2000" b="1" dirty="0" err="1" smtClean="0">
                <a:latin typeface="Consolas" panose="020B0609020204030204" pitchFamily="49" charset="0"/>
              </a:rPr>
              <a:t>novalidate</a:t>
            </a:r>
            <a:r>
              <a:rPr lang="es-AR" sz="2000" dirty="0">
                <a:latin typeface="Consolas" panose="020B0609020204030204" pitchFamily="49" charset="0"/>
              </a:rPr>
              <a:t>&gt;</a:t>
            </a:r>
            <a:endParaRPr lang="es-419" sz="2000" dirty="0" smtClean="0"/>
          </a:p>
          <a:p>
            <a:pPr marL="457200" lvl="2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Variables de </a:t>
            </a:r>
            <a:r>
              <a:rPr lang="es-419" sz="2800" dirty="0" err="1"/>
              <a:t>Template</a:t>
            </a:r>
            <a:r>
              <a:rPr lang="es-419" sz="2800" dirty="0"/>
              <a:t> </a:t>
            </a:r>
            <a:r>
              <a:rPr lang="es-419" sz="2800" dirty="0" smtClean="0"/>
              <a:t> </a:t>
            </a:r>
            <a:r>
              <a:rPr lang="es-419" sz="2400" dirty="0" smtClean="0">
                <a:sym typeface="Wingdings" panose="05000000000000000000" pitchFamily="2" charset="2"/>
              </a:rPr>
              <a:t> chequeo de estado del formulario</a:t>
            </a:r>
            <a:endParaRPr lang="es-419" sz="2400" dirty="0">
              <a:sym typeface="Wingdings" panose="05000000000000000000" pitchFamily="2" charset="2"/>
            </a:endParaRPr>
          </a:p>
          <a:p>
            <a:pPr marL="845367" lvl="3" indent="-3429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AR" sz="2138" b="1" dirty="0"/>
              <a:t>#</a:t>
            </a:r>
            <a:r>
              <a:rPr lang="es-AR" sz="2138" b="1" dirty="0" err="1"/>
              <a:t>name</a:t>
            </a:r>
            <a:r>
              <a:rPr lang="es-AR" sz="2138" b="1" dirty="0"/>
              <a:t>="</a:t>
            </a:r>
            <a:r>
              <a:rPr lang="es-AR" sz="2138" b="1" dirty="0" err="1"/>
              <a:t>ngModel</a:t>
            </a:r>
            <a:r>
              <a:rPr lang="es-AR" sz="2138" b="1" dirty="0" smtClean="0"/>
              <a:t>“ </a:t>
            </a:r>
            <a:r>
              <a:rPr lang="es-AR" sz="2138" dirty="0" smtClean="0">
                <a:sym typeface="Wingdings" panose="05000000000000000000" pitchFamily="2" charset="2"/>
              </a:rPr>
              <a:t> Aplicable a los campos.</a:t>
            </a:r>
            <a:endParaRPr lang="es-AR" sz="2138" dirty="0" smtClean="0"/>
          </a:p>
          <a:p>
            <a:pPr marL="845367" lvl="3" indent="-3429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AR" sz="2138" b="1" dirty="0"/>
              <a:t>#</a:t>
            </a:r>
            <a:r>
              <a:rPr lang="es-AR" sz="2138" b="1" dirty="0" err="1"/>
              <a:t>loginForm</a:t>
            </a:r>
            <a:r>
              <a:rPr lang="es-AR" sz="2138" b="1" dirty="0"/>
              <a:t>=“</a:t>
            </a:r>
            <a:r>
              <a:rPr lang="es-AR" sz="2138" b="1" dirty="0" err="1"/>
              <a:t>ngForm</a:t>
            </a:r>
            <a:r>
              <a:rPr lang="es-AR" sz="2138" b="1" dirty="0" smtClean="0"/>
              <a:t>” </a:t>
            </a:r>
            <a:r>
              <a:rPr lang="es-AR" sz="2138" b="1" dirty="0" smtClean="0">
                <a:sym typeface="Wingdings" panose="05000000000000000000" pitchFamily="2" charset="2"/>
              </a:rPr>
              <a:t> </a:t>
            </a:r>
            <a:r>
              <a:rPr lang="es-AR" sz="2138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AR" sz="2138" dirty="0">
                <a:sym typeface="Wingdings" panose="05000000000000000000" pitchFamily="2" charset="2"/>
              </a:rPr>
              <a:t>Representa al formulario</a:t>
            </a:r>
            <a:r>
              <a:rPr lang="es-AR" sz="2138" dirty="0" smtClean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pPr marL="457200" lvl="2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800" dirty="0" smtClean="0">
                <a:sym typeface="Wingdings" panose="05000000000000000000" pitchFamily="2" charset="2"/>
              </a:rPr>
              <a:t>Validaciones </a:t>
            </a:r>
            <a:r>
              <a:rPr lang="es-AR" sz="2800" i="1" dirty="0" err="1" smtClean="0">
                <a:sym typeface="Wingdings" panose="05000000000000000000" pitchFamily="2" charset="2"/>
              </a:rPr>
              <a:t>customs</a:t>
            </a:r>
            <a:r>
              <a:rPr lang="es-AR" sz="2800" i="1" dirty="0" smtClean="0">
                <a:sym typeface="Wingdings" panose="05000000000000000000" pitchFamily="2" charset="2"/>
              </a:rPr>
              <a:t>:</a:t>
            </a:r>
          </a:p>
          <a:p>
            <a:pPr marL="845367" lvl="3" indent="-3429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AR" sz="2138" dirty="0">
                <a:sym typeface="Wingdings" panose="05000000000000000000" pitchFamily="2" charset="2"/>
              </a:rPr>
              <a:t>Mediante de directivas + </a:t>
            </a:r>
            <a:r>
              <a:rPr lang="es-AR" sz="2138" dirty="0" smtClean="0">
                <a:sym typeface="Wingdings" panose="05000000000000000000" pitchFamily="2" charset="2"/>
              </a:rPr>
              <a:t>funciones validadoras</a:t>
            </a:r>
            <a:endParaRPr lang="es-AR" sz="2138" dirty="0">
              <a:sym typeface="Wingdings" panose="05000000000000000000" pitchFamily="2" charset="2"/>
            </a:endParaRPr>
          </a:p>
          <a:p>
            <a:pPr marL="0" lvl="2" indent="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AR" sz="2138" dirty="0">
              <a:sym typeface="Wingdings" panose="05000000000000000000" pitchFamily="2" charset="2"/>
            </a:endParaRPr>
          </a:p>
          <a:p>
            <a:pPr marL="502467" lvl="3" indent="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138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AR" sz="2138" dirty="0" smtClean="0">
                <a:solidFill>
                  <a:schemeClr val="tx1"/>
                </a:solidFill>
                <a:sym typeface="Wingdings" panose="05000000000000000000" pitchFamily="2" charset="2"/>
              </a:rPr>
              <a:t>   </a:t>
            </a:r>
            <a:endParaRPr lang="es-AR" sz="2138" dirty="0"/>
          </a:p>
          <a:p>
            <a:pPr marL="457200" lvl="2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491" dirty="0" smtClean="0"/>
          </a:p>
          <a:p>
            <a:pPr marL="457200" lvl="2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  <a:p>
            <a:pPr marL="514350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+mj-lt"/>
              <a:buAutoNum type="arabicPeriod" startAt="3"/>
            </a:pPr>
            <a:endParaRPr lang="es-419" sz="3200" dirty="0" smtClean="0"/>
          </a:p>
          <a:p>
            <a:pPr marL="514350" lvl="2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+mj-lt"/>
              <a:buAutoNum type="arabicPeriod"/>
            </a:pPr>
            <a:endParaRPr lang="es-419" sz="2491" b="1" dirty="0" smtClean="0"/>
          </a:p>
          <a:p>
            <a:pPr marL="1016817" lvl="3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138" b="1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491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3200" dirty="0" smtClean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491" dirty="0" smtClean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49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6971" y="4001610"/>
            <a:ext cx="4141694" cy="11924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7665" y="5484861"/>
            <a:ext cx="41910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7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Formularios en Angular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" name="Picture 3" descr="Learn the Basics of &lt;strong&gt;Angular Forms&lt;/strong&gt; - Course by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530" y="39113"/>
            <a:ext cx="2344606" cy="781535"/>
          </a:xfrm>
          <a:prstGeom prst="rect">
            <a:avLst/>
          </a:prstGeom>
        </p:spPr>
      </p:pic>
      <p:sp>
        <p:nvSpPr>
          <p:cNvPr id="5" name="Text Placeholder 4"/>
          <p:cNvSpPr txBox="1">
            <a:spLocks/>
          </p:cNvSpPr>
          <p:nvPr/>
        </p:nvSpPr>
        <p:spPr>
          <a:xfrm>
            <a:off x="448960" y="820396"/>
            <a:ext cx="8488424" cy="474705"/>
          </a:xfrm>
          <a:prstGeom prst="rect">
            <a:avLst/>
          </a:prstGeom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Template</a:t>
            </a:r>
            <a:r>
              <a:rPr lang="es-A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A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Driven</a:t>
            </a:r>
            <a:r>
              <a:rPr lang="es-A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A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Forms, ¿Cómo validamos?</a:t>
            </a:r>
            <a:endParaRPr lang="es-A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028497"/>
              </p:ext>
            </p:extLst>
          </p:nvPr>
        </p:nvGraphicFramePr>
        <p:xfrm>
          <a:off x="927995" y="1738804"/>
          <a:ext cx="10237657" cy="4809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name="Bitmap Image" r:id="rId5" imgW="6467400" imgH="3038400" progId="Paint.Picture">
                  <p:embed/>
                </p:oleObj>
              </mc:Choice>
              <mc:Fallback>
                <p:oleObj name="Bitmap Image" r:id="rId5" imgW="6467400" imgH="3038400" progId="Paint.Picture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7995" y="1738804"/>
                        <a:ext cx="10237657" cy="48097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033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Formularios en Angular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" name="Picture 3" descr="Learn the Basics of &lt;strong&gt;Angular Forms&lt;/strong&gt; - Course by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530" y="39113"/>
            <a:ext cx="2344606" cy="781535"/>
          </a:xfrm>
          <a:prstGeom prst="rect">
            <a:avLst/>
          </a:prstGeom>
        </p:spPr>
      </p:pic>
      <p:sp>
        <p:nvSpPr>
          <p:cNvPr id="5" name="Text Placeholder 4"/>
          <p:cNvSpPr txBox="1">
            <a:spLocks/>
          </p:cNvSpPr>
          <p:nvPr/>
        </p:nvSpPr>
        <p:spPr>
          <a:xfrm>
            <a:off x="448960" y="820396"/>
            <a:ext cx="8488424" cy="474705"/>
          </a:xfrm>
          <a:prstGeom prst="rect">
            <a:avLst/>
          </a:prstGeom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Template</a:t>
            </a:r>
            <a:r>
              <a:rPr lang="es-A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A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Driven</a:t>
            </a:r>
            <a:r>
              <a:rPr lang="es-A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A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Forms, Ejemplos de Uso</a:t>
            </a:r>
            <a:endParaRPr lang="es-A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hape 148"/>
          <p:cNvSpPr txBox="1">
            <a:spLocks/>
          </p:cNvSpPr>
          <p:nvPr/>
        </p:nvSpPr>
        <p:spPr>
          <a:xfrm>
            <a:off x="552199" y="1436620"/>
            <a:ext cx="11317072" cy="51299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-457200">
              <a:lnSpc>
                <a:spcPct val="10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Habilitando / Inhabilitando un </a:t>
            </a:r>
            <a:r>
              <a:rPr lang="es-419" sz="2800" dirty="0" smtClean="0"/>
              <a:t>botón:</a:t>
            </a:r>
          </a:p>
          <a:p>
            <a:pPr marL="0" lvl="2" indent="0">
              <a:lnSpc>
                <a:spcPct val="100000"/>
              </a:lnSpc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800" dirty="0" smtClean="0"/>
              <a:t>    </a:t>
            </a:r>
            <a:r>
              <a:rPr lang="es-419" sz="1800" dirty="0" smtClean="0"/>
              <a:t>&lt;</a:t>
            </a:r>
            <a:r>
              <a:rPr lang="es-419" sz="1800" dirty="0" err="1" smtClean="0"/>
              <a:t>button</a:t>
            </a:r>
            <a:r>
              <a:rPr lang="es-419" sz="1800" dirty="0" smtClean="0"/>
              <a:t> </a:t>
            </a:r>
            <a:r>
              <a:rPr lang="es-419" sz="1800" dirty="0" err="1" smtClean="0"/>
              <a:t>type</a:t>
            </a:r>
            <a:r>
              <a:rPr lang="es-419" sz="1800" dirty="0" smtClean="0"/>
              <a:t>="</a:t>
            </a:r>
            <a:r>
              <a:rPr lang="es-419" sz="1800" dirty="0" err="1" smtClean="0"/>
              <a:t>submit</a:t>
            </a:r>
            <a:r>
              <a:rPr lang="es-419" sz="1800" dirty="0" smtClean="0"/>
              <a:t>“ </a:t>
            </a:r>
            <a:r>
              <a:rPr lang="es-419" sz="1800" b="1" dirty="0" smtClean="0"/>
              <a:t>... [</a:t>
            </a:r>
            <a:r>
              <a:rPr lang="es-419" sz="1800" b="1" dirty="0" err="1" smtClean="0"/>
              <a:t>disabled</a:t>
            </a:r>
            <a:r>
              <a:rPr lang="es-419" sz="1800" b="1" dirty="0" smtClean="0"/>
              <a:t>]="</a:t>
            </a:r>
            <a:r>
              <a:rPr lang="es-419" sz="1800" b="1" dirty="0" err="1" smtClean="0"/>
              <a:t>loginForm.form.invalid</a:t>
            </a:r>
            <a:r>
              <a:rPr lang="es-419" sz="1800" b="1" dirty="0" smtClean="0"/>
              <a:t>"</a:t>
            </a:r>
            <a:r>
              <a:rPr lang="es-419" sz="1800" dirty="0" smtClean="0"/>
              <a:t>&gt;</a:t>
            </a:r>
            <a:r>
              <a:rPr lang="es-419" sz="1800" dirty="0" err="1" smtClean="0"/>
              <a:t>Login</a:t>
            </a:r>
            <a:r>
              <a:rPr lang="es-419" sz="1800" dirty="0" smtClean="0"/>
              <a:t>&lt;/</a:t>
            </a:r>
            <a:r>
              <a:rPr lang="es-419" sz="1800" dirty="0" err="1" smtClean="0"/>
              <a:t>button</a:t>
            </a:r>
            <a:r>
              <a:rPr lang="es-419" sz="1800" dirty="0" smtClean="0"/>
              <a:t>&gt; </a:t>
            </a:r>
          </a:p>
          <a:p>
            <a:pPr marL="457200" lvl="2" indent="-457200">
              <a:lnSpc>
                <a:spcPct val="10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Mostrando / Ocultando mensaje </a:t>
            </a:r>
            <a:r>
              <a:rPr lang="es-419" sz="2800" dirty="0" smtClean="0"/>
              <a:t>de error:</a:t>
            </a:r>
            <a:endParaRPr lang="es-419" sz="2800" dirty="0"/>
          </a:p>
          <a:p>
            <a:pPr marL="0" lvl="2" indent="0">
              <a:lnSpc>
                <a:spcPct val="100000"/>
              </a:lnSpc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800" dirty="0"/>
              <a:t>. </a:t>
            </a:r>
            <a:r>
              <a:rPr lang="es-419" sz="1800" dirty="0"/>
              <a:t>&lt;</a:t>
            </a:r>
            <a:r>
              <a:rPr lang="es-419" sz="1800" dirty="0" err="1"/>
              <a:t>mat</a:t>
            </a:r>
            <a:r>
              <a:rPr lang="es-419" sz="1800" dirty="0"/>
              <a:t>-input-</a:t>
            </a:r>
            <a:r>
              <a:rPr lang="es-419" sz="1800" dirty="0" err="1"/>
              <a:t>container</a:t>
            </a:r>
            <a:r>
              <a:rPr lang="es-419" sz="1800" dirty="0"/>
              <a:t> </a:t>
            </a:r>
            <a:r>
              <a:rPr lang="es-419" sz="1800" dirty="0" smtClean="0"/>
              <a:t> </a:t>
            </a:r>
            <a:r>
              <a:rPr lang="es-419" sz="1800" dirty="0" err="1"/>
              <a:t>dividerColor</a:t>
            </a:r>
            <a:r>
              <a:rPr lang="es-419" sz="1800" dirty="0"/>
              <a:t>="{{</a:t>
            </a:r>
            <a:r>
              <a:rPr lang="es-419" sz="1800" dirty="0" err="1"/>
              <a:t>password.invalid</a:t>
            </a:r>
            <a:r>
              <a:rPr lang="es-419" sz="1800" dirty="0"/>
              <a:t> &amp;&amp; !</a:t>
            </a:r>
            <a:r>
              <a:rPr lang="es-419" sz="1800" dirty="0" err="1"/>
              <a:t>password.pristine</a:t>
            </a:r>
            <a:r>
              <a:rPr lang="es-419" sz="1800" dirty="0"/>
              <a:t> ? '</a:t>
            </a:r>
            <a:r>
              <a:rPr lang="es-419" sz="1800" dirty="0" err="1"/>
              <a:t>warn</a:t>
            </a:r>
            <a:r>
              <a:rPr lang="es-419" sz="1800" dirty="0"/>
              <a:t>' : '</a:t>
            </a:r>
            <a:r>
              <a:rPr lang="es-419" sz="1800" dirty="0" err="1"/>
              <a:t>primary</a:t>
            </a:r>
            <a:r>
              <a:rPr lang="es-419" sz="1800" dirty="0"/>
              <a:t>'}}"&gt;</a:t>
            </a:r>
          </a:p>
          <a:p>
            <a:pPr marL="0" lvl="2" indent="0">
              <a:lnSpc>
                <a:spcPct val="100000"/>
              </a:lnSpc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1800" dirty="0"/>
              <a:t>        &lt;input </a:t>
            </a:r>
            <a:r>
              <a:rPr lang="es-419" sz="1800" b="1" dirty="0"/>
              <a:t>... #password="</a:t>
            </a:r>
            <a:r>
              <a:rPr lang="es-419" sz="1800" b="1" dirty="0" err="1"/>
              <a:t>ngModel</a:t>
            </a:r>
            <a:r>
              <a:rPr lang="es-419" sz="1800" b="1" dirty="0"/>
              <a:t>" </a:t>
            </a:r>
            <a:r>
              <a:rPr lang="es-419" sz="1800" b="1" dirty="0" err="1"/>
              <a:t>required</a:t>
            </a:r>
            <a:r>
              <a:rPr lang="es-419" sz="1800" dirty="0"/>
              <a:t>&gt;</a:t>
            </a:r>
          </a:p>
          <a:p>
            <a:pPr marL="0" lvl="2" indent="0">
              <a:lnSpc>
                <a:spcPct val="100000"/>
              </a:lnSpc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1800" dirty="0"/>
              <a:t>        &lt;</a:t>
            </a:r>
            <a:r>
              <a:rPr lang="es-419" sz="1800" dirty="0" err="1"/>
              <a:t>mat-hint</a:t>
            </a:r>
            <a:r>
              <a:rPr lang="es-419" sz="1800" dirty="0"/>
              <a:t>&gt;</a:t>
            </a:r>
          </a:p>
          <a:p>
            <a:pPr marL="0" lvl="2" indent="0">
              <a:lnSpc>
                <a:spcPct val="100000"/>
              </a:lnSpc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1800" dirty="0"/>
              <a:t>            &lt;</a:t>
            </a:r>
            <a:r>
              <a:rPr lang="es-419" sz="1800" dirty="0" err="1"/>
              <a:t>span</a:t>
            </a:r>
            <a:r>
              <a:rPr lang="es-419" sz="1800" dirty="0"/>
              <a:t> [</a:t>
            </a:r>
            <a:r>
              <a:rPr lang="es-419" sz="1800" dirty="0" err="1"/>
              <a:t>hidden</a:t>
            </a:r>
            <a:r>
              <a:rPr lang="es-419" sz="1800" dirty="0"/>
              <a:t>]="</a:t>
            </a:r>
            <a:r>
              <a:rPr lang="es-419" sz="1800" dirty="0" err="1"/>
              <a:t>password.pristine</a:t>
            </a:r>
            <a:r>
              <a:rPr lang="es-419" sz="1800" dirty="0"/>
              <a:t>"&gt;</a:t>
            </a:r>
          </a:p>
          <a:p>
            <a:pPr marL="0" lvl="2" indent="0">
              <a:lnSpc>
                <a:spcPct val="100000"/>
              </a:lnSpc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1800" dirty="0"/>
              <a:t>                &lt;</a:t>
            </a:r>
            <a:r>
              <a:rPr lang="es-419" sz="1800" dirty="0" err="1"/>
              <a:t>span</a:t>
            </a:r>
            <a:r>
              <a:rPr lang="es-419" sz="1800" dirty="0"/>
              <a:t> </a:t>
            </a:r>
            <a:r>
              <a:rPr lang="es-419" sz="1800" b="1" dirty="0"/>
              <a:t>[</a:t>
            </a:r>
            <a:r>
              <a:rPr lang="es-419" sz="1800" b="1" dirty="0" err="1"/>
              <a:t>hidden</a:t>
            </a:r>
            <a:r>
              <a:rPr lang="es-419" sz="1800" b="1" dirty="0" smtClean="0"/>
              <a:t>]=“!</a:t>
            </a:r>
            <a:r>
              <a:rPr lang="es-419" sz="1800" b="1" dirty="0" err="1" smtClean="0"/>
              <a:t>password.touched</a:t>
            </a:r>
            <a:r>
              <a:rPr lang="es-419" sz="1800" b="1" dirty="0" smtClean="0"/>
              <a:t> || !</a:t>
            </a:r>
            <a:r>
              <a:rPr lang="es-419" sz="1800" b="1" dirty="0"/>
              <a:t>password.</a:t>
            </a:r>
            <a:r>
              <a:rPr lang="es-419" sz="1800" b="1" dirty="0" err="1"/>
              <a:t>errors</a:t>
            </a:r>
            <a:r>
              <a:rPr lang="es-419" sz="1800" b="1" dirty="0"/>
              <a:t>?.</a:t>
            </a:r>
            <a:r>
              <a:rPr lang="es-419" sz="1800" b="1" dirty="0" err="1"/>
              <a:t>required</a:t>
            </a:r>
            <a:r>
              <a:rPr lang="es-419" sz="1800" b="1" dirty="0"/>
              <a:t>"</a:t>
            </a:r>
            <a:r>
              <a:rPr lang="es-419" sz="1800" dirty="0"/>
              <a:t>&gt;password </a:t>
            </a:r>
            <a:r>
              <a:rPr lang="es-419" sz="1800" dirty="0" err="1"/>
              <a:t>is</a:t>
            </a:r>
            <a:r>
              <a:rPr lang="es-419" sz="1800" dirty="0"/>
              <a:t> </a:t>
            </a:r>
            <a:r>
              <a:rPr lang="es-419" sz="1800" dirty="0" err="1"/>
              <a:t>required</a:t>
            </a:r>
            <a:r>
              <a:rPr lang="es-419" sz="1800" dirty="0"/>
              <a:t>&lt;/</a:t>
            </a:r>
            <a:r>
              <a:rPr lang="es-419" sz="1800" dirty="0" err="1"/>
              <a:t>span</a:t>
            </a:r>
            <a:r>
              <a:rPr lang="es-419" sz="1800" dirty="0"/>
              <a:t>&gt;</a:t>
            </a:r>
          </a:p>
          <a:p>
            <a:pPr marL="0" lvl="2" indent="0">
              <a:lnSpc>
                <a:spcPct val="100000"/>
              </a:lnSpc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1800" dirty="0"/>
              <a:t>            &lt;/</a:t>
            </a:r>
            <a:r>
              <a:rPr lang="es-419" sz="1800" dirty="0" err="1"/>
              <a:t>span</a:t>
            </a:r>
            <a:r>
              <a:rPr lang="es-419" sz="1800" dirty="0"/>
              <a:t>&gt;</a:t>
            </a:r>
          </a:p>
          <a:p>
            <a:pPr marL="0" lvl="2" indent="0">
              <a:lnSpc>
                <a:spcPct val="100000"/>
              </a:lnSpc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1800" dirty="0"/>
              <a:t>        &lt;/</a:t>
            </a:r>
            <a:r>
              <a:rPr lang="es-419" sz="1800" dirty="0" err="1"/>
              <a:t>mat-hint</a:t>
            </a:r>
            <a:r>
              <a:rPr lang="es-419" sz="1800" dirty="0"/>
              <a:t>&gt;</a:t>
            </a:r>
          </a:p>
          <a:p>
            <a:pPr marL="0" lvl="2" indent="0">
              <a:lnSpc>
                <a:spcPct val="100000"/>
              </a:lnSpc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1800" dirty="0"/>
              <a:t>    &lt;/</a:t>
            </a:r>
            <a:r>
              <a:rPr lang="es-419" sz="1800" dirty="0" err="1"/>
              <a:t>mat</a:t>
            </a:r>
            <a:r>
              <a:rPr lang="es-419" sz="1800" dirty="0"/>
              <a:t>-input-</a:t>
            </a:r>
            <a:r>
              <a:rPr lang="es-419" sz="1800" dirty="0" err="1"/>
              <a:t>container</a:t>
            </a:r>
            <a:r>
              <a:rPr lang="es-419" sz="1800" dirty="0"/>
              <a:t>&gt;</a:t>
            </a:r>
          </a:p>
          <a:p>
            <a:pPr marL="457200" lvl="2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138" dirty="0" smtClean="0"/>
          </a:p>
          <a:p>
            <a:pPr marL="457200" lvl="2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 smtClean="0">
                <a:sym typeface="Wingdings" panose="05000000000000000000" pitchFamily="2" charset="2"/>
              </a:rPr>
              <a:t>.</a:t>
            </a:r>
            <a:endParaRPr lang="es-419" sz="2400" dirty="0">
              <a:sym typeface="Wingdings" panose="05000000000000000000" pitchFamily="2" charset="2"/>
            </a:endParaRPr>
          </a:p>
          <a:p>
            <a:pPr marL="845367" lvl="3" indent="-3429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AR" sz="2138" dirty="0" smtClean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pPr marL="457200" lvl="2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800" i="1" dirty="0" smtClean="0">
                <a:sym typeface="Wingdings" panose="05000000000000000000" pitchFamily="2" charset="2"/>
              </a:rPr>
              <a:t>:</a:t>
            </a:r>
          </a:p>
          <a:p>
            <a:pPr marL="0" lvl="2" indent="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AR" sz="2138" dirty="0">
              <a:sym typeface="Wingdings" panose="05000000000000000000" pitchFamily="2" charset="2"/>
            </a:endParaRPr>
          </a:p>
          <a:p>
            <a:pPr marL="502467" lvl="3" indent="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138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AR" sz="2138" dirty="0" smtClean="0">
                <a:solidFill>
                  <a:schemeClr val="tx1"/>
                </a:solidFill>
                <a:sym typeface="Wingdings" panose="05000000000000000000" pitchFamily="2" charset="2"/>
              </a:rPr>
              <a:t>   </a:t>
            </a:r>
            <a:endParaRPr lang="es-AR" sz="2138" dirty="0"/>
          </a:p>
          <a:p>
            <a:pPr marL="457200" lvl="2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491" dirty="0" smtClean="0"/>
          </a:p>
          <a:p>
            <a:pPr marL="457200" lvl="2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  <a:p>
            <a:pPr marL="514350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+mj-lt"/>
              <a:buAutoNum type="arabicPeriod" startAt="3"/>
            </a:pPr>
            <a:endParaRPr lang="es-419" sz="3200" dirty="0" smtClean="0"/>
          </a:p>
          <a:p>
            <a:pPr marL="514350" lvl="2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+mj-lt"/>
              <a:buAutoNum type="arabicPeriod"/>
            </a:pPr>
            <a:endParaRPr lang="es-419" sz="2491" b="1" dirty="0" smtClean="0"/>
          </a:p>
          <a:p>
            <a:pPr marL="1016817" lvl="3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138" b="1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491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3200" dirty="0" smtClean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491" dirty="0" smtClean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491" dirty="0"/>
          </a:p>
        </p:txBody>
      </p:sp>
    </p:spTree>
    <p:extLst>
      <p:ext uri="{BB962C8B-B14F-4D97-AF65-F5344CB8AC3E}">
        <p14:creationId xmlns:p14="http://schemas.microsoft.com/office/powerpoint/2010/main" val="246678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Formularios en Angular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" name="Picture 3" descr="Learn the Basics of &lt;strong&gt;Angular Forms&lt;/strong&gt; - Course by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530" y="39113"/>
            <a:ext cx="2344606" cy="781535"/>
          </a:xfrm>
          <a:prstGeom prst="rect">
            <a:avLst/>
          </a:prstGeom>
        </p:spPr>
      </p:pic>
      <p:sp>
        <p:nvSpPr>
          <p:cNvPr id="5" name="Text Placeholder 4"/>
          <p:cNvSpPr txBox="1">
            <a:spLocks/>
          </p:cNvSpPr>
          <p:nvPr/>
        </p:nvSpPr>
        <p:spPr>
          <a:xfrm>
            <a:off x="448960" y="820396"/>
            <a:ext cx="8488424" cy="474705"/>
          </a:xfrm>
          <a:prstGeom prst="rect">
            <a:avLst/>
          </a:prstGeom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Template</a:t>
            </a:r>
            <a:r>
              <a:rPr lang="es-A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A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Driven</a:t>
            </a:r>
            <a:r>
              <a:rPr lang="es-A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Forms – Ejemplo Formulario</a:t>
            </a:r>
            <a:endParaRPr lang="es-A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977" y="1886896"/>
            <a:ext cx="3862122" cy="35188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99" y="1429696"/>
            <a:ext cx="68008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0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Formularios en Angular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" name="Picture 3" descr="Learn the Basics of &lt;strong&gt;Angular Forms&lt;/strong&gt; - Course by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530" y="39113"/>
            <a:ext cx="2344606" cy="781535"/>
          </a:xfrm>
          <a:prstGeom prst="rect">
            <a:avLst/>
          </a:prstGeom>
        </p:spPr>
      </p:pic>
      <p:sp>
        <p:nvSpPr>
          <p:cNvPr id="5" name="Text Placeholder 4"/>
          <p:cNvSpPr txBox="1">
            <a:spLocks/>
          </p:cNvSpPr>
          <p:nvPr/>
        </p:nvSpPr>
        <p:spPr>
          <a:xfrm>
            <a:off x="448960" y="820396"/>
            <a:ext cx="10822420" cy="474705"/>
          </a:xfrm>
          <a:prstGeom prst="rect">
            <a:avLst/>
          </a:prstGeom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Template</a:t>
            </a:r>
            <a:r>
              <a:rPr lang="es-A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A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Driven</a:t>
            </a:r>
            <a:r>
              <a:rPr lang="es-A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A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Forms - </a:t>
            </a:r>
            <a:r>
              <a:rPr lang="es-A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Submit</a:t>
            </a:r>
            <a:r>
              <a:rPr lang="es-A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and Cancel</a:t>
            </a:r>
          </a:p>
        </p:txBody>
      </p:sp>
      <p:sp>
        <p:nvSpPr>
          <p:cNvPr id="7" name="Shape 148"/>
          <p:cNvSpPr txBox="1">
            <a:spLocks/>
          </p:cNvSpPr>
          <p:nvPr/>
        </p:nvSpPr>
        <p:spPr>
          <a:xfrm>
            <a:off x="552199" y="1436620"/>
            <a:ext cx="10445400" cy="51299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00" dirty="0" err="1" smtClean="0">
                <a:sym typeface="Wingdings" panose="05000000000000000000" pitchFamily="2" charset="2"/>
              </a:rPr>
              <a:t>Submit</a:t>
            </a:r>
            <a:r>
              <a:rPr lang="es-419" sz="2800" dirty="0" smtClean="0">
                <a:sym typeface="Wingdings" panose="05000000000000000000" pitchFamily="2" charset="2"/>
              </a:rPr>
              <a:t>:</a:t>
            </a:r>
            <a:endParaRPr lang="es-419" sz="2800" dirty="0"/>
          </a:p>
          <a:p>
            <a:pPr marL="845367" lvl="3" indent="-3429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419" sz="2000" dirty="0"/>
              <a:t>Esta</a:t>
            </a:r>
            <a:r>
              <a:rPr lang="es-419" sz="2000" dirty="0" smtClean="0"/>
              <a:t> manejado directamente por </a:t>
            </a:r>
            <a:r>
              <a:rPr lang="es-419" sz="2000" b="1" dirty="0" err="1" smtClean="0"/>
              <a:t>ngForm</a:t>
            </a:r>
            <a:r>
              <a:rPr lang="es-419" sz="2000" dirty="0" smtClean="0"/>
              <a:t>.</a:t>
            </a:r>
          </a:p>
          <a:p>
            <a:pPr marL="845367" lvl="3" indent="-3429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AR" sz="2000" dirty="0" err="1"/>
              <a:t>Event</a:t>
            </a:r>
            <a:r>
              <a:rPr lang="es-AR" sz="2000" dirty="0"/>
              <a:t> </a:t>
            </a:r>
            <a:r>
              <a:rPr lang="es-AR" sz="2000" dirty="0" err="1"/>
              <a:t>Handler</a:t>
            </a:r>
            <a:r>
              <a:rPr lang="es-AR" sz="2000" dirty="0"/>
              <a:t> </a:t>
            </a:r>
            <a:r>
              <a:rPr lang="es-AR" sz="2000" dirty="0">
                <a:sym typeface="Wingdings" panose="05000000000000000000" pitchFamily="2" charset="2"/>
              </a:rPr>
              <a:t> </a:t>
            </a:r>
            <a:r>
              <a:rPr lang="es-AR" sz="2000" dirty="0"/>
              <a:t>(</a:t>
            </a:r>
            <a:r>
              <a:rPr lang="es-AR" sz="2000" dirty="0" err="1"/>
              <a:t>ngSubmit</a:t>
            </a:r>
            <a:r>
              <a:rPr lang="es-AR" sz="2000" dirty="0"/>
              <a:t>)</a:t>
            </a:r>
            <a:endParaRPr lang="es-419" sz="2000" dirty="0"/>
          </a:p>
          <a:p>
            <a:pPr marL="457200" lvl="2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00" dirty="0" smtClean="0">
                <a:sym typeface="Wingdings" panose="05000000000000000000" pitchFamily="2" charset="2"/>
              </a:rPr>
              <a:t>Cancel</a:t>
            </a:r>
            <a:r>
              <a:rPr lang="es-419" sz="2800" dirty="0" smtClean="0">
                <a:sym typeface="Wingdings" panose="05000000000000000000" pitchFamily="2" charset="2"/>
              </a:rPr>
              <a:t>:</a:t>
            </a:r>
            <a:endParaRPr lang="es-419" sz="2800" dirty="0"/>
          </a:p>
          <a:p>
            <a:pPr marL="845367" lvl="3" indent="-3429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419" sz="2000" dirty="0" smtClean="0">
                <a:sym typeface="Wingdings" panose="05000000000000000000" pitchFamily="2" charset="2"/>
              </a:rPr>
              <a:t>Botón standard: </a:t>
            </a:r>
            <a:r>
              <a:rPr lang="es-AR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AR" sz="2000" dirty="0" err="1" smtClean="0"/>
              <a:t>Event</a:t>
            </a:r>
            <a:r>
              <a:rPr lang="es-AR" sz="2000" dirty="0" smtClean="0"/>
              <a:t> </a:t>
            </a:r>
            <a:r>
              <a:rPr lang="es-AR" sz="2000" dirty="0" err="1"/>
              <a:t>Handler</a:t>
            </a:r>
            <a:r>
              <a:rPr lang="es-AR" sz="2000" dirty="0"/>
              <a:t> </a:t>
            </a:r>
            <a:r>
              <a:rPr lang="es-AR" sz="2000" dirty="0">
                <a:sym typeface="Wingdings" panose="05000000000000000000" pitchFamily="2" charset="2"/>
              </a:rPr>
              <a:t> </a:t>
            </a:r>
            <a:r>
              <a:rPr lang="es-AR" sz="2000" dirty="0" smtClean="0"/>
              <a:t>(</a:t>
            </a:r>
            <a:r>
              <a:rPr lang="es-AR" sz="2000" dirty="0" err="1" smtClean="0"/>
              <a:t>click</a:t>
            </a:r>
            <a:r>
              <a:rPr lang="es-AR" sz="2000" dirty="0" smtClean="0"/>
              <a:t>)</a:t>
            </a:r>
            <a:endParaRPr lang="es-419" sz="2000" dirty="0"/>
          </a:p>
          <a:p>
            <a:pPr marL="502467" lvl="3" indent="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AR" sz="2138" dirty="0" smtClean="0"/>
          </a:p>
          <a:p>
            <a:pPr marL="457200" lvl="2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491" dirty="0" smtClean="0"/>
          </a:p>
          <a:p>
            <a:pPr marL="457200" lvl="2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  <a:p>
            <a:pPr marL="514350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+mj-lt"/>
              <a:buAutoNum type="arabicPeriod" startAt="3"/>
            </a:pPr>
            <a:endParaRPr lang="es-419" sz="3200" dirty="0" smtClean="0"/>
          </a:p>
          <a:p>
            <a:pPr marL="514350" lvl="2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+mj-lt"/>
              <a:buAutoNum type="arabicPeriod"/>
            </a:pPr>
            <a:endParaRPr lang="es-419" sz="2491" b="1" dirty="0" smtClean="0"/>
          </a:p>
          <a:p>
            <a:pPr marL="1016817" lvl="3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138" b="1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491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3200" dirty="0" smtClean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491" dirty="0" smtClean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49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915" y="2548403"/>
            <a:ext cx="5499470" cy="14121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285" y="1330423"/>
            <a:ext cx="4229100" cy="1028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5688" y="4315300"/>
            <a:ext cx="5370697" cy="10971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621" y="4563611"/>
            <a:ext cx="5939323" cy="215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5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Formularios en Angular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" name="Picture 3" descr="Learn the Basics of &lt;strong&gt;Angular Forms&lt;/strong&gt; - Course by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530" y="39113"/>
            <a:ext cx="2344606" cy="781535"/>
          </a:xfrm>
          <a:prstGeom prst="rect">
            <a:avLst/>
          </a:prstGeom>
        </p:spPr>
      </p:pic>
      <p:sp>
        <p:nvSpPr>
          <p:cNvPr id="5" name="Text Placeholder 4"/>
          <p:cNvSpPr txBox="1">
            <a:spLocks/>
          </p:cNvSpPr>
          <p:nvPr/>
        </p:nvSpPr>
        <p:spPr>
          <a:xfrm>
            <a:off x="448960" y="820396"/>
            <a:ext cx="8488424" cy="474705"/>
          </a:xfrm>
          <a:prstGeom prst="rect">
            <a:avLst/>
          </a:prstGeom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¿Reactive Forms?</a:t>
            </a:r>
            <a:endParaRPr lang="es-A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hape 148"/>
          <p:cNvSpPr txBox="1">
            <a:spLocks/>
          </p:cNvSpPr>
          <p:nvPr/>
        </p:nvSpPr>
        <p:spPr>
          <a:xfrm>
            <a:off x="261257" y="1295101"/>
            <a:ext cx="11644604" cy="556289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00" dirty="0" smtClean="0"/>
              <a:t>Se definen programáticamente en el </a:t>
            </a:r>
            <a:r>
              <a:rPr lang="es-419" sz="2400" dirty="0" err="1" smtClean="0"/>
              <a:t>controller</a:t>
            </a:r>
            <a:r>
              <a:rPr lang="es-419" sz="2400" dirty="0" smtClean="0"/>
              <a:t>.</a:t>
            </a:r>
          </a:p>
          <a:p>
            <a:pPr marL="457200" lvl="2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00" dirty="0" smtClean="0"/>
              <a:t>Enfoque explicito e inmutable para el manejo del estado y el flujo de datos</a:t>
            </a:r>
            <a:r>
              <a:rPr lang="es-419" sz="2800" dirty="0" smtClean="0"/>
              <a:t>:</a:t>
            </a:r>
          </a:p>
          <a:p>
            <a:pPr marL="959667" lvl="3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AR" sz="2000" dirty="0" smtClean="0"/>
              <a:t>Acceso </a:t>
            </a:r>
            <a:r>
              <a:rPr lang="es-AR" sz="2000" dirty="0"/>
              <a:t>desde el componente a una representación en objetos de los controles del formulario</a:t>
            </a:r>
            <a:r>
              <a:rPr lang="es-AR" sz="2400" dirty="0" smtClean="0"/>
              <a:t>.</a:t>
            </a:r>
          </a:p>
          <a:p>
            <a:pPr marL="959667" lvl="3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AR" sz="2000" dirty="0"/>
              <a:t>No permite </a:t>
            </a:r>
            <a:r>
              <a:rPr lang="en-US" sz="2000" i="1" dirty="0"/>
              <a:t>two-way binding</a:t>
            </a:r>
            <a:r>
              <a:rPr lang="en-US" sz="2400" dirty="0" smtClean="0"/>
              <a:t>. </a:t>
            </a:r>
            <a:r>
              <a:rPr lang="en-US" sz="2000" dirty="0" smtClean="0">
                <a:sym typeface="Wingdings" panose="05000000000000000000" pitchFamily="2" charset="2"/>
              </a:rPr>
              <a:t>   </a:t>
            </a:r>
            <a:r>
              <a:rPr lang="es-419" sz="2000" dirty="0" smtClean="0"/>
              <a:t>Maneja </a:t>
            </a:r>
            <a:r>
              <a:rPr lang="es-419" sz="2000" dirty="0"/>
              <a:t>una </a:t>
            </a:r>
            <a:r>
              <a:rPr lang="es-419" sz="2000" b="1" dirty="0"/>
              <a:t>copia</a:t>
            </a:r>
            <a:r>
              <a:rPr lang="es-419" sz="2000" dirty="0"/>
              <a:t> del </a:t>
            </a:r>
            <a:r>
              <a:rPr lang="es-419" sz="2000" b="1" dirty="0"/>
              <a:t>modelo</a:t>
            </a:r>
            <a:r>
              <a:rPr lang="es-419" sz="2000" dirty="0"/>
              <a:t> </a:t>
            </a:r>
            <a:r>
              <a:rPr lang="es-419" sz="2000" dirty="0" smtClean="0"/>
              <a:t>original</a:t>
            </a:r>
            <a:r>
              <a:rPr lang="es-419" sz="2138" dirty="0" smtClean="0"/>
              <a:t>.  </a:t>
            </a:r>
            <a:r>
              <a:rPr lang="es-AR" sz="2000" dirty="0" smtClean="0"/>
              <a:t>Por cada cambio </a:t>
            </a:r>
            <a:r>
              <a:rPr lang="es-AR" sz="2000" dirty="0"/>
              <a:t>en el modelo de datos, </a:t>
            </a:r>
            <a:r>
              <a:rPr lang="es-AR" sz="2000" dirty="0" smtClean="0"/>
              <a:t>devuelve uno </a:t>
            </a:r>
            <a:r>
              <a:rPr lang="es-AR" sz="2000" dirty="0"/>
              <a:t>nuevo </a:t>
            </a:r>
            <a:r>
              <a:rPr lang="es-AR" sz="2000" dirty="0" smtClean="0"/>
              <a:t>en </a:t>
            </a:r>
            <a:r>
              <a:rPr lang="es-AR" sz="2000" dirty="0"/>
              <a:t>lugar de actualizar el </a:t>
            </a:r>
            <a:r>
              <a:rPr lang="es-AR" sz="2000" dirty="0" smtClean="0"/>
              <a:t>existente. </a:t>
            </a:r>
            <a:r>
              <a:rPr lang="es-AR" sz="2000" dirty="0" smtClean="0">
                <a:sym typeface="Wingdings" panose="05000000000000000000" pitchFamily="2" charset="2"/>
              </a:rPr>
              <a:t> </a:t>
            </a:r>
            <a:r>
              <a:rPr lang="es-AR" sz="2000" b="1" dirty="0" smtClean="0">
                <a:sym typeface="Wingdings" panose="05000000000000000000" pitchFamily="2" charset="2"/>
              </a:rPr>
              <a:t>Observables</a:t>
            </a:r>
            <a:r>
              <a:rPr lang="es-AR" sz="2000" dirty="0" smtClean="0">
                <a:sym typeface="Wingdings" panose="05000000000000000000" pitchFamily="2" charset="2"/>
              </a:rPr>
              <a:t>.</a:t>
            </a:r>
            <a:endParaRPr lang="es-AR" sz="2000" dirty="0"/>
          </a:p>
          <a:p>
            <a:pPr marL="959667" lvl="3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419" sz="2047" dirty="0" smtClean="0"/>
              <a:t>Actualización parcial del modelo del formulario:.</a:t>
            </a:r>
          </a:p>
          <a:p>
            <a:pPr marL="1414679" lvl="5" indent="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b="1" dirty="0" err="1" smtClean="0"/>
              <a:t>setValue</a:t>
            </a:r>
            <a:r>
              <a:rPr lang="es-AR" b="1" dirty="0" smtClean="0"/>
              <a:t>()</a:t>
            </a:r>
            <a:r>
              <a:rPr lang="es-AR" dirty="0">
                <a:sym typeface="Wingdings" panose="05000000000000000000" pitchFamily="2" charset="2"/>
              </a:rPr>
              <a:t> </a:t>
            </a:r>
            <a:r>
              <a:rPr lang="es-AR" dirty="0" smtClean="0">
                <a:sym typeface="Wingdings" panose="05000000000000000000" pitchFamily="2" charset="2"/>
              </a:rPr>
              <a:t> reemplaza todo el control</a:t>
            </a:r>
            <a:r>
              <a:rPr lang="es-AR" b="1" dirty="0" smtClean="0"/>
              <a:t>.</a:t>
            </a:r>
            <a:endParaRPr lang="es-419" sz="2000" b="1" dirty="0"/>
          </a:p>
          <a:p>
            <a:pPr marL="1414679" lvl="5" indent="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b="1" dirty="0" err="1" smtClean="0"/>
              <a:t>patchValue</a:t>
            </a:r>
            <a:r>
              <a:rPr lang="es-AR" b="1" dirty="0" smtClean="0"/>
              <a:t>() </a:t>
            </a:r>
            <a:r>
              <a:rPr lang="es-AR" dirty="0" smtClean="0">
                <a:sym typeface="Wingdings" panose="05000000000000000000" pitchFamily="2" charset="2"/>
              </a:rPr>
              <a:t> actualiza la propiedad modificada</a:t>
            </a:r>
            <a:r>
              <a:rPr lang="es-AR" b="1" dirty="0" smtClean="0"/>
              <a:t>.</a:t>
            </a:r>
            <a:endParaRPr lang="es-419" sz="2047" b="1" dirty="0" smtClean="0"/>
          </a:p>
          <a:p>
            <a:pPr marL="457200" lvl="2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00" dirty="0"/>
              <a:t>Importar </a:t>
            </a:r>
            <a:r>
              <a:rPr lang="es-419" sz="2400" b="1" dirty="0"/>
              <a:t>Reactive</a:t>
            </a:r>
            <a:r>
              <a:rPr lang="es-AR" sz="2400" b="1" dirty="0" err="1"/>
              <a:t>FormsModule</a:t>
            </a:r>
            <a:r>
              <a:rPr lang="es-AR" sz="2400" dirty="0"/>
              <a:t> </a:t>
            </a:r>
            <a:r>
              <a:rPr lang="es-AR" sz="2400" dirty="0">
                <a:sym typeface="Wingdings" panose="05000000000000000000" pitchFamily="2" charset="2"/>
              </a:rPr>
              <a:t> </a:t>
            </a:r>
            <a:r>
              <a:rPr lang="es-AR" sz="2400" b="1" i="1" dirty="0" err="1"/>
              <a:t>from</a:t>
            </a:r>
            <a:r>
              <a:rPr lang="es-AR" sz="2400" b="1" i="1" dirty="0"/>
              <a:t> '@</a:t>
            </a:r>
            <a:r>
              <a:rPr lang="es-AR" sz="2400" b="1" i="1" dirty="0" smtClean="0"/>
              <a:t>angular/</a:t>
            </a:r>
            <a:r>
              <a:rPr lang="es-AR" sz="2400" b="1" i="1" dirty="0" err="1" smtClean="0"/>
              <a:t>forms</a:t>
            </a:r>
            <a:r>
              <a:rPr lang="es-AR" sz="2400" b="1" i="1" dirty="0" smtClean="0"/>
              <a:t>’</a:t>
            </a:r>
            <a:endParaRPr lang="es-AR" sz="2800" b="1" i="1" dirty="0"/>
          </a:p>
          <a:p>
            <a:pPr marL="457200" lvl="2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  <a:p>
            <a:pPr marL="514350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+mj-lt"/>
              <a:buAutoNum type="arabicPeriod" startAt="3"/>
            </a:pPr>
            <a:endParaRPr lang="es-419" sz="3200" dirty="0" smtClean="0"/>
          </a:p>
          <a:p>
            <a:pPr marL="514350" lvl="2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+mj-lt"/>
              <a:buAutoNum type="arabicPeriod"/>
            </a:pPr>
            <a:endParaRPr lang="es-419" sz="2491" b="1" dirty="0" smtClean="0"/>
          </a:p>
          <a:p>
            <a:pPr marL="1016817" lvl="3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138" b="1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491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3200" dirty="0" smtClean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491" dirty="0" smtClean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491" dirty="0"/>
          </a:p>
        </p:txBody>
      </p:sp>
    </p:spTree>
    <p:extLst>
      <p:ext uri="{BB962C8B-B14F-4D97-AF65-F5344CB8AC3E}">
        <p14:creationId xmlns:p14="http://schemas.microsoft.com/office/powerpoint/2010/main" val="93965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Formularios en Angular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" name="Picture 3" descr="Learn the Basics of &lt;strong&gt;Angular Forms&lt;/strong&gt; - Course by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530" y="39113"/>
            <a:ext cx="2344606" cy="781535"/>
          </a:xfrm>
          <a:prstGeom prst="rect">
            <a:avLst/>
          </a:prstGeom>
        </p:spPr>
      </p:pic>
      <p:sp>
        <p:nvSpPr>
          <p:cNvPr id="5" name="Text Placeholder 4"/>
          <p:cNvSpPr txBox="1">
            <a:spLocks/>
          </p:cNvSpPr>
          <p:nvPr/>
        </p:nvSpPr>
        <p:spPr>
          <a:xfrm>
            <a:off x="448960" y="820396"/>
            <a:ext cx="8488424" cy="474705"/>
          </a:xfrm>
          <a:prstGeom prst="rect">
            <a:avLst/>
          </a:prstGeom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¿Reactive Forms?</a:t>
            </a:r>
            <a:endParaRPr lang="es-A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hape 148"/>
          <p:cNvSpPr txBox="1">
            <a:spLocks/>
          </p:cNvSpPr>
          <p:nvPr/>
        </p:nvSpPr>
        <p:spPr>
          <a:xfrm>
            <a:off x="305847" y="1295100"/>
            <a:ext cx="11644604" cy="53482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00" dirty="0" err="1" smtClean="0"/>
              <a:t>Template</a:t>
            </a:r>
            <a:r>
              <a:rPr lang="es-419" sz="2400" dirty="0" smtClean="0"/>
              <a:t> </a:t>
            </a:r>
            <a:r>
              <a:rPr lang="es-419" sz="2400" dirty="0">
                <a:sym typeface="Wingdings" panose="05000000000000000000" pitchFamily="2" charset="2"/>
              </a:rPr>
              <a:t> </a:t>
            </a:r>
            <a:r>
              <a:rPr lang="es-419" sz="2000" dirty="0"/>
              <a:t>Se define el </a:t>
            </a:r>
            <a:r>
              <a:rPr lang="es-419" sz="2000" i="1" dirty="0" err="1"/>
              <a:t>markup</a:t>
            </a:r>
            <a:r>
              <a:rPr lang="es-419" sz="2000" dirty="0"/>
              <a:t> asociado. </a:t>
            </a:r>
            <a:endParaRPr lang="es-AR" sz="2000" b="1" dirty="0"/>
          </a:p>
          <a:p>
            <a:pPr marL="959667" lvl="3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AR" sz="2000" dirty="0"/>
              <a:t>Directivas: </a:t>
            </a:r>
          </a:p>
          <a:p>
            <a:pPr marL="1757579" lvl="5" indent="-3429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à"/>
            </a:pPr>
            <a:r>
              <a:rPr lang="es-AR" sz="2000" b="1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FormControlName</a:t>
            </a:r>
            <a:r>
              <a:rPr lang="es-AR" dirty="0"/>
              <a:t>: </a:t>
            </a:r>
            <a:r>
              <a:rPr lang="es-AR" sz="2000" dirty="0"/>
              <a:t>relaciona/”</a:t>
            </a:r>
            <a:r>
              <a:rPr lang="es-AR" sz="2000" i="1" dirty="0" err="1"/>
              <a:t>bindea</a:t>
            </a:r>
            <a:r>
              <a:rPr lang="es-AR" sz="2000" dirty="0"/>
              <a:t>“ los elementos con los controles del </a:t>
            </a:r>
            <a:r>
              <a:rPr lang="es-AR" sz="2000" dirty="0" err="1"/>
              <a:t>form</a:t>
            </a:r>
            <a:r>
              <a:rPr lang="es-AR" sz="2000" dirty="0"/>
              <a:t>.</a:t>
            </a:r>
          </a:p>
          <a:p>
            <a:pPr marL="1757579" lvl="5" indent="-3429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à"/>
            </a:pPr>
            <a:r>
              <a:rPr lang="es-AR" sz="2000" b="1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FormGroup</a:t>
            </a:r>
            <a:r>
              <a:rPr lang="es-AR" sz="2000" dirty="0"/>
              <a:t>: relaciona/”</a:t>
            </a:r>
            <a:r>
              <a:rPr lang="es-AR" sz="2000" i="1" dirty="0" err="1"/>
              <a:t>bindea</a:t>
            </a:r>
            <a:r>
              <a:rPr lang="es-AR" sz="2000" dirty="0"/>
              <a:t>” el elemento con  el </a:t>
            </a:r>
            <a:r>
              <a:rPr lang="es-AR" sz="2000" dirty="0" err="1"/>
              <a:t>form</a:t>
            </a:r>
            <a:r>
              <a:rPr lang="es-AR" sz="2000" dirty="0"/>
              <a:t> </a:t>
            </a:r>
            <a:r>
              <a:rPr lang="es-AR" sz="2000" dirty="0" smtClean="0"/>
              <a:t>declarado.</a:t>
            </a:r>
          </a:p>
          <a:p>
            <a:pPr marL="1757579" lvl="5" indent="-3429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à"/>
            </a:pPr>
            <a:r>
              <a:rPr lang="es-AR" sz="2000" b="1" dirty="0" err="1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FormGroupName</a:t>
            </a:r>
            <a:r>
              <a:rPr lang="es-AR" sz="2000" b="1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:</a:t>
            </a:r>
            <a:r>
              <a:rPr lang="es-AR" sz="2000" b="1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sym typeface="Wingdings" panose="05000000000000000000" pitchFamily="2" charset="2"/>
              </a:rPr>
              <a:t> </a:t>
            </a:r>
            <a:r>
              <a:rPr lang="es-AR" sz="2000" dirty="0"/>
              <a:t>relaciona/”</a:t>
            </a:r>
            <a:r>
              <a:rPr lang="es-AR" sz="2000" i="1" dirty="0" err="1"/>
              <a:t>bindea</a:t>
            </a:r>
            <a:r>
              <a:rPr lang="es-AR" sz="2000" dirty="0"/>
              <a:t>” </a:t>
            </a:r>
            <a:r>
              <a:rPr lang="es-AR" sz="2000" dirty="0" smtClean="0"/>
              <a:t>un </a:t>
            </a:r>
            <a:r>
              <a:rPr lang="es-AR" sz="2000" dirty="0"/>
              <a:t>elemento con  </a:t>
            </a:r>
            <a:r>
              <a:rPr lang="es-419" sz="2000" dirty="0" smtClean="0"/>
              <a:t>un grupo de controles.</a:t>
            </a:r>
          </a:p>
          <a:p>
            <a:pPr marL="457200" lvl="2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00" dirty="0" smtClean="0"/>
              <a:t>Principales Clases:</a:t>
            </a:r>
          </a:p>
          <a:p>
            <a:pPr marL="959667" lvl="3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419" sz="2000" b="1" dirty="0" err="1" smtClean="0"/>
              <a:t>FormControl</a:t>
            </a:r>
            <a:r>
              <a:rPr lang="es-419" sz="2000" dirty="0" smtClean="0"/>
              <a:t> </a:t>
            </a:r>
            <a:r>
              <a:rPr lang="es-419" sz="2000" dirty="0">
                <a:sym typeface="Wingdings" panose="05000000000000000000" pitchFamily="2" charset="2"/>
              </a:rPr>
              <a:t> R</a:t>
            </a:r>
            <a:r>
              <a:rPr lang="es-419" sz="2000" dirty="0" smtClean="0">
                <a:sym typeface="Wingdings" panose="05000000000000000000" pitchFamily="2" charset="2"/>
              </a:rPr>
              <a:t>epresenta </a:t>
            </a:r>
            <a:r>
              <a:rPr lang="es-419" sz="2000" dirty="0">
                <a:sym typeface="Wingdings" panose="05000000000000000000" pitchFamily="2" charset="2"/>
              </a:rPr>
              <a:t>a un control del </a:t>
            </a:r>
            <a:r>
              <a:rPr lang="es-419" sz="2000" dirty="0" smtClean="0">
                <a:sym typeface="Wingdings" panose="05000000000000000000" pitchFamily="2" charset="2"/>
              </a:rPr>
              <a:t>formulario.   Elemento individual.</a:t>
            </a:r>
          </a:p>
          <a:p>
            <a:pPr marL="959667" lvl="3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AR" sz="2000" b="1" dirty="0" err="1" smtClean="0"/>
              <a:t>FormGroup</a:t>
            </a:r>
            <a:r>
              <a:rPr lang="es-AR" sz="2000" dirty="0" smtClean="0"/>
              <a:t> </a:t>
            </a:r>
            <a:r>
              <a:rPr lang="es-AR" sz="2000" dirty="0">
                <a:sym typeface="Wingdings" panose="05000000000000000000" pitchFamily="2" charset="2"/>
              </a:rPr>
              <a:t> </a:t>
            </a:r>
            <a:r>
              <a:rPr lang="es-AR" sz="2000" dirty="0" smtClean="0">
                <a:sym typeface="Wingdings" panose="05000000000000000000" pitchFamily="2" charset="2"/>
              </a:rPr>
              <a:t>Agrupa </a:t>
            </a:r>
            <a:r>
              <a:rPr lang="es-AR" sz="2000" dirty="0">
                <a:sym typeface="Wingdings" panose="05000000000000000000" pitchFamily="2" charset="2"/>
              </a:rPr>
              <a:t>las instancias de </a:t>
            </a:r>
            <a:r>
              <a:rPr lang="es-AR" sz="2000" b="1" dirty="0" err="1">
                <a:sym typeface="Wingdings" panose="05000000000000000000" pitchFamily="2" charset="2"/>
              </a:rPr>
              <a:t>FormControls</a:t>
            </a:r>
            <a:r>
              <a:rPr lang="es-AR" sz="2000" dirty="0">
                <a:sym typeface="Wingdings" panose="05000000000000000000" pitchFamily="2" charset="2"/>
              </a:rPr>
              <a:t> </a:t>
            </a:r>
            <a:r>
              <a:rPr lang="es-AR" sz="2000" dirty="0" smtClean="0">
                <a:sym typeface="Wingdings" panose="05000000000000000000" pitchFamily="2" charset="2"/>
              </a:rPr>
              <a:t> Representa </a:t>
            </a:r>
            <a:r>
              <a:rPr lang="es-AR" sz="2000" dirty="0">
                <a:sym typeface="Wingdings" panose="05000000000000000000" pitchFamily="2" charset="2"/>
              </a:rPr>
              <a:t>al </a:t>
            </a:r>
            <a:r>
              <a:rPr lang="es-AR" sz="2000" dirty="0" smtClean="0">
                <a:sym typeface="Wingdings" panose="05000000000000000000" pitchFamily="2" charset="2"/>
              </a:rPr>
              <a:t>formulario.</a:t>
            </a:r>
          </a:p>
          <a:p>
            <a:pPr marL="959667" lvl="3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419" sz="2000" b="1" dirty="0" err="1"/>
              <a:t>FormBuilder</a:t>
            </a:r>
            <a:r>
              <a:rPr lang="es-419" sz="2000" b="1" dirty="0"/>
              <a:t> </a:t>
            </a:r>
            <a:r>
              <a:rPr lang="es-419" sz="2000" dirty="0" smtClean="0">
                <a:sym typeface="Wingdings" panose="05000000000000000000" pitchFamily="2" charset="2"/>
              </a:rPr>
              <a:t> Servicio </a:t>
            </a:r>
            <a:r>
              <a:rPr lang="es-419" sz="2000" dirty="0" err="1">
                <a:sym typeface="Wingdings" panose="05000000000000000000" pitchFamily="2" charset="2"/>
              </a:rPr>
              <a:t>i</a:t>
            </a:r>
            <a:r>
              <a:rPr lang="es-419" sz="2000" dirty="0" err="1" smtClean="0">
                <a:sym typeface="Wingdings" panose="05000000000000000000" pitchFamily="2" charset="2"/>
              </a:rPr>
              <a:t>nyectale</a:t>
            </a:r>
            <a:r>
              <a:rPr lang="es-419" sz="2000" dirty="0" smtClean="0">
                <a:sym typeface="Wingdings" panose="05000000000000000000" pitchFamily="2" charset="2"/>
              </a:rPr>
              <a:t>, provee métodos </a:t>
            </a:r>
            <a:r>
              <a:rPr lang="es-419" sz="2000" b="1" i="1" dirty="0" err="1" smtClean="0">
                <a:sym typeface="Wingdings" panose="05000000000000000000" pitchFamily="2" charset="2"/>
              </a:rPr>
              <a:t>factory</a:t>
            </a:r>
            <a:r>
              <a:rPr lang="es-419" sz="2000" dirty="0" smtClean="0">
                <a:sym typeface="Wingdings" panose="05000000000000000000" pitchFamily="2" charset="2"/>
              </a:rPr>
              <a:t>  para la creación del formulario.</a:t>
            </a:r>
          </a:p>
          <a:p>
            <a:pPr marL="0" lvl="2" indent="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491" dirty="0" smtClean="0"/>
              <a:t> </a:t>
            </a:r>
            <a:r>
              <a:rPr lang="es-419" sz="2400" dirty="0" smtClean="0"/>
              <a:t> </a:t>
            </a:r>
            <a:endParaRPr lang="es-419" sz="2491" dirty="0" smtClean="0"/>
          </a:p>
          <a:p>
            <a:pPr marL="457200" lvl="2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  <a:p>
            <a:pPr marL="514350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+mj-lt"/>
              <a:buAutoNum type="arabicPeriod" startAt="3"/>
            </a:pPr>
            <a:endParaRPr lang="es-419" sz="3200" dirty="0" smtClean="0"/>
          </a:p>
          <a:p>
            <a:pPr marL="514350" lvl="2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+mj-lt"/>
              <a:buAutoNum type="arabicPeriod"/>
            </a:pPr>
            <a:endParaRPr lang="es-419" sz="2491" b="1" dirty="0" smtClean="0"/>
          </a:p>
          <a:p>
            <a:pPr marL="1016817" lvl="3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138" b="1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491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3200" dirty="0" smtClean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491" dirty="0" smtClean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491" dirty="0"/>
          </a:p>
        </p:txBody>
      </p:sp>
    </p:spTree>
    <p:extLst>
      <p:ext uri="{BB962C8B-B14F-4D97-AF65-F5344CB8AC3E}">
        <p14:creationId xmlns:p14="http://schemas.microsoft.com/office/powerpoint/2010/main" val="37727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Formularios en Angular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" name="Picture 3" descr="Learn the Basics of &lt;strong&gt;Angular Forms&lt;/strong&gt; - Course by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530" y="39113"/>
            <a:ext cx="2344606" cy="781535"/>
          </a:xfrm>
          <a:prstGeom prst="rect">
            <a:avLst/>
          </a:prstGeom>
        </p:spPr>
      </p:pic>
      <p:sp>
        <p:nvSpPr>
          <p:cNvPr id="6" name="Text Placeholder 4"/>
          <p:cNvSpPr txBox="1">
            <a:spLocks/>
          </p:cNvSpPr>
          <p:nvPr/>
        </p:nvSpPr>
        <p:spPr>
          <a:xfrm>
            <a:off x="448960" y="820396"/>
            <a:ext cx="8488424" cy="474705"/>
          </a:xfrm>
          <a:prstGeom prst="rect">
            <a:avLst/>
          </a:prstGeom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Reactive Forms – Ejemplo Formulario</a:t>
            </a:r>
            <a:endParaRPr lang="es-A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813" y="1295101"/>
            <a:ext cx="4477603" cy="54481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066" y="1171575"/>
            <a:ext cx="387667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5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Formularios en Angular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" name="Picture 3" descr="Learn the Basics of &lt;strong&gt;Angular Forms&lt;/strong&gt; - Course by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530" y="39113"/>
            <a:ext cx="2344606" cy="781535"/>
          </a:xfrm>
          <a:prstGeom prst="rect">
            <a:avLst/>
          </a:prstGeom>
        </p:spPr>
      </p:pic>
      <p:sp>
        <p:nvSpPr>
          <p:cNvPr id="6" name="Text Placeholder 4"/>
          <p:cNvSpPr txBox="1">
            <a:spLocks/>
          </p:cNvSpPr>
          <p:nvPr/>
        </p:nvSpPr>
        <p:spPr>
          <a:xfrm>
            <a:off x="448960" y="820396"/>
            <a:ext cx="8488424" cy="474705"/>
          </a:xfrm>
          <a:prstGeom prst="rect">
            <a:avLst/>
          </a:prstGeom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Reactive Forms – Ejemplo Formulario</a:t>
            </a:r>
            <a:endParaRPr lang="es-A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112" y="2076749"/>
            <a:ext cx="4124325" cy="2181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548" y="2076749"/>
            <a:ext cx="43529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7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Sobre el Instructor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10445261" cy="4179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i="0" u="none" strike="noStrike" cap="none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Mauricio Sanchez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sz="2800" b="1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8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Estudiante </a:t>
            </a:r>
            <a:r>
              <a:rPr lang="es-AR" sz="2800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ingeniería en sistemas – U</a:t>
            </a:r>
            <a:r>
              <a:rPr lang="es-AR" sz="2800" dirty="0" smtClean="0"/>
              <a:t>TN.BA</a:t>
            </a:r>
            <a:endParaRPr lang="es-AR" sz="28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0" i="1" u="none" strike="noStrike" cap="none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Desarrollador Java</a:t>
            </a:r>
            <a:endParaRPr sz="2800" b="0" i="1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AR" sz="280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s-AR" sz="2800" dirty="0" smtClean="0">
                <a:sym typeface="Quattrocento Sans"/>
              </a:rPr>
              <a:t>4</a:t>
            </a:r>
            <a:r>
              <a:rPr lang="es-AR" sz="2800" b="0" i="0" u="none" strike="noStrike" cap="none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Meses </a:t>
            </a:r>
            <a:r>
              <a:rPr lang="es-AR" sz="280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 </a:t>
            </a:r>
            <a:r>
              <a:rPr lang="es-AR" sz="2800" b="0" i="0" u="none" strike="noStrike" cap="none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Baufest (-Actualidad)</a:t>
            </a:r>
            <a:endParaRPr sz="2800" b="0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sz="2800" b="0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Arial"/>
              <a:buNone/>
            </a:pPr>
            <a:r>
              <a:rPr lang="es-AR" sz="320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Principales clientes en los que trabajé…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Tx/>
              <a:buChar char="-"/>
            </a:pPr>
            <a:r>
              <a:rPr lang="es-AR" sz="2400" i="1" dirty="0" smtClean="0"/>
              <a:t>TGS</a:t>
            </a:r>
          </a:p>
          <a:p>
            <a:pPr marR="0" lvl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Tx/>
              <a:buChar char="-"/>
            </a:pPr>
            <a:r>
              <a:rPr lang="es-AR" sz="2400" i="1" dirty="0" smtClean="0"/>
              <a:t>Galicia</a:t>
            </a:r>
            <a:endParaRPr lang="es-AR" sz="2400" dirty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160"/>
              <a:buFont typeface="Arial"/>
              <a:buNone/>
            </a:pPr>
            <a:endParaRPr sz="2400" b="0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61615441"/>
      </p:ext>
    </p:extLst>
  </p:cSld>
  <p:clrMapOvr>
    <a:masterClrMapping/>
  </p:clrMapOvr>
  <p:transition advTm="14551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034" y="2890708"/>
            <a:ext cx="4266111" cy="2046581"/>
          </a:xfrm>
          <a:prstGeom prst="rect">
            <a:avLst/>
          </a:prstGeom>
        </p:spPr>
      </p:pic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Formularios en Angular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" name="Picture 3" descr="Learn the Basics of &lt;strong&gt;Angular Forms&lt;/strong&gt; - Course by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530" y="39113"/>
            <a:ext cx="2344606" cy="781535"/>
          </a:xfrm>
          <a:prstGeom prst="rect">
            <a:avLst/>
          </a:prstGeom>
        </p:spPr>
      </p:pic>
      <p:sp>
        <p:nvSpPr>
          <p:cNvPr id="5" name="Text Placeholder 4"/>
          <p:cNvSpPr txBox="1">
            <a:spLocks/>
          </p:cNvSpPr>
          <p:nvPr/>
        </p:nvSpPr>
        <p:spPr>
          <a:xfrm>
            <a:off x="448960" y="820396"/>
            <a:ext cx="8488424" cy="474705"/>
          </a:xfrm>
          <a:prstGeom prst="rect">
            <a:avLst/>
          </a:prstGeom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Reactive Forms, </a:t>
            </a:r>
            <a:r>
              <a:rPr lang="es-A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¿Cómo validamos?</a:t>
            </a:r>
            <a:endParaRPr lang="es-A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hape 148"/>
          <p:cNvSpPr txBox="1">
            <a:spLocks/>
          </p:cNvSpPr>
          <p:nvPr/>
        </p:nvSpPr>
        <p:spPr>
          <a:xfrm>
            <a:off x="261257" y="1370910"/>
            <a:ext cx="7520475" cy="54870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00" dirty="0" smtClean="0">
                <a:sym typeface="Wingdings" panose="05000000000000000000" pitchFamily="2" charset="2"/>
              </a:rPr>
              <a:t>Puramente en el </a:t>
            </a:r>
            <a:r>
              <a:rPr lang="es-419" sz="2400" dirty="0" err="1" smtClean="0">
                <a:sym typeface="Wingdings" panose="05000000000000000000" pitchFamily="2" charset="2"/>
              </a:rPr>
              <a:t>controller</a:t>
            </a:r>
            <a:r>
              <a:rPr lang="es-419" sz="2400" dirty="0" smtClean="0"/>
              <a:t>.</a:t>
            </a:r>
          </a:p>
          <a:p>
            <a:pPr marL="457200" lvl="2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00" dirty="0"/>
              <a:t>Se agregan al </a:t>
            </a:r>
            <a:r>
              <a:rPr lang="es-419" sz="2400" dirty="0" err="1"/>
              <a:t>FormControl</a:t>
            </a:r>
            <a:r>
              <a:rPr lang="es-419" sz="2400" dirty="0"/>
              <a:t>.</a:t>
            </a:r>
          </a:p>
          <a:p>
            <a:pPr marL="457200" lvl="2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400" dirty="0">
                <a:sym typeface="Wingdings" panose="05000000000000000000" pitchFamily="2" charset="2"/>
              </a:rPr>
              <a:t>Validaciones </a:t>
            </a:r>
            <a:r>
              <a:rPr lang="es-AR" sz="2400" dirty="0" err="1">
                <a:sym typeface="Wingdings" panose="05000000000000000000" pitchFamily="2" charset="2"/>
              </a:rPr>
              <a:t>customs</a:t>
            </a:r>
            <a:r>
              <a:rPr lang="es-AR" sz="2400" dirty="0">
                <a:sym typeface="Wingdings" panose="05000000000000000000" pitchFamily="2" charset="2"/>
              </a:rPr>
              <a:t>:</a:t>
            </a:r>
          </a:p>
          <a:p>
            <a:pPr marL="845367" lvl="3" indent="-3429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AR" sz="2000" dirty="0">
                <a:sym typeface="Wingdings" panose="05000000000000000000" pitchFamily="2" charset="2"/>
              </a:rPr>
              <a:t>Mediante f</a:t>
            </a:r>
            <a:r>
              <a:rPr lang="es-AR" sz="2000" dirty="0" smtClean="0">
                <a:sym typeface="Wingdings" panose="05000000000000000000" pitchFamily="2" charset="2"/>
              </a:rPr>
              <a:t>unciones validadoras</a:t>
            </a:r>
            <a:endParaRPr lang="es-AR" sz="2000" dirty="0">
              <a:sym typeface="Wingdings" panose="05000000000000000000" pitchFamily="2" charset="2"/>
            </a:endParaRPr>
          </a:p>
          <a:p>
            <a:pPr marL="457200" lvl="2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400" dirty="0" smtClean="0"/>
              <a:t>Se obtiene el </a:t>
            </a:r>
            <a:r>
              <a:rPr lang="es-AR" sz="2400" dirty="0"/>
              <a:t>valor </a:t>
            </a:r>
            <a:r>
              <a:rPr lang="es-AR" sz="2400" dirty="0" smtClean="0"/>
              <a:t>o estado de </a:t>
            </a:r>
            <a:r>
              <a:rPr lang="es-AR" sz="2400" dirty="0"/>
              <a:t>un </a:t>
            </a:r>
            <a:r>
              <a:rPr lang="es-AR" sz="2400" dirty="0" smtClean="0"/>
              <a:t>control mediante el </a:t>
            </a:r>
            <a:r>
              <a:rPr lang="es-AR" sz="2400" b="1" dirty="0" err="1" smtClean="0"/>
              <a:t>FormGroup</a:t>
            </a:r>
            <a:r>
              <a:rPr lang="es-AR" sz="2800" dirty="0"/>
              <a:t> </a:t>
            </a:r>
            <a:r>
              <a:rPr lang="es-AR" sz="2400" dirty="0" smtClean="0"/>
              <a:t>asociado.</a:t>
            </a:r>
          </a:p>
          <a:p>
            <a:pPr marL="959667" lvl="3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AR" sz="2047" dirty="0" smtClean="0"/>
              <a:t>Ejemplos:</a:t>
            </a:r>
          </a:p>
          <a:p>
            <a:pPr marL="254250" lvl="1" indent="0">
              <a:buClr>
                <a:srgbClr val="C00000"/>
              </a:buClr>
              <a:buNone/>
            </a:pPr>
            <a:r>
              <a:rPr lang="es-AR" sz="1600" dirty="0">
                <a:latin typeface="Consolas" panose="020B0609020204030204" pitchFamily="49" charset="0"/>
              </a:rPr>
              <a:t>	</a:t>
            </a:r>
            <a:r>
              <a:rPr lang="es-AR" sz="1600" dirty="0" smtClean="0">
                <a:latin typeface="Consolas" panose="020B0609020204030204" pitchFamily="49" charset="0"/>
              </a:rPr>
              <a:t> 	  </a:t>
            </a:r>
            <a:r>
              <a:rPr lang="es-AR" sz="1800" dirty="0" err="1" smtClean="0">
                <a:latin typeface="Consolas" panose="020B0609020204030204" pitchFamily="49" charset="0"/>
              </a:rPr>
              <a:t>heroForm.get</a:t>
            </a:r>
            <a:r>
              <a:rPr lang="es-AR" sz="1800" dirty="0" smtClean="0">
                <a:latin typeface="Consolas" panose="020B0609020204030204" pitchFamily="49" charset="0"/>
              </a:rPr>
              <a:t>(‘</a:t>
            </a:r>
            <a:r>
              <a:rPr lang="es-AR" sz="1800" dirty="0" err="1" smtClean="0">
                <a:latin typeface="Consolas" panose="020B0609020204030204" pitchFamily="49" charset="0"/>
              </a:rPr>
              <a:t>alterEgo</a:t>
            </a:r>
            <a:r>
              <a:rPr lang="es-AR" sz="1800" dirty="0" smtClean="0">
                <a:latin typeface="Consolas" panose="020B0609020204030204" pitchFamily="49" charset="0"/>
              </a:rPr>
              <a:t>’).</a:t>
            </a:r>
            <a:r>
              <a:rPr lang="es-AR" sz="1800" dirty="0">
                <a:latin typeface="Consolas" panose="020B0609020204030204" pitchFamily="49" charset="0"/>
              </a:rPr>
              <a:t>status</a:t>
            </a:r>
          </a:p>
          <a:p>
            <a:pPr marL="254250" lvl="1" indent="0">
              <a:buClr>
                <a:srgbClr val="C00000"/>
              </a:buClr>
              <a:buNone/>
            </a:pPr>
            <a:r>
              <a:rPr lang="es-AR" sz="1800" dirty="0">
                <a:latin typeface="Consolas" panose="020B0609020204030204" pitchFamily="49" charset="0"/>
              </a:rPr>
              <a:t>	</a:t>
            </a:r>
            <a:r>
              <a:rPr lang="es-AR" sz="1800" dirty="0" smtClean="0">
                <a:latin typeface="Consolas" panose="020B0609020204030204" pitchFamily="49" charset="0"/>
              </a:rPr>
              <a:t>	  </a:t>
            </a:r>
            <a:r>
              <a:rPr lang="es-AR" sz="1800" dirty="0" err="1" smtClean="0">
                <a:latin typeface="Consolas" panose="020B0609020204030204" pitchFamily="49" charset="0"/>
              </a:rPr>
              <a:t>heroForm.get</a:t>
            </a:r>
            <a:r>
              <a:rPr lang="es-AR" sz="1800" dirty="0" smtClean="0">
                <a:latin typeface="Consolas" panose="020B0609020204030204" pitchFamily="49" charset="0"/>
              </a:rPr>
              <a:t>(‘</a:t>
            </a:r>
            <a:r>
              <a:rPr lang="es-AR" sz="1800" dirty="0" err="1" smtClean="0">
                <a:latin typeface="Consolas" panose="020B0609020204030204" pitchFamily="49" charset="0"/>
              </a:rPr>
              <a:t>name</a:t>
            </a:r>
            <a:r>
              <a:rPr lang="es-AR" sz="1800" dirty="0" smtClean="0">
                <a:latin typeface="Consolas" panose="020B0609020204030204" pitchFamily="49" charset="0"/>
              </a:rPr>
              <a:t>’).</a:t>
            </a:r>
            <a:r>
              <a:rPr lang="es-AR" sz="1800" dirty="0" err="1" smtClean="0">
                <a:latin typeface="Consolas" panose="020B0609020204030204" pitchFamily="49" charset="0"/>
              </a:rPr>
              <a:t>value</a:t>
            </a:r>
            <a:endParaRPr lang="es-AR" sz="18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lvl="2" indent="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16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AR" sz="16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Nota: la </a:t>
            </a:r>
            <a:r>
              <a:rPr lang="es-AR" sz="16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property</a:t>
            </a:r>
            <a:r>
              <a:rPr lang="es-AR" sz="16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AR" sz="1600" b="1" i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value</a:t>
            </a:r>
            <a:r>
              <a:rPr lang="es-AR" sz="16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del </a:t>
            </a:r>
            <a:r>
              <a:rPr lang="es-AR" sz="16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form</a:t>
            </a:r>
            <a:r>
              <a:rPr lang="es-AR" sz="16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contiene toda la estructura del mismo   </a:t>
            </a:r>
            <a:endParaRPr lang="es-AR" sz="1600" b="1" dirty="0"/>
          </a:p>
          <a:p>
            <a:pPr marL="457200" lvl="2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491" dirty="0" smtClean="0"/>
          </a:p>
          <a:p>
            <a:pPr marL="457200" lvl="2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  <a:p>
            <a:pPr marL="514350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+mj-lt"/>
              <a:buAutoNum type="arabicPeriod" startAt="3"/>
            </a:pPr>
            <a:endParaRPr lang="es-419" sz="3200" dirty="0" smtClean="0"/>
          </a:p>
          <a:p>
            <a:pPr marL="514350" lvl="2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+mj-lt"/>
              <a:buAutoNum type="arabicPeriod"/>
            </a:pPr>
            <a:endParaRPr lang="es-419" sz="2491" b="1" dirty="0" smtClean="0"/>
          </a:p>
          <a:p>
            <a:pPr marL="1016817" lvl="3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138" b="1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491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3200" dirty="0" smtClean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491" dirty="0" smtClean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49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1732" y="201396"/>
            <a:ext cx="2918738" cy="26434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1168" y="4869131"/>
            <a:ext cx="46863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7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Formularios en Angular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" name="Picture 3" descr="Learn the Basics of &lt;strong&gt;Angular Forms&lt;/strong&gt; - Course by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530" y="39113"/>
            <a:ext cx="2344606" cy="781535"/>
          </a:xfrm>
          <a:prstGeom prst="rect">
            <a:avLst/>
          </a:prstGeom>
        </p:spPr>
      </p:pic>
      <p:sp>
        <p:nvSpPr>
          <p:cNvPr id="5" name="Text Placeholder 4"/>
          <p:cNvSpPr txBox="1">
            <a:spLocks/>
          </p:cNvSpPr>
          <p:nvPr/>
        </p:nvSpPr>
        <p:spPr>
          <a:xfrm>
            <a:off x="448960" y="820396"/>
            <a:ext cx="8488424" cy="474705"/>
          </a:xfrm>
          <a:prstGeom prst="rect">
            <a:avLst/>
          </a:prstGeom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Reactive Forms </a:t>
            </a:r>
            <a:r>
              <a:rPr lang="es-A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– </a:t>
            </a:r>
            <a:r>
              <a:rPr lang="es-A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Submit</a:t>
            </a:r>
            <a:r>
              <a:rPr lang="es-A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and Cancel</a:t>
            </a:r>
            <a:endParaRPr lang="es-A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hape 148"/>
          <p:cNvSpPr txBox="1">
            <a:spLocks/>
          </p:cNvSpPr>
          <p:nvPr/>
        </p:nvSpPr>
        <p:spPr>
          <a:xfrm>
            <a:off x="552198" y="1412443"/>
            <a:ext cx="11151901" cy="51299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00" dirty="0" err="1" smtClean="0">
                <a:sym typeface="Wingdings" panose="05000000000000000000" pitchFamily="2" charset="2"/>
              </a:rPr>
              <a:t>Submit</a:t>
            </a:r>
            <a:r>
              <a:rPr lang="es-419" sz="2800" dirty="0" smtClean="0">
                <a:sym typeface="Wingdings" panose="05000000000000000000" pitchFamily="2" charset="2"/>
              </a:rPr>
              <a:t>:</a:t>
            </a:r>
          </a:p>
          <a:p>
            <a:pPr marL="959667" lvl="3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419" sz="2000" b="1" dirty="0" err="1" smtClean="0">
                <a:sym typeface="Wingdings" panose="05000000000000000000" pitchFamily="2" charset="2"/>
              </a:rPr>
              <a:t>FormGroup</a:t>
            </a:r>
            <a:r>
              <a:rPr lang="es-419" sz="2000" dirty="0" smtClean="0">
                <a:sym typeface="Wingdings" panose="05000000000000000000" pitchFamily="2" charset="2"/>
              </a:rPr>
              <a:t> transforma el evento </a:t>
            </a:r>
            <a:r>
              <a:rPr lang="es-419" sz="2000" i="1" dirty="0" err="1">
                <a:sym typeface="Wingdings" panose="05000000000000000000" pitchFamily="2" charset="2"/>
              </a:rPr>
              <a:t>submit</a:t>
            </a:r>
            <a:r>
              <a:rPr lang="es-419" sz="2000" i="1" dirty="0">
                <a:sym typeface="Wingdings" panose="05000000000000000000" pitchFamily="2" charset="2"/>
              </a:rPr>
              <a:t> </a:t>
            </a:r>
            <a:r>
              <a:rPr lang="es-419" sz="2000" dirty="0">
                <a:sym typeface="Wingdings" panose="05000000000000000000" pitchFamily="2" charset="2"/>
              </a:rPr>
              <a:t>del </a:t>
            </a:r>
            <a:r>
              <a:rPr lang="es-419" sz="2000" dirty="0" err="1" smtClean="0">
                <a:sym typeface="Wingdings" panose="05000000000000000000" pitchFamily="2" charset="2"/>
              </a:rPr>
              <a:t>form</a:t>
            </a:r>
            <a:r>
              <a:rPr lang="es-419" sz="2000" dirty="0" smtClean="0">
                <a:sym typeface="Wingdings" panose="05000000000000000000" pitchFamily="2" charset="2"/>
              </a:rPr>
              <a:t> en un  </a:t>
            </a:r>
            <a:r>
              <a:rPr lang="es-419" sz="2000" b="1" i="1" dirty="0" err="1" smtClean="0">
                <a:sym typeface="Wingdings" panose="05000000000000000000" pitchFamily="2" charset="2"/>
              </a:rPr>
              <a:t>ngSubmit</a:t>
            </a:r>
            <a:r>
              <a:rPr lang="es-419" sz="2000" i="1" dirty="0" smtClean="0">
                <a:sym typeface="Wingdings" panose="05000000000000000000" pitchFamily="2" charset="2"/>
              </a:rPr>
              <a:t>.</a:t>
            </a:r>
          </a:p>
          <a:p>
            <a:pPr marL="959667" lvl="3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AR" sz="2000" dirty="0" err="1" smtClean="0"/>
              <a:t>Event</a:t>
            </a:r>
            <a:r>
              <a:rPr lang="es-AR" sz="2000" dirty="0" smtClean="0"/>
              <a:t> </a:t>
            </a:r>
            <a:r>
              <a:rPr lang="es-AR" sz="2000" dirty="0" err="1"/>
              <a:t>Handler</a:t>
            </a:r>
            <a:r>
              <a:rPr lang="es-AR" sz="2000" dirty="0"/>
              <a:t> </a:t>
            </a:r>
            <a:r>
              <a:rPr lang="es-AR" sz="2000" dirty="0">
                <a:sym typeface="Wingdings" panose="05000000000000000000" pitchFamily="2" charset="2"/>
              </a:rPr>
              <a:t> </a:t>
            </a:r>
            <a:r>
              <a:rPr lang="es-AR" sz="2000" dirty="0"/>
              <a:t>(</a:t>
            </a:r>
            <a:r>
              <a:rPr lang="es-AR" sz="2000" dirty="0" err="1"/>
              <a:t>ngSubmit</a:t>
            </a:r>
            <a:r>
              <a:rPr lang="es-AR" sz="2000" dirty="0"/>
              <a:t>)</a:t>
            </a:r>
            <a:endParaRPr lang="es-419" sz="2000" dirty="0"/>
          </a:p>
          <a:p>
            <a:pPr marL="457200" lvl="2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00" dirty="0">
                <a:sym typeface="Wingdings" panose="05000000000000000000" pitchFamily="2" charset="2"/>
              </a:rPr>
              <a:t>Cancel</a:t>
            </a:r>
            <a:r>
              <a:rPr lang="es-419" sz="2800" dirty="0">
                <a:sym typeface="Wingdings" panose="05000000000000000000" pitchFamily="2" charset="2"/>
              </a:rPr>
              <a:t>:</a:t>
            </a:r>
            <a:endParaRPr lang="es-419" sz="2800" dirty="0"/>
          </a:p>
          <a:p>
            <a:pPr marL="845367" lvl="3" indent="-3429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r>
              <a:rPr lang="es-419" sz="2000" dirty="0">
                <a:sym typeface="Wingdings" panose="05000000000000000000" pitchFamily="2" charset="2"/>
              </a:rPr>
              <a:t>Botones </a:t>
            </a:r>
            <a:r>
              <a:rPr lang="es-419" sz="2000" dirty="0" smtClean="0">
                <a:sym typeface="Wingdings" panose="05000000000000000000" pitchFamily="2" charset="2"/>
              </a:rPr>
              <a:t>standard: </a:t>
            </a:r>
            <a:r>
              <a:rPr lang="es-AR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AR" sz="2000" dirty="0" err="1"/>
              <a:t>Event</a:t>
            </a:r>
            <a:r>
              <a:rPr lang="es-AR" sz="2000" dirty="0"/>
              <a:t> </a:t>
            </a:r>
            <a:r>
              <a:rPr lang="es-AR" sz="2000" dirty="0" err="1"/>
              <a:t>Handler</a:t>
            </a:r>
            <a:r>
              <a:rPr lang="es-AR" sz="2000" dirty="0"/>
              <a:t> </a:t>
            </a:r>
            <a:r>
              <a:rPr lang="es-AR" sz="2000" dirty="0">
                <a:sym typeface="Wingdings" panose="05000000000000000000" pitchFamily="2" charset="2"/>
              </a:rPr>
              <a:t> </a:t>
            </a:r>
            <a:r>
              <a:rPr lang="es-AR" sz="2000" dirty="0"/>
              <a:t>(</a:t>
            </a:r>
            <a:r>
              <a:rPr lang="es-AR" sz="2000" dirty="0" err="1"/>
              <a:t>click</a:t>
            </a:r>
            <a:r>
              <a:rPr lang="es-AR" sz="2000" dirty="0"/>
              <a:t>)</a:t>
            </a:r>
            <a:endParaRPr lang="es-419" sz="2000" dirty="0"/>
          </a:p>
          <a:p>
            <a:pPr marL="502467" lvl="3" indent="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AR" sz="2138" dirty="0" smtClean="0"/>
          </a:p>
          <a:p>
            <a:pPr marL="457200" lvl="2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491" dirty="0" smtClean="0"/>
          </a:p>
          <a:p>
            <a:pPr marL="457200" lvl="2" indent="-45720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  <a:p>
            <a:pPr marL="514350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+mj-lt"/>
              <a:buAutoNum type="arabicPeriod" startAt="3"/>
            </a:pPr>
            <a:endParaRPr lang="es-419" sz="3200" dirty="0" smtClean="0"/>
          </a:p>
          <a:p>
            <a:pPr marL="514350" lvl="2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+mj-lt"/>
              <a:buAutoNum type="arabicPeriod"/>
            </a:pPr>
            <a:endParaRPr lang="es-419" sz="2491" b="1" dirty="0" smtClean="0"/>
          </a:p>
          <a:p>
            <a:pPr marL="1016817" lvl="3" indent="-51435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138" b="1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491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3200" dirty="0" smtClean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491" dirty="0" smtClean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Ø"/>
            </a:pPr>
            <a:endParaRPr lang="es-419" sz="249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685" y="1250905"/>
            <a:ext cx="4616414" cy="9538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8265" y="2635041"/>
            <a:ext cx="6229568" cy="12996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201" y="3977433"/>
            <a:ext cx="5205632" cy="11338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959" y="4592959"/>
            <a:ext cx="5684481" cy="216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2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Formularios en Angular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" name="Picture 3" descr="Learn the Basics of &lt;strong&gt;Angular Forms&lt;/strong&gt; - Course by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530" y="39113"/>
            <a:ext cx="2344606" cy="781535"/>
          </a:xfrm>
          <a:prstGeom prst="rect">
            <a:avLst/>
          </a:prstGeom>
        </p:spPr>
      </p:pic>
      <p:sp>
        <p:nvSpPr>
          <p:cNvPr id="5" name="Text Placeholder 4"/>
          <p:cNvSpPr txBox="1">
            <a:spLocks/>
          </p:cNvSpPr>
          <p:nvPr/>
        </p:nvSpPr>
        <p:spPr>
          <a:xfrm>
            <a:off x="448960" y="820396"/>
            <a:ext cx="8488424" cy="474705"/>
          </a:xfrm>
          <a:prstGeom prst="rect">
            <a:avLst/>
          </a:prstGeom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Template</a:t>
            </a:r>
            <a:r>
              <a:rPr lang="es-A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A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Driven</a:t>
            </a:r>
            <a:r>
              <a:rPr lang="es-A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vs Reactive Forms</a:t>
            </a:r>
            <a:endParaRPr lang="es-A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123" y="1052912"/>
            <a:ext cx="5480763" cy="26812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1123" y="3751455"/>
            <a:ext cx="5436200" cy="264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448" y="1886896"/>
            <a:ext cx="4595258" cy="404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5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Formularios en Angular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448960" y="820396"/>
            <a:ext cx="8488424" cy="474705"/>
          </a:xfrm>
          <a:prstGeom prst="rect">
            <a:avLst/>
          </a:prstGeom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A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Poniéndolo en Práctica</a:t>
            </a:r>
            <a:endParaRPr lang="es-A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NYC educators to learn, teach coding to students of all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97" y="2465401"/>
            <a:ext cx="7128588" cy="3906691"/>
          </a:xfrm>
          <a:prstGeom prst="rect">
            <a:avLst/>
          </a:prstGeom>
        </p:spPr>
      </p:pic>
      <p:pic>
        <p:nvPicPr>
          <p:cNvPr id="6" name="Picture 5" descr="Manage UI State with the &lt;strong&gt;Angular Router&lt;/strong&gt; from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774" y="0"/>
            <a:ext cx="820396" cy="820396"/>
          </a:xfrm>
          <a:prstGeom prst="rect">
            <a:avLst/>
          </a:prstGeom>
        </p:spPr>
      </p:pic>
      <p:sp>
        <p:nvSpPr>
          <p:cNvPr id="7" name="Shape 148"/>
          <p:cNvSpPr txBox="1">
            <a:spLocks/>
          </p:cNvSpPr>
          <p:nvPr/>
        </p:nvSpPr>
        <p:spPr>
          <a:xfrm>
            <a:off x="448961" y="1447801"/>
            <a:ext cx="11255138" cy="101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560"/>
              </a:spcBef>
              <a:buClr>
                <a:srgbClr val="595959"/>
              </a:buClr>
              <a:buSzPts val="2520"/>
              <a:buFont typeface="Arial" pitchFamily="34" charset="0"/>
              <a:buNone/>
            </a:pPr>
            <a:r>
              <a:rPr lang="es-AR" sz="3200" dirty="0" smtClean="0"/>
              <a:t>Ejercicio</a:t>
            </a:r>
            <a:r>
              <a:rPr lang="es-AR" sz="2800" dirty="0" smtClean="0"/>
              <a:t> </a:t>
            </a:r>
            <a:r>
              <a:rPr lang="es-AR" sz="3200" dirty="0" smtClean="0"/>
              <a:t>Integrador</a:t>
            </a:r>
            <a:r>
              <a:rPr lang="es-AR" sz="2800" dirty="0" smtClean="0"/>
              <a:t>: </a:t>
            </a:r>
            <a:r>
              <a:rPr lang="es-AR" sz="3200" dirty="0" smtClean="0"/>
              <a:t>Crear formulario de edición de jugadores.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65057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18" name="Rectangle 8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smtClean="0"/>
              <a:t>¿Preguntas?</a:t>
            </a:r>
            <a:endParaRPr lang="es-AR" alt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842" y="1391769"/>
            <a:ext cx="7696803" cy="505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0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Ejercicio Integrador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448960" y="820396"/>
            <a:ext cx="8488424" cy="474705"/>
          </a:xfrm>
          <a:prstGeom prst="rect">
            <a:avLst/>
          </a:prstGeom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283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s-AR" sz="283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Completar </a:t>
            </a:r>
            <a:r>
              <a:rPr kumimoji="0" lang="es-AR" sz="283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Frontend</a:t>
            </a:r>
            <a:endParaRPr kumimoji="0" lang="es-AR" sz="2830" b="0" i="0" u="none" strike="noStrike" kern="1200" cap="none" spc="0" normalizeH="0" baseline="0" noProof="0" dirty="0">
              <a:ln>
                <a:noFill/>
              </a:ln>
              <a:solidFill>
                <a:srgbClr val="3F3F3F">
                  <a:lumMod val="60000"/>
                  <a:lumOff val="4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Picture 4" descr="NYC educators to learn, teach coding to students of all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619" y="1886896"/>
            <a:ext cx="8216873" cy="4503105"/>
          </a:xfrm>
          <a:prstGeom prst="rect">
            <a:avLst/>
          </a:prstGeom>
        </p:spPr>
      </p:pic>
      <p:pic>
        <p:nvPicPr>
          <p:cNvPr id="6" name="Picture 5" descr="Learn the Basics of &lt;strong&gt;Angular Forms&lt;/strong&gt; - Course by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530" y="39113"/>
            <a:ext cx="2344606" cy="78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5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987675"/>
            <a:ext cx="12192000" cy="664797"/>
          </a:xfrm>
        </p:spPr>
        <p:txBody>
          <a:bodyPr/>
          <a:lstStyle/>
          <a:p>
            <a:pPr algn="ctr"/>
            <a:r>
              <a:rPr lang="es-AR" altLang="es-A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¡</a:t>
            </a:r>
            <a:r>
              <a:rPr lang="es-AR" altLang="es-A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Muchas Gracias!</a:t>
            </a:r>
            <a:endParaRPr lang="es-AR" altLang="es-AR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713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Quattrocento Sans"/>
              <a:buNone/>
            </a:pPr>
            <a:r>
              <a:rPr lang="es-AR" sz="440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Objetivos del Módulo</a:t>
            </a:r>
            <a:endParaRPr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92151" y="980866"/>
            <a:ext cx="10386976" cy="57123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419" altLang="es-AR" sz="3200" dirty="0"/>
              <a:t>Conocer que son los </a:t>
            </a:r>
            <a:r>
              <a:rPr lang="es-419" altLang="es-AR" sz="3200" b="1" dirty="0"/>
              <a:t>Servicios</a:t>
            </a:r>
            <a:r>
              <a:rPr lang="es-419" altLang="es-AR" sz="3200" dirty="0"/>
              <a:t> de </a:t>
            </a:r>
            <a:r>
              <a:rPr lang="es-419" altLang="es-AR" sz="3200" dirty="0" smtClean="0"/>
              <a:t>Angular </a:t>
            </a:r>
            <a:r>
              <a:rPr lang="es-419" altLang="es-AR" sz="3200" dirty="0"/>
              <a:t>y para que se los utiliza</a:t>
            </a:r>
            <a:r>
              <a:rPr lang="es-419" altLang="es-AR" sz="3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s-AR" altLang="es-AR" sz="3200" dirty="0" smtClean="0"/>
              <a:t>Conocer </a:t>
            </a:r>
            <a:r>
              <a:rPr lang="es-AR" altLang="es-AR" sz="3200" dirty="0"/>
              <a:t>los tipos de </a:t>
            </a:r>
            <a:r>
              <a:rPr lang="es-AR" altLang="es-AR" sz="3200" b="1" dirty="0"/>
              <a:t>Formularios</a:t>
            </a:r>
            <a:r>
              <a:rPr lang="es-AR" altLang="es-AR" sz="3200" dirty="0"/>
              <a:t> que provee Angular</a:t>
            </a:r>
            <a:r>
              <a:rPr lang="es-AR" altLang="es-AR" sz="3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s-AR" altLang="es-AR" sz="3200" dirty="0" smtClean="0"/>
              <a:t>Conocer y entender el </a:t>
            </a:r>
            <a:r>
              <a:rPr lang="es-AR" altLang="es-AR" sz="3200" b="1" dirty="0" smtClean="0"/>
              <a:t>Ruteo </a:t>
            </a:r>
            <a:r>
              <a:rPr lang="es-AR" altLang="es-AR" sz="3200" dirty="0" smtClean="0"/>
              <a:t>o </a:t>
            </a:r>
            <a:r>
              <a:rPr lang="es-AR" altLang="es-AR" sz="3200" b="1" dirty="0" smtClean="0"/>
              <a:t>Routing </a:t>
            </a:r>
            <a:r>
              <a:rPr lang="es-AR" altLang="es-AR" sz="3200" dirty="0" smtClean="0"/>
              <a:t>de Angular y su necesidad.</a:t>
            </a:r>
          </a:p>
          <a:p>
            <a:pPr>
              <a:lnSpc>
                <a:spcPct val="150000"/>
              </a:lnSpc>
            </a:pPr>
            <a:endParaRPr lang="es-AR" altLang="es-AR" sz="32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s-AR" altLang="es-AR" sz="3200" b="1" dirty="0" smtClean="0"/>
              <a:t>Aplicar </a:t>
            </a:r>
            <a:r>
              <a:rPr lang="es-AR" altLang="es-AR" sz="3200" dirty="0" smtClean="0"/>
              <a:t>los conceptos aprendidos en el ejercicio integrador.</a:t>
            </a:r>
            <a:endParaRPr lang="es-AR" altLang="es-AR" sz="3200" dirty="0"/>
          </a:p>
        </p:txBody>
      </p:sp>
    </p:spTree>
    <p:extLst>
      <p:ext uri="{BB962C8B-B14F-4D97-AF65-F5344CB8AC3E}">
        <p14:creationId xmlns:p14="http://schemas.microsoft.com/office/powerpoint/2010/main" val="2265586257"/>
      </p:ext>
    </p:extLst>
  </p:cSld>
  <p:clrMapOvr>
    <a:masterClrMapping/>
  </p:clrMapOvr>
  <p:transition advTm="13959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smtClean="0"/>
              <a:t>Agenda</a:t>
            </a:r>
            <a:endParaRPr lang="es-AR" altLang="es-AR" dirty="0"/>
          </a:p>
        </p:txBody>
      </p:sp>
      <p:sp>
        <p:nvSpPr>
          <p:cNvPr id="13" name="Rectangle 12"/>
          <p:cNvSpPr/>
          <p:nvPr/>
        </p:nvSpPr>
        <p:spPr>
          <a:xfrm>
            <a:off x="552199" y="1049323"/>
            <a:ext cx="801330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lvl="1">
              <a:lnSpc>
                <a:spcPct val="150000"/>
              </a:lnSpc>
              <a:tabLst>
                <a:tab pos="182563" algn="l"/>
                <a:tab pos="808038" algn="l"/>
              </a:tabLst>
            </a:pPr>
            <a:endParaRPr lang="es-AR" sz="2400" dirty="0" smtClean="0">
              <a:solidFill>
                <a:srgbClr val="0070C0"/>
              </a:solidFill>
            </a:endParaRPr>
          </a:p>
          <a:p>
            <a:pPr marL="182563" lvl="1">
              <a:lnSpc>
                <a:spcPct val="150000"/>
              </a:lnSpc>
              <a:tabLst>
                <a:tab pos="182563" algn="l"/>
                <a:tab pos="808038" algn="l"/>
              </a:tabLst>
            </a:pPr>
            <a:r>
              <a:rPr lang="es-AR" sz="2400" dirty="0" smtClean="0">
                <a:solidFill>
                  <a:srgbClr val="0070C0"/>
                </a:solidFill>
              </a:rPr>
              <a:t>8:30  	– Desayuno (30 min)</a:t>
            </a:r>
          </a:p>
          <a:p>
            <a:pPr marL="182563" lvl="1">
              <a:lnSpc>
                <a:spcPct val="150000"/>
              </a:lnSpc>
              <a:tabLst>
                <a:tab pos="182563" algn="l"/>
                <a:tab pos="808038" algn="l"/>
              </a:tabLst>
            </a:pPr>
            <a:r>
              <a:rPr lang="es-AR" sz="2400" dirty="0" smtClean="0">
                <a:solidFill>
                  <a:srgbClr val="00B050"/>
                </a:solidFill>
              </a:rPr>
              <a:t>9 a 10 – Introducción. Dudas y nivelación</a:t>
            </a:r>
          </a:p>
          <a:p>
            <a:pPr marL="182563" lvl="1">
              <a:lnSpc>
                <a:spcPct val="150000"/>
              </a:lnSpc>
              <a:tabLst>
                <a:tab pos="182563" algn="l"/>
                <a:tab pos="808038" algn="l"/>
              </a:tabLst>
            </a:pPr>
            <a:r>
              <a:rPr lang="es-AR" sz="2400" dirty="0" smtClean="0">
                <a:solidFill>
                  <a:srgbClr val="00B050"/>
                </a:solidFill>
              </a:rPr>
              <a:t>10 a 12 – Angular: Servicios y Ruteo. Forms</a:t>
            </a:r>
          </a:p>
          <a:p>
            <a:pPr marL="182563" lvl="1">
              <a:lnSpc>
                <a:spcPct val="150000"/>
              </a:lnSpc>
              <a:tabLst>
                <a:tab pos="182563" algn="l"/>
                <a:tab pos="808038" algn="l"/>
              </a:tabLst>
            </a:pPr>
            <a:r>
              <a:rPr lang="es-AR" sz="2400" dirty="0" smtClean="0">
                <a:solidFill>
                  <a:srgbClr val="0070C0"/>
                </a:solidFill>
              </a:rPr>
              <a:t>12:00  – Almuerzo (45 min)</a:t>
            </a:r>
          </a:p>
          <a:p>
            <a:pPr marL="182563" lvl="1">
              <a:lnSpc>
                <a:spcPct val="150000"/>
              </a:lnSpc>
              <a:tabLst>
                <a:tab pos="182563" algn="l"/>
                <a:tab pos="808038" algn="l"/>
              </a:tabLst>
            </a:pPr>
            <a:r>
              <a:rPr lang="es-AR" sz="2400" dirty="0" smtClean="0">
                <a:solidFill>
                  <a:srgbClr val="00B050"/>
                </a:solidFill>
              </a:rPr>
              <a:t>12:45 </a:t>
            </a:r>
            <a:r>
              <a:rPr lang="es-AR" sz="2400" dirty="0">
                <a:solidFill>
                  <a:srgbClr val="00B050"/>
                </a:solidFill>
              </a:rPr>
              <a:t>a </a:t>
            </a:r>
            <a:r>
              <a:rPr lang="es-AR" sz="2400" dirty="0" smtClean="0">
                <a:solidFill>
                  <a:srgbClr val="00B050"/>
                </a:solidFill>
              </a:rPr>
              <a:t>13:45 – Angular: Forms.</a:t>
            </a:r>
          </a:p>
          <a:p>
            <a:pPr marL="182563" lvl="1">
              <a:lnSpc>
                <a:spcPct val="150000"/>
              </a:lnSpc>
              <a:tabLst>
                <a:tab pos="182563" algn="l"/>
                <a:tab pos="808038" algn="l"/>
              </a:tabLst>
            </a:pPr>
            <a:r>
              <a:rPr lang="es-AR" sz="2400" dirty="0" smtClean="0">
                <a:solidFill>
                  <a:srgbClr val="00B050"/>
                </a:solidFill>
              </a:rPr>
              <a:t>13:45 a 15:30 – Ejercicio Integrador.</a:t>
            </a:r>
          </a:p>
          <a:p>
            <a:pPr marL="182563" lvl="1">
              <a:lnSpc>
                <a:spcPct val="150000"/>
              </a:lnSpc>
              <a:tabLst>
                <a:tab pos="182563" algn="l"/>
                <a:tab pos="808038" algn="l"/>
              </a:tabLst>
            </a:pPr>
            <a:r>
              <a:rPr lang="es-AR" sz="2400" dirty="0" smtClean="0">
                <a:solidFill>
                  <a:srgbClr val="0070C0"/>
                </a:solidFill>
              </a:rPr>
              <a:t>15:30 – Coffee break (15 min)</a:t>
            </a:r>
          </a:p>
          <a:p>
            <a:pPr marL="182563" lvl="1">
              <a:lnSpc>
                <a:spcPct val="150000"/>
              </a:lnSpc>
              <a:tabLst>
                <a:tab pos="182563" algn="l"/>
                <a:tab pos="808038" algn="l"/>
              </a:tabLst>
            </a:pPr>
            <a:r>
              <a:rPr lang="es-AR" sz="2400" dirty="0" smtClean="0">
                <a:solidFill>
                  <a:srgbClr val="00B050"/>
                </a:solidFill>
              </a:rPr>
              <a:t>15:45 </a:t>
            </a:r>
            <a:r>
              <a:rPr lang="es-AR" sz="2400" dirty="0">
                <a:solidFill>
                  <a:srgbClr val="00B050"/>
                </a:solidFill>
              </a:rPr>
              <a:t>a </a:t>
            </a:r>
            <a:r>
              <a:rPr lang="es-AR" sz="2400" dirty="0" smtClean="0">
                <a:solidFill>
                  <a:srgbClr val="00B050"/>
                </a:solidFill>
              </a:rPr>
              <a:t>18 – Ejercicio Integrador.</a:t>
            </a:r>
          </a:p>
          <a:p>
            <a:pPr marL="182563" lvl="1">
              <a:lnSpc>
                <a:spcPct val="150000"/>
              </a:lnSpc>
              <a:tabLst>
                <a:tab pos="182563" algn="l"/>
              </a:tabLst>
            </a:pPr>
            <a:r>
              <a:rPr lang="es-AR" sz="2400" dirty="0" smtClean="0">
                <a:solidFill>
                  <a:srgbClr val="0070C0"/>
                </a:solidFill>
              </a:rPr>
              <a:t>18:00 - Finalizamos (según agenda)</a:t>
            </a:r>
            <a:endParaRPr lang="es-AR" sz="2400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991" y="5231765"/>
            <a:ext cx="1823189" cy="13603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D0D1D3"/>
              </a:clrFrom>
              <a:clrTo>
                <a:srgbClr val="D0D1D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2" t="15051" r="15959" b="21881"/>
          <a:stretch/>
        </p:blipFill>
        <p:spPr>
          <a:xfrm>
            <a:off x="7641691" y="2838072"/>
            <a:ext cx="1197278" cy="1203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215" y="1287642"/>
            <a:ext cx="1055754" cy="105575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215" y="4120183"/>
            <a:ext cx="1055754" cy="10557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901" y="1519084"/>
            <a:ext cx="2049789" cy="188388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901" y="3791516"/>
            <a:ext cx="2253770" cy="169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8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6846"/>
    </mc:Choice>
    <mc:Fallback xmlns="">
      <p:transition advTm="5684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595" y="1015381"/>
            <a:ext cx="8425816" cy="468510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Memo </a:t>
            </a: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T</a:t>
            </a: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est</a:t>
            </a:r>
            <a:endParaRPr lang="es-AR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4213882954"/>
      </p:ext>
    </p:extLst>
  </p:cSld>
  <p:clrMapOvr>
    <a:masterClrMapping/>
  </p:clrMapOvr>
  <p:transition advTm="70923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Sincronicemos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803" y="1343298"/>
            <a:ext cx="8466407" cy="4755299"/>
          </a:xfrm>
        </p:spPr>
      </p:pic>
    </p:spTree>
    <p:extLst>
      <p:ext uri="{BB962C8B-B14F-4D97-AF65-F5344CB8AC3E}">
        <p14:creationId xmlns:p14="http://schemas.microsoft.com/office/powerpoint/2010/main" val="2200160059"/>
      </p:ext>
    </p:extLst>
  </p:cSld>
  <p:clrMapOvr>
    <a:masterClrMapping/>
  </p:clrMapOvr>
  <p:transition advTm="16809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82955" y="1080000"/>
            <a:ext cx="6426091" cy="880717"/>
            <a:chOff x="2489028" y="2765964"/>
            <a:chExt cx="6426091" cy="880717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489028" y="2765964"/>
              <a:ext cx="3123401" cy="803297"/>
            </a:xfrm>
            <a:prstGeom prst="rect">
              <a:avLst/>
            </a:prstGeom>
          </p:spPr>
          <p:txBody>
            <a:bodyPr vert="horz" wrap="square" lIns="91440" tIns="0" rIns="0" bIns="0" rtlCol="0" anchor="b" anchorCtr="0">
              <a:spAutoFit/>
            </a:bodyPr>
            <a:lstStyle>
              <a:lvl1pPr algn="l" defTabSz="808406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7200" b="0" kern="1200" cap="none" spc="-300" baseline="0">
                  <a:ln w="3175">
                    <a:noFill/>
                  </a:ln>
                  <a:gradFill>
                    <a:gsLst>
                      <a:gs pos="100000">
                        <a:schemeClr val="bg1"/>
                      </a:gs>
                      <a:gs pos="0">
                        <a:schemeClr val="bg1"/>
                      </a:gs>
                    </a:gsLst>
                    <a:lin ang="5400000" scaled="0"/>
                  </a:gradFill>
                  <a:effectLst/>
                  <a:latin typeface="Segoe UI Light" pitchFamily="34" charset="0"/>
                  <a:ea typeface="+mn-ea"/>
                  <a:cs typeface="Arial" charset="0"/>
                </a:defRPr>
              </a:lvl1pPr>
            </a:lstStyle>
            <a:p>
              <a:r>
                <a:rPr lang="es-AR" sz="5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Servicios</a:t>
              </a:r>
              <a:endParaRPr lang="es-AR" sz="5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1028" name="Picture 4" descr="Ho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2429" y="2765964"/>
              <a:ext cx="3302690" cy="880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1" descr="&lt;strong&gt;Angular&lt;/strong&gt; &lt;strong&gt;Service&lt;/strong&gt; Dependency Injection - Vegibi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121" y="2549237"/>
            <a:ext cx="5445759" cy="408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36477"/>
      </p:ext>
    </p:extLst>
  </p:cSld>
  <p:clrMapOvr>
    <a:masterClrMapping/>
  </p:clrMapOvr>
  <p:transition advTm="471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I">
  <a:themeElements>
    <a:clrScheme name="Custom 3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1BC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ocial Workplace" id="{C6563241-F729-4F9B-8DA9-402A955FA37B}" vid="{3E3B0694-6991-4ABE-B2DD-2CB2D8E8DF98}"/>
    </a:ext>
  </a:extLst>
</a:theme>
</file>

<file path=ppt/theme/theme2.xml><?xml version="1.0" encoding="utf-8"?>
<a:theme xmlns:a="http://schemas.openxmlformats.org/drawingml/2006/main" name="Baufest">
  <a:themeElements>
    <a:clrScheme name="Custom 3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1BC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ocial Workplace" id="{C6563241-F729-4F9B-8DA9-402A955FA37B}" vid="{3E3B0694-6991-4ABE-B2DD-2CB2D8E8DF98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SharedContentType xmlns="Microsoft.SharePoint.Taxonomy.ContentTypeSync" SourceId="e5351508-46ca-4454-b07c-bc767568d5f1" ContentTypeId="0x0101009F858E1B7D9342B795C788B53F54E138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RTG Asset File" ma:contentTypeID="0x0101009F858E1B7D9342B795C788B53F54E1380091B2ACDBF8CC8745AF6BBB268F89ECBF" ma:contentTypeVersion="1" ma:contentTypeDescription="Crear nuevo documento." ma:contentTypeScope="" ma:versionID="b775c03566686602620a201f6744a40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ba8a198e9bb40c3eeca6d0bd41257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spe:Receivers xmlns:spe="http://schemas.microsoft.com/sharepoint/events">
  <Receiver>
    <Name/>
    <Synchronization>Asynchronous</Synchronization>
    <Type>10001</Type>
    <SequenceNumber>10000</SequenceNumber>
    <Assembly>Microsoft.RTG.EventReceivers, Version=1.0.0.0, Culture=neutral, PublicKeyToken=12dc7f0b648efec3</Assembly>
    <Class>Microsoft.RTG.EventReceivers.AssetFileEventReceiver</Class>
    <Data/>
    <Filter/>
  </Receiver>
  <Receiver>
    <Name/>
    <Synchronization>Asynchronous</Synchronization>
    <Type>10002</Type>
    <SequenceNumber>10000</SequenceNumber>
    <Assembly>Microsoft.RTG.EventReceivers, Version=1.0.0.0, Culture=neutral, PublicKeyToken=12dc7f0b648efec3</Assembly>
    <Class>Microsoft.RTG.EventReceivers.AssetFileEventReceiver</Class>
    <Data/>
    <Filter/>
  </Receiver>
</spe:Receivers>
</file>

<file path=customXml/itemProps1.xml><?xml version="1.0" encoding="utf-8"?>
<ds:datastoreItem xmlns:ds="http://schemas.openxmlformats.org/officeDocument/2006/customXml" ds:itemID="{2C8098EC-BD0F-4988-8F2F-6892F80F8076}">
  <ds:schemaRefs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B7799AE-5935-4791-AB97-7DFEB3E9DB45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4FA0A707-7857-4B74-A994-42FA3B6A9614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208E0F4-FE14-4B82-B27A-0E40833F27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5.xml><?xml version="1.0" encoding="utf-8"?>
<ds:datastoreItem xmlns:ds="http://schemas.openxmlformats.org/officeDocument/2006/customXml" ds:itemID="{0B50B75D-243C-457B-8958-4F95BD31B0D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69028</TotalTime>
  <Words>1610</Words>
  <Application>Microsoft Office PowerPoint</Application>
  <PresentationFormat>Widescreen</PresentationFormat>
  <Paragraphs>430</Paragraphs>
  <Slides>46</Slides>
  <Notes>43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62" baseType="lpstr">
      <vt:lpstr>Arial</vt:lpstr>
      <vt:lpstr>Calibri</vt:lpstr>
      <vt:lpstr>Calibri Light</vt:lpstr>
      <vt:lpstr>Century Gothic</vt:lpstr>
      <vt:lpstr>Consolas</vt:lpstr>
      <vt:lpstr>Courier New</vt:lpstr>
      <vt:lpstr>Quattrocento Sans</vt:lpstr>
      <vt:lpstr>Segoe Pro Light</vt:lpstr>
      <vt:lpstr>Segoe UI</vt:lpstr>
      <vt:lpstr>Segoe UI Light</vt:lpstr>
      <vt:lpstr>Segoe UI Semibold</vt:lpstr>
      <vt:lpstr>Wingdings</vt:lpstr>
      <vt:lpstr>PEI</vt:lpstr>
      <vt:lpstr>Baufest</vt:lpstr>
      <vt:lpstr>Custom Design</vt:lpstr>
      <vt:lpstr>Bitmap Image</vt:lpstr>
      <vt:lpstr>PowerPoint Presentation</vt:lpstr>
      <vt:lpstr>Sobre la Instructora</vt:lpstr>
      <vt:lpstr>Sobre el Instructor</vt:lpstr>
      <vt:lpstr>Sobre el Instructor</vt:lpstr>
      <vt:lpstr>Objetivos del Módulo</vt:lpstr>
      <vt:lpstr>Agenda</vt:lpstr>
      <vt:lpstr>Memo Test</vt:lpstr>
      <vt:lpstr>Sincronicemos</vt:lpstr>
      <vt:lpstr>PowerPoint Presentation</vt:lpstr>
      <vt:lpstr>Servicios Angular</vt:lpstr>
      <vt:lpstr>Servicios Angular</vt:lpstr>
      <vt:lpstr>Servicios Angular</vt:lpstr>
      <vt:lpstr>Servicios Angular</vt:lpstr>
      <vt:lpstr>Servicios Angular</vt:lpstr>
      <vt:lpstr>Servicios Angular</vt:lpstr>
      <vt:lpstr>Servicios Angular</vt:lpstr>
      <vt:lpstr>PowerPoint Presentation</vt:lpstr>
      <vt:lpstr>Ruteo en  Angular</vt:lpstr>
      <vt:lpstr>Ruteo en  Angular</vt:lpstr>
      <vt:lpstr>Ruteo en  Angular</vt:lpstr>
      <vt:lpstr>Ruteo en  Angular</vt:lpstr>
      <vt:lpstr>Ruteo en  Angular</vt:lpstr>
      <vt:lpstr>Ruteo en  Angular</vt:lpstr>
      <vt:lpstr>Ruteo en  Angular</vt:lpstr>
      <vt:lpstr>Ruteo en  Angular</vt:lpstr>
      <vt:lpstr>Ruteo en Angular</vt:lpstr>
      <vt:lpstr>PowerPoint Presentation</vt:lpstr>
      <vt:lpstr>Formularios en Angular</vt:lpstr>
      <vt:lpstr>Formularios en Angular</vt:lpstr>
      <vt:lpstr>Formularios en Angular</vt:lpstr>
      <vt:lpstr>Formularios en Angular</vt:lpstr>
      <vt:lpstr>Formularios en Angular</vt:lpstr>
      <vt:lpstr>Formularios en Angular</vt:lpstr>
      <vt:lpstr>Formularios en Angular</vt:lpstr>
      <vt:lpstr>Formularios en Angular</vt:lpstr>
      <vt:lpstr>Formularios en Angular</vt:lpstr>
      <vt:lpstr>Formularios en Angular</vt:lpstr>
      <vt:lpstr>Formularios en Angular</vt:lpstr>
      <vt:lpstr>Formularios en Angular</vt:lpstr>
      <vt:lpstr>Formularios en Angular</vt:lpstr>
      <vt:lpstr>Formularios en Angular</vt:lpstr>
      <vt:lpstr>Formularios en Angular</vt:lpstr>
      <vt:lpstr>Formularios en Angular</vt:lpstr>
      <vt:lpstr>¿Preguntas?</vt:lpstr>
      <vt:lpstr>Ejercicio Integrador</vt:lpstr>
      <vt:lpstr>¡Muchas Gracias!</vt:lpstr>
    </vt:vector>
  </TitlesOfParts>
  <Company>baufest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PEI</dc:title>
  <dc:creator>fmagallanes</dc:creator>
  <cp:keywords/>
  <dc:description/>
  <cp:lastModifiedBy>Guillermina Galache</cp:lastModifiedBy>
  <cp:revision>1729</cp:revision>
  <dcterms:created xsi:type="dcterms:W3CDTF">2013-09-25T20:22:51Z</dcterms:created>
  <dcterms:modified xsi:type="dcterms:W3CDTF">2019-03-18T16:44:41Z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0x0101009F858E1B7D9342B795C788B53F54E1380091B2ACDBF8CC8745AF6BBB268F89ECBF</vt:lpwstr>
  </property>
  <property fmtid="{D5CDD505-2E9C-101B-9397-08002B2CF9AE}" pid="3" name="TaxKeyword">
    <vt:lpwstr>274;#Yammer|11111111-1111-1111-1111-111111111111;#273;#Office 365|11111111-1111-1111-1111-111111111111;#276;#SharePoint|11111111-1111-1111-1111-111111111111</vt:lpwstr>
  </property>
  <property fmtid="{D5CDD505-2E9C-101B-9397-08002B2CF9AE}" pid="4" name="Audiences">
    <vt:lpwstr/>
  </property>
  <property fmtid="{D5CDD505-2E9C-101B-9397-08002B2CF9AE}" pid="5" name="Capabilities">
    <vt:lpwstr/>
  </property>
  <property fmtid="{D5CDD505-2E9C-101B-9397-08002B2CF9AE}" pid="6" name="Region">
    <vt:lpwstr/>
  </property>
  <property fmtid="{D5CDD505-2E9C-101B-9397-08002B2CF9AE}" pid="7" name="Segments">
    <vt:lpwstr/>
  </property>
  <property fmtid="{D5CDD505-2E9C-101B-9397-08002B2CF9AE}" pid="8" name="Confidentiality">
    <vt:lpwstr>21;#Microsoft confidential|461efa83-0283-486a-a8d5-943328f3693f</vt:lpwstr>
  </property>
  <property fmtid="{D5CDD505-2E9C-101B-9397-08002B2CF9AE}" pid="9" name="ActivitiesAndPrograms">
    <vt:lpwstr>12990;#Microsoft product launch campaigns|e634bb7f-b77b-4305-b346-03da1c4c6f6e;#17801;#customer previews|e2bbe8c6-02ca-433d-b282-9f545cdfab07</vt:lpwstr>
  </property>
  <property fmtid="{D5CDD505-2E9C-101B-9397-08002B2CF9AE}" pid="10" name="Partners">
    <vt:lpwstr/>
  </property>
  <property fmtid="{D5CDD505-2E9C-101B-9397-08002B2CF9AE}" pid="11" name="Groups">
    <vt:lpwstr/>
  </property>
  <property fmtid="{D5CDD505-2E9C-101B-9397-08002B2CF9AE}" pid="12" name="Topics">
    <vt:lpwstr/>
  </property>
  <property fmtid="{D5CDD505-2E9C-101B-9397-08002B2CF9AE}" pid="13" name="Industries">
    <vt:lpwstr/>
  </property>
  <property fmtid="{D5CDD505-2E9C-101B-9397-08002B2CF9AE}" pid="14" name="Roles">
    <vt:lpwstr/>
  </property>
  <property fmtid="{D5CDD505-2E9C-101B-9397-08002B2CF9AE}" pid="15" name="SMSGDomain">
    <vt:lpwstr>13357;#Microsoft Office Division|998d7cd0-7f52-4d06-a505-529ce4856340;#12156;#SharePoint Marketing Group|38fce096-29c2-492a-80df-81d2fa31b3d6</vt:lpwstr>
  </property>
  <property fmtid="{D5CDD505-2E9C-101B-9397-08002B2CF9AE}" pid="16" name="Competitors">
    <vt:lpwstr/>
  </property>
  <property fmtid="{D5CDD505-2E9C-101B-9397-08002B2CF9AE}" pid="17" name="BusinessArchitecture">
    <vt:lpwstr/>
  </property>
  <property fmtid="{D5CDD505-2E9C-101B-9397-08002B2CF9AE}" pid="18" name="Products">
    <vt:lpwstr>10899;#Microsoft Office|3a4e9862-cdce-4bdc-8664-91038e3eb1e9;#16039;#Microsoft Office future versions|b77148c7-a73d-44bc-a163-bb7920270559;#14528;#Microsoft SharePoint|58fdf744-ba0b-4be8-990e-0d9024c872fd;#18186;#Microsoft SharePoint Server 2013 (Version)</vt:lpwstr>
  </property>
  <property fmtid="{D5CDD505-2E9C-101B-9397-08002B2CF9AE}" pid="19" name="_dlc_policyId">
    <vt:lpwstr/>
  </property>
  <property fmtid="{D5CDD505-2E9C-101B-9397-08002B2CF9AE}" pid="20" name="ItemRetentionFormula">
    <vt:lpwstr/>
  </property>
  <property fmtid="{D5CDD505-2E9C-101B-9397-08002B2CF9AE}" pid="21" name="ItemType">
    <vt:lpwstr>10070;#presentation slides|3ba3fe7b-e0a0-4921-8b33-d25a05c69d10</vt:lpwstr>
  </property>
  <property fmtid="{D5CDD505-2E9C-101B-9397-08002B2CF9AE}" pid="22" name="LastUpdatedByBatchTagging">
    <vt:bool>false</vt:bool>
  </property>
  <property fmtid="{D5CDD505-2E9C-101B-9397-08002B2CF9AE}" pid="23" name="Languages">
    <vt:lpwstr/>
  </property>
  <property fmtid="{D5CDD505-2E9C-101B-9397-08002B2CF9AE}" pid="24" name="_dlc_DocIdItemGuid">
    <vt:lpwstr>1a6e5196-2108-4f34-a645-44c6da67e10a</vt:lpwstr>
  </property>
  <property fmtid="{D5CDD505-2E9C-101B-9397-08002B2CF9AE}" pid="25" name="WorkflowCreationPath">
    <vt:lpwstr>d3765c0c-e2b5-4307-934b-d5d862e93ab3,3;d3765c0c-e2b5-4307-934b-d5d862e93ab3,3;</vt:lpwstr>
  </property>
  <property fmtid="{D5CDD505-2E9C-101B-9397-08002B2CF9AE}" pid="26" name="IsMyDocuments">
    <vt:bool>true</vt:bool>
  </property>
  <property fmtid="{D5CDD505-2E9C-101B-9397-08002B2CF9AE}" pid="27" name="WorkflowChangePath">
    <vt:lpwstr>d3765c0c-e2b5-4307-934b-d5d862e93ab3,4;d3765c0c-e2b5-4307-934b-d5d862e93ab3,4;d3765c0c-e2b5-4307-934b-d5d862e93ab3,9;d3765c0c-e2b5-4307-934b-d5d862e93ab3,9;d3765c0c-e2b5-4307-934b-d5d862e93ab3,14;d3765c0c-e2b5-4307-934b-d5d862e93ab3,20;</vt:lpwstr>
  </property>
  <property fmtid="{D5CDD505-2E9C-101B-9397-08002B2CF9AE}" pid="28" name="messageframeworktype">
    <vt:lpwstr/>
  </property>
  <property fmtid="{D5CDD505-2E9C-101B-9397-08002B2CF9AE}" pid="29" name="SMSGTags">
    <vt:lpwstr/>
  </property>
  <property fmtid="{D5CDD505-2E9C-101B-9397-08002B2CF9AE}" pid="30" name="EnterpriseDomainTags">
    <vt:lpwstr/>
  </property>
  <property fmtid="{D5CDD505-2E9C-101B-9397-08002B2CF9AE}" pid="31" name="EnterpriseDomainTagsTaxHTField0">
    <vt:lpwstr/>
  </property>
  <property fmtid="{D5CDD505-2E9C-101B-9397-08002B2CF9AE}" pid="32" name="_docset_NoMedatataSyncRequired">
    <vt:lpwstr>False</vt:lpwstr>
  </property>
  <property fmtid="{D5CDD505-2E9C-101B-9397-08002B2CF9AE}" pid="33" name="SMSGTagsTaxHTField0">
    <vt:lpwstr/>
  </property>
  <property fmtid="{D5CDD505-2E9C-101B-9397-08002B2CF9AE}" pid="34" name="TaxCatchAll">
    <vt:lpwstr>11;#Office 365;#3;#Yammer;#14;#SharePoint</vt:lpwstr>
  </property>
  <property fmtid="{D5CDD505-2E9C-101B-9397-08002B2CF9AE}" pid="35" name="TaxKeywordTaxHTField">
    <vt:lpwstr>Office 365|11111111-1111-1111-1111-111111111111;Yammer|11111111-1111-1111-1111-111111111111;SharePoint|11111111-1111-1111-1111-111111111111</vt:lpwstr>
  </property>
</Properties>
</file>