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92" r:id="rId7"/>
    <p:sldMasterId id="2147483704" r:id="rId8"/>
  </p:sldMasterIdLst>
  <p:notesMasterIdLst>
    <p:notesMasterId r:id="rId51"/>
  </p:notesMasterIdLst>
  <p:handoutMasterIdLst>
    <p:handoutMasterId r:id="rId52"/>
  </p:handoutMasterIdLst>
  <p:sldIdLst>
    <p:sldId id="585" r:id="rId9"/>
    <p:sldId id="586" r:id="rId10"/>
    <p:sldId id="587" r:id="rId11"/>
    <p:sldId id="590" r:id="rId12"/>
    <p:sldId id="598" r:id="rId13"/>
    <p:sldId id="63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7" r:id="rId28"/>
    <p:sldId id="610" r:id="rId29"/>
    <p:sldId id="613" r:id="rId30"/>
    <p:sldId id="634" r:id="rId31"/>
    <p:sldId id="611" r:id="rId32"/>
    <p:sldId id="633" r:id="rId33"/>
    <p:sldId id="612" r:id="rId34"/>
    <p:sldId id="638" r:id="rId35"/>
    <p:sldId id="614" r:id="rId36"/>
    <p:sldId id="599" r:id="rId37"/>
    <p:sldId id="615" r:id="rId38"/>
    <p:sldId id="616" r:id="rId39"/>
    <p:sldId id="618" r:id="rId40"/>
    <p:sldId id="619" r:id="rId41"/>
    <p:sldId id="635" r:id="rId42"/>
    <p:sldId id="636" r:id="rId43"/>
    <p:sldId id="640" r:id="rId44"/>
    <p:sldId id="608" r:id="rId45"/>
    <p:sldId id="609" r:id="rId46"/>
    <p:sldId id="641" r:id="rId47"/>
    <p:sldId id="617" r:id="rId48"/>
    <p:sldId id="581" r:id="rId49"/>
    <p:sldId id="5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  <p:cmAuthor id="4" name="Guillermina Galache" initials="GG" lastIdx="2" clrIdx="3">
    <p:extLst>
      <p:ext uri="{19B8F6BF-5375-455C-9EA6-DF929625EA0E}">
        <p15:presenceInfo xmlns:p15="http://schemas.microsoft.com/office/powerpoint/2012/main" userId="S-1-5-21-150214479-955006445-1202159320-165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BFBFB"/>
    <a:srgbClr val="FFFFFF"/>
    <a:srgbClr val="7CB6E1"/>
    <a:srgbClr val="F6FFE1"/>
    <a:srgbClr val="0072C6"/>
    <a:srgbClr val="0071BC"/>
    <a:srgbClr val="D9D9D9"/>
    <a:srgbClr val="96969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343" autoAdjust="0"/>
  </p:normalViewPr>
  <p:slideViewPr>
    <p:cSldViewPr snapToGrid="0" snapToObjects="1">
      <p:cViewPr varScale="1">
        <p:scale>
          <a:sx n="73" d="100"/>
          <a:sy n="73" d="100"/>
        </p:scale>
        <p:origin x="498" y="72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-3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0874"/>
    </p:cViewPr>
  </p:sorterViewPr>
  <p:notesViewPr>
    <p:cSldViewPr snapToGrid="0" snapToObject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ableStyles" Target="tableStyle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3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9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21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41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08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57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91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22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8463" y="693738"/>
            <a:ext cx="6038850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4497388"/>
            <a:ext cx="4649788" cy="4200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9" rIns="89898" bIns="44949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32124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5622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1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2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1475" y="679450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4189413"/>
            <a:ext cx="5578475" cy="4335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2" rIns="89263" bIns="44632"/>
          <a:lstStyle/>
          <a:p>
            <a:r>
              <a:rPr lang="es-AR" altLang="es-AR" dirty="0" smtClean="0"/>
              <a:t>Horario</a:t>
            </a:r>
            <a:r>
              <a:rPr lang="es-AR" altLang="es-AR" baseline="0" dirty="0" smtClean="0"/>
              <a:t> del curso</a:t>
            </a:r>
          </a:p>
          <a:p>
            <a:r>
              <a:rPr lang="es-AR" altLang="es-AR" baseline="0" dirty="0" smtClean="0"/>
              <a:t>Baños</a:t>
            </a:r>
          </a:p>
          <a:p>
            <a:r>
              <a:rPr lang="es-AR" altLang="es-AR" baseline="0" dirty="0" smtClean="0"/>
              <a:t>No fumar</a:t>
            </a:r>
          </a:p>
          <a:p>
            <a:r>
              <a:rPr lang="es-AR" altLang="es-AR" baseline="0" dirty="0" smtClean="0"/>
              <a:t>Refrigerios</a:t>
            </a:r>
          </a:p>
          <a:p>
            <a:r>
              <a:rPr lang="es-AR" altLang="es-AR" baseline="0" dirty="0" smtClean="0"/>
              <a:t>Almuerzo</a:t>
            </a:r>
          </a:p>
          <a:p>
            <a:r>
              <a:rPr lang="es-AR" altLang="es-AR" baseline="0" dirty="0" smtClean="0"/>
              <a:t>Telefono / llamadas, no en la sala. Si necesitan salir</a:t>
            </a:r>
          </a:p>
          <a:p>
            <a:r>
              <a:rPr lang="es-AR" altLang="es-AR" baseline="0" dirty="0" smtClean="0"/>
              <a:t>Lista de asistencia, anotarse al llegar y firmar</a:t>
            </a:r>
          </a:p>
          <a:p>
            <a:r>
              <a:rPr lang="es-AR" altLang="es-AR" baseline="0" dirty="0" smtClean="0"/>
              <a:t>Disponible PCs con ambiente, acceso a internet</a:t>
            </a:r>
          </a:p>
          <a:p>
            <a:r>
              <a:rPr lang="es-AR" altLang="es-AR" baseline="0" dirty="0" smtClean="0"/>
              <a:t>2da semana toda la semana construcción. </a:t>
            </a:r>
            <a:r>
              <a:rPr lang="es-AR" altLang="es-AR" u="sng" baseline="0" dirty="0" smtClean="0"/>
              <a:t>Entregable </a:t>
            </a:r>
            <a:r>
              <a:rPr lang="es-AR" altLang="es-AR" baseline="0" dirty="0" smtClean="0"/>
              <a:t>la aplicación funcionando.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9494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4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5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67" y="6473599"/>
            <a:ext cx="1098290" cy="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title + Conten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3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1424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018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254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974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143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621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487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397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9983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589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2088905"/>
            <a:ext cx="11151917" cy="997196"/>
          </a:xfrm>
        </p:spPr>
        <p:txBody>
          <a:bodyPr lIns="91440" anchor="b" anchorCtr="0"/>
          <a:lstStyle>
            <a:lvl1pPr>
              <a:defRPr sz="72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tx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9207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34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279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686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926" y="628359"/>
            <a:ext cx="8488424" cy="5724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4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96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5742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56" r:id="rId2"/>
    <p:sldLayoutId id="2147483652" r:id="rId3"/>
    <p:sldLayoutId id="2147483651" r:id="rId4"/>
    <p:sldLayoutId id="2147483703" r:id="rId5"/>
    <p:sldLayoutId id="214748371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700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898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waysolutions/10-best-practices-for-better-restful-api-cbe81b06f291" TargetMode="External"/><Relationship Id="rId2" Type="http://schemas.openxmlformats.org/officeDocument/2006/relationships/hyperlink" Target="https://httpstatuses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ackernoon.com/restful-api-designing-guidelines-the-best-practices-60e1d954e7c9" TargetMode="External"/><Relationship Id="rId4" Type="http://schemas.openxmlformats.org/officeDocument/2006/relationships/hyperlink" Target="https://medium.com/studioarmix/learn-restful-api-design-ideals-c5ec915a430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Programa de Entrenamiento Intensivo</a:t>
            </a:r>
            <a:b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362783" y="1788156"/>
            <a:ext cx="2528451" cy="4431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sz="3200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Marzo de 2019</a:t>
            </a:r>
            <a:endParaRPr sz="3200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94468" y="5968403"/>
            <a:ext cx="10261600" cy="5539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b="1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Día 07 – Angular III -  Back</a:t>
            </a:r>
            <a:endParaRPr lang="es-AR" sz="4000" b="1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4468" y="1621956"/>
            <a:ext cx="11596766" cy="6093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s-AR" sz="4400" i="1" dirty="0" smtClean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Desarrollador Web Full Stack</a:t>
            </a:r>
            <a:endParaRPr lang="es-AR" sz="4400" i="1" dirty="0"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cs typeface="Segoe UI Semibold" panose="020B0702040204020203" pitchFamily="34" charset="0"/>
            </a:endParaRPr>
          </a:p>
        </p:txBody>
      </p:sp>
      <p:pic>
        <p:nvPicPr>
          <p:cNvPr id="4" name="Picture 3" descr="Angular (application platform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" y="2547334"/>
            <a:ext cx="2726371" cy="2726371"/>
          </a:xfrm>
          <a:prstGeom prst="rect">
            <a:avLst/>
          </a:prstGeom>
        </p:spPr>
      </p:pic>
      <p:pic>
        <p:nvPicPr>
          <p:cNvPr id="7" name="Picture 6" descr="Getting Started With Nodejs and Express Framework | jr0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8" y="3126759"/>
            <a:ext cx="3153025" cy="1763205"/>
          </a:xfrm>
          <a:prstGeom prst="rect">
            <a:avLst/>
          </a:prstGeom>
        </p:spPr>
      </p:pic>
      <p:pic>
        <p:nvPicPr>
          <p:cNvPr id="8" name="Picture 7" descr="EditorConfi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51" y="2547334"/>
            <a:ext cx="1832834" cy="1832834"/>
          </a:xfrm>
          <a:prstGeom prst="rect">
            <a:avLst/>
          </a:prstGeom>
        </p:spPr>
      </p:pic>
      <p:pic>
        <p:nvPicPr>
          <p:cNvPr id="2" name="Picture 1" descr="SimoZ WeB: &quot;dtsrun&quot; non è riconosciuto come comando 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34" y="2899751"/>
            <a:ext cx="1450007" cy="118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>
          <a:xfrm>
            <a:off x="9830383" y="4635650"/>
            <a:ext cx="1881337" cy="1310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39" y="4408221"/>
            <a:ext cx="2541247" cy="19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">
        <p:fade/>
      </p:transition>
    </mc:Choice>
    <mc:Fallback xmlns="">
      <p:transition spd="med" advTm="3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Restricciones (cont.)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interfaz de cada recurso es homogénea, es decir, que todos los recursos escogen operaciones que soportan de un conjunto cerrado de acciones.</a:t>
            </a:r>
          </a:p>
          <a:p>
            <a:r>
              <a:rPr lang="es-AR" dirty="0" smtClean="0"/>
              <a:t>Las operaciones se realizan mediante la transferencia del estado del recurso entre cliente y servidor.</a:t>
            </a:r>
          </a:p>
          <a:p>
            <a:r>
              <a:rPr lang="es-AR" dirty="0" smtClean="0"/>
              <a:t>Las operaciones son </a:t>
            </a:r>
            <a:r>
              <a:rPr lang="es-AR" dirty="0" err="1" smtClean="0"/>
              <a:t>stateless</a:t>
            </a:r>
            <a:r>
              <a:rPr lang="es-AR" dirty="0" smtClean="0"/>
              <a:t>.</a:t>
            </a:r>
          </a:p>
          <a:p>
            <a:r>
              <a:rPr lang="es-AR" dirty="0" smtClean="0"/>
              <a:t>Los recursos son multimedia, es decir, el estado de un recurso puede ser representado mediante distintos formatos.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943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URIs</a:t>
            </a:r>
            <a:r>
              <a:rPr lang="es-419" dirty="0" smtClean="0"/>
              <a:t> (</a:t>
            </a:r>
            <a:r>
              <a:rPr lang="es-419" dirty="0" err="1" smtClean="0"/>
              <a:t>Uniform</a:t>
            </a:r>
            <a:r>
              <a:rPr lang="es-419" dirty="0" smtClean="0"/>
              <a:t> </a:t>
            </a:r>
            <a:r>
              <a:rPr lang="es-419" dirty="0" err="1" smtClean="0"/>
              <a:t>Resource</a:t>
            </a:r>
            <a:r>
              <a:rPr lang="es-419" dirty="0" smtClean="0"/>
              <a:t> </a:t>
            </a:r>
            <a:r>
              <a:rPr lang="es-419" dirty="0" err="1" smtClean="0"/>
              <a:t>Identifiers</a:t>
            </a:r>
            <a:r>
              <a:rPr lang="es-419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Identificadores globales de los recursos en la web los cuales funcionan de manera efectiva como </a:t>
            </a:r>
            <a:r>
              <a:rPr lang="es-419" dirty="0" err="1" smtClean="0"/>
              <a:t>UUIDs</a:t>
            </a:r>
            <a:r>
              <a:rPr lang="es-419" dirty="0" smtClean="0"/>
              <a:t> REST.</a:t>
            </a:r>
          </a:p>
          <a:p>
            <a:r>
              <a:rPr lang="pt-BR" dirty="0" smtClean="0"/>
              <a:t>Formato: </a:t>
            </a:r>
          </a:p>
          <a:p>
            <a:pPr marL="457200" lvl="1" indent="0">
              <a:buNone/>
            </a:pPr>
            <a:r>
              <a:rPr lang="pt-BR" sz="2000" b="1" i="1" dirty="0" smtClean="0"/>
              <a:t>&lt;esquema&gt;:&lt;parte especifica esquema&gt;/&lt;ruta&gt;?&lt;querystring&gt;#&lt;fragmento&gt;</a:t>
            </a:r>
            <a:endParaRPr lang="es-AR" sz="2000" b="1" i="1" dirty="0" smtClean="0"/>
          </a:p>
          <a:p>
            <a:r>
              <a:rPr lang="pt-BR" dirty="0" smtClean="0"/>
              <a:t>Ejemplos: </a:t>
            </a:r>
          </a:p>
          <a:p>
            <a:pPr marL="457200" lvl="1" indent="0">
              <a:buNone/>
            </a:pPr>
            <a:r>
              <a:rPr lang="pt-BR" sz="2000" b="1" i="1" dirty="0" smtClean="0"/>
              <a:t>http://www.google.com.ar/</a:t>
            </a:r>
          </a:p>
          <a:p>
            <a:pPr marL="457200" lvl="1" indent="0">
              <a:buNone/>
            </a:pPr>
            <a:r>
              <a:rPr lang="pt-BR" sz="2000" b="1" i="1" dirty="0" smtClean="0"/>
              <a:t>https://es.wikipedia.org/wiki/Hola_mundo</a:t>
            </a:r>
          </a:p>
          <a:p>
            <a:pPr marL="457200" lvl="1" indent="0">
              <a:buNone/>
            </a:pPr>
            <a:r>
              <a:rPr lang="pt-BR" sz="2000" b="1" i="1" dirty="0" smtClean="0"/>
              <a:t>https://es.wikipedia.org/wiki/Hola_mundo#Time_To_Hello_World</a:t>
            </a:r>
          </a:p>
          <a:p>
            <a:pPr marL="457200" lvl="1" indent="0">
              <a:buNone/>
            </a:pPr>
            <a:r>
              <a:rPr lang="pt-BR" sz="2000" b="1" i="1" dirty="0" smtClean="0"/>
              <a:t>https://almundo.com.ar/flights/results?from=BUE,MEX&amp;to=MEX,BUE&amp;date=2019-04-01,2019-04-11&amp;adults=1</a:t>
            </a:r>
          </a:p>
          <a:p>
            <a:pPr marL="457200" lvl="1" indent="0">
              <a:buNone/>
            </a:pPr>
            <a:r>
              <a:rPr lang="pt-BR" sz="2000" b="1" i="1" dirty="0" smtClean="0"/>
              <a:t>ftp://user@ftp.server.cin/dir/somefile.txt</a:t>
            </a:r>
          </a:p>
        </p:txBody>
      </p:sp>
    </p:spTree>
    <p:extLst>
      <p:ext uri="{BB962C8B-B14F-4D97-AF65-F5344CB8AC3E}">
        <p14:creationId xmlns:p14="http://schemas.microsoft.com/office/powerpoint/2010/main" val="306183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HTTP &amp;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protocolo HTTP esta diseñado para cumplir los principios REST.</a:t>
            </a:r>
          </a:p>
          <a:p>
            <a:r>
              <a:rPr lang="es-AR" dirty="0" smtClean="0"/>
              <a:t>Sin embargo existen formas de usar el protocolo HTTP que no son REST. A estos servicios se les denomina </a:t>
            </a:r>
            <a:r>
              <a:rPr lang="es-AR" b="1" u="sng" dirty="0" err="1" smtClean="0"/>
              <a:t>RESTlike</a:t>
            </a:r>
            <a:r>
              <a:rPr lang="es-AR" dirty="0" smtClean="0"/>
              <a:t> a diferencia de servicios REST puros o </a:t>
            </a:r>
            <a:r>
              <a:rPr lang="es-AR" b="1" u="sng" dirty="0" err="1" smtClean="0"/>
              <a:t>RESTful</a:t>
            </a:r>
            <a:r>
              <a:rPr lang="es-AR" dirty="0" smtClean="0"/>
              <a:t>.</a:t>
            </a:r>
          </a:p>
          <a:p>
            <a:endParaRPr lang="es-419" dirty="0"/>
          </a:p>
          <a:p>
            <a:pPr marL="0" indent="0" algn="ctr">
              <a:buNone/>
            </a:pP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Un buen diseño de servicios web REST se basa en saber mapear los distintos conceptos de REST al protocolo HTTP &gt;&gt;</a:t>
            </a:r>
            <a:endParaRPr lang="es-A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3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Verbos HTTP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protocolo HTTP tiene una interfaz uniforme para todos los recursos web. HTTP define un conjunto predefinido y cerrado de acciones los cuales se clasifican según los conceptos de seguridad e </a:t>
            </a:r>
            <a:r>
              <a:rPr lang="es-AR" dirty="0" err="1" smtClean="0"/>
              <a:t>idempotencia</a:t>
            </a:r>
            <a:r>
              <a:rPr lang="es-AR" dirty="0" smtClean="0"/>
              <a:t>.</a:t>
            </a:r>
          </a:p>
          <a:p>
            <a:endParaRPr lang="es-419" dirty="0" smtClean="0"/>
          </a:p>
          <a:p>
            <a:pPr lvl="1"/>
            <a:r>
              <a:rPr lang="es-419" dirty="0" smtClean="0"/>
              <a:t>SEGURO: no produce efectos secundarios.</a:t>
            </a:r>
          </a:p>
          <a:p>
            <a:pPr lvl="1"/>
            <a:r>
              <a:rPr lang="es-419" dirty="0" smtClean="0"/>
              <a:t>IDEMPOTENTE: la ejecución repetida del método exactamente con los mismos parámetros tiene el mismo efecto que si solo se ejecuta una vez.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2320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Verbos HTTP (cont.)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05093" y="1690688"/>
          <a:ext cx="6381814" cy="366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08">
                  <a:extLst>
                    <a:ext uri="{9D8B030D-6E8A-4147-A177-3AD203B41FA5}">
                      <a16:colId xmlns:a16="http://schemas.microsoft.com/office/drawing/2014/main" val="1527349710"/>
                    </a:ext>
                  </a:extLst>
                </a:gridCol>
                <a:gridCol w="1026605">
                  <a:extLst>
                    <a:ext uri="{9D8B030D-6E8A-4147-A177-3AD203B41FA5}">
                      <a16:colId xmlns:a16="http://schemas.microsoft.com/office/drawing/2014/main" val="4170922022"/>
                    </a:ext>
                  </a:extLst>
                </a:gridCol>
                <a:gridCol w="1620901">
                  <a:extLst>
                    <a:ext uri="{9D8B030D-6E8A-4147-A177-3AD203B41FA5}">
                      <a16:colId xmlns:a16="http://schemas.microsoft.com/office/drawing/2014/main" val="18513854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4132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MÉTODO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SEGURO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IDEMPOTENTE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SEMÁNTICA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0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 smtClean="0"/>
                        <a:t>GET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Leer el estado del recurso.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 smtClean="0"/>
                        <a:t>HEAD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Leer pero solo las cabeceras.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 smtClean="0"/>
                        <a:t>PUT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Actualizar o crear.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 smtClean="0"/>
                        <a:t>DELETE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Eliminar un recurso.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3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 smtClean="0"/>
                        <a:t>POST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Cualquier acción genérica no idempotente.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9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 smtClean="0"/>
                        <a:t>OPTIONS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Averiguar las opciones de comunicación disponibles de un recurso.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3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7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Códigos de estado HTTP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419" dirty="0" smtClean="0"/>
          </a:p>
          <a:p>
            <a:r>
              <a:rPr lang="es-419" dirty="0" smtClean="0"/>
              <a:t>2XX (</a:t>
            </a:r>
            <a:r>
              <a:rPr lang="es-419" dirty="0" err="1" smtClean="0"/>
              <a:t>success</a:t>
            </a:r>
            <a:r>
              <a:rPr lang="es-419" dirty="0" smtClean="0"/>
              <a:t>): significa que la petición se recibió satisfactoriamente, fue entendida y aceptada.</a:t>
            </a:r>
          </a:p>
          <a:p>
            <a:pPr lvl="1"/>
            <a:r>
              <a:rPr lang="es-419" dirty="0" smtClean="0"/>
              <a:t>200 (OK), 201 (CREATED), 202 (ACCEPTED), 204 (NO CONTENT)</a:t>
            </a:r>
          </a:p>
          <a:p>
            <a:pPr lvl="1"/>
            <a:endParaRPr lang="es-419" dirty="0"/>
          </a:p>
          <a:p>
            <a:r>
              <a:rPr lang="es-419" dirty="0" smtClean="0"/>
              <a:t>3XX (</a:t>
            </a:r>
            <a:r>
              <a:rPr lang="es-419" dirty="0" err="1" smtClean="0"/>
              <a:t>redirection</a:t>
            </a:r>
            <a:r>
              <a:rPr lang="es-419" dirty="0" smtClean="0"/>
              <a:t>): se deben tomar medidas adicionales para completar la solicitud.</a:t>
            </a:r>
          </a:p>
          <a:p>
            <a:pPr lvl="1"/>
            <a:r>
              <a:rPr lang="es-419" dirty="0" smtClean="0"/>
              <a:t>301 (MOVED PERMANENTLY), 302 (FOUND), 304 (NOT MODIFIED)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746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Códigos de estado HTTP (cont.)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 smtClean="0"/>
          </a:p>
          <a:p>
            <a:r>
              <a:rPr lang="es-419" dirty="0" smtClean="0"/>
              <a:t>4XX (</a:t>
            </a:r>
            <a:r>
              <a:rPr lang="es-419" dirty="0" err="1" smtClean="0"/>
              <a:t>client</a:t>
            </a:r>
            <a:r>
              <a:rPr lang="es-419" dirty="0" smtClean="0"/>
              <a:t> error): la solicitud contiene una sintaxis incorrecta o que no se puede cumplir.</a:t>
            </a:r>
          </a:p>
          <a:p>
            <a:pPr lvl="1"/>
            <a:r>
              <a:rPr lang="es-419" dirty="0" smtClean="0"/>
              <a:t>400 (BAD REQUEST), 401 (UNAUTHORIZED), 403 (FORBIDDEN), 404 (NOT FOUND), 405 (METHOD NOT ALLOWED), 409 (CONFLICT)</a:t>
            </a:r>
          </a:p>
          <a:p>
            <a:pPr lvl="1"/>
            <a:endParaRPr lang="es-419" dirty="0" smtClean="0"/>
          </a:p>
          <a:p>
            <a:r>
              <a:rPr lang="es-419" dirty="0" smtClean="0"/>
              <a:t>5XX (server error):  el servidor no pudo completar una solicitud aparentemente válida.</a:t>
            </a:r>
          </a:p>
          <a:p>
            <a:pPr lvl="1"/>
            <a:r>
              <a:rPr lang="es-419" dirty="0" smtClean="0"/>
              <a:t>500 (INTERNAL SERVER ERROR), 501 (NOT IMPLEMENTED)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4592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Prácticas diseño </a:t>
            </a:r>
            <a:r>
              <a:rPr lang="es-419" dirty="0" err="1" smtClean="0"/>
              <a:t>APIs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Usar sustantivos, no verbos.</a:t>
            </a:r>
          </a:p>
          <a:p>
            <a:r>
              <a:rPr lang="es-419" dirty="0" smtClean="0"/>
              <a:t>El método GET no debe alterar el estado.</a:t>
            </a:r>
          </a:p>
          <a:p>
            <a:r>
              <a:rPr lang="es-419" dirty="0" smtClean="0"/>
              <a:t>Utilizar sustantivos en plural como una manera de mantener la api simple.</a:t>
            </a:r>
          </a:p>
          <a:p>
            <a:r>
              <a:rPr lang="es-419" dirty="0" smtClean="0"/>
              <a:t>Utilizar los sub-recursos para las relaciones.</a:t>
            </a:r>
          </a:p>
          <a:p>
            <a:r>
              <a:rPr lang="es-419" dirty="0" smtClean="0"/>
              <a:t>Utilizar las cabeceras HTTP para indicar los formatos de </a:t>
            </a:r>
            <a:r>
              <a:rPr lang="es-419" dirty="0" err="1" smtClean="0"/>
              <a:t>serialización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Content-</a:t>
            </a:r>
            <a:r>
              <a:rPr lang="es-419" dirty="0" err="1" smtClean="0"/>
              <a:t>type</a:t>
            </a:r>
            <a:endParaRPr lang="es-419" dirty="0" smtClean="0"/>
          </a:p>
          <a:p>
            <a:pPr lvl="1"/>
            <a:r>
              <a:rPr lang="es-419" dirty="0" err="1" smtClean="0"/>
              <a:t>Accept</a:t>
            </a:r>
            <a:endParaRPr lang="es-419" dirty="0" smtClean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1170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Prácticas diseño </a:t>
            </a:r>
            <a:r>
              <a:rPr lang="es-419" dirty="0" err="1" smtClean="0"/>
              <a:t>APIs</a:t>
            </a:r>
            <a:r>
              <a:rPr lang="es-419" dirty="0" smtClean="0"/>
              <a:t> (cont.)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Para las colecciones, proporcionar mecanismos para filtrado, ordenamiento, selección de campos y paginación.</a:t>
            </a:r>
          </a:p>
          <a:p>
            <a:r>
              <a:rPr lang="es-419" dirty="0" smtClean="0"/>
              <a:t>Versionar la API.</a:t>
            </a:r>
          </a:p>
          <a:p>
            <a:r>
              <a:rPr lang="es-419" dirty="0" smtClean="0"/>
              <a:t>Manejar errores con código de estado HTTP.</a:t>
            </a:r>
          </a:p>
          <a:p>
            <a:pPr lvl="1"/>
            <a:r>
              <a:rPr lang="es-419" dirty="0" smtClean="0"/>
              <a:t>Usar </a:t>
            </a:r>
            <a:r>
              <a:rPr lang="es-419" dirty="0" err="1" smtClean="0"/>
              <a:t>errors</a:t>
            </a:r>
            <a:r>
              <a:rPr lang="es-419" dirty="0" smtClean="0"/>
              <a:t> </a:t>
            </a:r>
            <a:r>
              <a:rPr lang="es-419" dirty="0" err="1" smtClean="0"/>
              <a:t>payloads</a:t>
            </a:r>
            <a:endParaRPr lang="es-419" dirty="0" smtClean="0"/>
          </a:p>
          <a:p>
            <a:r>
              <a:rPr lang="es-419" dirty="0" smtClean="0"/>
              <a:t>Evitar </a:t>
            </a:r>
            <a:r>
              <a:rPr lang="es-419" dirty="0" err="1" smtClean="0"/>
              <a:t>querys</a:t>
            </a:r>
            <a:r>
              <a:rPr lang="es-419" dirty="0" smtClean="0"/>
              <a:t> </a:t>
            </a:r>
            <a:r>
              <a:rPr lang="es-419" dirty="0" err="1" smtClean="0"/>
              <a:t>strings</a:t>
            </a:r>
            <a:r>
              <a:rPr lang="es-419" dirty="0" smtClean="0"/>
              <a:t> innecesarios.</a:t>
            </a:r>
          </a:p>
          <a:p>
            <a:pPr lvl="1"/>
            <a:r>
              <a:rPr lang="es-AR" dirty="0" smtClean="0"/>
              <a:t>/</a:t>
            </a:r>
            <a:r>
              <a:rPr lang="es-AR" dirty="0" err="1" smtClean="0"/>
              <a:t>projects</a:t>
            </a:r>
            <a:r>
              <a:rPr lang="es-AR" dirty="0" smtClean="0"/>
              <a:t>/:id/</a:t>
            </a:r>
            <a:r>
              <a:rPr lang="es-AR" dirty="0" err="1" smtClean="0"/>
              <a:t>collections</a:t>
            </a:r>
            <a:r>
              <a:rPr lang="es-AR" dirty="0" smtClean="0"/>
              <a:t>   VS  /</a:t>
            </a:r>
            <a:r>
              <a:rPr lang="es-AR" dirty="0" err="1" smtClean="0"/>
              <a:t>collections?projectId</a:t>
            </a:r>
            <a:r>
              <a:rPr lang="es-AR" dirty="0" smtClean="0"/>
              <a:t>=:id</a:t>
            </a:r>
          </a:p>
          <a:p>
            <a:pPr lvl="1"/>
            <a:r>
              <a:rPr lang="es-AR" dirty="0" smtClean="0"/>
              <a:t>/</a:t>
            </a:r>
            <a:r>
              <a:rPr lang="es-AR" dirty="0" err="1" smtClean="0"/>
              <a:t>projects</a:t>
            </a:r>
            <a:r>
              <a:rPr lang="es-AR" dirty="0" smtClean="0"/>
              <a:t>/:id/</a:t>
            </a:r>
            <a:r>
              <a:rPr lang="es-AR" dirty="0" err="1" smtClean="0"/>
              <a:t>collections</a:t>
            </a:r>
            <a:r>
              <a:rPr lang="es-AR" dirty="0" smtClean="0"/>
              <a:t>/:id/</a:t>
            </a:r>
            <a:r>
              <a:rPr lang="es-AR" dirty="0" err="1" smtClean="0"/>
              <a:t>items</a:t>
            </a:r>
            <a:r>
              <a:rPr lang="es-AR" dirty="0" smtClean="0"/>
              <a:t>  VS  /</a:t>
            </a:r>
            <a:r>
              <a:rPr lang="es-AR" dirty="0" err="1" smtClean="0"/>
              <a:t>items?projectId</a:t>
            </a:r>
            <a:r>
              <a:rPr lang="es-AR" dirty="0" smtClean="0"/>
              <a:t>=:</a:t>
            </a:r>
            <a:r>
              <a:rPr lang="es-AR" dirty="0" err="1" smtClean="0"/>
              <a:t>id&amp;collectionId</a:t>
            </a:r>
            <a:r>
              <a:rPr lang="es-AR" dirty="0" smtClean="0"/>
              <a:t>=:id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381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Prácticas diseño </a:t>
            </a:r>
            <a:r>
              <a:rPr lang="es-419" dirty="0" err="1" smtClean="0"/>
              <a:t>APIs</a:t>
            </a:r>
            <a:r>
              <a:rPr lang="es-419" dirty="0" smtClean="0"/>
              <a:t> (cont.)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Implementar un “</a:t>
            </a:r>
            <a:r>
              <a:rPr lang="es-419" i="1" dirty="0" err="1" smtClean="0"/>
              <a:t>health-check</a:t>
            </a:r>
            <a:r>
              <a:rPr lang="es-419" dirty="0" smtClean="0"/>
              <a:t>” </a:t>
            </a:r>
            <a:r>
              <a:rPr lang="es-419" dirty="0" err="1" smtClean="0"/>
              <a:t>enpoint</a:t>
            </a:r>
            <a:endParaRPr lang="es-419" dirty="0" smtClean="0"/>
          </a:p>
          <a:p>
            <a:r>
              <a:rPr lang="es-419" dirty="0" smtClean="0"/>
              <a:t>Utilizar como convención de nombres la “</a:t>
            </a:r>
            <a:r>
              <a:rPr lang="es-419" i="1" dirty="0" err="1" smtClean="0"/>
              <a:t>camelCase</a:t>
            </a:r>
            <a:r>
              <a:rPr lang="es-419" dirty="0" smtClean="0"/>
              <a:t>” para mantener la consistencia.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01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</a:t>
            </a:r>
            <a:r>
              <a:rPr lang="es-AR" sz="44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2652" y="1076632"/>
            <a:ext cx="10821465" cy="534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>
                <a:solidFill>
                  <a:srgbClr val="595959"/>
                </a:solidFill>
                <a:latin typeface="Quattrocento Sans"/>
                <a:sym typeface="Quattrocento Sans"/>
              </a:rPr>
              <a:t>Ezequiel Surijon</a:t>
            </a:r>
            <a:endParaRPr lang="es-419" sz="2800" b="1" dirty="0">
              <a:solidFill>
                <a:srgbClr val="595959"/>
              </a:solidFill>
              <a:latin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b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Eterno estudiante de Ing. Electrónica</a:t>
            </a:r>
            <a:endParaRPr lang="es-419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Líder Técnico JOSM – </a:t>
            </a:r>
            <a:r>
              <a:rPr lang="es-419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</a:t>
            </a:r>
            <a:r>
              <a:rPr lang="es-419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años en Baufest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</a:t>
            </a:r>
            <a:endParaRPr lang="es-419" sz="2400" dirty="0" smtClean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419" sz="24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Genis</a:t>
            </a: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Avantrip</a:t>
            </a: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Turner</a:t>
            </a: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Youmarket</a:t>
            </a:r>
            <a:endParaRPr lang="es-419" sz="2400" i="1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TGS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s-419" sz="2400" i="1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53751"/>
      </p:ext>
    </p:extLst>
  </p:cSld>
  <p:clrMapOvr>
    <a:masterClrMapping/>
  </p:clrMapOvr>
  <p:transition advTm="926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199" y="1828800"/>
            <a:ext cx="6342743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9900" b="1" dirty="0" smtClean="0">
                <a:solidFill>
                  <a:schemeClr val="bg1"/>
                </a:solidFill>
                <a:latin typeface="Segoe UI Light" pitchFamily="34" charset="0"/>
              </a:rPr>
              <a:t>HTTP</a:t>
            </a:r>
            <a:endParaRPr lang="es-AR" sz="4000" b="1" dirty="0" err="1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04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1218795"/>
          </a:xfrm>
        </p:spPr>
        <p:txBody>
          <a:bodyPr/>
          <a:lstStyle/>
          <a:p>
            <a:r>
              <a:rPr lang="es-419" dirty="0" smtClean="0"/>
              <a:t>Que paso cuando cargo una pagina en el navegador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0390"/>
          <a:stretch/>
        </p:blipFill>
        <p:spPr>
          <a:xfrm>
            <a:off x="914400" y="1695449"/>
            <a:ext cx="6382736" cy="36167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4457" y="1695449"/>
            <a:ext cx="3730172" cy="2739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 establece conexión con el servidor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 envía una petición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 recibe la respuesta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 cierra la conexión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 </a:t>
            </a:r>
            <a:r>
              <a:rPr lang="es-419" sz="2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parsea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el texto de la respuesta y se </a:t>
            </a:r>
            <a:r>
              <a:rPr lang="es-419" sz="2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renderiza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la pagina HTML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AR" dirty="0" err="1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86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Características principales HTTP</a:t>
            </a:r>
            <a:endParaRPr lang="es-AR" b="1" dirty="0"/>
          </a:p>
        </p:txBody>
      </p:sp>
      <p:sp>
        <p:nvSpPr>
          <p:cNvPr id="4" name="Rectangle 3"/>
          <p:cNvSpPr/>
          <p:nvPr/>
        </p:nvSpPr>
        <p:spPr>
          <a:xfrm>
            <a:off x="933450" y="1720840"/>
            <a:ext cx="10591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err="1" smtClean="0"/>
              <a:t>Stateless</a:t>
            </a:r>
            <a:endParaRPr lang="es-A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dirty="0"/>
              <a:t>Se hace una solo </a:t>
            </a:r>
            <a:r>
              <a:rPr lang="es-AR" sz="2800" dirty="0" smtClean="0"/>
              <a:t>pregunta </a:t>
            </a:r>
            <a:r>
              <a:rPr lang="es-AR" sz="2800" dirty="0"/>
              <a:t>y se </a:t>
            </a:r>
            <a:r>
              <a:rPr lang="es-AR" sz="2800" dirty="0" smtClean="0"/>
              <a:t>obtiene </a:t>
            </a:r>
            <a:r>
              <a:rPr lang="es-AR" sz="2800" dirty="0"/>
              <a:t>una sola respuesta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dirty="0"/>
              <a:t>No hay memoria entre un </a:t>
            </a:r>
            <a:r>
              <a:rPr lang="es-AR" sz="2800" dirty="0" err="1"/>
              <a:t>request</a:t>
            </a:r>
            <a:r>
              <a:rPr lang="es-AR" sz="2800" dirty="0"/>
              <a:t> y otro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dirty="0"/>
              <a:t>El manejo de </a:t>
            </a:r>
            <a:r>
              <a:rPr lang="es-AR" sz="2800" dirty="0" smtClean="0"/>
              <a:t>sesión </a:t>
            </a:r>
            <a:r>
              <a:rPr lang="es-AR" sz="2800" dirty="0"/>
              <a:t>de construirse por encima del protocolo (capa de </a:t>
            </a:r>
            <a:r>
              <a:rPr lang="es-AR" sz="2800" dirty="0" smtClean="0"/>
              <a:t>aplicación)</a:t>
            </a:r>
            <a:endParaRPr lang="es-AR" sz="2800" dirty="0"/>
          </a:p>
          <a:p>
            <a:pPr lvl="1"/>
            <a:endParaRPr lang="es-AR" sz="2800" dirty="0" smtClean="0"/>
          </a:p>
          <a:p>
            <a:r>
              <a:rPr lang="es-AR" sz="2800" dirty="0" smtClean="0"/>
              <a:t>Flujo continuo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Los </a:t>
            </a:r>
            <a:r>
              <a:rPr lang="es-AR" sz="2800" dirty="0"/>
              <a:t>datos se mandan en paquetes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dirty="0"/>
              <a:t>TCP se encarga de los </a:t>
            </a:r>
            <a:r>
              <a:rPr lang="es-AR" sz="2800" dirty="0" smtClean="0"/>
              <a:t>reenvíos </a:t>
            </a:r>
            <a:r>
              <a:rPr lang="es-AR" sz="2800" dirty="0"/>
              <a:t>y ordenarlos para un parezcan un continuo</a:t>
            </a:r>
            <a:endParaRPr lang="es-A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7918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Empanadas Gimenez</a:t>
            </a:r>
            <a:endParaRPr lang="es-A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2199" y="1291771"/>
            <a:ext cx="10435772" cy="489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419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B050"/>
                </a:solidFill>
                <a:latin typeface="Segoe UI Light" pitchFamily="34" charset="0"/>
              </a:rPr>
              <a:t>Hola quería pedir una docena de empanadas</a:t>
            </a: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2060"/>
                </a:solidFill>
                <a:latin typeface="Segoe UI Light" pitchFamily="34" charset="0"/>
              </a:rPr>
              <a:t>Que sabores?</a:t>
            </a: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B050"/>
                </a:solidFill>
                <a:latin typeface="Segoe UI Light" pitchFamily="34" charset="0"/>
              </a:rPr>
              <a:t>Dame 6 de carne y 6 de pollo.</a:t>
            </a: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2060"/>
                </a:solidFill>
                <a:latin typeface="Segoe UI Light" pitchFamily="34" charset="0"/>
              </a:rPr>
              <a:t>Pollo se nos acabo</a:t>
            </a:r>
          </a:p>
          <a:p>
            <a:pPr marL="571500" indent="-571500">
              <a:buFontTx/>
              <a:buChar char="-"/>
            </a:pPr>
            <a:r>
              <a:rPr lang="es-419" sz="2800" dirty="0" err="1" smtClean="0">
                <a:solidFill>
                  <a:srgbClr val="00B050"/>
                </a:solidFill>
                <a:latin typeface="Segoe UI Light" pitchFamily="34" charset="0"/>
              </a:rPr>
              <a:t>Tenes</a:t>
            </a:r>
            <a:r>
              <a:rPr lang="es-419" sz="2800" dirty="0" smtClean="0">
                <a:solidFill>
                  <a:srgbClr val="00B050"/>
                </a:solidFill>
                <a:latin typeface="Segoe UI Light" pitchFamily="34" charset="0"/>
              </a:rPr>
              <a:t> de </a:t>
            </a:r>
            <a:r>
              <a:rPr lang="es-419" sz="2800" dirty="0" err="1" smtClean="0">
                <a:solidFill>
                  <a:srgbClr val="00B050"/>
                </a:solidFill>
                <a:latin typeface="Segoe UI Light" pitchFamily="34" charset="0"/>
              </a:rPr>
              <a:t>JyQ</a:t>
            </a:r>
            <a:r>
              <a:rPr lang="es-419" sz="2800" dirty="0" smtClean="0">
                <a:solidFill>
                  <a:srgbClr val="00B050"/>
                </a:solidFill>
                <a:latin typeface="Segoe UI Light" pitchFamily="34" charset="0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2060"/>
                </a:solidFill>
                <a:latin typeface="Segoe UI Light" pitchFamily="34" charset="0"/>
              </a:rPr>
              <a:t>No tampoco</a:t>
            </a: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B050"/>
                </a:solidFill>
                <a:latin typeface="Segoe UI Light" pitchFamily="34" charset="0"/>
              </a:rPr>
              <a:t>Hace todo de carne por favor</a:t>
            </a:r>
          </a:p>
          <a:p>
            <a:pPr marL="571500" indent="-571500">
              <a:buFontTx/>
              <a:buChar char="-"/>
            </a:pPr>
            <a:r>
              <a:rPr lang="es-419" sz="2800" dirty="0" smtClean="0">
                <a:solidFill>
                  <a:srgbClr val="002060"/>
                </a:solidFill>
                <a:latin typeface="Segoe UI Light" pitchFamily="34" charset="0"/>
              </a:rPr>
              <a:t>Dirección de envió?</a:t>
            </a:r>
          </a:p>
          <a:p>
            <a:pPr marL="571500" indent="-571500">
              <a:buFontTx/>
              <a:buChar char="-"/>
            </a:pPr>
            <a:endParaRPr lang="es-419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es-419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	…</a:t>
            </a:r>
          </a:p>
          <a:p>
            <a:pPr marL="571500" indent="-571500">
              <a:buFontTx/>
              <a:buChar char="-"/>
            </a:pPr>
            <a:endParaRPr lang="es-AR" sz="4000" dirty="0" err="1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4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Anatomía de un REQUEST/RESPONSE</a:t>
            </a:r>
            <a:endParaRPr lang="es-AR" b="1" dirty="0"/>
          </a:p>
        </p:txBody>
      </p:sp>
      <p:sp>
        <p:nvSpPr>
          <p:cNvPr id="4" name="Rectangle 3"/>
          <p:cNvSpPr/>
          <p:nvPr/>
        </p:nvSpPr>
        <p:spPr>
          <a:xfrm>
            <a:off x="523827" y="1229885"/>
            <a:ext cx="1115191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GET /</a:t>
            </a:r>
            <a:r>
              <a:rPr lang="es-AR" sz="1600" dirty="0" err="1">
                <a:latin typeface="Consolas" panose="020B0609020204030204" pitchFamily="49" charset="0"/>
              </a:rPr>
              <a:t>docs</a:t>
            </a:r>
            <a:r>
              <a:rPr lang="es-AR" sz="1600" dirty="0">
                <a:latin typeface="Consolas" panose="020B0609020204030204" pitchFamily="49" charset="0"/>
              </a:rPr>
              <a:t>/index.html HTTP/1.1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Host: www.nowhere123.com</a:t>
            </a:r>
          </a:p>
          <a:p>
            <a:r>
              <a:rPr lang="es-AR" sz="1600" dirty="0" err="1">
                <a:latin typeface="Consolas" panose="020B0609020204030204" pitchFamily="49" charset="0"/>
              </a:rPr>
              <a:t>Accept</a:t>
            </a:r>
            <a:r>
              <a:rPr lang="es-AR" sz="1600" dirty="0">
                <a:latin typeface="Consolas" panose="020B0609020204030204" pitchFamily="49" charset="0"/>
              </a:rPr>
              <a:t>: </a:t>
            </a:r>
            <a:r>
              <a:rPr lang="es-AR" sz="1600" dirty="0" err="1">
                <a:latin typeface="Consolas" panose="020B0609020204030204" pitchFamily="49" charset="0"/>
              </a:rPr>
              <a:t>image</a:t>
            </a:r>
            <a:r>
              <a:rPr lang="es-AR" sz="1600" dirty="0">
                <a:latin typeface="Consolas" panose="020B0609020204030204" pitchFamily="49" charset="0"/>
              </a:rPr>
              <a:t>/</a:t>
            </a:r>
            <a:r>
              <a:rPr lang="es-AR" sz="1600" dirty="0" err="1">
                <a:latin typeface="Consolas" panose="020B0609020204030204" pitchFamily="49" charset="0"/>
              </a:rPr>
              <a:t>gif</a:t>
            </a:r>
            <a:r>
              <a:rPr lang="es-AR" sz="1600" dirty="0">
                <a:latin typeface="Consolas" panose="020B0609020204030204" pitchFamily="49" charset="0"/>
              </a:rPr>
              <a:t>, </a:t>
            </a:r>
            <a:r>
              <a:rPr lang="es-AR" sz="1600" dirty="0" err="1">
                <a:latin typeface="Consolas" panose="020B0609020204030204" pitchFamily="49" charset="0"/>
              </a:rPr>
              <a:t>image</a:t>
            </a:r>
            <a:r>
              <a:rPr lang="es-AR" sz="1600" dirty="0">
                <a:latin typeface="Consolas" panose="020B0609020204030204" pitchFamily="49" charset="0"/>
              </a:rPr>
              <a:t>/</a:t>
            </a:r>
            <a:r>
              <a:rPr lang="es-AR" sz="1600" dirty="0" err="1">
                <a:latin typeface="Consolas" panose="020B0609020204030204" pitchFamily="49" charset="0"/>
              </a:rPr>
              <a:t>jpeg</a:t>
            </a:r>
            <a:r>
              <a:rPr lang="es-AR" sz="1600" dirty="0">
                <a:latin typeface="Consolas" panose="020B0609020204030204" pitchFamily="49" charset="0"/>
              </a:rPr>
              <a:t>, */*</a:t>
            </a:r>
          </a:p>
          <a:p>
            <a:r>
              <a:rPr lang="es-AR" sz="1600" dirty="0" err="1">
                <a:latin typeface="Consolas" panose="020B0609020204030204" pitchFamily="49" charset="0"/>
              </a:rPr>
              <a:t>Accept-Language</a:t>
            </a:r>
            <a:r>
              <a:rPr lang="es-AR" sz="1600" dirty="0">
                <a:latin typeface="Consolas" panose="020B0609020204030204" pitchFamily="49" charset="0"/>
              </a:rPr>
              <a:t>: en-</a:t>
            </a:r>
            <a:r>
              <a:rPr lang="es-AR" sz="1600" dirty="0" err="1">
                <a:latin typeface="Consolas" panose="020B0609020204030204" pitchFamily="49" charset="0"/>
              </a:rPr>
              <a:t>us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 err="1">
                <a:latin typeface="Consolas" panose="020B0609020204030204" pitchFamily="49" charset="0"/>
              </a:rPr>
              <a:t>Accept-Encoding</a:t>
            </a:r>
            <a:r>
              <a:rPr lang="es-AR" sz="1600" dirty="0">
                <a:latin typeface="Consolas" panose="020B0609020204030204" pitchFamily="49" charset="0"/>
              </a:rPr>
              <a:t>: </a:t>
            </a:r>
            <a:r>
              <a:rPr lang="es-AR" sz="1600" dirty="0" err="1">
                <a:latin typeface="Consolas" panose="020B0609020204030204" pitchFamily="49" charset="0"/>
              </a:rPr>
              <a:t>gzip</a:t>
            </a:r>
            <a:r>
              <a:rPr lang="es-AR" sz="1600" dirty="0">
                <a:latin typeface="Consolas" panose="020B0609020204030204" pitchFamily="49" charset="0"/>
              </a:rPr>
              <a:t>, </a:t>
            </a:r>
            <a:r>
              <a:rPr lang="es-AR" sz="1600" dirty="0" err="1">
                <a:latin typeface="Consolas" panose="020B0609020204030204" pitchFamily="49" charset="0"/>
              </a:rPr>
              <a:t>deflate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User-</a:t>
            </a:r>
            <a:r>
              <a:rPr lang="es-AR" sz="1600" dirty="0" err="1">
                <a:latin typeface="Consolas" panose="020B0609020204030204" pitchFamily="49" charset="0"/>
              </a:rPr>
              <a:t>Agent</a:t>
            </a:r>
            <a:r>
              <a:rPr lang="es-AR" sz="1600" dirty="0">
                <a:latin typeface="Consolas" panose="020B0609020204030204" pitchFamily="49" charset="0"/>
              </a:rPr>
              <a:t>: Mozilla/4.0 (compatible; MSIE 6.0; Windows NT 5.1)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(</a:t>
            </a:r>
            <a:r>
              <a:rPr lang="es-AR" sz="1600" dirty="0" err="1">
                <a:latin typeface="Consolas" panose="020B0609020204030204" pitchFamily="49" charset="0"/>
              </a:rPr>
              <a:t>blank</a:t>
            </a:r>
            <a:r>
              <a:rPr lang="es-AR" sz="1600" dirty="0">
                <a:latin typeface="Consolas" panose="020B0609020204030204" pitchFamily="49" charset="0"/>
              </a:rPr>
              <a:t> line)</a:t>
            </a:r>
          </a:p>
          <a:p>
            <a:endParaRPr lang="es-AR" sz="1600" dirty="0">
              <a:latin typeface="Consolas" panose="020B0609020204030204" pitchFamily="49" charset="0"/>
            </a:endParaRPr>
          </a:p>
          <a:p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Date: </a:t>
            </a:r>
            <a:r>
              <a:rPr lang="es-AR" sz="1600" dirty="0" err="1">
                <a:latin typeface="Consolas" panose="020B0609020204030204" pitchFamily="49" charset="0"/>
              </a:rPr>
              <a:t>Sun</a:t>
            </a:r>
            <a:r>
              <a:rPr lang="es-AR" sz="1600" dirty="0">
                <a:latin typeface="Consolas" panose="020B0609020204030204" pitchFamily="49" charset="0"/>
              </a:rPr>
              <a:t>, 18 Oct 2009 08:56:53 GMT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Server: Apache/2.2.14 (Win32)</a:t>
            </a:r>
          </a:p>
          <a:p>
            <a:r>
              <a:rPr lang="es-AR" sz="1600" dirty="0" err="1">
                <a:latin typeface="Consolas" panose="020B0609020204030204" pitchFamily="49" charset="0"/>
              </a:rPr>
              <a:t>Last-Modified</a:t>
            </a:r>
            <a:r>
              <a:rPr lang="es-AR" sz="1600" dirty="0">
                <a:latin typeface="Consolas" panose="020B0609020204030204" pitchFamily="49" charset="0"/>
              </a:rPr>
              <a:t>: </a:t>
            </a:r>
            <a:r>
              <a:rPr lang="es-AR" sz="1600" dirty="0" err="1">
                <a:latin typeface="Consolas" panose="020B0609020204030204" pitchFamily="49" charset="0"/>
              </a:rPr>
              <a:t>Sat</a:t>
            </a:r>
            <a:r>
              <a:rPr lang="es-AR" sz="1600" dirty="0">
                <a:latin typeface="Consolas" panose="020B0609020204030204" pitchFamily="49" charset="0"/>
              </a:rPr>
              <a:t>, 20 Nov 2004 07:16:26 GMT</a:t>
            </a:r>
          </a:p>
          <a:p>
            <a:r>
              <a:rPr lang="es-AR" sz="1600" dirty="0" err="1">
                <a:latin typeface="Consolas" panose="020B0609020204030204" pitchFamily="49" charset="0"/>
              </a:rPr>
              <a:t>ETag</a:t>
            </a:r>
            <a:r>
              <a:rPr lang="es-AR" sz="1600" dirty="0">
                <a:latin typeface="Consolas" panose="020B0609020204030204" pitchFamily="49" charset="0"/>
              </a:rPr>
              <a:t>: "10000000565a5-2c-3e94b66c2e680"</a:t>
            </a:r>
          </a:p>
          <a:p>
            <a:r>
              <a:rPr lang="es-AR" sz="1600" dirty="0" err="1">
                <a:latin typeface="Consolas" panose="020B0609020204030204" pitchFamily="49" charset="0"/>
              </a:rPr>
              <a:t>Accept-Ranges</a:t>
            </a:r>
            <a:r>
              <a:rPr lang="es-AR" sz="1600" dirty="0">
                <a:latin typeface="Consolas" panose="020B0609020204030204" pitchFamily="49" charset="0"/>
              </a:rPr>
              <a:t>: bytes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Content-</a:t>
            </a:r>
            <a:r>
              <a:rPr lang="es-AR" sz="1600" dirty="0" err="1">
                <a:latin typeface="Consolas" panose="020B0609020204030204" pitchFamily="49" charset="0"/>
              </a:rPr>
              <a:t>Length</a:t>
            </a:r>
            <a:r>
              <a:rPr lang="es-AR" sz="1600" dirty="0">
                <a:latin typeface="Consolas" panose="020B0609020204030204" pitchFamily="49" charset="0"/>
              </a:rPr>
              <a:t>: 44</a:t>
            </a:r>
          </a:p>
          <a:p>
            <a:r>
              <a:rPr lang="es-AR" sz="1600" dirty="0" err="1">
                <a:latin typeface="Consolas" panose="020B0609020204030204" pitchFamily="49" charset="0"/>
              </a:rPr>
              <a:t>Connection</a:t>
            </a:r>
            <a:r>
              <a:rPr lang="es-AR" sz="1600" dirty="0">
                <a:latin typeface="Consolas" panose="020B0609020204030204" pitchFamily="49" charset="0"/>
              </a:rPr>
              <a:t>: </a:t>
            </a:r>
            <a:r>
              <a:rPr lang="es-AR" sz="1600" dirty="0" err="1">
                <a:latin typeface="Consolas" panose="020B0609020204030204" pitchFamily="49" charset="0"/>
              </a:rPr>
              <a:t>close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Content-</a:t>
            </a:r>
            <a:r>
              <a:rPr lang="es-AR" sz="1600" dirty="0" err="1">
                <a:latin typeface="Consolas" panose="020B0609020204030204" pitchFamily="49" charset="0"/>
              </a:rPr>
              <a:t>Type</a:t>
            </a:r>
            <a:r>
              <a:rPr lang="es-AR" sz="1600" dirty="0">
                <a:latin typeface="Consolas" panose="020B0609020204030204" pitchFamily="49" charset="0"/>
              </a:rPr>
              <a:t>: </a:t>
            </a:r>
            <a:r>
              <a:rPr lang="es-AR" sz="1600" dirty="0" err="1">
                <a:latin typeface="Consolas" panose="020B0609020204030204" pitchFamily="49" charset="0"/>
              </a:rPr>
              <a:t>text</a:t>
            </a:r>
            <a:r>
              <a:rPr lang="es-AR" sz="1600" dirty="0">
                <a:latin typeface="Consolas" panose="020B0609020204030204" pitchFamily="49" charset="0"/>
              </a:rPr>
              <a:t>/</a:t>
            </a:r>
            <a:r>
              <a:rPr lang="es-AR" sz="1600" dirty="0" err="1">
                <a:latin typeface="Consolas" panose="020B0609020204030204" pitchFamily="49" charset="0"/>
              </a:rPr>
              <a:t>html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X-</a:t>
            </a:r>
            <a:r>
              <a:rPr lang="es-AR" sz="1600" dirty="0" err="1">
                <a:latin typeface="Consolas" panose="020B0609020204030204" pitchFamily="49" charset="0"/>
              </a:rPr>
              <a:t>Pad</a:t>
            </a:r>
            <a:r>
              <a:rPr lang="es-AR" sz="1600" dirty="0">
                <a:latin typeface="Consolas" panose="020B0609020204030204" pitchFamily="49" charset="0"/>
              </a:rPr>
              <a:t>: </a:t>
            </a:r>
            <a:r>
              <a:rPr lang="es-AR" sz="1600" dirty="0" err="1">
                <a:latin typeface="Consolas" panose="020B0609020204030204" pitchFamily="49" charset="0"/>
              </a:rPr>
              <a:t>avoid</a:t>
            </a:r>
            <a:r>
              <a:rPr lang="es-AR" sz="1600" dirty="0">
                <a:latin typeface="Consolas" panose="020B0609020204030204" pitchFamily="49" charset="0"/>
              </a:rPr>
              <a:t> browser bug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latin typeface="Consolas" panose="020B0609020204030204" pitchFamily="49" charset="0"/>
              </a:rPr>
              <a:t>html</a:t>
            </a:r>
            <a:r>
              <a:rPr lang="es-AR" sz="1600" dirty="0">
                <a:latin typeface="Consolas" panose="020B0609020204030204" pitchFamily="49" charset="0"/>
              </a:rPr>
              <a:t>&gt;&lt;</a:t>
            </a:r>
            <a:r>
              <a:rPr lang="es-AR" sz="1600" dirty="0" err="1">
                <a:latin typeface="Consolas" panose="020B0609020204030204" pitchFamily="49" charset="0"/>
              </a:rPr>
              <a:t>body</a:t>
            </a:r>
            <a:r>
              <a:rPr lang="es-AR" sz="1600" dirty="0">
                <a:latin typeface="Consolas" panose="020B0609020204030204" pitchFamily="49" charset="0"/>
              </a:rPr>
              <a:t>&gt;&lt;h1&gt;</a:t>
            </a:r>
            <a:r>
              <a:rPr lang="es-AR" sz="1600" dirty="0" err="1">
                <a:latin typeface="Consolas" panose="020B0609020204030204" pitchFamily="49" charset="0"/>
              </a:rPr>
              <a:t>It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dirty="0" err="1">
                <a:latin typeface="Consolas" panose="020B0609020204030204" pitchFamily="49" charset="0"/>
              </a:rPr>
              <a:t>works</a:t>
            </a:r>
            <a:r>
              <a:rPr lang="es-AR" sz="1600" dirty="0">
                <a:latin typeface="Consolas" panose="020B0609020204030204" pitchFamily="49" charset="0"/>
              </a:rPr>
              <a:t>!&lt;/h1&gt;&lt;/</a:t>
            </a:r>
            <a:r>
              <a:rPr lang="es-AR" sz="1600" dirty="0" err="1">
                <a:latin typeface="Consolas" panose="020B0609020204030204" pitchFamily="49" charset="0"/>
              </a:rPr>
              <a:t>body</a:t>
            </a:r>
            <a:r>
              <a:rPr lang="es-AR" sz="1600" dirty="0">
                <a:latin typeface="Consolas" panose="020B0609020204030204" pitchFamily="49" charset="0"/>
              </a:rPr>
              <a:t>&gt;&lt;/</a:t>
            </a:r>
            <a:r>
              <a:rPr lang="es-AR" sz="1600" dirty="0" err="1">
                <a:latin typeface="Consolas" panose="020B0609020204030204" pitchFamily="49" charset="0"/>
              </a:rPr>
              <a:t>html</a:t>
            </a:r>
            <a:r>
              <a:rPr lang="es-AR" sz="16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3916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Envío de datos al servidor - FORM</a:t>
            </a:r>
            <a:endParaRPr lang="es-A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2428" y="1553029"/>
            <a:ext cx="8577287" cy="329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POST /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bin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login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HTTP/1.1</a:t>
            </a: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Host: 127.0.0.1:8000</a:t>
            </a:r>
          </a:p>
          <a:p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Accept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image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gif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, 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image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jpeg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, */*</a:t>
            </a:r>
          </a:p>
          <a:p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Referer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http://127.0.0.1:8000/login.html</a:t>
            </a:r>
          </a:p>
          <a:p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Accept-Language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en-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us</a:t>
            </a:r>
            <a:endParaRPr lang="es-A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Content-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Type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application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/x-www-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form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-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urlencoded</a:t>
            </a:r>
            <a:endParaRPr lang="es-A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Accept-Encoding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gzip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, 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deflate</a:t>
            </a:r>
            <a:endParaRPr lang="es-A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User-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Agent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Mozilla/4.0 (compatible; MSIE 6.0; Windows NT 5.1)</a:t>
            </a: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Content-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Length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37</a:t>
            </a:r>
          </a:p>
          <a:p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Connection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Keep-Alive</a:t>
            </a:r>
            <a:endParaRPr lang="es-A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Cache-Control: no-cache</a:t>
            </a: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  </a:t>
            </a:r>
          </a:p>
          <a:p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User=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Peter+Lee&amp;pw</a:t>
            </a:r>
            <a:r>
              <a:rPr lang="es-AR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=123456&amp;action=</a:t>
            </a:r>
            <a:r>
              <a:rPr lang="es-AR" sz="1600" b="1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login</a:t>
            </a:r>
            <a:endParaRPr lang="es-A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14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Envío de datos al servidor - UPLOAD</a:t>
            </a:r>
            <a:endParaRPr lang="es-A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407886"/>
            <a:ext cx="10920346" cy="5386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POST /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bin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upload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HTTP/1.1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Host: test101</a:t>
            </a:r>
          </a:p>
          <a:p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Accept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image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gif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,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image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jpeg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, */*</a:t>
            </a:r>
          </a:p>
          <a:p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Accept-Language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en-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us</a:t>
            </a:r>
            <a:endParaRPr lang="es-AR" sz="1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Content-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Type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multipart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form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-data;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boundary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=---------------------------7d41b838504d8</a:t>
            </a:r>
          </a:p>
          <a:p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Accept-Encoding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gzip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,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deflate</a:t>
            </a:r>
            <a:endParaRPr lang="es-AR" sz="1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User-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Agent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Mozilla/4.0 (compatible; MSIE 6.0; Windows NT 5.1)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Content-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Length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342</a:t>
            </a:r>
          </a:p>
          <a:p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Connection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Keep-Alive</a:t>
            </a:r>
            <a:endParaRPr lang="es-AR" sz="1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Cache-Control: no-cache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 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-----------------------------7d41b838504d8 </a:t>
            </a:r>
            <a:r>
              <a:rPr lang="es-A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Content-</a:t>
            </a:r>
            <a:r>
              <a:rPr lang="es-AR" sz="1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Disposition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form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-data;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name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="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username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"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Peter </a:t>
            </a:r>
            <a:r>
              <a:rPr lang="es-A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Lee</a:t>
            </a:r>
          </a:p>
          <a:p>
            <a:r>
              <a:rPr lang="es-A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7d41b838504d8----------------------------- Content-</a:t>
            </a:r>
            <a:r>
              <a:rPr lang="es-AR" sz="1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Disposition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form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-data;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name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="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fileID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"; </a:t>
            </a:r>
            <a:r>
              <a:rPr lang="es-AR" sz="1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filename</a:t>
            </a:r>
            <a:r>
              <a:rPr lang="es-A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="temp.html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" Content-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Type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: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text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/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plain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</a:p>
          <a:p>
            <a:r>
              <a:rPr lang="es-419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&lt;div&gt;</a:t>
            </a:r>
            <a:endParaRPr lang="es-A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</a:p>
          <a:p>
            <a:r>
              <a:rPr lang="es-A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h1&gt;Home page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on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main</a:t>
            </a:r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 server&lt;/h1&gt; </a:t>
            </a:r>
            <a:endParaRPr lang="es-A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419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&lt;div&gt;</a:t>
            </a:r>
            <a:endParaRPr lang="es-AR" sz="1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  <a:p>
            <a:r>
              <a:rPr lang="es-AR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Consolas" panose="020B0609020204030204" pitchFamily="49" charset="0"/>
              </a:rPr>
              <a:t>-----------------------------7d41b838504d8--</a:t>
            </a:r>
            <a:endParaRPr lang="es-A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31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0856" y="2235200"/>
            <a:ext cx="6342743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6600" b="1" dirty="0" smtClean="0">
                <a:solidFill>
                  <a:schemeClr val="bg1"/>
                </a:solidFill>
                <a:latin typeface="Segoe UI Light" pitchFamily="34" charset="0"/>
              </a:rPr>
              <a:t>NODE</a:t>
            </a:r>
            <a:endParaRPr lang="es-AR" sz="3600" b="1" dirty="0" err="1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97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Concurrencia</a:t>
            </a:r>
            <a:endParaRPr lang="es-AR" b="1" dirty="0"/>
          </a:p>
        </p:txBody>
      </p:sp>
      <p:sp>
        <p:nvSpPr>
          <p:cNvPr id="4" name="Rectangle 3"/>
          <p:cNvSpPr/>
          <p:nvPr/>
        </p:nvSpPr>
        <p:spPr>
          <a:xfrm>
            <a:off x="552199" y="1517640"/>
            <a:ext cx="105918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800" dirty="0" smtClean="0">
                <a:effectLst/>
              </a:rPr>
              <a:t>El server debe poder atender múltiples peticiones en simultaneo. </a:t>
            </a:r>
          </a:p>
          <a:p>
            <a:endParaRPr lang="es-419" sz="2800" dirty="0" smtClean="0">
              <a:effectLst/>
            </a:endParaRPr>
          </a:p>
          <a:p>
            <a:r>
              <a:rPr lang="es-419" sz="2800" dirty="0" smtClean="0">
                <a:effectLst/>
              </a:rPr>
              <a:t>Time </a:t>
            </a:r>
            <a:r>
              <a:rPr lang="es-419" sz="2800" dirty="0" err="1" smtClean="0">
                <a:effectLst/>
              </a:rPr>
              <a:t>slicing</a:t>
            </a:r>
            <a:r>
              <a:rPr lang="es-419" sz="2800" dirty="0" smtClean="0">
                <a:effectLst/>
              </a:rPr>
              <a:t> / Bloqueante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sz="2800" dirty="0" err="1" smtClean="0">
                <a:effectLst/>
              </a:rPr>
              <a:t>Threads</a:t>
            </a:r>
            <a:endParaRPr lang="es-419" sz="280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419" sz="2800" dirty="0" smtClean="0">
                <a:effectLst/>
              </a:rPr>
              <a:t>Forks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sz="2800" dirty="0" smtClean="0">
                <a:effectLst/>
              </a:rPr>
              <a:t>Proceses</a:t>
            </a:r>
          </a:p>
          <a:p>
            <a:pPr lvl="1"/>
            <a:endParaRPr lang="es-419" sz="2800" dirty="0" smtClean="0">
              <a:effectLst/>
            </a:endParaRPr>
          </a:p>
          <a:p>
            <a:r>
              <a:rPr lang="es-419" sz="2800" dirty="0" smtClean="0"/>
              <a:t>Asincronismo / Reactivo (</a:t>
            </a:r>
            <a:r>
              <a:rPr lang="es-419" sz="2800" dirty="0" smtClean="0">
                <a:solidFill>
                  <a:srgbClr val="FF0000"/>
                </a:solidFill>
              </a:rPr>
              <a:t>NUNCA BLOQUEAR</a:t>
            </a:r>
            <a:r>
              <a:rPr lang="es-419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sz="2800" dirty="0" err="1" smtClean="0"/>
              <a:t>Callbacks</a:t>
            </a:r>
            <a:endParaRPr lang="es-419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419" sz="2800" dirty="0" err="1" smtClean="0"/>
              <a:t>Promises</a:t>
            </a:r>
            <a:endParaRPr lang="es-419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Reactive </a:t>
            </a:r>
            <a:r>
              <a:rPr lang="es-AR" sz="2800" dirty="0" err="1"/>
              <a:t>Streams</a:t>
            </a:r>
            <a:r>
              <a:rPr lang="es-AR" sz="2800" dirty="0"/>
              <a:t> </a:t>
            </a:r>
            <a:endParaRPr lang="es-419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514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0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Supermercado Vs </a:t>
            </a:r>
            <a:r>
              <a:rPr lang="es-AR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 Food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441" y="2842661"/>
            <a:ext cx="47340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cajero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atiende un cliente por vez</a:t>
            </a: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demás clientes hacen cola</a:t>
            </a:r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atender mas clientes en forma simultanea hay que agregar mas líneas de caja</a:t>
            </a:r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líneas de cajas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costosas. Y no se aprovechan cuando hay pocos clientes</a:t>
            </a: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los changuitos están muy cargados las esperas son mas largas</a:t>
            </a:r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9840" y="2842661"/>
            <a:ext cx="55984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cajero toma el pedido y entrega un ticket</a:t>
            </a:r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demás clientes hacen cola</a:t>
            </a: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espera larga es la entrega del pedido </a:t>
            </a:r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Quien ya pago no se va a otro local, espera su pedido (no hay timeout)</a:t>
            </a:r>
          </a:p>
          <a:p>
            <a:pPr marL="228600" indent="-228600">
              <a:buFont typeface="Wingdings" panose="05000000000000000000" pitchFamily="2" charset="2"/>
              <a:buChar char=""/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Ademas el cajero puede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otras tareas como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servir los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helados, papas y gaseosas</a:t>
            </a:r>
            <a:endParaRPr lang="es-A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Resultado de imagen para mcdonal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9" name="Group 8"/>
          <p:cNvGrpSpPr/>
          <p:nvPr/>
        </p:nvGrpSpPr>
        <p:grpSpPr>
          <a:xfrm>
            <a:off x="549441" y="1524971"/>
            <a:ext cx="5202460" cy="855663"/>
            <a:chOff x="-158020" y="1011638"/>
            <a:chExt cx="5202460" cy="855663"/>
          </a:xfrm>
        </p:grpSpPr>
        <p:pic>
          <p:nvPicPr>
            <p:cNvPr id="1030" name="Picture 6" descr="http://1.bp.blogspot.com/_ldCETnzA2h0/Sosn6qzNp0I/AAAAAAAAAPg/vC59HlWPiH0/s400/LOGO+CARREFOU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020" y="1011638"/>
              <a:ext cx="1114870" cy="85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30441" y="1219200"/>
              <a:ext cx="411399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2800" dirty="0" smtClean="0"/>
                <a:t>Modelo bloqueante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94641" y="1670759"/>
            <a:ext cx="4987759" cy="540512"/>
            <a:chOff x="6244121" y="1198319"/>
            <a:chExt cx="4987759" cy="540512"/>
          </a:xfrm>
        </p:grpSpPr>
        <p:pic>
          <p:nvPicPr>
            <p:cNvPr id="1028" name="Picture 4" descr="https://upload.wikimedia.org/wikipedia/commons/thumb/3/36/McDonald's_Golden_Arches.svg/245px-McDonald's_Golden_Arches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121" y="1198319"/>
              <a:ext cx="675640" cy="54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17881" y="1264920"/>
              <a:ext cx="411399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2800" dirty="0" smtClean="0"/>
                <a:t>Modelo reactivo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768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colaborador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05527" y="1205203"/>
            <a:ext cx="10445261" cy="519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Federico Ferrari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Ing. Informática – UGD (Misiones – Arg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entina)</a:t>
            </a: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Líder Técnico JOSM - +3 años en Baufest</a:t>
            </a:r>
            <a:endParaRPr sz="2800" b="0" i="1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indent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</a:t>
            </a:r>
            <a:endParaRPr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Bimbo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Nextel / Cablevisión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Toyota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Youmarket</a:t>
            </a:r>
            <a:endParaRPr lang="es-419" sz="2400" i="1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Turner</a:t>
            </a: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400" b="0" i="1" u="none" strike="noStrike" cap="none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400" b="0" i="1" u="none" strike="noStrike" cap="none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6193780"/>
      </p:ext>
    </p:extLst>
  </p:cSld>
  <p:clrMapOvr>
    <a:masterClrMapping/>
  </p:clrMapOvr>
  <p:transition advTm="221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dirty="0" smtClean="0"/>
              <a:t>Asincronismo - </a:t>
            </a:r>
            <a:r>
              <a:rPr lang="es-419" dirty="0" err="1" smtClean="0"/>
              <a:t>Callback</a:t>
            </a:r>
            <a:endParaRPr lang="es-AR" dirty="0"/>
          </a:p>
        </p:txBody>
      </p:sp>
      <p:sp>
        <p:nvSpPr>
          <p:cNvPr id="3" name="TextBox 2"/>
          <p:cNvSpPr txBox="1"/>
          <p:nvPr/>
        </p:nvSpPr>
        <p:spPr>
          <a:xfrm>
            <a:off x="856342" y="1436914"/>
            <a:ext cx="9419771" cy="5847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//Definition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someService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cb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(T) 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000" dirty="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	...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//Usage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someService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:string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	//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Do something with the response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s-A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1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Asincronismo - </a:t>
            </a:r>
            <a:r>
              <a:rPr lang="es-419" b="1" dirty="0" err="1" smtClean="0"/>
              <a:t>Promise</a:t>
            </a:r>
            <a:endParaRPr lang="es-A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422400"/>
            <a:ext cx="9042399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//Definition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someService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cb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(T) 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Promise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&gt; {</a:t>
            </a:r>
          </a:p>
          <a:p>
            <a:endParaRPr lang="en-US" sz="2000" dirty="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	...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//Usage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someService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 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:string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	//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Do something with the response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b="1" dirty="0" smtClean="0"/>
              <a:t>Mi primer server </a:t>
            </a:r>
            <a:r>
              <a:rPr lang="es-419" b="1" dirty="0" err="1" smtClean="0"/>
              <a:t>NodeJS</a:t>
            </a:r>
            <a:r>
              <a:rPr lang="es-419" b="1" dirty="0" smtClean="0"/>
              <a:t> - Teoría</a:t>
            </a:r>
            <a:endParaRPr lang="es-AR" b="1" dirty="0"/>
          </a:p>
        </p:txBody>
      </p:sp>
      <p:sp>
        <p:nvSpPr>
          <p:cNvPr id="4" name="Rectangle 3"/>
          <p:cNvSpPr/>
          <p:nvPr/>
        </p:nvSpPr>
        <p:spPr>
          <a:xfrm>
            <a:off x="552855" y="1709964"/>
            <a:ext cx="10820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 smtClean="0"/>
              <a:t>Definir acción (</a:t>
            </a:r>
            <a:r>
              <a:rPr lang="es-AR" sz="3600" dirty="0" err="1" smtClean="0"/>
              <a:t>midleware</a:t>
            </a:r>
            <a:r>
              <a:rPr lang="es-AR" sz="3600" dirty="0" smtClean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600" dirty="0" smtClean="0"/>
              <a:t>Lectura </a:t>
            </a:r>
            <a:r>
              <a:rPr lang="es-AR" sz="3600" dirty="0"/>
              <a:t>de </a:t>
            </a:r>
            <a:r>
              <a:rPr lang="es-AR" sz="3600" dirty="0" smtClean="0"/>
              <a:t>parámetros </a:t>
            </a:r>
            <a:r>
              <a:rPr lang="es-AR" sz="3600" dirty="0"/>
              <a:t>del </a:t>
            </a:r>
            <a:r>
              <a:rPr lang="es-AR" sz="3600" dirty="0" err="1"/>
              <a:t>request</a:t>
            </a:r>
            <a:endParaRPr lang="es-AR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600" dirty="0"/>
              <a:t>Escritura de datos en el </a:t>
            </a:r>
            <a:r>
              <a:rPr lang="es-AR" sz="3600" dirty="0" smtClean="0"/>
              <a:t>response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 smtClean="0"/>
              <a:t>Ruteo (mapear </a:t>
            </a:r>
            <a:r>
              <a:rPr lang="es-419" sz="3600" dirty="0" err="1" smtClean="0"/>
              <a:t>url</a:t>
            </a:r>
            <a:r>
              <a:rPr lang="es-419" sz="3600" dirty="0" smtClean="0"/>
              <a:t> con acción)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dirty="0"/>
              <a:t>Crear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 smtClean="0"/>
              <a:t>Iniciar </a:t>
            </a:r>
            <a:r>
              <a:rPr lang="es-419" sz="3600" dirty="0"/>
              <a:t>server</a:t>
            </a:r>
            <a:endParaRPr lang="es-AR" sz="3600" dirty="0"/>
          </a:p>
          <a:p>
            <a:pPr lvl="1"/>
            <a:endParaRPr lang="es-AR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4856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dirty="0" smtClean="0"/>
              <a:t>Mi primer server </a:t>
            </a:r>
            <a:r>
              <a:rPr lang="es-419" dirty="0" err="1" smtClean="0"/>
              <a:t>NodeJS</a:t>
            </a:r>
            <a:r>
              <a:rPr lang="es-419" dirty="0" smtClean="0"/>
              <a:t> - Código </a:t>
            </a:r>
            <a:endParaRPr lang="es-AR" dirty="0"/>
          </a:p>
        </p:txBody>
      </p:sp>
      <p:sp>
        <p:nvSpPr>
          <p:cNvPr id="3" name="TextBox 2"/>
          <p:cNvSpPr txBox="1"/>
          <p:nvPr/>
        </p:nvSpPr>
        <p:spPr>
          <a:xfrm>
            <a:off x="552200" y="943429"/>
            <a:ext cx="10377058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A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express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port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D33682"/>
                </a:solidFill>
                <a:latin typeface="Consolas" panose="020B0609020204030204" pitchFamily="49" charset="0"/>
              </a:rPr>
              <a:t>8080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A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helloMiddleWare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req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Request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, res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Response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6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  </a:t>
            </a:r>
            <a:r>
              <a:rPr lang="es-AR" sz="1600" b="1" dirty="0" err="1" smtClean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param</a:t>
            </a:r>
            <a:r>
              <a:rPr lang="es-AR" sz="16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req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query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param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||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D33682"/>
                </a:solidFill>
                <a:latin typeface="Consolas" panose="020B0609020204030204" pitchFamily="49" charset="0"/>
              </a:rPr>
              <a:t>1000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res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send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`</a:t>
            </a:r>
            <a:r>
              <a:rPr lang="es-AR" sz="1600" dirty="0" err="1" smtClean="0">
                <a:solidFill>
                  <a:srgbClr val="2AA198"/>
                </a:solidFill>
                <a:latin typeface="Consolas" panose="020B0609020204030204" pitchFamily="49" charset="0"/>
              </a:rPr>
              <a:t>param</a:t>
            </a:r>
            <a:r>
              <a:rPr lang="es-AR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rgbClr val="2AA198"/>
                </a:solidFill>
                <a:latin typeface="Consolas" panose="020B0609020204030204" pitchFamily="49" charset="0"/>
              </a:rPr>
              <a:t>is</a:t>
            </a:r>
            <a:r>
              <a:rPr lang="es-AR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es-A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param</a:t>
            </a:r>
            <a:r>
              <a:rPr lang="es-AR" sz="1600" smtClean="0">
                <a:solidFill>
                  <a:srgbClr val="2AA198"/>
                </a:solidFill>
                <a:latin typeface="Consolas" panose="020B0609020204030204" pitchFamily="49" charset="0"/>
              </a:rPr>
              <a:t>}`</a:t>
            </a:r>
            <a:r>
              <a:rPr lang="es-A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use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bodyParser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json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({ 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limit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process.env.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REQUEST_LIMIT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||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'100kb'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}))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use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bodyParser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urlencoded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({ extended: </a:t>
            </a:r>
            <a:r>
              <a:rPr lang="es-AR" sz="1600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limit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process.env.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REQUEST_LIMIT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||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'100kb</a:t>
            </a:r>
            <a:r>
              <a:rPr lang="es-AR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}))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use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cookieParser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process.env.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SESSION_SECRET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use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'/</a:t>
            </a:r>
            <a:r>
              <a:rPr lang="es-AR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hello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helloMiddleWare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http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createServer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.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listen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port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() </a:t>
            </a:r>
            <a:r>
              <a:rPr lang="es-A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`up and running </a:t>
            </a:r>
            <a:r>
              <a:rPr lang="es-AR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on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port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 ${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port</a:t>
            </a:r>
            <a:r>
              <a:rPr lang="es-AR" sz="1600" dirty="0">
                <a:solidFill>
                  <a:srgbClr val="2AA198"/>
                </a:solidFill>
                <a:latin typeface="Consolas" panose="020B0609020204030204" pitchFamily="49" charset="0"/>
              </a:rPr>
              <a:t>}`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);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s-A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83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dirty="0" smtClean="0"/>
              <a:t>Ejercicio - Composición de llamadas</a:t>
            </a:r>
            <a:endParaRPr lang="es-AR" dirty="0"/>
          </a:p>
        </p:txBody>
      </p:sp>
      <p:sp>
        <p:nvSpPr>
          <p:cNvPr id="3" name="TextBox 2"/>
          <p:cNvSpPr txBox="1"/>
          <p:nvPr/>
        </p:nvSpPr>
        <p:spPr>
          <a:xfrm>
            <a:off x="552199" y="1015999"/>
            <a:ext cx="111519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s-A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715" y="1277257"/>
            <a:ext cx="10978402" cy="329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Existe un servicio llamado </a:t>
            </a:r>
            <a:r>
              <a:rPr lang="es-419" sz="2000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delay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, el mismo simula llamadas </a:t>
            </a:r>
            <a:r>
              <a:rPr lang="es-419" sz="2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pesadas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que demoran mucho en responder. Por lo tanto es necesario manejarlas en forma asíncrona. Estas llamadas son </a:t>
            </a:r>
            <a:r>
              <a:rPr lang="es-AR" dirty="0" err="1" smtClean="0"/>
              <a:t>heavyCallbackA</a:t>
            </a:r>
            <a:r>
              <a:rPr lang="es-AR" dirty="0" smtClean="0"/>
              <a:t> y </a:t>
            </a:r>
            <a:r>
              <a:rPr lang="es-AR" dirty="0" err="1" smtClean="0"/>
              <a:t>heavyCallbackB</a:t>
            </a:r>
            <a:r>
              <a:rPr lang="es-AR" dirty="0" smtClean="0"/>
              <a:t> </a:t>
            </a:r>
            <a:r>
              <a:rPr lang="es-419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y reciben como parámetro la cantidad de milisegundos en emitir su respuesta y el </a:t>
            </a:r>
            <a:r>
              <a:rPr lang="es-419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callback</a:t>
            </a:r>
            <a:r>
              <a:rPr lang="es-419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que es ejecutado al computarse la respuesta de la llamada </a:t>
            </a:r>
            <a:endParaRPr lang="es-AR" dirty="0" smtClean="0"/>
          </a:p>
          <a:p>
            <a:endParaRPr lang="es-AR" dirty="0"/>
          </a:p>
          <a:p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 pide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Hacer un </a:t>
            </a:r>
            <a:r>
              <a:rPr lang="es-419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midleware</a:t>
            </a:r>
            <a:r>
              <a:rPr lang="es-419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que invoque 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la función A </a:t>
            </a:r>
            <a:r>
              <a:rPr lang="es-419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y retorne como respuesta 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el resultado de esta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Hacer un </a:t>
            </a:r>
            <a:r>
              <a:rPr lang="es-419" sz="2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midleware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que invoque ambas funciones y retorne como respuesta la primera en contestar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Hacer un </a:t>
            </a:r>
            <a:r>
              <a:rPr lang="es-419" sz="2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midleware</a:t>
            </a:r>
            <a:r>
              <a:rPr lang="es-419" sz="2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que invoque ambas funciones y retorne como respuesta la </a:t>
            </a:r>
            <a:r>
              <a:rPr lang="es-419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combinación d de ambas llamadas en orden (primero A y después B)</a:t>
            </a:r>
            <a:endParaRPr lang="es-AR" sz="2000" dirty="0" err="1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42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dirty="0" smtClean="0"/>
              <a:t>Composición de promesas</a:t>
            </a:r>
            <a:endParaRPr lang="es-AR" dirty="0"/>
          </a:p>
        </p:txBody>
      </p:sp>
      <p:sp>
        <p:nvSpPr>
          <p:cNvPr id="3" name="TextBox 2"/>
          <p:cNvSpPr txBox="1"/>
          <p:nvPr/>
        </p:nvSpPr>
        <p:spPr>
          <a:xfrm>
            <a:off x="552199" y="1015999"/>
            <a:ext cx="11151918" cy="5663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racePromises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req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Request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, res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Response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6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  </a:t>
            </a:r>
            <a:r>
              <a:rPr lang="es-AR" sz="1600" b="1" dirty="0" err="1" smtClean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millis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query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delay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||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D33682"/>
                </a:solidFill>
                <a:latin typeface="Consolas" panose="020B0609020204030204" pitchFamily="49" charset="0"/>
              </a:rPr>
              <a:t>1000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s-AR" sz="1600" dirty="0" err="1" smtClean="0">
                <a:solidFill>
                  <a:srgbClr val="859900"/>
                </a:solidFill>
                <a:latin typeface="Consolas" panose="020B0609020204030204" pitchFamily="49" charset="0"/>
              </a:rPr>
              <a:t>Promise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race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delay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heavyPromiseA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millis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delay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heavyPromiseB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millis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])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x </a:t>
            </a:r>
            <a:r>
              <a:rPr lang="es-A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res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send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);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A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combinePromises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req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Request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, res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Response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6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  </a:t>
            </a:r>
            <a:r>
              <a:rPr lang="es-AR" sz="1600" b="1" dirty="0" err="1" smtClean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millis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req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query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delay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||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D33682"/>
                </a:solidFill>
                <a:latin typeface="Consolas" panose="020B0609020204030204" pitchFamily="49" charset="0"/>
              </a:rPr>
              <a:t>1000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s-AR" sz="1600" dirty="0" err="1" smtClean="0">
                <a:solidFill>
                  <a:srgbClr val="859900"/>
                </a:solidFill>
                <a:latin typeface="Consolas" panose="020B0609020204030204" pitchFamily="49" charset="0"/>
              </a:rPr>
              <a:t>Promise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all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delay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heavyPromiseA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millis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s-AR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delay</a:t>
            </a:r>
            <a:r>
              <a:rPr lang="es-AR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heavyPromiseB</a:t>
            </a:r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millis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])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then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([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a,b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es-A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=&gt;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res</a:t>
            </a:r>
            <a:r>
              <a:rPr lang="es-A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s-A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send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);</a:t>
            </a:r>
            <a:endParaRPr lang="es-A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s-A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5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9943" y="2656116"/>
            <a:ext cx="6574971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500" b="1" dirty="0" smtClean="0">
                <a:solidFill>
                  <a:schemeClr val="bg1"/>
                </a:solidFill>
                <a:latin typeface="Segoe UI Light" pitchFamily="34" charset="0"/>
              </a:rPr>
              <a:t>EJERCICIO</a:t>
            </a:r>
            <a:endParaRPr lang="es-AR" sz="2800" b="1" dirty="0" err="1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9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TENIS API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248" y="2060813"/>
            <a:ext cx="5507640" cy="25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9019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Referencias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000" dirty="0" smtClean="0"/>
              <a:t>Principios de Diseño de </a:t>
            </a:r>
            <a:r>
              <a:rPr lang="es-AR" sz="2000" dirty="0" err="1" smtClean="0"/>
              <a:t>APIs</a:t>
            </a:r>
            <a:r>
              <a:rPr lang="es-AR" sz="2000" dirty="0" smtClean="0"/>
              <a:t> REST, Enrique </a:t>
            </a:r>
            <a:r>
              <a:rPr lang="es-AR" sz="2000" dirty="0" err="1" smtClean="0"/>
              <a:t>Amodeo</a:t>
            </a:r>
            <a:r>
              <a:rPr lang="es-AR" sz="2000" dirty="0" smtClean="0"/>
              <a:t> 2012 - 2013 – </a:t>
            </a:r>
            <a:r>
              <a:rPr lang="es-AR" sz="2000" dirty="0" err="1" smtClean="0"/>
              <a:t>Leanpub</a:t>
            </a:r>
            <a:endParaRPr lang="es-AR" sz="2000" dirty="0" smtClean="0"/>
          </a:p>
          <a:p>
            <a:r>
              <a:rPr lang="es-AR" sz="2000" dirty="0" smtClean="0">
                <a:hlinkClick r:id="rId2"/>
              </a:rPr>
              <a:t>https://httpstatuses.com/</a:t>
            </a:r>
            <a:endParaRPr lang="es-AR" sz="2000" dirty="0" smtClean="0"/>
          </a:p>
          <a:p>
            <a:r>
              <a:rPr lang="es-AR" sz="2000" dirty="0" smtClean="0">
                <a:hlinkClick r:id="rId3"/>
              </a:rPr>
              <a:t>https://medium.com/@mwaysolutions/10-best-practices-for-better-restful-api-cbe81b06f291</a:t>
            </a:r>
            <a:endParaRPr lang="es-AR" sz="2000" dirty="0" smtClean="0"/>
          </a:p>
          <a:p>
            <a:r>
              <a:rPr lang="es-AR" sz="2000" dirty="0" smtClean="0">
                <a:hlinkClick r:id="rId4"/>
              </a:rPr>
              <a:t>https://medium.com/studioarmix/learn-restful-api-design-ideals-c5ec915a430f</a:t>
            </a:r>
            <a:endParaRPr lang="es-AR" sz="2000" dirty="0" smtClean="0"/>
          </a:p>
          <a:p>
            <a:r>
              <a:rPr lang="es-AR" sz="2000" dirty="0" smtClean="0">
                <a:hlinkClick r:id="rId5"/>
              </a:rPr>
              <a:t>https://hackernoon.com/restful-api-designing-guidelines-the-best-practices-60e1d954e7c9</a:t>
            </a:r>
            <a:endParaRPr lang="es-AR" sz="2000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680499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4057" y="2554516"/>
            <a:ext cx="6574971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500" b="1" dirty="0" smtClean="0">
                <a:solidFill>
                  <a:schemeClr val="accent1">
                    <a:lumMod val="50000"/>
                  </a:schemeClr>
                </a:solidFill>
                <a:latin typeface="Segoe UI Light" pitchFamily="34" charset="0"/>
              </a:rPr>
              <a:t>EXTRAS</a:t>
            </a:r>
            <a:endParaRPr lang="es-AR" sz="2800" b="1" dirty="0" err="1" smtClean="0">
              <a:solidFill>
                <a:schemeClr val="accent1">
                  <a:lumMod val="5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360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del Módulo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2151" y="980866"/>
            <a:ext cx="10386976" cy="4924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419" altLang="es-AR" sz="3200" dirty="0" smtClean="0"/>
              <a:t>Nociones básicas del protocolo HTTP</a:t>
            </a:r>
          </a:p>
          <a:p>
            <a:pPr>
              <a:lnSpc>
                <a:spcPct val="150000"/>
              </a:lnSpc>
            </a:pPr>
            <a:r>
              <a:rPr lang="es-419" altLang="es-AR" sz="3200" dirty="0" smtClean="0"/>
              <a:t>Introducción a APIs </a:t>
            </a:r>
            <a:r>
              <a:rPr lang="es-419" altLang="es-AR" sz="3200" dirty="0" err="1" smtClean="0"/>
              <a:t>Rest</a:t>
            </a:r>
            <a:endParaRPr lang="es-419" altLang="es-AR" sz="3200" dirty="0" smtClean="0"/>
          </a:p>
          <a:p>
            <a:pPr>
              <a:lnSpc>
                <a:spcPct val="150000"/>
              </a:lnSpc>
            </a:pPr>
            <a:r>
              <a:rPr lang="es-419" altLang="es-AR" sz="3200" dirty="0" smtClean="0"/>
              <a:t>Diseño de un API</a:t>
            </a:r>
          </a:p>
          <a:p>
            <a:pPr>
              <a:lnSpc>
                <a:spcPct val="150000"/>
              </a:lnSpc>
            </a:pPr>
            <a:r>
              <a:rPr lang="es-419" altLang="es-AR" sz="3200" dirty="0"/>
              <a:t>Manejo de concurrencia/asincronismo</a:t>
            </a:r>
          </a:p>
          <a:p>
            <a:pPr>
              <a:lnSpc>
                <a:spcPct val="150000"/>
              </a:lnSpc>
            </a:pPr>
            <a:r>
              <a:rPr lang="es-419" altLang="es-AR" sz="3200" dirty="0" smtClean="0"/>
              <a:t>Implementación de API con </a:t>
            </a:r>
            <a:r>
              <a:rPr lang="es-419" altLang="es-AR" sz="3200" dirty="0" err="1" smtClean="0"/>
              <a:t>NodeJS</a:t>
            </a:r>
            <a:endParaRPr lang="es-419" altLang="es-AR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s-419" alt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2265586257"/>
      </p:ext>
    </p:extLst>
  </p:cSld>
  <p:clrMapOvr>
    <a:masterClrMapping/>
  </p:clrMapOvr>
  <p:transition advTm="252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419" dirty="0" smtClean="0"/>
              <a:t>Herramientas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552199" y="1123951"/>
            <a:ext cx="10992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/>
              <a:t>NetCat</a:t>
            </a:r>
            <a:endParaRPr lang="es-A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Ejercicio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Ejercicio Cliente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Ejercicio Server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Chrome </a:t>
            </a:r>
            <a:r>
              <a:rPr lang="es-AR" dirty="0" err="1"/>
              <a:t>console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VS CODE - REST </a:t>
            </a:r>
            <a:r>
              <a:rPr lang="es-AR" dirty="0" err="1"/>
              <a:t>CLient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POST 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JSON View</a:t>
            </a:r>
            <a:endParaRPr lang="es-A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03745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1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¿Preguntas?</a:t>
            </a:r>
            <a:endParaRPr lang="es-AR" alt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2" y="1391769"/>
            <a:ext cx="7696803" cy="50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7675"/>
            <a:ext cx="12192000" cy="664797"/>
          </a:xfrm>
        </p:spPr>
        <p:txBody>
          <a:bodyPr/>
          <a:lstStyle/>
          <a:p>
            <a:pPr algn="ctr"/>
            <a:r>
              <a:rPr lang="es-AR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</a:t>
            </a:r>
            <a:r>
              <a:rPr lang="es-AR" alt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Gracias!</a:t>
            </a:r>
            <a:endParaRPr lang="es-AR" altLang="es-A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1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Agenda</a:t>
            </a:r>
            <a:endParaRPr lang="es-AR" altLang="es-AR" dirty="0"/>
          </a:p>
        </p:txBody>
      </p:sp>
      <p:sp>
        <p:nvSpPr>
          <p:cNvPr id="13" name="Rectangle 12"/>
          <p:cNvSpPr/>
          <p:nvPr/>
        </p:nvSpPr>
        <p:spPr>
          <a:xfrm>
            <a:off x="552199" y="1049323"/>
            <a:ext cx="80133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08:30 </a:t>
            </a:r>
            <a:r>
              <a:rPr lang="es-AR" sz="2400" dirty="0">
                <a:solidFill>
                  <a:srgbClr val="0070C0"/>
                </a:solidFill>
              </a:rPr>
              <a:t> </a:t>
            </a:r>
            <a:r>
              <a:rPr lang="es-AR" sz="2400" dirty="0" smtClean="0">
                <a:solidFill>
                  <a:srgbClr val="0070C0"/>
                </a:solidFill>
              </a:rPr>
              <a:t>  – Desayuno (30 min)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09 a 11:30 – HTTP y REST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11:30 a 12 – </a:t>
            </a:r>
            <a:r>
              <a:rPr lang="es-AR" sz="2400" dirty="0" err="1" smtClean="0">
                <a:solidFill>
                  <a:srgbClr val="00B050"/>
                </a:solidFill>
              </a:rPr>
              <a:t>NodeJS</a:t>
            </a:r>
            <a:endParaRPr lang="es-AR" sz="2400" dirty="0" smtClean="0">
              <a:solidFill>
                <a:srgbClr val="00B050"/>
              </a:solidFill>
            </a:endParaRP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12:00    – Almuerzo (45 min)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12:45 </a:t>
            </a:r>
            <a:r>
              <a:rPr lang="es-AR" sz="2400" dirty="0">
                <a:solidFill>
                  <a:srgbClr val="00B050"/>
                </a:solidFill>
              </a:rPr>
              <a:t>a </a:t>
            </a:r>
            <a:r>
              <a:rPr lang="es-AR" sz="2400" dirty="0" smtClean="0">
                <a:solidFill>
                  <a:srgbClr val="00B050"/>
                </a:solidFill>
              </a:rPr>
              <a:t>13:15 – Organización del código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13:15 a 15:30 – Implementación API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15:30    – Coffee break (15 min)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15:45 </a:t>
            </a:r>
            <a:r>
              <a:rPr lang="es-AR" sz="2400" dirty="0">
                <a:solidFill>
                  <a:srgbClr val="00B050"/>
                </a:solidFill>
              </a:rPr>
              <a:t>a </a:t>
            </a:r>
            <a:r>
              <a:rPr lang="es-AR" sz="2400" dirty="0" smtClean="0">
                <a:solidFill>
                  <a:srgbClr val="00B050"/>
                </a:solidFill>
              </a:rPr>
              <a:t>18:00 – Implementación </a:t>
            </a:r>
            <a:r>
              <a:rPr lang="es-AR" sz="2400" dirty="0">
                <a:solidFill>
                  <a:srgbClr val="00B050"/>
                </a:solidFill>
              </a:rPr>
              <a:t>API</a:t>
            </a:r>
            <a:endParaRPr lang="es-AR" sz="2400" dirty="0" smtClean="0">
              <a:solidFill>
                <a:srgbClr val="00B050"/>
              </a:solidFill>
            </a:endParaRPr>
          </a:p>
          <a:p>
            <a:pPr marL="182563" lvl="1">
              <a:lnSpc>
                <a:spcPct val="150000"/>
              </a:lnSpc>
              <a:tabLst>
                <a:tab pos="182563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18:00    – Finalizamos (según agenda)</a:t>
            </a:r>
            <a:endParaRPr lang="es-AR" sz="24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91" y="5231765"/>
            <a:ext cx="1823189" cy="1360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D0D1D3"/>
              </a:clrFrom>
              <a:clrTo>
                <a:srgbClr val="D0D1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051" r="15959" b="21881"/>
          <a:stretch/>
        </p:blipFill>
        <p:spPr>
          <a:xfrm>
            <a:off x="7641691" y="2838072"/>
            <a:ext cx="1197278" cy="1203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15" y="1287642"/>
            <a:ext cx="1055754" cy="10557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15" y="4120183"/>
            <a:ext cx="1055754" cy="105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01" y="1519084"/>
            <a:ext cx="2049789" cy="18838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01" y="3791516"/>
            <a:ext cx="2253770" cy="16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29"/>
    </mc:Choice>
    <mc:Fallback xmlns="">
      <p:transition advTm="172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199" y="1828800"/>
            <a:ext cx="6342743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9900" b="1" dirty="0" smtClean="0">
                <a:solidFill>
                  <a:schemeClr val="bg1"/>
                </a:solidFill>
                <a:latin typeface="Segoe UI Light" pitchFamily="34" charset="0"/>
              </a:rPr>
              <a:t>REST</a:t>
            </a:r>
            <a:endParaRPr lang="es-AR" sz="4000" b="1" dirty="0" err="1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58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¿Por qué pensar la aplicación como una API?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COSTOS</a:t>
            </a:r>
          </a:p>
          <a:p>
            <a:r>
              <a:rPr lang="es-419" dirty="0" smtClean="0"/>
              <a:t>NEGOCIOS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8025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REST (</a:t>
            </a:r>
            <a:r>
              <a:rPr lang="es-419" dirty="0" err="1" smtClean="0"/>
              <a:t>REpresentational</a:t>
            </a:r>
            <a:r>
              <a:rPr lang="es-419" dirty="0" smtClean="0"/>
              <a:t> </a:t>
            </a:r>
            <a:r>
              <a:rPr lang="es-419" dirty="0" err="1" smtClean="0"/>
              <a:t>State</a:t>
            </a:r>
            <a:r>
              <a:rPr lang="es-419" dirty="0" smtClean="0"/>
              <a:t> Transfer)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 smtClean="0"/>
          </a:p>
          <a:p>
            <a:endParaRPr lang="es-419" dirty="0"/>
          </a:p>
          <a:p>
            <a:r>
              <a:rPr lang="es-419" dirty="0" smtClean="0"/>
              <a:t>REST no es una tecnología.</a:t>
            </a:r>
          </a:p>
          <a:p>
            <a:r>
              <a:rPr lang="es-419" dirty="0" smtClean="0"/>
              <a:t>REST no es una arquitectura.</a:t>
            </a:r>
          </a:p>
          <a:p>
            <a:r>
              <a:rPr lang="es-419" dirty="0" smtClean="0"/>
              <a:t>REST es un estilo arquitectónico.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8272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Restricciones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REST es orientado a recursos: los servicios web representan entidades de negocio no acciones. Es un enfoque mucho mas cercano a la OO.</a:t>
            </a:r>
          </a:p>
          <a:p>
            <a:r>
              <a:rPr lang="es-AR" dirty="0" smtClean="0"/>
              <a:t>Cada recurso posee un identificador único universal (UUID).</a:t>
            </a:r>
          </a:p>
          <a:p>
            <a:r>
              <a:rPr lang="es-AR" dirty="0" smtClean="0"/>
              <a:t>La implementación de un recurso debe ser privado y no accesible al exterior.</a:t>
            </a:r>
          </a:p>
          <a:p>
            <a:r>
              <a:rPr lang="es-AR" dirty="0" smtClean="0"/>
              <a:t>Cada recurso tiene una interfaz o conjunto de operaciones que admite.</a:t>
            </a:r>
          </a:p>
        </p:txBody>
      </p:sp>
    </p:spTree>
    <p:extLst>
      <p:ext uri="{BB962C8B-B14F-4D97-AF65-F5344CB8AC3E}">
        <p14:creationId xmlns:p14="http://schemas.microsoft.com/office/powerpoint/2010/main" val="197555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I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Baufest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5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Props1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8098EC-BD0F-4988-8F2F-6892F80F8076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68882</TotalTime>
  <Words>1854</Words>
  <Application>Microsoft Office PowerPoint</Application>
  <PresentationFormat>Widescreen</PresentationFormat>
  <Paragraphs>402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Consolas</vt:lpstr>
      <vt:lpstr>Courier New</vt:lpstr>
      <vt:lpstr>Quattrocento Sans</vt:lpstr>
      <vt:lpstr>Segoe Pro Light</vt:lpstr>
      <vt:lpstr>Segoe UI</vt:lpstr>
      <vt:lpstr>Segoe UI Light</vt:lpstr>
      <vt:lpstr>Segoe UI Semibold</vt:lpstr>
      <vt:lpstr>Times New Roman</vt:lpstr>
      <vt:lpstr>Wingdings</vt:lpstr>
      <vt:lpstr>PEI</vt:lpstr>
      <vt:lpstr>Baufest</vt:lpstr>
      <vt:lpstr>Custom Design</vt:lpstr>
      <vt:lpstr>PowerPoint Presentation</vt:lpstr>
      <vt:lpstr>Sobre el instructor</vt:lpstr>
      <vt:lpstr>Sobre el colaborador</vt:lpstr>
      <vt:lpstr>Objetivos del Módulo</vt:lpstr>
      <vt:lpstr>Agenda</vt:lpstr>
      <vt:lpstr>PowerPoint Presentation</vt:lpstr>
      <vt:lpstr>¿Por qué pensar la aplicación como una API?</vt:lpstr>
      <vt:lpstr>REST (REpresentational State Transfer)</vt:lpstr>
      <vt:lpstr>Restricciones</vt:lpstr>
      <vt:lpstr>Restricciones (cont.)</vt:lpstr>
      <vt:lpstr>URIs (Uniform Resource Identifiers)</vt:lpstr>
      <vt:lpstr>HTTP &amp; REST</vt:lpstr>
      <vt:lpstr>Verbos HTTP</vt:lpstr>
      <vt:lpstr>Verbos HTTP (cont.)</vt:lpstr>
      <vt:lpstr>Códigos de estado HTTP</vt:lpstr>
      <vt:lpstr>Códigos de estado HTTP (cont.)</vt:lpstr>
      <vt:lpstr>Prácticas diseño APIs</vt:lpstr>
      <vt:lpstr>Prácticas diseño APIs (cont.)</vt:lpstr>
      <vt:lpstr>Prácticas diseño APIs (cont.)</vt:lpstr>
      <vt:lpstr>PowerPoint Presentation</vt:lpstr>
      <vt:lpstr>Que paso cuando cargo una pagina en el navegador</vt:lpstr>
      <vt:lpstr>Características principales HTTP</vt:lpstr>
      <vt:lpstr>Empanadas Gimenez</vt:lpstr>
      <vt:lpstr>Anatomía de un REQUEST/RESPONSE</vt:lpstr>
      <vt:lpstr>Envío de datos al servidor - FORM</vt:lpstr>
      <vt:lpstr>Envío de datos al servidor - UPLOAD</vt:lpstr>
      <vt:lpstr>PowerPoint Presentation</vt:lpstr>
      <vt:lpstr>Concurrencia</vt:lpstr>
      <vt:lpstr>PowerPoint Presentation</vt:lpstr>
      <vt:lpstr>Asincronismo - Callback</vt:lpstr>
      <vt:lpstr>Asincronismo - Promise</vt:lpstr>
      <vt:lpstr>Mi primer server NodeJS - Teoría</vt:lpstr>
      <vt:lpstr>Mi primer server NodeJS - Código </vt:lpstr>
      <vt:lpstr>Ejercicio - Composición de llamadas</vt:lpstr>
      <vt:lpstr>Composición de promesas</vt:lpstr>
      <vt:lpstr>PowerPoint Presentation</vt:lpstr>
      <vt:lpstr>TENIS API</vt:lpstr>
      <vt:lpstr>Referencias</vt:lpstr>
      <vt:lpstr>PowerPoint Presentation</vt:lpstr>
      <vt:lpstr>Herramientas</vt:lpstr>
      <vt:lpstr>¿Preguntas?</vt:lpstr>
      <vt:lpstr>¡Muchas Gracias!</vt:lpstr>
    </vt:vector>
  </TitlesOfParts>
  <Company>baufest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Ezequiel Surijon</cp:lastModifiedBy>
  <cp:revision>1729</cp:revision>
  <dcterms:created xsi:type="dcterms:W3CDTF">2013-09-25T20:22:51Z</dcterms:created>
  <dcterms:modified xsi:type="dcterms:W3CDTF">2019-03-18T18:59:05Z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