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Average"/>
      <p:regular r:id="rId32"/>
    </p:embeddedFont>
    <p:embeddedFont>
      <p:font typeface="Quattrocento Sans"/>
      <p:regular r:id="rId33"/>
      <p:bold r:id="rId34"/>
      <p:italic r:id="rId35"/>
      <p:boldItalic r:id="rId36"/>
    </p:embeddedFont>
    <p:embeddedFont>
      <p:font typeface="Oswald"/>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orient="horz" pos="3048">
          <p15:clr>
            <a:srgbClr val="A4A3A4"/>
          </p15:clr>
        </p15:guide>
        <p15:guide id="4" orient="horz" pos="731">
          <p15:clr>
            <a:srgbClr val="A4A3A4"/>
          </p15:clr>
        </p15:guide>
        <p15:guide id="5" orient="horz" pos="2216">
          <p15:clr>
            <a:srgbClr val="A4A3A4"/>
          </p15:clr>
        </p15:guide>
        <p15:guide id="6" pos="370">
          <p15:clr>
            <a:srgbClr val="A4A3A4"/>
          </p15:clr>
        </p15:guide>
        <p15:guide id="7" pos="7310">
          <p15:clr>
            <a:srgbClr val="A4A3A4"/>
          </p15:clr>
        </p15:guide>
        <p15:guide id="8" pos="550">
          <p15:clr>
            <a:srgbClr val="A4A3A4"/>
          </p15:clr>
        </p15:guide>
        <p15:guide id="9" orient="horz" pos="3720">
          <p15:clr>
            <a:srgbClr val="A4A3A4"/>
          </p15:clr>
        </p15:guide>
        <p15:guide id="10" orient="horz" pos="2085">
          <p15:clr>
            <a:srgbClr val="A4A3A4"/>
          </p15:clr>
        </p15:guide>
        <p15:guide id="11" orient="horz" pos="2280">
          <p15:clr>
            <a:srgbClr val="A4A3A4"/>
          </p15:clr>
        </p15:guide>
        <p15:guide id="12" orient="horz" pos="3816">
          <p15:clr>
            <a:srgbClr val="A4A3A4"/>
          </p15:clr>
        </p15:guide>
        <p15:guide id="13" pos="24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 pos="3048" orient="horz"/>
        <p:guide pos="731" orient="horz"/>
        <p:guide pos="2216" orient="horz"/>
        <p:guide pos="370"/>
        <p:guide pos="7310"/>
        <p:guide pos="550"/>
        <p:guide pos="3720" orient="horz"/>
        <p:guide pos="2085" orient="horz"/>
        <p:guide pos="2280" orient="horz"/>
        <p:guide pos="3816" orient="horz"/>
        <p:guide pos="2407"/>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QuattrocentoSans-regular.fntdata"/><Relationship Id="rId10" Type="http://schemas.openxmlformats.org/officeDocument/2006/relationships/slide" Target="slides/slide5.xml"/><Relationship Id="rId32" Type="http://schemas.openxmlformats.org/officeDocument/2006/relationships/font" Target="fonts/Average-regular.fntdata"/><Relationship Id="rId13" Type="http://schemas.openxmlformats.org/officeDocument/2006/relationships/slide" Target="slides/slide8.xml"/><Relationship Id="rId35" Type="http://schemas.openxmlformats.org/officeDocument/2006/relationships/font" Target="fonts/QuattrocentoSans-italic.fntdata"/><Relationship Id="rId12" Type="http://schemas.openxmlformats.org/officeDocument/2006/relationships/slide" Target="slides/slide7.xml"/><Relationship Id="rId34" Type="http://schemas.openxmlformats.org/officeDocument/2006/relationships/font" Target="fonts/QuattrocentoSans-bold.fntdata"/><Relationship Id="rId15" Type="http://schemas.openxmlformats.org/officeDocument/2006/relationships/slide" Target="slides/slide10.xml"/><Relationship Id="rId37" Type="http://schemas.openxmlformats.org/officeDocument/2006/relationships/font" Target="fonts/Oswald-regular.fntdata"/><Relationship Id="rId14" Type="http://schemas.openxmlformats.org/officeDocument/2006/relationships/slide" Target="slides/slide9.xml"/><Relationship Id="rId36" Type="http://schemas.openxmlformats.org/officeDocument/2006/relationships/font" Target="fonts/QuattrocentoSans-bol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swa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solidFill>
                  <a:srgbClr val="000000"/>
                </a:solidFill>
              </a:rPr>
              <a:t>‹#›</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4bb963dae_7_20:notes"/>
          <p:cNvSpPr/>
          <p:nvPr>
            <p:ph idx="2" type="sldImg"/>
          </p:nvPr>
        </p:nvSpPr>
        <p:spPr>
          <a:xfrm>
            <a:off x="395288" y="693738"/>
            <a:ext cx="6069000" cy="34146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138" name="Google Shape;138;g54bb963dae_7_20:notes"/>
          <p:cNvSpPr txBox="1"/>
          <p:nvPr>
            <p:ph idx="1" type="body"/>
          </p:nvPr>
        </p:nvSpPr>
        <p:spPr>
          <a:xfrm>
            <a:off x="915988" y="4343400"/>
            <a:ext cx="5025900" cy="4114800"/>
          </a:xfrm>
          <a:prstGeom prst="rect">
            <a:avLst/>
          </a:prstGeom>
          <a:noFill/>
          <a:ln>
            <a:noFill/>
          </a:ln>
        </p:spPr>
        <p:txBody>
          <a:bodyPr anchorCtr="0" anchor="t" bIns="44425" lIns="90450" spcFirstLastPara="1" rIns="90450" wrap="square" tIns="44425">
            <a:noAutofit/>
          </a:bodyPr>
          <a:lstStyle/>
          <a:p>
            <a:pPr indent="0" lvl="0" marL="0" marR="0" rtl="0" algn="l">
              <a:lnSpc>
                <a:spcPct val="87000"/>
              </a:lnSpc>
              <a:spcBef>
                <a:spcPts val="0"/>
              </a:spcBef>
              <a:spcAft>
                <a:spcPts val="0"/>
              </a:spcAft>
              <a:buClr>
                <a:schemeClr val="dk1"/>
              </a:buClr>
              <a:buSzPts val="1200"/>
              <a:buFont typeface="Calibri"/>
              <a:buNone/>
            </a:pPr>
            <a:r>
              <a:rPr lang="es-AR"/>
              <a:t>Explicar que es asincronismo. Para qué sirve. En qué casos se da. Cómo lo vamos a simular. En este caso no va a haber ejercicio pero la idea es presentarles el concepto.</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00a40b911_1_16:notes"/>
          <p:cNvSpPr/>
          <p:nvPr>
            <p:ph idx="2" type="sldImg"/>
          </p:nvPr>
        </p:nvSpPr>
        <p:spPr>
          <a:xfrm>
            <a:off x="395288" y="693738"/>
            <a:ext cx="6069000" cy="34146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144" name="Google Shape;144;g500a40b911_1_16:notes"/>
          <p:cNvSpPr txBox="1"/>
          <p:nvPr>
            <p:ph idx="1" type="body"/>
          </p:nvPr>
        </p:nvSpPr>
        <p:spPr>
          <a:xfrm>
            <a:off x="915988" y="4343400"/>
            <a:ext cx="5025900" cy="4114800"/>
          </a:xfrm>
          <a:prstGeom prst="rect">
            <a:avLst/>
          </a:prstGeom>
          <a:noFill/>
          <a:ln>
            <a:noFill/>
          </a:ln>
        </p:spPr>
        <p:txBody>
          <a:bodyPr anchorCtr="0" anchor="t" bIns="44425" lIns="90450" spcFirstLastPara="1" rIns="90450" wrap="square" tIns="44425">
            <a:noAutofit/>
          </a:bodyPr>
          <a:lstStyle/>
          <a:p>
            <a:pPr indent="0" lvl="0" marL="0" marR="0" rtl="0" algn="l">
              <a:lnSpc>
                <a:spcPct val="87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4bb963dae_7_25:notes"/>
          <p:cNvSpPr/>
          <p:nvPr>
            <p:ph idx="2" type="sldImg"/>
          </p:nvPr>
        </p:nvSpPr>
        <p:spPr>
          <a:xfrm>
            <a:off x="395288" y="693738"/>
            <a:ext cx="6069000" cy="34146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150" name="Google Shape;150;g54bb963dae_7_25:notes"/>
          <p:cNvSpPr txBox="1"/>
          <p:nvPr>
            <p:ph idx="1" type="body"/>
          </p:nvPr>
        </p:nvSpPr>
        <p:spPr>
          <a:xfrm>
            <a:off x="915988" y="4343400"/>
            <a:ext cx="5025900" cy="4114800"/>
          </a:xfrm>
          <a:prstGeom prst="rect">
            <a:avLst/>
          </a:prstGeom>
          <a:noFill/>
          <a:ln>
            <a:noFill/>
          </a:ln>
        </p:spPr>
        <p:txBody>
          <a:bodyPr anchorCtr="0" anchor="t" bIns="44425" lIns="90450" spcFirstLastPara="1" rIns="90450" wrap="square" tIns="44425">
            <a:noAutofit/>
          </a:bodyPr>
          <a:lstStyle/>
          <a:p>
            <a:pPr indent="0" lvl="0" marL="0" marR="0" rtl="0" algn="l">
              <a:lnSpc>
                <a:spcPct val="87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1ee368b9c_0_0:notes"/>
          <p:cNvSpPr/>
          <p:nvPr>
            <p:ph idx="2" type="sldImg"/>
          </p:nvPr>
        </p:nvSpPr>
        <p:spPr>
          <a:xfrm>
            <a:off x="395288" y="693738"/>
            <a:ext cx="6069000" cy="34146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156" name="Google Shape;156;g51ee368b9c_0_0:notes"/>
          <p:cNvSpPr txBox="1"/>
          <p:nvPr>
            <p:ph idx="1" type="body"/>
          </p:nvPr>
        </p:nvSpPr>
        <p:spPr>
          <a:xfrm>
            <a:off x="915988" y="4343400"/>
            <a:ext cx="5025900" cy="4114800"/>
          </a:xfrm>
          <a:prstGeom prst="rect">
            <a:avLst/>
          </a:prstGeom>
          <a:noFill/>
          <a:ln>
            <a:noFill/>
          </a:ln>
        </p:spPr>
        <p:txBody>
          <a:bodyPr anchorCtr="0" anchor="t" bIns="44425" lIns="90450" spcFirstLastPara="1" rIns="90450" wrap="square" tIns="44425">
            <a:noAutofit/>
          </a:bodyPr>
          <a:lstStyle/>
          <a:p>
            <a:pPr indent="0" lvl="0" marL="0" marR="0" rtl="0" algn="l">
              <a:lnSpc>
                <a:spcPct val="87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4bb963dae_7_35:notes"/>
          <p:cNvSpPr/>
          <p:nvPr>
            <p:ph idx="2" type="sldImg"/>
          </p:nvPr>
        </p:nvSpPr>
        <p:spPr>
          <a:xfrm>
            <a:off x="395288" y="693738"/>
            <a:ext cx="6069000" cy="34146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162" name="Google Shape;162;g54bb963dae_7_35:notes"/>
          <p:cNvSpPr txBox="1"/>
          <p:nvPr>
            <p:ph idx="1" type="body"/>
          </p:nvPr>
        </p:nvSpPr>
        <p:spPr>
          <a:xfrm>
            <a:off x="915988" y="4343400"/>
            <a:ext cx="5025900" cy="4114800"/>
          </a:xfrm>
          <a:prstGeom prst="rect">
            <a:avLst/>
          </a:prstGeom>
          <a:noFill/>
          <a:ln>
            <a:noFill/>
          </a:ln>
        </p:spPr>
        <p:txBody>
          <a:bodyPr anchorCtr="0" anchor="t" bIns="44425" lIns="90450" spcFirstLastPara="1" rIns="90450" wrap="square" tIns="44425">
            <a:noAutofit/>
          </a:bodyPr>
          <a:lstStyle/>
          <a:p>
            <a:pPr indent="0" lvl="0" marL="0" marR="0" rtl="0" algn="l">
              <a:lnSpc>
                <a:spcPct val="87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4bb963dae_7_41:notes"/>
          <p:cNvSpPr/>
          <p:nvPr>
            <p:ph idx="2" type="sldImg"/>
          </p:nvPr>
        </p:nvSpPr>
        <p:spPr>
          <a:xfrm>
            <a:off x="395288" y="693738"/>
            <a:ext cx="6069000" cy="34146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168" name="Google Shape;168;g54bb963dae_7_41:notes"/>
          <p:cNvSpPr txBox="1"/>
          <p:nvPr>
            <p:ph idx="1" type="body"/>
          </p:nvPr>
        </p:nvSpPr>
        <p:spPr>
          <a:xfrm>
            <a:off x="915988" y="4343400"/>
            <a:ext cx="5025900" cy="4114800"/>
          </a:xfrm>
          <a:prstGeom prst="rect">
            <a:avLst/>
          </a:prstGeom>
          <a:noFill/>
          <a:ln>
            <a:noFill/>
          </a:ln>
        </p:spPr>
        <p:txBody>
          <a:bodyPr anchorCtr="0" anchor="t" bIns="44425" lIns="90450" spcFirstLastPara="1" rIns="90450" wrap="square" tIns="44425">
            <a:noAutofit/>
          </a:bodyPr>
          <a:lstStyle/>
          <a:p>
            <a:pPr indent="0" lvl="0" marL="0" marR="0" rtl="0" algn="l">
              <a:lnSpc>
                <a:spcPct val="87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4bb963dae_7_46:notes"/>
          <p:cNvSpPr/>
          <p:nvPr>
            <p:ph idx="2" type="sldImg"/>
          </p:nvPr>
        </p:nvSpPr>
        <p:spPr>
          <a:xfrm>
            <a:off x="395288" y="693738"/>
            <a:ext cx="6069000" cy="34146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174" name="Google Shape;174;g54bb963dae_7_46:notes"/>
          <p:cNvSpPr txBox="1"/>
          <p:nvPr>
            <p:ph idx="1" type="body"/>
          </p:nvPr>
        </p:nvSpPr>
        <p:spPr>
          <a:xfrm>
            <a:off x="915988" y="4343400"/>
            <a:ext cx="5025900" cy="4114800"/>
          </a:xfrm>
          <a:prstGeom prst="rect">
            <a:avLst/>
          </a:prstGeom>
          <a:noFill/>
          <a:ln>
            <a:noFill/>
          </a:ln>
        </p:spPr>
        <p:txBody>
          <a:bodyPr anchorCtr="0" anchor="t" bIns="44425" lIns="90450" spcFirstLastPara="1" rIns="90450" wrap="square" tIns="44425">
            <a:noAutofit/>
          </a:bodyPr>
          <a:lstStyle/>
          <a:p>
            <a:pPr indent="0" lvl="0" marL="0" marR="0" rtl="0" algn="l">
              <a:lnSpc>
                <a:spcPct val="87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2:notes"/>
          <p:cNvSpPr/>
          <p:nvPr>
            <p:ph idx="2" type="sldImg"/>
          </p:nvPr>
        </p:nvSpPr>
        <p:spPr>
          <a:xfrm>
            <a:off x="395288" y="693738"/>
            <a:ext cx="6069012"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186" name="Google Shape;186;p12:notes"/>
          <p:cNvSpPr txBox="1"/>
          <p:nvPr>
            <p:ph idx="1" type="body"/>
          </p:nvPr>
        </p:nvSpPr>
        <p:spPr>
          <a:xfrm>
            <a:off x="915988" y="4343400"/>
            <a:ext cx="5025900" cy="4114800"/>
          </a:xfrm>
          <a:prstGeom prst="rect">
            <a:avLst/>
          </a:prstGeom>
          <a:noFill/>
          <a:ln>
            <a:noFill/>
          </a:ln>
        </p:spPr>
        <p:txBody>
          <a:bodyPr anchorCtr="0" anchor="t" bIns="44425" lIns="90450" spcFirstLastPara="1" rIns="90450" wrap="square" tIns="44425">
            <a:noAutofit/>
          </a:bodyPr>
          <a:lstStyle/>
          <a:p>
            <a:pPr indent="0" lvl="0" marL="0" marR="0" rtl="0" algn="l">
              <a:lnSpc>
                <a:spcPct val="87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00a40b911_1_41:notes"/>
          <p:cNvSpPr/>
          <p:nvPr>
            <p:ph idx="2" type="sldImg"/>
          </p:nvPr>
        </p:nvSpPr>
        <p:spPr>
          <a:xfrm>
            <a:off x="395288" y="693738"/>
            <a:ext cx="6069000" cy="34146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192" name="Google Shape;192;g500a40b911_1_41:notes"/>
          <p:cNvSpPr txBox="1"/>
          <p:nvPr>
            <p:ph idx="1" type="body"/>
          </p:nvPr>
        </p:nvSpPr>
        <p:spPr>
          <a:xfrm>
            <a:off x="915988" y="4343400"/>
            <a:ext cx="5025900" cy="4114800"/>
          </a:xfrm>
          <a:prstGeom prst="rect">
            <a:avLst/>
          </a:prstGeom>
          <a:noFill/>
          <a:ln>
            <a:noFill/>
          </a:ln>
        </p:spPr>
        <p:txBody>
          <a:bodyPr anchorCtr="0" anchor="t" bIns="44425" lIns="90450" spcFirstLastPara="1" rIns="90450" wrap="square" tIns="44425">
            <a:noAutofit/>
          </a:bodyPr>
          <a:lstStyle/>
          <a:p>
            <a:pPr indent="0" lvl="0" marL="0" marR="0" rtl="0" algn="l">
              <a:lnSpc>
                <a:spcPct val="87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95288" y="693738"/>
            <a:ext cx="6069012"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81" name="Google Shape;81;p5:notes"/>
          <p:cNvSpPr txBox="1"/>
          <p:nvPr>
            <p:ph idx="1" type="body"/>
          </p:nvPr>
        </p:nvSpPr>
        <p:spPr>
          <a:xfrm>
            <a:off x="915988" y="4343400"/>
            <a:ext cx="5026025" cy="4114800"/>
          </a:xfrm>
          <a:prstGeom prst="rect">
            <a:avLst/>
          </a:prstGeom>
          <a:noFill/>
          <a:ln>
            <a:noFill/>
          </a:ln>
        </p:spPr>
        <p:txBody>
          <a:bodyPr anchorCtr="0" anchor="t" bIns="44425" lIns="90450" spcFirstLastPara="1" rIns="90450" wrap="square" tIns="44425">
            <a:noAutofit/>
          </a:bodyPr>
          <a:lstStyle/>
          <a:p>
            <a:pPr indent="0" lvl="0" marL="0" marR="0" rtl="0" algn="l">
              <a:lnSpc>
                <a:spcPct val="87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00a40b911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500a40b911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4bb963dae_6_120:notes"/>
          <p:cNvSpPr/>
          <p:nvPr>
            <p:ph idx="2" type="sldImg"/>
          </p:nvPr>
        </p:nvSpPr>
        <p:spPr>
          <a:xfrm>
            <a:off x="395288" y="693738"/>
            <a:ext cx="6069000" cy="34146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204" name="Google Shape;204;g54bb963dae_6_120:notes"/>
          <p:cNvSpPr txBox="1"/>
          <p:nvPr>
            <p:ph idx="1" type="body"/>
          </p:nvPr>
        </p:nvSpPr>
        <p:spPr>
          <a:xfrm>
            <a:off x="915988" y="4343400"/>
            <a:ext cx="5025900" cy="4114800"/>
          </a:xfrm>
          <a:prstGeom prst="rect">
            <a:avLst/>
          </a:prstGeom>
          <a:noFill/>
          <a:ln>
            <a:noFill/>
          </a:ln>
        </p:spPr>
        <p:txBody>
          <a:bodyPr anchorCtr="0" anchor="t" bIns="44425" lIns="90450" spcFirstLastPara="1" rIns="90450" wrap="square" tIns="44425">
            <a:noAutofit/>
          </a:bodyPr>
          <a:lstStyle/>
          <a:p>
            <a:pPr indent="0" lvl="0" marL="0" marR="0" rtl="0" algn="l">
              <a:lnSpc>
                <a:spcPct val="87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00a40b911_1_21:notes"/>
          <p:cNvSpPr/>
          <p:nvPr>
            <p:ph idx="2" type="sldImg"/>
          </p:nvPr>
        </p:nvSpPr>
        <p:spPr>
          <a:xfrm>
            <a:off x="395288" y="693738"/>
            <a:ext cx="6069000" cy="34146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210" name="Google Shape;210;g500a40b911_1_21:notes"/>
          <p:cNvSpPr txBox="1"/>
          <p:nvPr>
            <p:ph idx="1" type="body"/>
          </p:nvPr>
        </p:nvSpPr>
        <p:spPr>
          <a:xfrm>
            <a:off x="915988" y="4343400"/>
            <a:ext cx="5025900" cy="4114800"/>
          </a:xfrm>
          <a:prstGeom prst="rect">
            <a:avLst/>
          </a:prstGeom>
          <a:noFill/>
          <a:ln>
            <a:noFill/>
          </a:ln>
        </p:spPr>
        <p:txBody>
          <a:bodyPr anchorCtr="0" anchor="t" bIns="44425" lIns="90450" spcFirstLastPara="1" rIns="90450" wrap="square" tIns="44425">
            <a:noAutofit/>
          </a:bodyPr>
          <a:lstStyle/>
          <a:p>
            <a:pPr indent="0" lvl="0" marL="0" marR="0" rtl="0" algn="l">
              <a:lnSpc>
                <a:spcPct val="87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4bb963dae_6_139:notes"/>
          <p:cNvSpPr/>
          <p:nvPr>
            <p:ph idx="2" type="sldImg"/>
          </p:nvPr>
        </p:nvSpPr>
        <p:spPr>
          <a:xfrm>
            <a:off x="395288" y="693738"/>
            <a:ext cx="6069000" cy="34146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216" name="Google Shape;216;g54bb963dae_6_139:notes"/>
          <p:cNvSpPr txBox="1"/>
          <p:nvPr>
            <p:ph idx="1" type="body"/>
          </p:nvPr>
        </p:nvSpPr>
        <p:spPr>
          <a:xfrm>
            <a:off x="915988" y="4343400"/>
            <a:ext cx="5025900" cy="4114800"/>
          </a:xfrm>
          <a:prstGeom prst="rect">
            <a:avLst/>
          </a:prstGeom>
          <a:noFill/>
          <a:ln>
            <a:noFill/>
          </a:ln>
        </p:spPr>
        <p:txBody>
          <a:bodyPr anchorCtr="0" anchor="t" bIns="44425" lIns="90450" spcFirstLastPara="1" rIns="90450" wrap="square" tIns="44425">
            <a:noAutofit/>
          </a:bodyPr>
          <a:lstStyle/>
          <a:p>
            <a:pPr indent="0" lvl="0" marL="0" marR="0" rtl="0" algn="l">
              <a:lnSpc>
                <a:spcPct val="87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442873627_0_0:notes"/>
          <p:cNvSpPr/>
          <p:nvPr>
            <p:ph idx="2" type="sldImg"/>
          </p:nvPr>
        </p:nvSpPr>
        <p:spPr>
          <a:xfrm>
            <a:off x="395288" y="693738"/>
            <a:ext cx="6069000" cy="34146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222" name="Google Shape;222;g5442873627_0_0:notes"/>
          <p:cNvSpPr txBox="1"/>
          <p:nvPr>
            <p:ph idx="1" type="body"/>
          </p:nvPr>
        </p:nvSpPr>
        <p:spPr>
          <a:xfrm>
            <a:off x="915988" y="4343400"/>
            <a:ext cx="5025900" cy="4114800"/>
          </a:xfrm>
          <a:prstGeom prst="rect">
            <a:avLst/>
          </a:prstGeom>
          <a:noFill/>
          <a:ln>
            <a:noFill/>
          </a:ln>
        </p:spPr>
        <p:txBody>
          <a:bodyPr anchorCtr="0" anchor="t" bIns="44425" lIns="90450" spcFirstLastPara="1" rIns="90450" wrap="square" tIns="44425">
            <a:noAutofit/>
          </a:bodyPr>
          <a:lstStyle/>
          <a:p>
            <a:pPr indent="0" lvl="0" marL="0" marR="0" rtl="0" algn="l">
              <a:lnSpc>
                <a:spcPct val="87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442873627_0_9:notes"/>
          <p:cNvSpPr/>
          <p:nvPr>
            <p:ph idx="2" type="sldImg"/>
          </p:nvPr>
        </p:nvSpPr>
        <p:spPr>
          <a:xfrm>
            <a:off x="395288" y="693738"/>
            <a:ext cx="6069000" cy="34146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232" name="Google Shape;232;g5442873627_0_9:notes"/>
          <p:cNvSpPr txBox="1"/>
          <p:nvPr>
            <p:ph idx="1" type="body"/>
          </p:nvPr>
        </p:nvSpPr>
        <p:spPr>
          <a:xfrm>
            <a:off x="915988" y="4343400"/>
            <a:ext cx="5025900" cy="4114800"/>
          </a:xfrm>
          <a:prstGeom prst="rect">
            <a:avLst/>
          </a:prstGeom>
          <a:noFill/>
          <a:ln>
            <a:noFill/>
          </a:ln>
        </p:spPr>
        <p:txBody>
          <a:bodyPr anchorCtr="0" anchor="t" bIns="44425" lIns="90450" spcFirstLastPara="1" rIns="90450" wrap="square" tIns="44425">
            <a:noAutofit/>
          </a:bodyPr>
          <a:lstStyle/>
          <a:p>
            <a:pPr indent="0" lvl="0" marL="0" marR="0" rtl="0" algn="l">
              <a:lnSpc>
                <a:spcPct val="87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4:notes"/>
          <p:cNvSpPr/>
          <p:nvPr>
            <p:ph idx="2" type="sldImg"/>
          </p:nvPr>
        </p:nvSpPr>
        <p:spPr>
          <a:xfrm>
            <a:off x="395288" y="693738"/>
            <a:ext cx="6069012"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238" name="Google Shape;238;p14:notes"/>
          <p:cNvSpPr txBox="1"/>
          <p:nvPr>
            <p:ph idx="1" type="body"/>
          </p:nvPr>
        </p:nvSpPr>
        <p:spPr>
          <a:xfrm>
            <a:off x="915988" y="4343400"/>
            <a:ext cx="5026025" cy="4114800"/>
          </a:xfrm>
          <a:prstGeom prst="rect">
            <a:avLst/>
          </a:prstGeom>
          <a:noFill/>
          <a:ln>
            <a:noFill/>
          </a:ln>
        </p:spPr>
        <p:txBody>
          <a:bodyPr anchorCtr="0" anchor="t" bIns="44425" lIns="90450" spcFirstLastPara="1" rIns="90450" wrap="square" tIns="44425">
            <a:noAutofit/>
          </a:bodyPr>
          <a:lstStyle/>
          <a:p>
            <a:pPr indent="0" lvl="0" marL="0" rtl="0" algn="l">
              <a:lnSpc>
                <a:spcPct val="87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395288" y="693738"/>
            <a:ext cx="6069012"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89" name="Google Shape;89;p6:notes"/>
          <p:cNvSpPr txBox="1"/>
          <p:nvPr>
            <p:ph idx="1" type="body"/>
          </p:nvPr>
        </p:nvSpPr>
        <p:spPr>
          <a:xfrm>
            <a:off x="915988" y="4343400"/>
            <a:ext cx="5026025" cy="4114800"/>
          </a:xfrm>
          <a:prstGeom prst="rect">
            <a:avLst/>
          </a:prstGeom>
          <a:noFill/>
          <a:ln>
            <a:noFill/>
          </a:ln>
        </p:spPr>
        <p:txBody>
          <a:bodyPr anchorCtr="0" anchor="t" bIns="44425" lIns="90450" spcFirstLastPara="1" rIns="90450" wrap="square" tIns="44425">
            <a:noAutofit/>
          </a:bodyPr>
          <a:lstStyle/>
          <a:p>
            <a:pPr indent="0" lvl="0" marL="0" marR="0" rtl="0" algn="l">
              <a:lnSpc>
                <a:spcPct val="87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95288" y="693738"/>
            <a:ext cx="6069012"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98" name="Google Shape;98;p7:notes"/>
          <p:cNvSpPr txBox="1"/>
          <p:nvPr>
            <p:ph idx="1" type="body"/>
          </p:nvPr>
        </p:nvSpPr>
        <p:spPr>
          <a:xfrm>
            <a:off x="915988" y="4343400"/>
            <a:ext cx="5026025" cy="4114800"/>
          </a:xfrm>
          <a:prstGeom prst="rect">
            <a:avLst/>
          </a:prstGeom>
          <a:noFill/>
          <a:ln>
            <a:noFill/>
          </a:ln>
        </p:spPr>
        <p:txBody>
          <a:bodyPr anchorCtr="0" anchor="t" bIns="44425" lIns="90450" spcFirstLastPara="1" rIns="90450" wrap="square" tIns="44425">
            <a:noAutofit/>
          </a:bodyPr>
          <a:lstStyle/>
          <a:p>
            <a:pPr indent="0" lvl="0" marL="0" marR="0" rtl="0" algn="l">
              <a:lnSpc>
                <a:spcPct val="87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10:notes"/>
          <p:cNvSpPr/>
          <p:nvPr>
            <p:ph idx="2" type="sldImg"/>
          </p:nvPr>
        </p:nvSpPr>
        <p:spPr>
          <a:xfrm>
            <a:off x="395288" y="693738"/>
            <a:ext cx="6069012"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114" name="Google Shape;114;p10:notes"/>
          <p:cNvSpPr txBox="1"/>
          <p:nvPr>
            <p:ph idx="1" type="body"/>
          </p:nvPr>
        </p:nvSpPr>
        <p:spPr>
          <a:xfrm>
            <a:off x="915988" y="4343400"/>
            <a:ext cx="5025900" cy="4114800"/>
          </a:xfrm>
          <a:prstGeom prst="rect">
            <a:avLst/>
          </a:prstGeom>
          <a:noFill/>
          <a:ln>
            <a:noFill/>
          </a:ln>
        </p:spPr>
        <p:txBody>
          <a:bodyPr anchorCtr="0" anchor="t" bIns="44425" lIns="90450" spcFirstLastPara="1" rIns="90450" wrap="square" tIns="44425">
            <a:noAutofit/>
          </a:bodyPr>
          <a:lstStyle/>
          <a:p>
            <a:pPr indent="0" lvl="0" marL="0" marR="0" rtl="0" algn="l">
              <a:lnSpc>
                <a:spcPct val="87000"/>
              </a:lnSpc>
              <a:spcBef>
                <a:spcPts val="0"/>
              </a:spcBef>
              <a:spcAft>
                <a:spcPts val="0"/>
              </a:spcAft>
              <a:buClr>
                <a:schemeClr val="dk1"/>
              </a:buClr>
              <a:buSzPts val="1200"/>
              <a:buFont typeface="Calibri"/>
              <a:buNone/>
            </a:pPr>
            <a:r>
              <a:rPr lang="es-AR"/>
              <a:t>Explicar que es asincronismo. Para </a:t>
            </a:r>
            <a:r>
              <a:rPr lang="es-AR"/>
              <a:t>qué</a:t>
            </a:r>
            <a:r>
              <a:rPr lang="es-AR"/>
              <a:t> sirve. En </a:t>
            </a:r>
            <a:r>
              <a:rPr lang="es-AR"/>
              <a:t>qué</a:t>
            </a:r>
            <a:r>
              <a:rPr lang="es-AR"/>
              <a:t> casos se da. </a:t>
            </a:r>
            <a:r>
              <a:rPr lang="es-AR"/>
              <a:t>Cómo</a:t>
            </a:r>
            <a:r>
              <a:rPr lang="es-AR"/>
              <a:t> lo vamos a simular. En este caso no va a haber ejercicio pero la idea es presentarles el concepto.</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4bb963dae_7_5:notes"/>
          <p:cNvSpPr/>
          <p:nvPr>
            <p:ph idx="2" type="sldImg"/>
          </p:nvPr>
        </p:nvSpPr>
        <p:spPr>
          <a:xfrm>
            <a:off x="395288" y="693738"/>
            <a:ext cx="6069000" cy="34146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120" name="Google Shape;120;g54bb963dae_7_5:notes"/>
          <p:cNvSpPr txBox="1"/>
          <p:nvPr>
            <p:ph idx="1" type="body"/>
          </p:nvPr>
        </p:nvSpPr>
        <p:spPr>
          <a:xfrm>
            <a:off x="915988" y="4343400"/>
            <a:ext cx="5025900" cy="4114800"/>
          </a:xfrm>
          <a:prstGeom prst="rect">
            <a:avLst/>
          </a:prstGeom>
          <a:noFill/>
          <a:ln>
            <a:noFill/>
          </a:ln>
        </p:spPr>
        <p:txBody>
          <a:bodyPr anchorCtr="0" anchor="t" bIns="44425" lIns="90450" spcFirstLastPara="1" rIns="90450" wrap="square" tIns="44425">
            <a:noAutofit/>
          </a:bodyPr>
          <a:lstStyle/>
          <a:p>
            <a:pPr indent="0" lvl="0" marL="0" marR="0" rtl="0" algn="l">
              <a:lnSpc>
                <a:spcPct val="87000"/>
              </a:lnSpc>
              <a:spcBef>
                <a:spcPts val="0"/>
              </a:spcBef>
              <a:spcAft>
                <a:spcPts val="0"/>
              </a:spcAft>
              <a:buClr>
                <a:schemeClr val="dk1"/>
              </a:buClr>
              <a:buSzPts val="1200"/>
              <a:buFont typeface="Calibri"/>
              <a:buNone/>
            </a:pPr>
            <a:r>
              <a:rPr lang="es-AR"/>
              <a:t>Explicar que es asincronismo. Para qué sirve. En qué casos se da. Cómo lo vamos a simular. En este caso no va a haber ejercicio pero la idea es presentarles el concepto.</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4bb963dae_7_10:notes"/>
          <p:cNvSpPr/>
          <p:nvPr>
            <p:ph idx="2" type="sldImg"/>
          </p:nvPr>
        </p:nvSpPr>
        <p:spPr>
          <a:xfrm>
            <a:off x="395288" y="693738"/>
            <a:ext cx="6069000" cy="34146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126" name="Google Shape;126;g54bb963dae_7_10:notes"/>
          <p:cNvSpPr txBox="1"/>
          <p:nvPr>
            <p:ph idx="1" type="body"/>
          </p:nvPr>
        </p:nvSpPr>
        <p:spPr>
          <a:xfrm>
            <a:off x="915988" y="4343400"/>
            <a:ext cx="5025900" cy="4114800"/>
          </a:xfrm>
          <a:prstGeom prst="rect">
            <a:avLst/>
          </a:prstGeom>
          <a:noFill/>
          <a:ln>
            <a:noFill/>
          </a:ln>
        </p:spPr>
        <p:txBody>
          <a:bodyPr anchorCtr="0" anchor="t" bIns="44425" lIns="90450" spcFirstLastPara="1" rIns="90450" wrap="square" tIns="44425">
            <a:noAutofit/>
          </a:bodyPr>
          <a:lstStyle/>
          <a:p>
            <a:pPr indent="0" lvl="0" marL="0" marR="0" rtl="0" algn="l">
              <a:lnSpc>
                <a:spcPct val="87000"/>
              </a:lnSpc>
              <a:spcBef>
                <a:spcPts val="0"/>
              </a:spcBef>
              <a:spcAft>
                <a:spcPts val="0"/>
              </a:spcAft>
              <a:buClr>
                <a:schemeClr val="dk1"/>
              </a:buClr>
              <a:buSzPts val="1200"/>
              <a:buFont typeface="Calibri"/>
              <a:buNone/>
            </a:pPr>
            <a:r>
              <a:rPr lang="es-AR"/>
              <a:t>Explicar que es asincronismo. Para qué sirve. En qué casos se da. Cómo lo vamos a simular. En este caso no va a haber ejercicio pero la idea es presentarles el concepto.</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4bb963dae_7_15:notes"/>
          <p:cNvSpPr/>
          <p:nvPr>
            <p:ph idx="2" type="sldImg"/>
          </p:nvPr>
        </p:nvSpPr>
        <p:spPr>
          <a:xfrm>
            <a:off x="395288" y="693738"/>
            <a:ext cx="6069000" cy="34146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132" name="Google Shape;132;g54bb963dae_7_15:notes"/>
          <p:cNvSpPr txBox="1"/>
          <p:nvPr>
            <p:ph idx="1" type="body"/>
          </p:nvPr>
        </p:nvSpPr>
        <p:spPr>
          <a:xfrm>
            <a:off x="915988" y="4343400"/>
            <a:ext cx="5025900" cy="4114800"/>
          </a:xfrm>
          <a:prstGeom prst="rect">
            <a:avLst/>
          </a:prstGeom>
          <a:noFill/>
          <a:ln>
            <a:noFill/>
          </a:ln>
        </p:spPr>
        <p:txBody>
          <a:bodyPr anchorCtr="0" anchor="t" bIns="44425" lIns="90450" spcFirstLastPara="1" rIns="90450" wrap="square" tIns="44425">
            <a:noAutofit/>
          </a:bodyPr>
          <a:lstStyle/>
          <a:p>
            <a:pPr indent="0" lvl="0" marL="0" marR="0" rtl="0" algn="l">
              <a:lnSpc>
                <a:spcPct val="87000"/>
              </a:lnSpc>
              <a:spcBef>
                <a:spcPts val="0"/>
              </a:spcBef>
              <a:spcAft>
                <a:spcPts val="0"/>
              </a:spcAft>
              <a:buClr>
                <a:schemeClr val="dk1"/>
              </a:buClr>
              <a:buSzPts val="1200"/>
              <a:buFont typeface="Calibri"/>
              <a:buNone/>
            </a:pPr>
            <a:r>
              <a:rPr lang="es-AR"/>
              <a:t>Explicar que es asincronismo. Para qué sirve. En qué casos se da. Cómo lo vamos a simular. En este caso no va a haber ejercicio pero la idea es presentarles el concepto.</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grpSp>
        <p:nvGrpSpPr>
          <p:cNvPr id="14" name="Google Shape;14;p2"/>
          <p:cNvGrpSpPr/>
          <p:nvPr/>
        </p:nvGrpSpPr>
        <p:grpSpPr>
          <a:xfrm>
            <a:off x="5800234" y="3807170"/>
            <a:ext cx="591423" cy="140843"/>
            <a:chOff x="4137525" y="2915950"/>
            <a:chExt cx="869100" cy="207000"/>
          </a:xfrm>
        </p:grpSpPr>
        <p:sp>
          <p:nvSpPr>
            <p:cNvPr id="15" name="Google Shape;15;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895010" y="1321067"/>
            <a:ext cx="10401900" cy="2306700"/>
          </a:xfrm>
          <a:prstGeom prst="rect">
            <a:avLst/>
          </a:prstGeom>
        </p:spPr>
        <p:txBody>
          <a:bodyPr anchorCtr="0" anchor="b" bIns="121900" lIns="121900" spcFirstLastPara="1" rIns="121900" wrap="square" tIns="121900"/>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9" name="Google Shape;19;p2"/>
          <p:cNvSpPr txBox="1"/>
          <p:nvPr>
            <p:ph idx="1" type="subTitle"/>
          </p:nvPr>
        </p:nvSpPr>
        <p:spPr>
          <a:xfrm>
            <a:off x="895000" y="4233168"/>
            <a:ext cx="10401900" cy="10569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5" name="Google Shape;55;p11"/>
          <p:cNvSpPr txBox="1"/>
          <p:nvPr>
            <p:ph idx="1" type="body"/>
          </p:nvPr>
        </p:nvSpPr>
        <p:spPr>
          <a:xfrm>
            <a:off x="415600" y="4304567"/>
            <a:ext cx="11360700" cy="1734300"/>
          </a:xfrm>
          <a:prstGeom prst="rect">
            <a:avLst/>
          </a:prstGeom>
        </p:spPr>
        <p:txBody>
          <a:bodyPr anchorCtr="0" anchor="t" bIns="121900" lIns="121900" spcFirstLastPara="1" rIns="121900" wrap="square" tIns="121900"/>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56" name="Google Shape;56;p11"/>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p:cSld name="Cover">
    <p:bg>
      <p:bgPr>
        <a:solidFill>
          <a:srgbClr val="262626"/>
        </a:solidFill>
      </p:bgPr>
    </p:bg>
    <p:spTree>
      <p:nvGrpSpPr>
        <p:cNvPr id="59" name="Shape 59"/>
        <p:cNvGrpSpPr/>
        <p:nvPr/>
      </p:nvGrpSpPr>
      <p:grpSpPr>
        <a:xfrm>
          <a:off x="0" y="0"/>
          <a:ext cx="0" cy="0"/>
          <a:chOff x="0" y="0"/>
          <a:chExt cx="0" cy="0"/>
        </a:xfrm>
      </p:grpSpPr>
      <p:pic>
        <p:nvPicPr>
          <p:cNvPr id="60" name="Google Shape;60;p13"/>
          <p:cNvPicPr preferRelativeResize="0"/>
          <p:nvPr/>
        </p:nvPicPr>
        <p:blipFill rotWithShape="1">
          <a:blip r:embed="rId2">
            <a:alphaModFix/>
          </a:blip>
          <a:srcRect b="0" l="0" r="0" t="0"/>
          <a:stretch/>
        </p:blipFill>
        <p:spPr>
          <a:xfrm>
            <a:off x="10967167" y="6473599"/>
            <a:ext cx="1098290" cy="366097"/>
          </a:xfrm>
          <a:prstGeom prst="rect">
            <a:avLst/>
          </a:prstGeom>
          <a:noFill/>
          <a:ln>
            <a:noFill/>
          </a:ln>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Content" type="obj">
  <p:cSld name="OBJECT">
    <p:spTree>
      <p:nvGrpSpPr>
        <p:cNvPr id="61" name="Shape 61"/>
        <p:cNvGrpSpPr/>
        <p:nvPr/>
      </p:nvGrpSpPr>
      <p:grpSpPr>
        <a:xfrm>
          <a:off x="0" y="0"/>
          <a:ext cx="0" cy="0"/>
          <a:chOff x="0" y="0"/>
          <a:chExt cx="0" cy="0"/>
        </a:xfrm>
      </p:grpSpPr>
      <p:sp>
        <p:nvSpPr>
          <p:cNvPr id="62" name="Google Shape;62;p14"/>
          <p:cNvSpPr txBox="1"/>
          <p:nvPr>
            <p:ph type="title"/>
          </p:nvPr>
        </p:nvSpPr>
        <p:spPr>
          <a:xfrm>
            <a:off x="552199" y="228601"/>
            <a:ext cx="11151900" cy="609300"/>
          </a:xfrm>
          <a:prstGeom prst="rect">
            <a:avLst/>
          </a:prstGeom>
          <a:noFill/>
          <a:ln>
            <a:noFill/>
          </a:ln>
        </p:spPr>
        <p:txBody>
          <a:bodyPr anchorCtr="0" anchor="t" bIns="0" lIns="0" spcFirstLastPara="1" rIns="0" wrap="square" tIns="0"/>
          <a:lstStyle>
            <a:lvl1pPr lvl="0" rtl="0" algn="l">
              <a:lnSpc>
                <a:spcPct val="90000"/>
              </a:lnSpc>
              <a:spcBef>
                <a:spcPts val="0"/>
              </a:spcBef>
              <a:spcAft>
                <a:spcPts val="0"/>
              </a:spcAft>
              <a:buClr>
                <a:srgbClr val="595959"/>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3" name="Google Shape;63;p14"/>
          <p:cNvSpPr txBox="1"/>
          <p:nvPr>
            <p:ph idx="1" type="body"/>
          </p:nvPr>
        </p:nvSpPr>
        <p:spPr>
          <a:xfrm>
            <a:off x="519247" y="1447801"/>
            <a:ext cx="11151900" cy="1768500"/>
          </a:xfrm>
          <a:prstGeom prst="rect">
            <a:avLst/>
          </a:prstGeom>
          <a:noFill/>
          <a:ln>
            <a:noFill/>
          </a:ln>
        </p:spPr>
        <p:txBody>
          <a:bodyPr anchorCtr="0" anchor="t" bIns="0" lIns="0" spcFirstLastPara="1" rIns="0" wrap="square" tIns="0"/>
          <a:lstStyle>
            <a:lvl1pPr indent="-390334" lvl="0" marL="457200" rtl="0" algn="l">
              <a:lnSpc>
                <a:spcPct val="90000"/>
              </a:lnSpc>
              <a:spcBef>
                <a:spcPts val="566"/>
              </a:spcBef>
              <a:spcAft>
                <a:spcPts val="0"/>
              </a:spcAft>
              <a:buClr>
                <a:srgbClr val="595959"/>
              </a:buClr>
              <a:buSzPts val="2547"/>
              <a:buChar char="●"/>
              <a:defRPr/>
            </a:lvl1pPr>
            <a:lvl2pPr indent="-370103" lvl="1" marL="914400" rtl="0" algn="l">
              <a:lnSpc>
                <a:spcPct val="90000"/>
              </a:lnSpc>
              <a:spcBef>
                <a:spcPts val="2100"/>
              </a:spcBef>
              <a:spcAft>
                <a:spcPts val="0"/>
              </a:spcAft>
              <a:buClr>
                <a:srgbClr val="595959"/>
              </a:buClr>
              <a:buSzPts val="2228"/>
              <a:buChar char="○"/>
              <a:defRPr/>
            </a:lvl2pPr>
            <a:lvl3pPr indent="-349815" lvl="2" marL="1371600" rtl="0" algn="l">
              <a:lnSpc>
                <a:spcPct val="90000"/>
              </a:lnSpc>
              <a:spcBef>
                <a:spcPts val="2100"/>
              </a:spcBef>
              <a:spcAft>
                <a:spcPts val="0"/>
              </a:spcAft>
              <a:buClr>
                <a:srgbClr val="595959"/>
              </a:buClr>
              <a:buSzPts val="1909"/>
              <a:buChar char="■"/>
              <a:defRPr/>
            </a:lvl3pPr>
            <a:lvl4pPr indent="-329641" lvl="3" marL="1828800" rtl="0" algn="l">
              <a:lnSpc>
                <a:spcPct val="90000"/>
              </a:lnSpc>
              <a:spcBef>
                <a:spcPts val="2100"/>
              </a:spcBef>
              <a:spcAft>
                <a:spcPts val="0"/>
              </a:spcAft>
              <a:buClr>
                <a:srgbClr val="595959"/>
              </a:buClr>
              <a:buSzPts val="1591"/>
              <a:buChar char="●"/>
              <a:defRPr/>
            </a:lvl4pPr>
            <a:lvl5pPr indent="-329641" lvl="4" marL="2286000" rtl="0" algn="l">
              <a:lnSpc>
                <a:spcPct val="90000"/>
              </a:lnSpc>
              <a:spcBef>
                <a:spcPts val="2100"/>
              </a:spcBef>
              <a:spcAft>
                <a:spcPts val="0"/>
              </a:spcAft>
              <a:buClr>
                <a:srgbClr val="595959"/>
              </a:buClr>
              <a:buSzPts val="1591"/>
              <a:buChar char="○"/>
              <a:defRPr/>
            </a:lvl5pPr>
            <a:lvl6pPr indent="-342900" lvl="5" marL="2743200" rtl="0" algn="l">
              <a:spcBef>
                <a:spcPts val="2100"/>
              </a:spcBef>
              <a:spcAft>
                <a:spcPts val="0"/>
              </a:spcAft>
              <a:buClr>
                <a:schemeClr val="dk1"/>
              </a:buClr>
              <a:buSzPts val="1800"/>
              <a:buChar char="■"/>
              <a:defRPr/>
            </a:lvl6pPr>
            <a:lvl7pPr indent="-342900" lvl="6" marL="3200400" rtl="0" algn="l">
              <a:spcBef>
                <a:spcPts val="2100"/>
              </a:spcBef>
              <a:spcAft>
                <a:spcPts val="0"/>
              </a:spcAft>
              <a:buClr>
                <a:schemeClr val="dk1"/>
              </a:buClr>
              <a:buSzPts val="1800"/>
              <a:buChar char="●"/>
              <a:defRPr/>
            </a:lvl7pPr>
            <a:lvl8pPr indent="-342900" lvl="7" marL="3657600" rtl="0" algn="l">
              <a:spcBef>
                <a:spcPts val="2100"/>
              </a:spcBef>
              <a:spcAft>
                <a:spcPts val="0"/>
              </a:spcAft>
              <a:buClr>
                <a:schemeClr val="dk1"/>
              </a:buClr>
              <a:buSzPts val="1800"/>
              <a:buChar char="○"/>
              <a:defRPr/>
            </a:lvl8pPr>
            <a:lvl9pPr indent="-342900" lvl="8" marL="4114800" rtl="0" algn="l">
              <a:spcBef>
                <a:spcPts val="2100"/>
              </a:spcBef>
              <a:spcAft>
                <a:spcPts val="2100"/>
              </a:spcAft>
              <a:buClr>
                <a:schemeClr val="dk1"/>
              </a:buClr>
              <a:buSzPts val="1800"/>
              <a:buChar char="■"/>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895000" y="2855000"/>
            <a:ext cx="10469700" cy="1148100"/>
          </a:xfrm>
          <a:prstGeom prst="rect">
            <a:avLst/>
          </a:prstGeom>
        </p:spPr>
        <p:txBody>
          <a:bodyPr anchorCtr="0" anchor="ctr" bIns="121900" lIns="121900" spcFirstLastPara="1" rIns="121900" wrap="square" tIns="12190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23" name="Google Shape;23;p3"/>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4"/>
          <p:cNvSpPr txBox="1"/>
          <p:nvPr>
            <p:ph idx="1" type="body"/>
          </p:nvPr>
        </p:nvSpPr>
        <p:spPr>
          <a:xfrm>
            <a:off x="415600" y="1536633"/>
            <a:ext cx="11360700" cy="4555200"/>
          </a:xfrm>
          <a:prstGeom prst="rect">
            <a:avLst/>
          </a:prstGeom>
        </p:spPr>
        <p:txBody>
          <a:bodyPr anchorCtr="0" anchor="t"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7" name="Google Shape;27;p4"/>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0" name="Google Shape;30;p5"/>
          <p:cNvSpPr txBox="1"/>
          <p:nvPr>
            <p:ph idx="1" type="body"/>
          </p:nvPr>
        </p:nvSpPr>
        <p:spPr>
          <a:xfrm>
            <a:off x="4156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1" name="Google Shape;31;p5"/>
          <p:cNvSpPr txBox="1"/>
          <p:nvPr>
            <p:ph idx="2" type="body"/>
          </p:nvPr>
        </p:nvSpPr>
        <p:spPr>
          <a:xfrm>
            <a:off x="64432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2" name="Google Shape;32;p5"/>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5" name="Google Shape;35;p6"/>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415600" y="740800"/>
            <a:ext cx="3744000" cy="1007700"/>
          </a:xfrm>
          <a:prstGeom prst="rect">
            <a:avLst/>
          </a:prstGeom>
        </p:spPr>
        <p:txBody>
          <a:bodyPr anchorCtr="0" anchor="b"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8" name="Google Shape;38;p7"/>
          <p:cNvSpPr txBox="1"/>
          <p:nvPr>
            <p:ph idx="1" type="body"/>
          </p:nvPr>
        </p:nvSpPr>
        <p:spPr>
          <a:xfrm>
            <a:off x="415600" y="1852800"/>
            <a:ext cx="3744000" cy="4239300"/>
          </a:xfrm>
          <a:prstGeom prst="rect">
            <a:avLst/>
          </a:prstGeom>
        </p:spPr>
        <p:txBody>
          <a:bodyPr anchorCtr="0" anchor="t" bIns="121900" lIns="121900" spcFirstLastPara="1" rIns="121900" wrap="square" tIns="121900"/>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9" name="Google Shape;39;p7"/>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653667" y="701800"/>
            <a:ext cx="8302800" cy="5454300"/>
          </a:xfrm>
          <a:prstGeom prst="rect">
            <a:avLst/>
          </a:prstGeom>
        </p:spPr>
        <p:txBody>
          <a:bodyPr anchorCtr="0" anchor="ctr" bIns="121900" lIns="121900" spcFirstLastPara="1" rIns="121900" wrap="square" tIns="121900"/>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42" name="Google Shape;42;p8"/>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5" name="Google Shape;45;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9"/>
          <p:cNvSpPr txBox="1"/>
          <p:nvPr>
            <p:ph type="title"/>
          </p:nvPr>
        </p:nvSpPr>
        <p:spPr>
          <a:xfrm>
            <a:off x="354000" y="1441867"/>
            <a:ext cx="5393700" cy="2280300"/>
          </a:xfrm>
          <a:prstGeom prst="rect">
            <a:avLst/>
          </a:prstGeom>
        </p:spPr>
        <p:txBody>
          <a:bodyPr anchorCtr="0" anchor="b" bIns="121900" lIns="121900" spcFirstLastPara="1" rIns="121900" wrap="square" tIns="12190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7" name="Google Shape;47;p9"/>
          <p:cNvSpPr txBox="1"/>
          <p:nvPr>
            <p:ph idx="1" type="subTitle"/>
          </p:nvPr>
        </p:nvSpPr>
        <p:spPr>
          <a:xfrm>
            <a:off x="354000" y="3793601"/>
            <a:ext cx="5393700" cy="17940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8" name="Google Shape;48;p9"/>
          <p:cNvSpPr txBox="1"/>
          <p:nvPr>
            <p:ph idx="2" type="body"/>
          </p:nvPr>
        </p:nvSpPr>
        <p:spPr>
          <a:xfrm>
            <a:off x="6586000" y="965600"/>
            <a:ext cx="5115900" cy="4926900"/>
          </a:xfrm>
          <a:prstGeom prst="rect">
            <a:avLst/>
          </a:prstGeom>
        </p:spPr>
        <p:txBody>
          <a:bodyPr anchorCtr="0" anchor="ctr" bIns="121900" lIns="121900" spcFirstLastPara="1" rIns="121900" wrap="square" tIns="121900"/>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49" name="Google Shape;49;p9"/>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415600" y="5640767"/>
            <a:ext cx="7998300" cy="8067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52" name="Google Shape;52;p10"/>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2100"/>
              </a:spcBef>
              <a:spcAft>
                <a:spcPts val="210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12" name="Google Shape;12;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stackblitz.com/edit/timeout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s://stackblitz.com/edit/observablesuscrib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hyperlink" Target="https://stackblitz.com/edit/angular-http-client-pei"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my-json-server.typicode.com/typicode/demo/pos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s://stackblitz.com/edit/pei-probando-restangula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8.png"/><Relationship Id="rId5"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8.png"/><Relationship Id="rId5"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nvSpPr>
        <p:spPr>
          <a:xfrm>
            <a:off x="294468" y="181556"/>
            <a:ext cx="11596800" cy="1606500"/>
          </a:xfrm>
          <a:prstGeom prst="rect">
            <a:avLst/>
          </a:prstGeom>
          <a:noFill/>
          <a:ln>
            <a:noFill/>
          </a:ln>
        </p:spPr>
        <p:txBody>
          <a:bodyPr anchorCtr="0" anchor="b" bIns="0" lIns="91425" spcFirstLastPara="1" rIns="0" wrap="square" tIns="0">
            <a:noAutofit/>
          </a:bodyPr>
          <a:lstStyle/>
          <a:p>
            <a:pPr indent="0" lvl="0" marL="0" marR="0" rtl="0" algn="l">
              <a:lnSpc>
                <a:spcPct val="90000"/>
              </a:lnSpc>
              <a:spcBef>
                <a:spcPts val="0"/>
              </a:spcBef>
              <a:spcAft>
                <a:spcPts val="0"/>
              </a:spcAft>
              <a:buClr>
                <a:schemeClr val="lt1"/>
              </a:buClr>
              <a:buSzPts val="5800"/>
              <a:buFont typeface="Quattrocento Sans"/>
              <a:buNone/>
            </a:pPr>
            <a:r>
              <a:rPr b="1" i="0" lang="es-AR" sz="5800" u="none" cap="none" strike="noStrike">
                <a:solidFill>
                  <a:schemeClr val="lt1"/>
                </a:solidFill>
                <a:latin typeface="Quattrocento Sans"/>
                <a:ea typeface="Quattrocento Sans"/>
                <a:cs typeface="Quattrocento Sans"/>
                <a:sym typeface="Quattrocento Sans"/>
              </a:rPr>
              <a:t>Programa de Entrenamiento Intensivo</a:t>
            </a:r>
            <a:endParaRPr b="1" i="0" sz="5800" u="none" cap="none" strike="noStrike">
              <a:solidFill>
                <a:schemeClr val="lt1"/>
              </a:solidFill>
              <a:latin typeface="Quattrocento Sans"/>
              <a:ea typeface="Quattrocento Sans"/>
              <a:cs typeface="Quattrocento Sans"/>
              <a:sym typeface="Quattrocento Sans"/>
            </a:endParaRPr>
          </a:p>
        </p:txBody>
      </p:sp>
      <p:sp>
        <p:nvSpPr>
          <p:cNvPr id="70" name="Google Shape;70;p15"/>
          <p:cNvSpPr txBox="1"/>
          <p:nvPr/>
        </p:nvSpPr>
        <p:spPr>
          <a:xfrm>
            <a:off x="9362783" y="1788156"/>
            <a:ext cx="2528451" cy="443198"/>
          </a:xfrm>
          <a:prstGeom prst="rect">
            <a:avLst/>
          </a:prstGeom>
          <a:noFill/>
          <a:ln>
            <a:noFill/>
          </a:ln>
        </p:spPr>
        <p:txBody>
          <a:bodyPr anchorCtr="0" anchor="b" bIns="0" lIns="91425" spcFirstLastPara="1" rIns="0" wrap="square" tIns="0">
            <a:noAutofit/>
          </a:bodyPr>
          <a:lstStyle/>
          <a:p>
            <a:pPr indent="0" lvl="0" marL="0" marR="0" rtl="0" algn="r">
              <a:lnSpc>
                <a:spcPct val="90000"/>
              </a:lnSpc>
              <a:spcBef>
                <a:spcPts val="0"/>
              </a:spcBef>
              <a:spcAft>
                <a:spcPts val="0"/>
              </a:spcAft>
              <a:buClr>
                <a:srgbClr val="FFFFFF"/>
              </a:buClr>
              <a:buSzPts val="3200"/>
              <a:buFont typeface="Quattrocento Sans"/>
              <a:buNone/>
            </a:pPr>
            <a:r>
              <a:rPr b="0" i="0" lang="es-AR" sz="3200" u="none" cap="none" strike="noStrike">
                <a:solidFill>
                  <a:srgbClr val="FFFFFF"/>
                </a:solidFill>
                <a:latin typeface="Quattrocento Sans"/>
                <a:ea typeface="Quattrocento Sans"/>
                <a:cs typeface="Quattrocento Sans"/>
                <a:sym typeface="Quattrocento Sans"/>
              </a:rPr>
              <a:t>Marzo de 2019</a:t>
            </a:r>
            <a:endParaRPr b="0" i="0" sz="3200" u="none" cap="none" strike="noStrike">
              <a:solidFill>
                <a:srgbClr val="FFFFFF"/>
              </a:solidFill>
              <a:latin typeface="Quattrocento Sans"/>
              <a:ea typeface="Quattrocento Sans"/>
              <a:cs typeface="Quattrocento Sans"/>
              <a:sym typeface="Quattrocento Sans"/>
            </a:endParaRPr>
          </a:p>
        </p:txBody>
      </p:sp>
      <p:sp>
        <p:nvSpPr>
          <p:cNvPr id="71" name="Google Shape;71;p15"/>
          <p:cNvSpPr txBox="1"/>
          <p:nvPr/>
        </p:nvSpPr>
        <p:spPr>
          <a:xfrm>
            <a:off x="294468" y="5968403"/>
            <a:ext cx="10261600" cy="553998"/>
          </a:xfrm>
          <a:prstGeom prst="rect">
            <a:avLst/>
          </a:prstGeom>
          <a:noFill/>
          <a:ln>
            <a:noFill/>
          </a:ln>
        </p:spPr>
        <p:txBody>
          <a:bodyPr anchorCtr="0" anchor="b" bIns="0" lIns="91425" spcFirstLastPara="1" rIns="0" wrap="square" tIns="0">
            <a:noAutofit/>
          </a:bodyPr>
          <a:lstStyle/>
          <a:p>
            <a:pPr indent="0" lvl="0" marL="0" marR="0" rtl="0" algn="l">
              <a:lnSpc>
                <a:spcPct val="90000"/>
              </a:lnSpc>
              <a:spcBef>
                <a:spcPts val="0"/>
              </a:spcBef>
              <a:spcAft>
                <a:spcPts val="0"/>
              </a:spcAft>
              <a:buClr>
                <a:srgbClr val="FFFFFF"/>
              </a:buClr>
              <a:buSzPts val="4000"/>
              <a:buFont typeface="Quattrocento Sans"/>
              <a:buNone/>
            </a:pPr>
            <a:r>
              <a:rPr b="1" i="0" lang="es-AR" sz="4000" u="none" cap="none" strike="noStrike">
                <a:solidFill>
                  <a:srgbClr val="FFFFFF"/>
                </a:solidFill>
                <a:latin typeface="Quattrocento Sans"/>
                <a:ea typeface="Quattrocento Sans"/>
                <a:cs typeface="Quattrocento Sans"/>
                <a:sym typeface="Quattrocento Sans"/>
              </a:rPr>
              <a:t>Día 0</a:t>
            </a:r>
            <a:r>
              <a:rPr b="1" lang="es-AR" sz="4000">
                <a:solidFill>
                  <a:srgbClr val="FFFFFF"/>
                </a:solidFill>
                <a:latin typeface="Quattrocento Sans"/>
                <a:ea typeface="Quattrocento Sans"/>
                <a:cs typeface="Quattrocento Sans"/>
                <a:sym typeface="Quattrocento Sans"/>
              </a:rPr>
              <a:t>8</a:t>
            </a:r>
            <a:r>
              <a:rPr b="1" i="0" lang="es-AR" sz="4000" u="none" cap="none" strike="noStrike">
                <a:solidFill>
                  <a:srgbClr val="FFFFFF"/>
                </a:solidFill>
                <a:latin typeface="Quattrocento Sans"/>
                <a:ea typeface="Quattrocento Sans"/>
                <a:cs typeface="Quattrocento Sans"/>
                <a:sym typeface="Quattrocento Sans"/>
              </a:rPr>
              <a:t> – </a:t>
            </a:r>
            <a:r>
              <a:rPr b="1" lang="es-AR" sz="4000">
                <a:solidFill>
                  <a:srgbClr val="FFFFFF"/>
                </a:solidFill>
                <a:latin typeface="Quattrocento Sans"/>
                <a:ea typeface="Quattrocento Sans"/>
                <a:cs typeface="Quattrocento Sans"/>
                <a:sym typeface="Quattrocento Sans"/>
              </a:rPr>
              <a:t>Angular IV</a:t>
            </a:r>
            <a:endParaRPr b="1" i="0" sz="4000" u="none" cap="none" strike="noStrike">
              <a:solidFill>
                <a:srgbClr val="FFFFFF"/>
              </a:solidFill>
              <a:latin typeface="Quattrocento Sans"/>
              <a:ea typeface="Quattrocento Sans"/>
              <a:cs typeface="Quattrocento Sans"/>
              <a:sym typeface="Quattrocento Sans"/>
            </a:endParaRPr>
          </a:p>
        </p:txBody>
      </p:sp>
      <p:sp>
        <p:nvSpPr>
          <p:cNvPr id="72" name="Google Shape;72;p15"/>
          <p:cNvSpPr txBox="1"/>
          <p:nvPr/>
        </p:nvSpPr>
        <p:spPr>
          <a:xfrm>
            <a:off x="294468" y="1621956"/>
            <a:ext cx="11596766" cy="609398"/>
          </a:xfrm>
          <a:prstGeom prst="rect">
            <a:avLst/>
          </a:prstGeom>
          <a:noFill/>
          <a:ln>
            <a:noFill/>
          </a:ln>
        </p:spPr>
        <p:txBody>
          <a:bodyPr anchorCtr="0" anchor="b" bIns="0" lIns="91425" spcFirstLastPara="1" rIns="0" wrap="square" tIns="0">
            <a:noAutofit/>
          </a:bodyPr>
          <a:lstStyle/>
          <a:p>
            <a:pPr indent="0" lvl="0" marL="0" marR="0" rtl="0" algn="l">
              <a:lnSpc>
                <a:spcPct val="90000"/>
              </a:lnSpc>
              <a:spcBef>
                <a:spcPts val="0"/>
              </a:spcBef>
              <a:spcAft>
                <a:spcPts val="0"/>
              </a:spcAft>
              <a:buClr>
                <a:srgbClr val="FFFFFF"/>
              </a:buClr>
              <a:buSzPts val="4400"/>
              <a:buFont typeface="Quattrocento Sans"/>
              <a:buNone/>
            </a:pPr>
            <a:r>
              <a:rPr b="0" i="1" lang="es-AR" sz="4400" u="none" cap="none" strike="noStrike">
                <a:solidFill>
                  <a:srgbClr val="FFFFFF"/>
                </a:solidFill>
                <a:latin typeface="Quattrocento Sans"/>
                <a:ea typeface="Quattrocento Sans"/>
                <a:cs typeface="Quattrocento Sans"/>
                <a:sym typeface="Quattrocento Sans"/>
              </a:rPr>
              <a:t>Desarrollador Web Full Stack</a:t>
            </a:r>
            <a:endParaRPr b="0" i="1" sz="4400" u="none" cap="none" strike="noStrike">
              <a:solidFill>
                <a:srgbClr val="FFFFFF"/>
              </a:solidFill>
              <a:latin typeface="Quattrocento Sans"/>
              <a:ea typeface="Quattrocento Sans"/>
              <a:cs typeface="Quattrocento Sans"/>
              <a:sym typeface="Quattrocento Sans"/>
            </a:endParaRPr>
          </a:p>
        </p:txBody>
      </p:sp>
      <p:pic>
        <p:nvPicPr>
          <p:cNvPr descr="Angular (application platform) - Wikipedia" id="73" name="Google Shape;73;p15"/>
          <p:cNvPicPr preferRelativeResize="0"/>
          <p:nvPr/>
        </p:nvPicPr>
        <p:blipFill rotWithShape="1">
          <a:blip r:embed="rId3">
            <a:alphaModFix/>
          </a:blip>
          <a:srcRect b="0" l="0" r="0" t="0"/>
          <a:stretch/>
        </p:blipFill>
        <p:spPr>
          <a:xfrm>
            <a:off x="99305" y="2547334"/>
            <a:ext cx="2726371" cy="2726371"/>
          </a:xfrm>
          <a:prstGeom prst="rect">
            <a:avLst/>
          </a:prstGeom>
          <a:noFill/>
          <a:ln>
            <a:noFill/>
          </a:ln>
        </p:spPr>
      </p:pic>
      <p:pic>
        <p:nvPicPr>
          <p:cNvPr descr="Getting Started With Nodejs and Express Framework | jr0cket" id="74" name="Google Shape;74;p15"/>
          <p:cNvPicPr preferRelativeResize="0"/>
          <p:nvPr/>
        </p:nvPicPr>
        <p:blipFill rotWithShape="1">
          <a:blip r:embed="rId4">
            <a:alphaModFix/>
          </a:blip>
          <a:srcRect b="0" l="0" r="0" t="0"/>
          <a:stretch/>
        </p:blipFill>
        <p:spPr>
          <a:xfrm>
            <a:off x="3349918" y="3126759"/>
            <a:ext cx="3153025" cy="1763205"/>
          </a:xfrm>
          <a:prstGeom prst="rect">
            <a:avLst/>
          </a:prstGeom>
          <a:noFill/>
          <a:ln>
            <a:noFill/>
          </a:ln>
        </p:spPr>
      </p:pic>
      <p:pic>
        <p:nvPicPr>
          <p:cNvPr descr="EditorConfig" id="75" name="Google Shape;75;p15"/>
          <p:cNvPicPr preferRelativeResize="0"/>
          <p:nvPr/>
        </p:nvPicPr>
        <p:blipFill rotWithShape="1">
          <a:blip r:embed="rId5">
            <a:alphaModFix/>
          </a:blip>
          <a:srcRect b="0" l="0" r="0" t="0"/>
          <a:stretch/>
        </p:blipFill>
        <p:spPr>
          <a:xfrm>
            <a:off x="9639651" y="2547334"/>
            <a:ext cx="1832834" cy="1832834"/>
          </a:xfrm>
          <a:prstGeom prst="rect">
            <a:avLst/>
          </a:prstGeom>
          <a:noFill/>
          <a:ln>
            <a:noFill/>
          </a:ln>
        </p:spPr>
      </p:pic>
      <p:pic>
        <p:nvPicPr>
          <p:cNvPr descr="SimoZ WeB: &quot;dtsrun&quot; non è riconosciuto come comando ..." id="76" name="Google Shape;76;p15"/>
          <p:cNvPicPr preferRelativeResize="0"/>
          <p:nvPr/>
        </p:nvPicPr>
        <p:blipFill rotWithShape="1">
          <a:blip r:embed="rId6">
            <a:alphaModFix/>
          </a:blip>
          <a:srcRect b="0" l="0" r="0" t="0"/>
          <a:stretch/>
        </p:blipFill>
        <p:spPr>
          <a:xfrm>
            <a:off x="7660334" y="2899751"/>
            <a:ext cx="1450007" cy="1189005"/>
          </a:xfrm>
          <a:prstGeom prst="rect">
            <a:avLst/>
          </a:prstGeom>
          <a:noFill/>
          <a:ln>
            <a:noFill/>
          </a:ln>
        </p:spPr>
      </p:pic>
      <p:pic>
        <p:nvPicPr>
          <p:cNvPr id="77" name="Google Shape;77;p15"/>
          <p:cNvPicPr preferRelativeResize="0"/>
          <p:nvPr/>
        </p:nvPicPr>
        <p:blipFill rotWithShape="1">
          <a:blip r:embed="rId7">
            <a:alphaModFix/>
          </a:blip>
          <a:srcRect b="0" l="0" r="35288" t="0"/>
          <a:stretch/>
        </p:blipFill>
        <p:spPr>
          <a:xfrm>
            <a:off x="9830383" y="4635650"/>
            <a:ext cx="1881337" cy="1310118"/>
          </a:xfrm>
          <a:prstGeom prst="rect">
            <a:avLst/>
          </a:prstGeom>
          <a:noFill/>
          <a:ln>
            <a:noFill/>
          </a:ln>
        </p:spPr>
      </p:pic>
      <p:pic>
        <p:nvPicPr>
          <p:cNvPr id="78" name="Google Shape;78;p15"/>
          <p:cNvPicPr preferRelativeResize="0"/>
          <p:nvPr/>
        </p:nvPicPr>
        <p:blipFill rotWithShape="1">
          <a:blip r:embed="rId8">
            <a:alphaModFix/>
          </a:blip>
          <a:srcRect b="0" l="0" r="0" t="0"/>
          <a:stretch/>
        </p:blipFill>
        <p:spPr>
          <a:xfrm>
            <a:off x="6896039" y="4408221"/>
            <a:ext cx="2541247" cy="19059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520049" y="308901"/>
            <a:ext cx="11151900" cy="609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95959"/>
              </a:buClr>
              <a:buSzPts val="4400"/>
              <a:buFont typeface="Quattrocento Sans"/>
              <a:buNone/>
            </a:pPr>
            <a:r>
              <a:rPr lang="es-AR">
                <a:solidFill>
                  <a:srgbClr val="00FF00"/>
                </a:solidFill>
                <a:latin typeface="Quattrocento Sans"/>
                <a:ea typeface="Quattrocento Sans"/>
                <a:cs typeface="Quattrocento Sans"/>
                <a:sym typeface="Quattrocento Sans"/>
              </a:rPr>
              <a:t>&lt;Asincronismo&gt;</a:t>
            </a:r>
            <a:endParaRPr>
              <a:solidFill>
                <a:srgbClr val="595959"/>
              </a:solidFill>
              <a:latin typeface="Quattrocento Sans"/>
              <a:ea typeface="Quattrocento Sans"/>
              <a:cs typeface="Quattrocento Sans"/>
              <a:sym typeface="Quattrocento Sans"/>
            </a:endParaRPr>
          </a:p>
        </p:txBody>
      </p:sp>
      <p:sp>
        <p:nvSpPr>
          <p:cNvPr id="141" name="Google Shape;141;p24"/>
          <p:cNvSpPr txBox="1"/>
          <p:nvPr>
            <p:ph idx="1" type="body"/>
          </p:nvPr>
        </p:nvSpPr>
        <p:spPr>
          <a:xfrm>
            <a:off x="691650" y="1447800"/>
            <a:ext cx="10445400" cy="4921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560"/>
              </a:spcBef>
              <a:spcAft>
                <a:spcPts val="0"/>
              </a:spcAft>
              <a:buNone/>
            </a:pPr>
            <a:r>
              <a:rPr lang="es-AR" sz="2800"/>
              <a:t>¿Cómo simulamos asincronismo?</a:t>
            </a:r>
            <a:endParaRPr sz="2800"/>
          </a:p>
          <a:p>
            <a:pPr indent="0" lvl="0" marL="0" marR="0" rtl="0" algn="l">
              <a:lnSpc>
                <a:spcPct val="90000"/>
              </a:lnSpc>
              <a:spcBef>
                <a:spcPts val="560"/>
              </a:spcBef>
              <a:spcAft>
                <a:spcPts val="0"/>
              </a:spcAft>
              <a:buNone/>
            </a:pPr>
            <a:r>
              <a:t/>
            </a:r>
            <a:endParaRPr sz="2800"/>
          </a:p>
          <a:p>
            <a:pPr indent="-406400" lvl="0" marL="457200" marR="0" rtl="0" algn="l">
              <a:lnSpc>
                <a:spcPct val="90000"/>
              </a:lnSpc>
              <a:spcBef>
                <a:spcPts val="560"/>
              </a:spcBef>
              <a:spcAft>
                <a:spcPts val="0"/>
              </a:spcAft>
              <a:buSzPts val="2800"/>
              <a:buChar char="●"/>
            </a:pPr>
            <a:r>
              <a:rPr lang="es-AR" sz="2800"/>
              <a:t>setTimeout()</a:t>
            </a:r>
            <a:endParaRPr sz="2800"/>
          </a:p>
          <a:p>
            <a:pPr indent="-406400" lvl="1" marL="914400" marR="0" rtl="0" algn="l">
              <a:lnSpc>
                <a:spcPct val="90000"/>
              </a:lnSpc>
              <a:spcBef>
                <a:spcPts val="0"/>
              </a:spcBef>
              <a:spcAft>
                <a:spcPts val="0"/>
              </a:spcAft>
              <a:buSzPts val="2800"/>
              <a:buChar char="○"/>
            </a:pPr>
            <a:r>
              <a:rPr lang="es-AR" sz="2800"/>
              <a:t>Es una función de javascript que nos permite ejecutar una porción de código (de forma asincrónica) luego de un determinado tiempo configurable.</a:t>
            </a:r>
            <a:endParaRPr sz="2800"/>
          </a:p>
          <a:p>
            <a:pPr indent="0" lvl="0" marL="0" marR="0" rtl="0" algn="l">
              <a:lnSpc>
                <a:spcPct val="90000"/>
              </a:lnSpc>
              <a:spcBef>
                <a:spcPts val="560"/>
              </a:spcBef>
              <a:spcAft>
                <a:spcPts val="0"/>
              </a:spcAft>
              <a:buNone/>
            </a:pPr>
            <a:r>
              <a:t/>
            </a:r>
            <a:endParaRPr sz="2800"/>
          </a:p>
          <a:p>
            <a:pPr indent="0" lvl="0" marL="0" marR="0" rtl="0" algn="l">
              <a:lnSpc>
                <a:spcPct val="90000"/>
              </a:lnSpc>
              <a:spcBef>
                <a:spcPts val="560"/>
              </a:spcBef>
              <a:spcAft>
                <a:spcPts val="0"/>
              </a:spcAft>
              <a:buNone/>
            </a:pPr>
            <a:r>
              <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552199" y="228601"/>
            <a:ext cx="11151900" cy="609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95959"/>
              </a:buClr>
              <a:buSzPts val="4400"/>
              <a:buFont typeface="Quattrocento Sans"/>
              <a:buNone/>
            </a:pPr>
            <a:r>
              <a:rPr lang="es-AR">
                <a:solidFill>
                  <a:srgbClr val="00FF00"/>
                </a:solidFill>
                <a:latin typeface="Quattrocento Sans"/>
                <a:ea typeface="Quattrocento Sans"/>
                <a:cs typeface="Quattrocento Sans"/>
                <a:sym typeface="Quattrocento Sans"/>
              </a:rPr>
              <a:t>&lt;setTimeout&gt;</a:t>
            </a:r>
            <a:endParaRPr>
              <a:solidFill>
                <a:srgbClr val="00FF00"/>
              </a:solidFill>
              <a:latin typeface="Quattrocento Sans"/>
              <a:ea typeface="Quattrocento Sans"/>
              <a:cs typeface="Quattrocento Sans"/>
              <a:sym typeface="Quattrocento Sans"/>
            </a:endParaRPr>
          </a:p>
        </p:txBody>
      </p:sp>
      <p:sp>
        <p:nvSpPr>
          <p:cNvPr id="147" name="Google Shape;147;p25"/>
          <p:cNvSpPr txBox="1"/>
          <p:nvPr>
            <p:ph idx="1" type="body"/>
          </p:nvPr>
        </p:nvSpPr>
        <p:spPr>
          <a:xfrm>
            <a:off x="691650" y="1447800"/>
            <a:ext cx="10445400" cy="5140200"/>
          </a:xfrm>
          <a:prstGeom prst="rect">
            <a:avLst/>
          </a:prstGeom>
          <a:noFill/>
          <a:ln>
            <a:noFill/>
          </a:ln>
        </p:spPr>
        <p:txBody>
          <a:bodyPr anchorCtr="0" anchor="t" bIns="0" lIns="0" spcFirstLastPara="1" rIns="0" wrap="square" tIns="0">
            <a:noAutofit/>
          </a:bodyPr>
          <a:lstStyle/>
          <a:p>
            <a:pPr indent="0" lvl="0" marL="0" rtl="0" algn="l">
              <a:spcBef>
                <a:spcPts val="560"/>
              </a:spcBef>
              <a:spcAft>
                <a:spcPts val="0"/>
              </a:spcAft>
              <a:buNone/>
            </a:pPr>
            <a:r>
              <a:rPr lang="es-AR" sz="2800"/>
              <a:t>Estructura</a:t>
            </a:r>
            <a:endParaRPr sz="2800"/>
          </a:p>
          <a:p>
            <a:pPr indent="0" lvl="0" marL="0" rtl="0" algn="l">
              <a:lnSpc>
                <a:spcPct val="135714"/>
              </a:lnSpc>
              <a:spcBef>
                <a:spcPts val="0"/>
              </a:spcBef>
              <a:spcAft>
                <a:spcPts val="0"/>
              </a:spcAft>
              <a:buClr>
                <a:srgbClr val="000000"/>
              </a:buClr>
              <a:buSzPts val="1100"/>
              <a:buFont typeface="Arial"/>
              <a:buNone/>
            </a:pPr>
            <a:r>
              <a:t/>
            </a:r>
            <a:endParaRPr sz="1200"/>
          </a:p>
          <a:p>
            <a:pPr indent="0" lvl="0" marL="0" rtl="0" algn="l">
              <a:lnSpc>
                <a:spcPct val="135714"/>
              </a:lnSpc>
              <a:spcBef>
                <a:spcPts val="0"/>
              </a:spcBef>
              <a:spcAft>
                <a:spcPts val="0"/>
              </a:spcAft>
              <a:buClr>
                <a:srgbClr val="000000"/>
              </a:buClr>
              <a:buSzPts val="1100"/>
              <a:buFont typeface="Arial"/>
              <a:buNone/>
            </a:pPr>
            <a:r>
              <a:rPr lang="es-AR" sz="1800">
                <a:solidFill>
                  <a:srgbClr val="66D9EF"/>
                </a:solidFill>
                <a:latin typeface="Courier New"/>
                <a:ea typeface="Courier New"/>
                <a:cs typeface="Courier New"/>
                <a:sym typeface="Courier New"/>
              </a:rPr>
              <a:t>setTimeout</a:t>
            </a:r>
            <a:r>
              <a:rPr lang="es-AR" sz="1800">
                <a:solidFill>
                  <a:srgbClr val="F8F8F2"/>
                </a:solidFill>
                <a:latin typeface="Courier New"/>
                <a:ea typeface="Courier New"/>
                <a:cs typeface="Courier New"/>
                <a:sym typeface="Courier New"/>
              </a:rPr>
              <a:t>(() </a:t>
            </a:r>
            <a:r>
              <a:rPr i="1" lang="es-AR" sz="1800">
                <a:solidFill>
                  <a:srgbClr val="66D9EF"/>
                </a:solidFill>
                <a:latin typeface="Courier New"/>
                <a:ea typeface="Courier New"/>
                <a:cs typeface="Courier New"/>
                <a:sym typeface="Courier New"/>
              </a:rPr>
              <a:t>=&gt;</a:t>
            </a:r>
            <a:r>
              <a:rPr lang="es-AR" sz="1800">
                <a:solidFill>
                  <a:srgbClr val="F8F8F2"/>
                </a:solidFill>
                <a:latin typeface="Courier New"/>
                <a:ea typeface="Courier New"/>
                <a:cs typeface="Courier New"/>
                <a:sym typeface="Courier New"/>
              </a:rPr>
              <a:t> {</a:t>
            </a:r>
            <a:endParaRPr sz="18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s-AR" sz="1800">
                <a:solidFill>
                  <a:srgbClr val="F8F8F2"/>
                </a:solidFill>
                <a:latin typeface="Courier New"/>
                <a:ea typeface="Courier New"/>
                <a:cs typeface="Courier New"/>
                <a:sym typeface="Courier New"/>
              </a:rPr>
              <a:t>         </a:t>
            </a:r>
            <a:r>
              <a:rPr lang="es-AR" sz="1800">
                <a:solidFill>
                  <a:srgbClr val="608B4E"/>
                </a:solidFill>
                <a:latin typeface="Courier New"/>
                <a:ea typeface="Courier New"/>
                <a:cs typeface="Courier New"/>
                <a:sym typeface="Courier New"/>
              </a:rPr>
              <a:t>//Your code here...</a:t>
            </a:r>
            <a:endParaRPr sz="1800">
              <a:solidFill>
                <a:srgbClr val="FD971F"/>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s-AR" sz="1800">
                <a:solidFill>
                  <a:srgbClr val="F8F8F2"/>
                </a:solidFill>
                <a:latin typeface="Courier New"/>
                <a:ea typeface="Courier New"/>
                <a:cs typeface="Courier New"/>
                <a:sym typeface="Courier New"/>
              </a:rPr>
              <a:t>       }, </a:t>
            </a:r>
            <a:r>
              <a:rPr lang="es-AR" sz="1800">
                <a:solidFill>
                  <a:srgbClr val="608B4E"/>
                </a:solidFill>
                <a:latin typeface="Courier New"/>
                <a:ea typeface="Courier New"/>
                <a:cs typeface="Courier New"/>
                <a:sym typeface="Courier New"/>
              </a:rPr>
              <a:t>//Time interval in milliseconds here</a:t>
            </a:r>
            <a:r>
              <a:rPr lang="es-AR" sz="1800">
                <a:solidFill>
                  <a:srgbClr val="F8F8F2"/>
                </a:solidFill>
                <a:latin typeface="Courier New"/>
                <a:ea typeface="Courier New"/>
                <a:cs typeface="Courier New"/>
                <a:sym typeface="Courier New"/>
              </a:rPr>
              <a:t>);</a:t>
            </a:r>
            <a:endParaRPr sz="1800">
              <a:solidFill>
                <a:srgbClr val="F8F8F2"/>
              </a:solidFill>
              <a:latin typeface="Courier New"/>
              <a:ea typeface="Courier New"/>
              <a:cs typeface="Courier New"/>
              <a:sym typeface="Courier New"/>
            </a:endParaRPr>
          </a:p>
          <a:p>
            <a:pPr indent="0" lvl="0" marL="0" rtl="0" algn="l">
              <a:spcBef>
                <a:spcPts val="560"/>
              </a:spcBef>
              <a:spcAft>
                <a:spcPts val="0"/>
              </a:spcAft>
              <a:buClr>
                <a:srgbClr val="000000"/>
              </a:buClr>
              <a:buSzPts val="1100"/>
              <a:buFont typeface="Arial"/>
              <a:buNone/>
            </a:pPr>
            <a:r>
              <a:t/>
            </a:r>
            <a:endParaRPr sz="1400"/>
          </a:p>
          <a:p>
            <a:pPr indent="0" lvl="0" marL="0" rtl="0" algn="l">
              <a:spcBef>
                <a:spcPts val="560"/>
              </a:spcBef>
              <a:spcAft>
                <a:spcPts val="0"/>
              </a:spcAft>
              <a:buClr>
                <a:srgbClr val="000000"/>
              </a:buClr>
              <a:buSzPts val="1100"/>
              <a:buFont typeface="Arial"/>
              <a:buNone/>
            </a:pPr>
            <a:r>
              <a:rPr lang="es-AR" sz="2800"/>
              <a:t>Ejemplo</a:t>
            </a:r>
            <a:endParaRPr sz="2800"/>
          </a:p>
          <a:p>
            <a:pPr indent="0" lvl="0" marL="0" rtl="0" algn="l">
              <a:lnSpc>
                <a:spcPct val="135714"/>
              </a:lnSpc>
              <a:spcBef>
                <a:spcPts val="0"/>
              </a:spcBef>
              <a:spcAft>
                <a:spcPts val="0"/>
              </a:spcAft>
              <a:buClr>
                <a:srgbClr val="000000"/>
              </a:buClr>
              <a:buSzPts val="1100"/>
              <a:buFont typeface="Arial"/>
              <a:buNone/>
            </a:pPr>
            <a:r>
              <a:t/>
            </a:r>
            <a:endParaRPr sz="1800">
              <a:solidFill>
                <a:srgbClr val="66D9EF"/>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s-AR" sz="1800">
                <a:solidFill>
                  <a:srgbClr val="66D9EF"/>
                </a:solidFill>
                <a:latin typeface="Courier New"/>
                <a:ea typeface="Courier New"/>
                <a:cs typeface="Courier New"/>
                <a:sym typeface="Courier New"/>
              </a:rPr>
              <a:t>setTimeout</a:t>
            </a:r>
            <a:r>
              <a:rPr lang="es-AR" sz="1800">
                <a:solidFill>
                  <a:srgbClr val="F8F8F2"/>
                </a:solidFill>
                <a:latin typeface="Courier New"/>
                <a:ea typeface="Courier New"/>
                <a:cs typeface="Courier New"/>
                <a:sym typeface="Courier New"/>
              </a:rPr>
              <a:t>(() </a:t>
            </a:r>
            <a:r>
              <a:rPr i="1" lang="es-AR" sz="1800">
                <a:solidFill>
                  <a:srgbClr val="66D9EF"/>
                </a:solidFill>
                <a:latin typeface="Courier New"/>
                <a:ea typeface="Courier New"/>
                <a:cs typeface="Courier New"/>
                <a:sym typeface="Courier New"/>
              </a:rPr>
              <a:t>=&gt;</a:t>
            </a:r>
            <a:r>
              <a:rPr lang="es-AR" sz="1800">
                <a:solidFill>
                  <a:srgbClr val="F8F8F2"/>
                </a:solidFill>
                <a:latin typeface="Courier New"/>
                <a:ea typeface="Courier New"/>
                <a:cs typeface="Courier New"/>
                <a:sym typeface="Courier New"/>
              </a:rPr>
              <a:t> {</a:t>
            </a:r>
            <a:endParaRPr sz="1800">
              <a:solidFill>
                <a:srgbClr val="DCDCDC"/>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s-AR" sz="1800">
                <a:solidFill>
                  <a:srgbClr val="D4D4D4"/>
                </a:solidFill>
                <a:latin typeface="Courier New"/>
                <a:ea typeface="Courier New"/>
                <a:cs typeface="Courier New"/>
                <a:sym typeface="Courier New"/>
              </a:rPr>
              <a:t>     this.suma = i + j</a:t>
            </a:r>
            <a:r>
              <a:rPr lang="es-AR" sz="1800">
                <a:solidFill>
                  <a:srgbClr val="DCDCDC"/>
                </a:solidFill>
                <a:latin typeface="Courier New"/>
                <a:ea typeface="Courier New"/>
                <a:cs typeface="Courier New"/>
                <a:sym typeface="Courier New"/>
              </a:rPr>
              <a:t>;</a:t>
            </a:r>
            <a:r>
              <a:rPr lang="es-AR" sz="1800">
                <a:solidFill>
                  <a:srgbClr val="D4D4D4"/>
                </a:solidFill>
                <a:latin typeface="Courier New"/>
                <a:ea typeface="Courier New"/>
                <a:cs typeface="Courier New"/>
                <a:sym typeface="Courier New"/>
              </a:rPr>
              <a:t> </a:t>
            </a:r>
            <a:endParaRPr sz="18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s-AR" sz="1800">
                <a:solidFill>
                  <a:srgbClr val="D4D4D4"/>
                </a:solidFill>
                <a:latin typeface="Courier New"/>
                <a:ea typeface="Courier New"/>
                <a:cs typeface="Courier New"/>
                <a:sym typeface="Courier New"/>
              </a:rPr>
              <a:t>   </a:t>
            </a:r>
            <a:r>
              <a:rPr lang="es-AR" sz="1800">
                <a:solidFill>
                  <a:srgbClr val="DCDCDC"/>
                </a:solidFill>
                <a:latin typeface="Courier New"/>
                <a:ea typeface="Courier New"/>
                <a:cs typeface="Courier New"/>
                <a:sym typeface="Courier New"/>
              </a:rPr>
              <a:t>},</a:t>
            </a:r>
            <a:r>
              <a:rPr lang="es-AR" sz="1800">
                <a:solidFill>
                  <a:srgbClr val="D4D4D4"/>
                </a:solidFill>
                <a:latin typeface="Courier New"/>
                <a:ea typeface="Courier New"/>
                <a:cs typeface="Courier New"/>
                <a:sym typeface="Courier New"/>
              </a:rPr>
              <a:t> </a:t>
            </a:r>
            <a:r>
              <a:rPr lang="es-AR" sz="1800">
                <a:solidFill>
                  <a:srgbClr val="B5CEA8"/>
                </a:solidFill>
                <a:latin typeface="Courier New"/>
                <a:ea typeface="Courier New"/>
                <a:cs typeface="Courier New"/>
                <a:sym typeface="Courier New"/>
              </a:rPr>
              <a:t>2000</a:t>
            </a:r>
            <a:r>
              <a:rPr lang="es-AR" sz="1800">
                <a:solidFill>
                  <a:srgbClr val="DCDCDC"/>
                </a:solidFill>
                <a:latin typeface="Courier New"/>
                <a:ea typeface="Courier New"/>
                <a:cs typeface="Courier New"/>
                <a:sym typeface="Courier New"/>
              </a:rPr>
              <a:t>);</a:t>
            </a:r>
            <a:endParaRPr sz="1800">
              <a:solidFill>
                <a:srgbClr val="DCDCDC"/>
              </a:solidFill>
              <a:latin typeface="Courier New"/>
              <a:ea typeface="Courier New"/>
              <a:cs typeface="Courier New"/>
              <a:sym typeface="Courier New"/>
            </a:endParaRPr>
          </a:p>
          <a:p>
            <a:pPr indent="0" lvl="0" marL="0" rtl="0" algn="l">
              <a:spcBef>
                <a:spcPts val="560"/>
              </a:spcBef>
              <a:spcAft>
                <a:spcPts val="0"/>
              </a:spcAft>
              <a:buClr>
                <a:srgbClr val="000000"/>
              </a:buClr>
              <a:buSzPts val="1100"/>
              <a:buFont typeface="Arial"/>
              <a:buNone/>
            </a:pPr>
            <a:r>
              <a:t/>
            </a:r>
            <a:endParaRPr sz="2800"/>
          </a:p>
          <a:p>
            <a:pPr indent="0" lvl="0" marL="0" rtl="0" algn="l">
              <a:lnSpc>
                <a:spcPct val="100000"/>
              </a:lnSpc>
              <a:spcBef>
                <a:spcPts val="0"/>
              </a:spcBef>
              <a:spcAft>
                <a:spcPts val="0"/>
              </a:spcAft>
              <a:buClr>
                <a:srgbClr val="000000"/>
              </a:buClr>
              <a:buSzPts val="1100"/>
              <a:buFont typeface="Arial"/>
              <a:buNone/>
            </a:pPr>
            <a:r>
              <a:rPr lang="es-AR" sz="2800"/>
              <a:t>Ejercicio → </a:t>
            </a:r>
            <a:r>
              <a:rPr lang="es-AR" sz="3000" u="sng">
                <a:solidFill>
                  <a:schemeClr val="accent5"/>
                </a:solidFill>
                <a:latin typeface="Oswald"/>
                <a:ea typeface="Oswald"/>
                <a:cs typeface="Oswald"/>
                <a:sym typeface="Oswald"/>
                <a:hlinkClick r:id="rId3"/>
              </a:rPr>
              <a:t>https://stackblitz.com/edit/timeouts</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idx="1" type="body"/>
          </p:nvPr>
        </p:nvSpPr>
        <p:spPr>
          <a:xfrm>
            <a:off x="691650" y="1447800"/>
            <a:ext cx="10445400" cy="5140200"/>
          </a:xfrm>
          <a:prstGeom prst="rect">
            <a:avLst/>
          </a:prstGeom>
          <a:noFill/>
          <a:ln>
            <a:noFill/>
          </a:ln>
        </p:spPr>
        <p:txBody>
          <a:bodyPr anchorCtr="0" anchor="t" bIns="0" lIns="0" spcFirstLastPara="1" rIns="0" wrap="square" tIns="0">
            <a:noAutofit/>
          </a:bodyPr>
          <a:lstStyle/>
          <a:p>
            <a:pPr indent="-406400" lvl="0" marL="457200" rtl="0" algn="l">
              <a:lnSpc>
                <a:spcPct val="100000"/>
              </a:lnSpc>
              <a:spcBef>
                <a:spcPts val="0"/>
              </a:spcBef>
              <a:spcAft>
                <a:spcPts val="0"/>
              </a:spcAft>
              <a:buSzPts val="2800"/>
              <a:buChar char="●"/>
            </a:pPr>
            <a:r>
              <a:rPr lang="es-AR" sz="2800"/>
              <a:t>¿Qué es RxJS?</a:t>
            </a:r>
            <a:endParaRPr sz="2800"/>
          </a:p>
          <a:p>
            <a:pPr indent="-406400" lvl="1" marL="914400" rtl="0" algn="l">
              <a:lnSpc>
                <a:spcPct val="100000"/>
              </a:lnSpc>
              <a:spcBef>
                <a:spcPts val="0"/>
              </a:spcBef>
              <a:spcAft>
                <a:spcPts val="0"/>
              </a:spcAft>
              <a:buSzPts val="2800"/>
              <a:buChar char="○"/>
            </a:pPr>
            <a:r>
              <a:rPr lang="es-AR" sz="2800"/>
              <a:t>Es una librería para la programación “reactiva” usando observables, que permite generar asincronismo de forma más simple.</a:t>
            </a:r>
            <a:endParaRPr sz="2800"/>
          </a:p>
          <a:p>
            <a:pPr indent="0" lvl="0" marL="0" rtl="0" algn="l">
              <a:lnSpc>
                <a:spcPct val="100000"/>
              </a:lnSpc>
              <a:spcBef>
                <a:spcPts val="0"/>
              </a:spcBef>
              <a:spcAft>
                <a:spcPts val="0"/>
              </a:spcAft>
              <a:buClr>
                <a:srgbClr val="000000"/>
              </a:buClr>
              <a:buSzPts val="1100"/>
              <a:buFont typeface="Arial"/>
              <a:buNone/>
            </a:pPr>
            <a:r>
              <a:t/>
            </a:r>
            <a:endParaRPr sz="2800"/>
          </a:p>
          <a:p>
            <a:pPr indent="-406400" lvl="0" marL="457200" rtl="0" algn="l">
              <a:lnSpc>
                <a:spcPct val="100000"/>
              </a:lnSpc>
              <a:spcBef>
                <a:spcPts val="0"/>
              </a:spcBef>
              <a:spcAft>
                <a:spcPts val="0"/>
              </a:spcAft>
              <a:buSzPts val="2800"/>
              <a:buChar char="●"/>
            </a:pPr>
            <a:r>
              <a:rPr lang="es-AR" sz="2800"/>
              <a:t>¿Bueno, pero… que son los observables?</a:t>
            </a:r>
            <a:endParaRPr sz="2800"/>
          </a:p>
          <a:p>
            <a:pPr indent="-406400" lvl="1" marL="914400" rtl="0" algn="l">
              <a:lnSpc>
                <a:spcPct val="100000"/>
              </a:lnSpc>
              <a:spcBef>
                <a:spcPts val="0"/>
              </a:spcBef>
              <a:spcAft>
                <a:spcPts val="0"/>
              </a:spcAft>
              <a:buSzPts val="2800"/>
              <a:buChar char="○"/>
            </a:pPr>
            <a:r>
              <a:rPr lang="es-AR" sz="2800"/>
              <a:t>Objetos a los cuales podemos “darnos cuenta” cuando cambian su estado.</a:t>
            </a:r>
            <a:endParaRPr sz="2800"/>
          </a:p>
          <a:p>
            <a:pPr indent="-406400" lvl="0" marL="457200" rtl="0" algn="l">
              <a:lnSpc>
                <a:spcPct val="100000"/>
              </a:lnSpc>
              <a:spcBef>
                <a:spcPts val="0"/>
              </a:spcBef>
              <a:spcAft>
                <a:spcPts val="0"/>
              </a:spcAft>
              <a:buSzPts val="2800"/>
              <a:buChar char="●"/>
            </a:pPr>
            <a:r>
              <a:rPr lang="es-AR" sz="2800"/>
              <a:t>¿Para qué sirve esto?</a:t>
            </a:r>
            <a:endParaRPr sz="2800"/>
          </a:p>
          <a:p>
            <a:pPr indent="-406400" lvl="1" marL="914400" rtl="0" algn="l">
              <a:lnSpc>
                <a:spcPct val="100000"/>
              </a:lnSpc>
              <a:spcBef>
                <a:spcPts val="0"/>
              </a:spcBef>
              <a:spcAft>
                <a:spcPts val="0"/>
              </a:spcAft>
              <a:buSzPts val="2800"/>
              <a:buChar char="○"/>
            </a:pPr>
            <a:r>
              <a:rPr lang="es-AR" sz="2800"/>
              <a:t>En caso de asincronismo, nos permite detectar cuando una operación nos devuelve lo que </a:t>
            </a:r>
            <a:r>
              <a:rPr lang="es-AR" sz="2800"/>
              <a:t>esperábamos</a:t>
            </a:r>
            <a:r>
              <a:rPr lang="es-AR" sz="2800"/>
              <a:t>.</a:t>
            </a:r>
            <a:endParaRPr sz="2800"/>
          </a:p>
        </p:txBody>
      </p:sp>
      <p:sp>
        <p:nvSpPr>
          <p:cNvPr id="153" name="Google Shape;153;p26"/>
          <p:cNvSpPr txBox="1"/>
          <p:nvPr>
            <p:ph type="title"/>
          </p:nvPr>
        </p:nvSpPr>
        <p:spPr>
          <a:xfrm>
            <a:off x="552199" y="228601"/>
            <a:ext cx="11151900" cy="609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95959"/>
              </a:buClr>
              <a:buSzPts val="4400"/>
              <a:buFont typeface="Quattrocento Sans"/>
              <a:buNone/>
            </a:pPr>
            <a:r>
              <a:rPr lang="es-AR">
                <a:solidFill>
                  <a:srgbClr val="00FF00"/>
                </a:solidFill>
                <a:latin typeface="Quattrocento Sans"/>
                <a:ea typeface="Quattrocento Sans"/>
                <a:cs typeface="Quattrocento Sans"/>
                <a:sym typeface="Quattrocento Sans"/>
              </a:rPr>
              <a:t>&lt;RxJS&gt;</a:t>
            </a:r>
            <a:endParaRPr>
              <a:solidFill>
                <a:srgbClr val="00FF00"/>
              </a:solidFill>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552199" y="228601"/>
            <a:ext cx="11151900" cy="609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95959"/>
              </a:buClr>
              <a:buSzPts val="4400"/>
              <a:buFont typeface="Quattrocento Sans"/>
              <a:buNone/>
            </a:pPr>
            <a:r>
              <a:rPr lang="es-AR">
                <a:solidFill>
                  <a:srgbClr val="00FF00"/>
                </a:solidFill>
                <a:latin typeface="Quattrocento Sans"/>
                <a:ea typeface="Quattrocento Sans"/>
                <a:cs typeface="Quattrocento Sans"/>
                <a:sym typeface="Quattrocento Sans"/>
              </a:rPr>
              <a:t>&lt;Observables y Suscriptores&gt;</a:t>
            </a:r>
            <a:endParaRPr>
              <a:solidFill>
                <a:srgbClr val="00FF00"/>
              </a:solidFill>
              <a:latin typeface="Quattrocento Sans"/>
              <a:ea typeface="Quattrocento Sans"/>
              <a:cs typeface="Quattrocento Sans"/>
              <a:sym typeface="Quattrocento Sans"/>
            </a:endParaRPr>
          </a:p>
        </p:txBody>
      </p:sp>
      <p:sp>
        <p:nvSpPr>
          <p:cNvPr id="159" name="Google Shape;159;p27"/>
          <p:cNvSpPr txBox="1"/>
          <p:nvPr>
            <p:ph idx="1" type="body"/>
          </p:nvPr>
        </p:nvSpPr>
        <p:spPr>
          <a:xfrm>
            <a:off x="691650" y="1160475"/>
            <a:ext cx="10445400" cy="5460900"/>
          </a:xfrm>
          <a:prstGeom prst="rect">
            <a:avLst/>
          </a:prstGeom>
          <a:noFill/>
          <a:ln>
            <a:noFill/>
          </a:ln>
        </p:spPr>
        <p:txBody>
          <a:bodyPr anchorCtr="0" anchor="t" bIns="0" lIns="0" spcFirstLastPara="1" rIns="0" wrap="square" tIns="0">
            <a:noAutofit/>
          </a:bodyPr>
          <a:lstStyle/>
          <a:p>
            <a:pPr indent="-406400" lvl="0" marL="457200" marR="0" rtl="0" algn="l">
              <a:lnSpc>
                <a:spcPct val="90000"/>
              </a:lnSpc>
              <a:spcBef>
                <a:spcPts val="560"/>
              </a:spcBef>
              <a:spcAft>
                <a:spcPts val="0"/>
              </a:spcAft>
              <a:buSzPts val="2800"/>
              <a:buChar char="●"/>
            </a:pPr>
            <a:r>
              <a:rPr lang="es-AR" sz="2800"/>
              <a:t>Observable en RxJS</a:t>
            </a:r>
            <a:endParaRPr sz="2800"/>
          </a:p>
          <a:p>
            <a:pPr indent="0" lvl="0" marL="0" rtl="0" algn="l">
              <a:lnSpc>
                <a:spcPct val="150000"/>
              </a:lnSpc>
              <a:spcBef>
                <a:spcPts val="0"/>
              </a:spcBef>
              <a:spcAft>
                <a:spcPts val="0"/>
              </a:spcAft>
              <a:buClr>
                <a:srgbClr val="000000"/>
              </a:buClr>
              <a:buSzPts val="1100"/>
              <a:buFont typeface="Arial"/>
              <a:buNone/>
            </a:pPr>
            <a:r>
              <a:rPr lang="es-AR" sz="2000">
                <a:solidFill>
                  <a:srgbClr val="569CD6"/>
                </a:solidFill>
                <a:latin typeface="Courier New"/>
                <a:ea typeface="Courier New"/>
                <a:cs typeface="Courier New"/>
                <a:sym typeface="Courier New"/>
              </a:rPr>
              <a:t>import</a:t>
            </a:r>
            <a:r>
              <a:rPr lang="es-AR" sz="2000">
                <a:solidFill>
                  <a:srgbClr val="D4D4D4"/>
                </a:solidFill>
                <a:latin typeface="Courier New"/>
                <a:ea typeface="Courier New"/>
                <a:cs typeface="Courier New"/>
                <a:sym typeface="Courier New"/>
              </a:rPr>
              <a:t> </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 </a:t>
            </a:r>
            <a:r>
              <a:rPr lang="es-AR" sz="2000">
                <a:solidFill>
                  <a:srgbClr val="3DC9B0"/>
                </a:solidFill>
                <a:latin typeface="Courier New"/>
                <a:ea typeface="Courier New"/>
                <a:cs typeface="Courier New"/>
                <a:sym typeface="Courier New"/>
              </a:rPr>
              <a:t>Observable</a:t>
            </a:r>
            <a:r>
              <a:rPr lang="es-AR" sz="2000">
                <a:solidFill>
                  <a:srgbClr val="D4D4D4"/>
                </a:solidFill>
                <a:latin typeface="Courier New"/>
                <a:ea typeface="Courier New"/>
                <a:cs typeface="Courier New"/>
                <a:sym typeface="Courier New"/>
              </a:rPr>
              <a:t> </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 </a:t>
            </a:r>
            <a:r>
              <a:rPr lang="es-AR" sz="2000">
                <a:solidFill>
                  <a:srgbClr val="569CD6"/>
                </a:solidFill>
                <a:latin typeface="Courier New"/>
                <a:ea typeface="Courier New"/>
                <a:cs typeface="Courier New"/>
                <a:sym typeface="Courier New"/>
              </a:rPr>
              <a:t>from</a:t>
            </a:r>
            <a:r>
              <a:rPr lang="es-AR" sz="2000">
                <a:solidFill>
                  <a:srgbClr val="D4D4D4"/>
                </a:solidFill>
                <a:latin typeface="Courier New"/>
                <a:ea typeface="Courier New"/>
                <a:cs typeface="Courier New"/>
                <a:sym typeface="Courier New"/>
              </a:rPr>
              <a:t> </a:t>
            </a:r>
            <a:r>
              <a:rPr lang="es-AR" sz="2000">
                <a:solidFill>
                  <a:srgbClr val="CE9178"/>
                </a:solidFill>
                <a:latin typeface="Courier New"/>
                <a:ea typeface="Courier New"/>
                <a:cs typeface="Courier New"/>
                <a:sym typeface="Courier New"/>
              </a:rPr>
              <a:t>'rxjs'</a:t>
            </a:r>
            <a:r>
              <a:rPr lang="es-AR" sz="2000">
                <a:solidFill>
                  <a:srgbClr val="DCDCDC"/>
                </a:solidFill>
                <a:latin typeface="Courier New"/>
                <a:ea typeface="Courier New"/>
                <a:cs typeface="Courier New"/>
                <a:sym typeface="Courier New"/>
              </a:rPr>
              <a:t>;</a:t>
            </a:r>
            <a:endParaRPr sz="2000">
              <a:solidFill>
                <a:srgbClr val="DCDCDC"/>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t/>
            </a:r>
            <a:endParaRPr sz="20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s-AR" sz="2000">
                <a:solidFill>
                  <a:srgbClr val="569CD6"/>
                </a:solidFill>
                <a:latin typeface="Courier New"/>
                <a:ea typeface="Courier New"/>
                <a:cs typeface="Courier New"/>
                <a:sym typeface="Courier New"/>
              </a:rPr>
              <a:t>const</a:t>
            </a:r>
            <a:r>
              <a:rPr lang="es-AR" sz="2000">
                <a:solidFill>
                  <a:srgbClr val="D4D4D4"/>
                </a:solidFill>
                <a:latin typeface="Courier New"/>
                <a:ea typeface="Courier New"/>
                <a:cs typeface="Courier New"/>
                <a:sym typeface="Courier New"/>
              </a:rPr>
              <a:t> observable </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 </a:t>
            </a:r>
            <a:r>
              <a:rPr lang="es-AR" sz="2000">
                <a:solidFill>
                  <a:srgbClr val="569CD6"/>
                </a:solidFill>
                <a:latin typeface="Courier New"/>
                <a:ea typeface="Courier New"/>
                <a:cs typeface="Courier New"/>
                <a:sym typeface="Courier New"/>
              </a:rPr>
              <a:t>new</a:t>
            </a:r>
            <a:r>
              <a:rPr lang="es-AR" sz="2000">
                <a:solidFill>
                  <a:srgbClr val="D4D4D4"/>
                </a:solidFill>
                <a:latin typeface="Courier New"/>
                <a:ea typeface="Courier New"/>
                <a:cs typeface="Courier New"/>
                <a:sym typeface="Courier New"/>
              </a:rPr>
              <a:t> </a:t>
            </a:r>
            <a:r>
              <a:rPr lang="es-AR" sz="2000">
                <a:solidFill>
                  <a:srgbClr val="3DC9B0"/>
                </a:solidFill>
                <a:latin typeface="Courier New"/>
                <a:ea typeface="Courier New"/>
                <a:cs typeface="Courier New"/>
                <a:sym typeface="Courier New"/>
              </a:rPr>
              <a:t>Observable</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subscriber </a:t>
            </a:r>
            <a:r>
              <a:rPr lang="es-AR" sz="2000">
                <a:solidFill>
                  <a:srgbClr val="DCDCDC"/>
                </a:solidFill>
                <a:latin typeface="Courier New"/>
                <a:ea typeface="Courier New"/>
                <a:cs typeface="Courier New"/>
                <a:sym typeface="Courier New"/>
              </a:rPr>
              <a:t>=&gt;</a:t>
            </a:r>
            <a:r>
              <a:rPr lang="es-AR" sz="2000">
                <a:solidFill>
                  <a:srgbClr val="D4D4D4"/>
                </a:solidFill>
                <a:latin typeface="Courier New"/>
                <a:ea typeface="Courier New"/>
                <a:cs typeface="Courier New"/>
                <a:sym typeface="Courier New"/>
              </a:rPr>
              <a:t> </a:t>
            </a:r>
            <a:r>
              <a:rPr lang="es-AR" sz="2000">
                <a:solidFill>
                  <a:srgbClr val="DCDCDC"/>
                </a:solidFill>
                <a:latin typeface="Courier New"/>
                <a:ea typeface="Courier New"/>
                <a:cs typeface="Courier New"/>
                <a:sym typeface="Courier New"/>
              </a:rPr>
              <a:t>{</a:t>
            </a:r>
            <a:endParaRPr sz="2000">
              <a:solidFill>
                <a:srgbClr val="DCDCDC"/>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s-AR" sz="2000">
                <a:solidFill>
                  <a:srgbClr val="D4D4D4"/>
                </a:solidFill>
                <a:latin typeface="Courier New"/>
                <a:ea typeface="Courier New"/>
                <a:cs typeface="Courier New"/>
                <a:sym typeface="Courier New"/>
              </a:rPr>
              <a:t>subscriber</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next</a:t>
            </a:r>
            <a:r>
              <a:rPr lang="es-AR" sz="2000">
                <a:solidFill>
                  <a:srgbClr val="DCDCDC"/>
                </a:solidFill>
                <a:latin typeface="Courier New"/>
                <a:ea typeface="Courier New"/>
                <a:cs typeface="Courier New"/>
                <a:sym typeface="Courier New"/>
              </a:rPr>
              <a:t>(</a:t>
            </a:r>
            <a:r>
              <a:rPr lang="es-AR" sz="2000">
                <a:solidFill>
                  <a:srgbClr val="B5CEA8"/>
                </a:solidFill>
                <a:latin typeface="Courier New"/>
                <a:ea typeface="Courier New"/>
                <a:cs typeface="Courier New"/>
                <a:sym typeface="Courier New"/>
              </a:rPr>
              <a:t>1</a:t>
            </a:r>
            <a:r>
              <a:rPr lang="es-AR" sz="2000">
                <a:solidFill>
                  <a:srgbClr val="DCDCDC"/>
                </a:solidFill>
                <a:latin typeface="Courier New"/>
                <a:ea typeface="Courier New"/>
                <a:cs typeface="Courier New"/>
                <a:sym typeface="Courier New"/>
              </a:rPr>
              <a:t>);</a:t>
            </a:r>
            <a:endParaRPr sz="2000">
              <a:solidFill>
                <a:srgbClr val="DCDCDC"/>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s-AR" sz="2000">
                <a:solidFill>
                  <a:srgbClr val="D4D4D4"/>
                </a:solidFill>
                <a:latin typeface="Courier New"/>
                <a:ea typeface="Courier New"/>
                <a:cs typeface="Courier New"/>
                <a:sym typeface="Courier New"/>
              </a:rPr>
              <a:t>subscriber</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next</a:t>
            </a:r>
            <a:r>
              <a:rPr lang="es-AR" sz="2000">
                <a:solidFill>
                  <a:srgbClr val="DCDCDC"/>
                </a:solidFill>
                <a:latin typeface="Courier New"/>
                <a:ea typeface="Courier New"/>
                <a:cs typeface="Courier New"/>
                <a:sym typeface="Courier New"/>
              </a:rPr>
              <a:t>(</a:t>
            </a:r>
            <a:r>
              <a:rPr lang="es-AR" sz="2000">
                <a:solidFill>
                  <a:srgbClr val="B5CEA8"/>
                </a:solidFill>
                <a:latin typeface="Courier New"/>
                <a:ea typeface="Courier New"/>
                <a:cs typeface="Courier New"/>
                <a:sym typeface="Courier New"/>
              </a:rPr>
              <a:t>2</a:t>
            </a:r>
            <a:r>
              <a:rPr lang="es-AR" sz="2000">
                <a:solidFill>
                  <a:srgbClr val="DCDCDC"/>
                </a:solidFill>
                <a:latin typeface="Courier New"/>
                <a:ea typeface="Courier New"/>
                <a:cs typeface="Courier New"/>
                <a:sym typeface="Courier New"/>
              </a:rPr>
              <a:t>);</a:t>
            </a:r>
            <a:endParaRPr sz="2000">
              <a:solidFill>
                <a:srgbClr val="DCDCDC"/>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s-AR" sz="2000">
                <a:solidFill>
                  <a:srgbClr val="D4D4D4"/>
                </a:solidFill>
                <a:latin typeface="Courier New"/>
                <a:ea typeface="Courier New"/>
                <a:cs typeface="Courier New"/>
                <a:sym typeface="Courier New"/>
              </a:rPr>
              <a:t>subscriber</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next</a:t>
            </a:r>
            <a:r>
              <a:rPr lang="es-AR" sz="2000">
                <a:solidFill>
                  <a:srgbClr val="DCDCDC"/>
                </a:solidFill>
                <a:latin typeface="Courier New"/>
                <a:ea typeface="Courier New"/>
                <a:cs typeface="Courier New"/>
                <a:sym typeface="Courier New"/>
              </a:rPr>
              <a:t>(</a:t>
            </a:r>
            <a:r>
              <a:rPr lang="es-AR" sz="2000">
                <a:solidFill>
                  <a:srgbClr val="B5CEA8"/>
                </a:solidFill>
                <a:latin typeface="Courier New"/>
                <a:ea typeface="Courier New"/>
                <a:cs typeface="Courier New"/>
                <a:sym typeface="Courier New"/>
              </a:rPr>
              <a:t>3</a:t>
            </a:r>
            <a:r>
              <a:rPr lang="es-AR" sz="2000">
                <a:solidFill>
                  <a:srgbClr val="DCDCDC"/>
                </a:solidFill>
                <a:latin typeface="Courier New"/>
                <a:ea typeface="Courier New"/>
                <a:cs typeface="Courier New"/>
                <a:sym typeface="Courier New"/>
              </a:rPr>
              <a:t>);</a:t>
            </a:r>
            <a:endParaRPr sz="2000">
              <a:solidFill>
                <a:srgbClr val="DCDCDC"/>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s-AR" sz="2000">
                <a:solidFill>
                  <a:srgbClr val="D4D4D4"/>
                </a:solidFill>
                <a:latin typeface="Courier New"/>
                <a:ea typeface="Courier New"/>
                <a:cs typeface="Courier New"/>
                <a:sym typeface="Courier New"/>
              </a:rPr>
              <a:t>setTimeout</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 </a:t>
            </a:r>
            <a:r>
              <a:rPr lang="es-AR" sz="2000">
                <a:solidFill>
                  <a:srgbClr val="DCDCDC"/>
                </a:solidFill>
                <a:latin typeface="Courier New"/>
                <a:ea typeface="Courier New"/>
                <a:cs typeface="Courier New"/>
                <a:sym typeface="Courier New"/>
              </a:rPr>
              <a:t>=&gt;</a:t>
            </a:r>
            <a:r>
              <a:rPr lang="es-AR" sz="2000">
                <a:solidFill>
                  <a:srgbClr val="D4D4D4"/>
                </a:solidFill>
                <a:latin typeface="Courier New"/>
                <a:ea typeface="Courier New"/>
                <a:cs typeface="Courier New"/>
                <a:sym typeface="Courier New"/>
              </a:rPr>
              <a:t> </a:t>
            </a:r>
            <a:r>
              <a:rPr lang="es-AR" sz="2000">
                <a:solidFill>
                  <a:srgbClr val="DCDCDC"/>
                </a:solidFill>
                <a:latin typeface="Courier New"/>
                <a:ea typeface="Courier New"/>
                <a:cs typeface="Courier New"/>
                <a:sym typeface="Courier New"/>
              </a:rPr>
              <a:t>{</a:t>
            </a:r>
            <a:endParaRPr sz="2000">
              <a:solidFill>
                <a:srgbClr val="DCDCDC"/>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s-AR" sz="2000">
                <a:solidFill>
                  <a:srgbClr val="D4D4D4"/>
                </a:solidFill>
                <a:latin typeface="Courier New"/>
                <a:ea typeface="Courier New"/>
                <a:cs typeface="Courier New"/>
                <a:sym typeface="Courier New"/>
              </a:rPr>
              <a:t>  subscriber</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next</a:t>
            </a:r>
            <a:r>
              <a:rPr lang="es-AR" sz="2000">
                <a:solidFill>
                  <a:srgbClr val="DCDCDC"/>
                </a:solidFill>
                <a:latin typeface="Courier New"/>
                <a:ea typeface="Courier New"/>
                <a:cs typeface="Courier New"/>
                <a:sym typeface="Courier New"/>
              </a:rPr>
              <a:t>(</a:t>
            </a:r>
            <a:r>
              <a:rPr lang="es-AR" sz="2000">
                <a:solidFill>
                  <a:srgbClr val="B5CEA8"/>
                </a:solidFill>
                <a:latin typeface="Courier New"/>
                <a:ea typeface="Courier New"/>
                <a:cs typeface="Courier New"/>
                <a:sym typeface="Courier New"/>
              </a:rPr>
              <a:t>4</a:t>
            </a:r>
            <a:r>
              <a:rPr lang="es-AR" sz="2000">
                <a:solidFill>
                  <a:srgbClr val="DCDCDC"/>
                </a:solidFill>
                <a:latin typeface="Courier New"/>
                <a:ea typeface="Courier New"/>
                <a:cs typeface="Courier New"/>
                <a:sym typeface="Courier New"/>
              </a:rPr>
              <a:t>);</a:t>
            </a:r>
            <a:endParaRPr sz="2000">
              <a:solidFill>
                <a:srgbClr val="DCDCDC"/>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s-AR" sz="2000">
                <a:solidFill>
                  <a:srgbClr val="D4D4D4"/>
                </a:solidFill>
                <a:latin typeface="Courier New"/>
                <a:ea typeface="Courier New"/>
                <a:cs typeface="Courier New"/>
                <a:sym typeface="Courier New"/>
              </a:rPr>
              <a:t>  subscriber</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complete</a:t>
            </a:r>
            <a:r>
              <a:rPr lang="es-AR" sz="2000">
                <a:solidFill>
                  <a:srgbClr val="DCDCDC"/>
                </a:solidFill>
                <a:latin typeface="Courier New"/>
                <a:ea typeface="Courier New"/>
                <a:cs typeface="Courier New"/>
                <a:sym typeface="Courier New"/>
              </a:rPr>
              <a:t>();</a:t>
            </a:r>
            <a:endParaRPr sz="2000">
              <a:solidFill>
                <a:srgbClr val="DCDCDC"/>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 </a:t>
            </a:r>
            <a:r>
              <a:rPr lang="es-AR" sz="2000">
                <a:solidFill>
                  <a:srgbClr val="B5CEA8"/>
                </a:solidFill>
                <a:latin typeface="Courier New"/>
                <a:ea typeface="Courier New"/>
                <a:cs typeface="Courier New"/>
                <a:sym typeface="Courier New"/>
              </a:rPr>
              <a:t>1000</a:t>
            </a:r>
            <a:r>
              <a:rPr lang="es-AR" sz="2000">
                <a:solidFill>
                  <a:srgbClr val="DCDCDC"/>
                </a:solidFill>
                <a:latin typeface="Courier New"/>
                <a:ea typeface="Courier New"/>
                <a:cs typeface="Courier New"/>
                <a:sym typeface="Courier New"/>
              </a:rPr>
              <a:t>);</a:t>
            </a:r>
            <a:endParaRPr sz="2000">
              <a:solidFill>
                <a:srgbClr val="DCDCDC"/>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s-AR" sz="2000">
                <a:solidFill>
                  <a:srgbClr val="DCDCDC"/>
                </a:solidFill>
                <a:latin typeface="Courier New"/>
                <a:ea typeface="Courier New"/>
                <a:cs typeface="Courier New"/>
                <a:sym typeface="Courier New"/>
              </a:rPr>
              <a:t>});</a:t>
            </a:r>
            <a:endParaRPr sz="2000">
              <a:solidFill>
                <a:srgbClr val="0000FF"/>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552199" y="228601"/>
            <a:ext cx="11151900" cy="609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95959"/>
              </a:buClr>
              <a:buSzPts val="4400"/>
              <a:buFont typeface="Quattrocento Sans"/>
              <a:buNone/>
            </a:pPr>
            <a:r>
              <a:rPr lang="es-AR">
                <a:solidFill>
                  <a:srgbClr val="00FF00"/>
                </a:solidFill>
                <a:latin typeface="Quattrocento Sans"/>
                <a:ea typeface="Quattrocento Sans"/>
                <a:cs typeface="Quattrocento Sans"/>
                <a:sym typeface="Quattrocento Sans"/>
              </a:rPr>
              <a:t>&lt;Observables y Suscriptores&gt;</a:t>
            </a:r>
            <a:endParaRPr>
              <a:solidFill>
                <a:srgbClr val="00FF00"/>
              </a:solidFill>
              <a:latin typeface="Quattrocento Sans"/>
              <a:ea typeface="Quattrocento Sans"/>
              <a:cs typeface="Quattrocento Sans"/>
              <a:sym typeface="Quattrocento Sans"/>
            </a:endParaRPr>
          </a:p>
        </p:txBody>
      </p:sp>
      <p:sp>
        <p:nvSpPr>
          <p:cNvPr id="165" name="Google Shape;165;p28"/>
          <p:cNvSpPr txBox="1"/>
          <p:nvPr>
            <p:ph idx="1" type="body"/>
          </p:nvPr>
        </p:nvSpPr>
        <p:spPr>
          <a:xfrm>
            <a:off x="691650" y="1160475"/>
            <a:ext cx="10445400" cy="5460900"/>
          </a:xfrm>
          <a:prstGeom prst="rect">
            <a:avLst/>
          </a:prstGeom>
          <a:noFill/>
          <a:ln>
            <a:noFill/>
          </a:ln>
        </p:spPr>
        <p:txBody>
          <a:bodyPr anchorCtr="0" anchor="t" bIns="0" lIns="0" spcFirstLastPara="1" rIns="0" wrap="square" tIns="0">
            <a:noAutofit/>
          </a:bodyPr>
          <a:lstStyle/>
          <a:p>
            <a:pPr indent="-406400" lvl="0" marL="457200" marR="0" rtl="0" algn="l">
              <a:lnSpc>
                <a:spcPct val="90000"/>
              </a:lnSpc>
              <a:spcBef>
                <a:spcPts val="560"/>
              </a:spcBef>
              <a:spcAft>
                <a:spcPts val="0"/>
              </a:spcAft>
              <a:buSzPts val="2800"/>
              <a:buChar char="●"/>
            </a:pPr>
            <a:r>
              <a:rPr lang="es-AR" sz="2800"/>
              <a:t>Suscriber</a:t>
            </a:r>
            <a:r>
              <a:rPr lang="es-AR" sz="2800"/>
              <a:t> en RxJS</a:t>
            </a:r>
            <a:endParaRPr sz="2800"/>
          </a:p>
          <a:p>
            <a:pPr indent="0" lvl="0" marL="0" marR="0" rtl="0" algn="l">
              <a:lnSpc>
                <a:spcPct val="90000"/>
              </a:lnSpc>
              <a:spcBef>
                <a:spcPts val="560"/>
              </a:spcBef>
              <a:spcAft>
                <a:spcPts val="0"/>
              </a:spcAft>
              <a:buNone/>
            </a:pPr>
            <a:r>
              <a:t/>
            </a:r>
            <a:endParaRPr sz="2800"/>
          </a:p>
          <a:p>
            <a:pPr indent="0" lvl="0" marL="0" rtl="0" algn="l">
              <a:lnSpc>
                <a:spcPct val="150000"/>
              </a:lnSpc>
              <a:spcBef>
                <a:spcPts val="0"/>
              </a:spcBef>
              <a:spcAft>
                <a:spcPts val="0"/>
              </a:spcAft>
              <a:buNone/>
            </a:pPr>
            <a:r>
              <a:rPr lang="es-AR" sz="2000">
                <a:solidFill>
                  <a:srgbClr val="D4D4D4"/>
                </a:solidFill>
                <a:latin typeface="Courier New"/>
                <a:ea typeface="Courier New"/>
                <a:cs typeface="Courier New"/>
                <a:sym typeface="Courier New"/>
              </a:rPr>
              <a:t>observable</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subscribe</a:t>
            </a:r>
            <a:r>
              <a:rPr lang="es-AR" sz="2000">
                <a:solidFill>
                  <a:srgbClr val="DCDCDC"/>
                </a:solidFill>
                <a:latin typeface="Courier New"/>
                <a:ea typeface="Courier New"/>
                <a:cs typeface="Courier New"/>
                <a:sym typeface="Courier New"/>
              </a:rPr>
              <a:t>({</a:t>
            </a:r>
            <a:endParaRPr sz="2000">
              <a:solidFill>
                <a:srgbClr val="DCDCDC"/>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s-AR" sz="2000">
                <a:solidFill>
                  <a:srgbClr val="D4D4D4"/>
                </a:solidFill>
                <a:latin typeface="Courier New"/>
                <a:ea typeface="Courier New"/>
                <a:cs typeface="Courier New"/>
                <a:sym typeface="Courier New"/>
              </a:rPr>
              <a:t> next</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x</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 </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 console</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log</a:t>
            </a:r>
            <a:r>
              <a:rPr lang="es-AR" sz="2000">
                <a:solidFill>
                  <a:srgbClr val="DCDCDC"/>
                </a:solidFill>
                <a:latin typeface="Courier New"/>
                <a:ea typeface="Courier New"/>
                <a:cs typeface="Courier New"/>
                <a:sym typeface="Courier New"/>
              </a:rPr>
              <a:t>(</a:t>
            </a:r>
            <a:r>
              <a:rPr lang="es-AR" sz="2000">
                <a:solidFill>
                  <a:srgbClr val="CE9178"/>
                </a:solidFill>
                <a:latin typeface="Courier New"/>
                <a:ea typeface="Courier New"/>
                <a:cs typeface="Courier New"/>
                <a:sym typeface="Courier New"/>
              </a:rPr>
              <a:t>'got value '</a:t>
            </a:r>
            <a:r>
              <a:rPr lang="es-AR" sz="2000">
                <a:solidFill>
                  <a:srgbClr val="D4D4D4"/>
                </a:solidFill>
                <a:latin typeface="Courier New"/>
                <a:ea typeface="Courier New"/>
                <a:cs typeface="Courier New"/>
                <a:sym typeface="Courier New"/>
              </a:rPr>
              <a:t> </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 x</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 </a:t>
            </a:r>
            <a:r>
              <a:rPr lang="es-AR" sz="2000">
                <a:solidFill>
                  <a:srgbClr val="DCDCDC"/>
                </a:solidFill>
                <a:latin typeface="Courier New"/>
                <a:ea typeface="Courier New"/>
                <a:cs typeface="Courier New"/>
                <a:sym typeface="Courier New"/>
              </a:rPr>
              <a:t>},</a:t>
            </a:r>
            <a:endParaRPr sz="2000">
              <a:solidFill>
                <a:srgbClr val="DCDCDC"/>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s-AR" sz="2000">
                <a:solidFill>
                  <a:srgbClr val="D4D4D4"/>
                </a:solidFill>
                <a:latin typeface="Courier New"/>
                <a:ea typeface="Courier New"/>
                <a:cs typeface="Courier New"/>
                <a:sym typeface="Courier New"/>
              </a:rPr>
              <a:t> error</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err</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 </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 console</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error</a:t>
            </a:r>
            <a:r>
              <a:rPr lang="es-AR" sz="2000">
                <a:solidFill>
                  <a:srgbClr val="DCDCDC"/>
                </a:solidFill>
                <a:latin typeface="Courier New"/>
                <a:ea typeface="Courier New"/>
                <a:cs typeface="Courier New"/>
                <a:sym typeface="Courier New"/>
              </a:rPr>
              <a:t>(</a:t>
            </a:r>
            <a:r>
              <a:rPr lang="es-AR" sz="2000">
                <a:solidFill>
                  <a:srgbClr val="CE9178"/>
                </a:solidFill>
                <a:latin typeface="Courier New"/>
                <a:ea typeface="Courier New"/>
                <a:cs typeface="Courier New"/>
                <a:sym typeface="Courier New"/>
              </a:rPr>
              <a:t>'something wrong occurred: '</a:t>
            </a:r>
            <a:r>
              <a:rPr lang="es-AR" sz="2000">
                <a:solidFill>
                  <a:srgbClr val="D4D4D4"/>
                </a:solidFill>
                <a:latin typeface="Courier New"/>
                <a:ea typeface="Courier New"/>
                <a:cs typeface="Courier New"/>
                <a:sym typeface="Courier New"/>
              </a:rPr>
              <a:t> </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 err</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 </a:t>
            </a:r>
            <a:r>
              <a:rPr lang="es-AR" sz="2000">
                <a:solidFill>
                  <a:srgbClr val="DCDCDC"/>
                </a:solidFill>
                <a:latin typeface="Courier New"/>
                <a:ea typeface="Courier New"/>
                <a:cs typeface="Courier New"/>
                <a:sym typeface="Courier New"/>
              </a:rPr>
              <a:t>},</a:t>
            </a:r>
            <a:endParaRPr sz="2000">
              <a:solidFill>
                <a:srgbClr val="DCDCDC"/>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s-AR" sz="2000">
                <a:solidFill>
                  <a:srgbClr val="D4D4D4"/>
                </a:solidFill>
                <a:latin typeface="Courier New"/>
                <a:ea typeface="Courier New"/>
                <a:cs typeface="Courier New"/>
                <a:sym typeface="Courier New"/>
              </a:rPr>
              <a:t> complete</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 </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 console</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log</a:t>
            </a:r>
            <a:r>
              <a:rPr lang="es-AR" sz="2000">
                <a:solidFill>
                  <a:srgbClr val="DCDCDC"/>
                </a:solidFill>
                <a:latin typeface="Courier New"/>
                <a:ea typeface="Courier New"/>
                <a:cs typeface="Courier New"/>
                <a:sym typeface="Courier New"/>
              </a:rPr>
              <a:t>(</a:t>
            </a:r>
            <a:r>
              <a:rPr lang="es-AR" sz="2000">
                <a:solidFill>
                  <a:srgbClr val="CE9178"/>
                </a:solidFill>
                <a:latin typeface="Courier New"/>
                <a:ea typeface="Courier New"/>
                <a:cs typeface="Courier New"/>
                <a:sym typeface="Courier New"/>
              </a:rPr>
              <a:t>'done'</a:t>
            </a:r>
            <a:r>
              <a:rPr lang="es-AR" sz="2000">
                <a:solidFill>
                  <a:srgbClr val="DCDCDC"/>
                </a:solidFill>
                <a:latin typeface="Courier New"/>
                <a:ea typeface="Courier New"/>
                <a:cs typeface="Courier New"/>
                <a:sym typeface="Courier New"/>
              </a:rPr>
              <a:t>);</a:t>
            </a:r>
            <a:r>
              <a:rPr lang="es-AR" sz="2000">
                <a:solidFill>
                  <a:srgbClr val="D4D4D4"/>
                </a:solidFill>
                <a:latin typeface="Courier New"/>
                <a:ea typeface="Courier New"/>
                <a:cs typeface="Courier New"/>
                <a:sym typeface="Courier New"/>
              </a:rPr>
              <a:t> </a:t>
            </a:r>
            <a:r>
              <a:rPr lang="es-AR" sz="2000">
                <a:solidFill>
                  <a:srgbClr val="DCDCDC"/>
                </a:solidFill>
                <a:latin typeface="Courier New"/>
                <a:ea typeface="Courier New"/>
                <a:cs typeface="Courier New"/>
                <a:sym typeface="Courier New"/>
              </a:rPr>
              <a:t>}</a:t>
            </a:r>
            <a:endParaRPr sz="2000">
              <a:solidFill>
                <a:srgbClr val="DCDCDC"/>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s-AR" sz="2000">
                <a:solidFill>
                  <a:srgbClr val="DCDCDC"/>
                </a:solidFill>
                <a:latin typeface="Courier New"/>
                <a:ea typeface="Courier New"/>
                <a:cs typeface="Courier New"/>
                <a:sym typeface="Courier New"/>
              </a:rPr>
              <a:t>});</a:t>
            </a:r>
            <a:endParaRPr sz="2000">
              <a:solidFill>
                <a:srgbClr val="569CD6"/>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552199" y="228601"/>
            <a:ext cx="11151900" cy="609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95959"/>
              </a:buClr>
              <a:buSzPts val="4400"/>
              <a:buFont typeface="Quattrocento Sans"/>
              <a:buNone/>
            </a:pPr>
            <a:r>
              <a:rPr lang="es-AR">
                <a:solidFill>
                  <a:srgbClr val="00FF00"/>
                </a:solidFill>
                <a:latin typeface="Quattrocento Sans"/>
                <a:ea typeface="Quattrocento Sans"/>
                <a:cs typeface="Quattrocento Sans"/>
                <a:sym typeface="Quattrocento Sans"/>
              </a:rPr>
              <a:t>&lt;Observables y Suscriptores&gt;</a:t>
            </a:r>
            <a:endParaRPr>
              <a:solidFill>
                <a:srgbClr val="00FF00"/>
              </a:solidFill>
              <a:latin typeface="Quattrocento Sans"/>
              <a:ea typeface="Quattrocento Sans"/>
              <a:cs typeface="Quattrocento Sans"/>
              <a:sym typeface="Quattrocento Sans"/>
            </a:endParaRPr>
          </a:p>
        </p:txBody>
      </p:sp>
      <p:sp>
        <p:nvSpPr>
          <p:cNvPr id="171" name="Google Shape;171;p29"/>
          <p:cNvSpPr txBox="1"/>
          <p:nvPr>
            <p:ph idx="1" type="body"/>
          </p:nvPr>
        </p:nvSpPr>
        <p:spPr>
          <a:xfrm>
            <a:off x="691650" y="1160475"/>
            <a:ext cx="10445400" cy="5460900"/>
          </a:xfrm>
          <a:prstGeom prst="rect">
            <a:avLst/>
          </a:prstGeom>
          <a:noFill/>
          <a:ln>
            <a:noFill/>
          </a:ln>
        </p:spPr>
        <p:txBody>
          <a:bodyPr anchorCtr="0" anchor="t" bIns="0" lIns="0" spcFirstLastPara="1" rIns="0" wrap="square" tIns="0">
            <a:noAutofit/>
          </a:bodyPr>
          <a:lstStyle/>
          <a:p>
            <a:pPr indent="-406400" lvl="0" marL="457200" marR="0" rtl="0" algn="l">
              <a:lnSpc>
                <a:spcPct val="90000"/>
              </a:lnSpc>
              <a:spcBef>
                <a:spcPts val="560"/>
              </a:spcBef>
              <a:spcAft>
                <a:spcPts val="0"/>
              </a:spcAft>
              <a:buSzPts val="2800"/>
              <a:buChar char="●"/>
            </a:pPr>
            <a:r>
              <a:rPr lang="es-AR" sz="2800"/>
              <a:t>¿Siempre hay que crear un observable “a mano”?</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552199" y="228601"/>
            <a:ext cx="11151900" cy="609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95959"/>
              </a:buClr>
              <a:buSzPts val="4400"/>
              <a:buFont typeface="Quattrocento Sans"/>
              <a:buNone/>
            </a:pPr>
            <a:r>
              <a:rPr lang="es-AR">
                <a:solidFill>
                  <a:srgbClr val="00FF00"/>
                </a:solidFill>
                <a:latin typeface="Quattrocento Sans"/>
                <a:ea typeface="Quattrocento Sans"/>
                <a:cs typeface="Quattrocento Sans"/>
                <a:sym typeface="Quattrocento Sans"/>
              </a:rPr>
              <a:t>&lt;Observables y Suscriptores&gt;</a:t>
            </a:r>
            <a:endParaRPr>
              <a:solidFill>
                <a:srgbClr val="00FF00"/>
              </a:solidFill>
              <a:latin typeface="Quattrocento Sans"/>
              <a:ea typeface="Quattrocento Sans"/>
              <a:cs typeface="Quattrocento Sans"/>
              <a:sym typeface="Quattrocento Sans"/>
            </a:endParaRPr>
          </a:p>
        </p:txBody>
      </p:sp>
      <p:sp>
        <p:nvSpPr>
          <p:cNvPr id="177" name="Google Shape;177;p30"/>
          <p:cNvSpPr txBox="1"/>
          <p:nvPr>
            <p:ph idx="1" type="body"/>
          </p:nvPr>
        </p:nvSpPr>
        <p:spPr>
          <a:xfrm>
            <a:off x="691650" y="1160475"/>
            <a:ext cx="10445400" cy="5460900"/>
          </a:xfrm>
          <a:prstGeom prst="rect">
            <a:avLst/>
          </a:prstGeom>
          <a:noFill/>
          <a:ln>
            <a:noFill/>
          </a:ln>
        </p:spPr>
        <p:txBody>
          <a:bodyPr anchorCtr="0" anchor="t" bIns="0" lIns="0" spcFirstLastPara="1" rIns="0" wrap="square" tIns="0">
            <a:noAutofit/>
          </a:bodyPr>
          <a:lstStyle/>
          <a:p>
            <a:pPr indent="-406400" lvl="0" marL="457200" marR="0" rtl="0" algn="l">
              <a:lnSpc>
                <a:spcPct val="90000"/>
              </a:lnSpc>
              <a:spcBef>
                <a:spcPts val="560"/>
              </a:spcBef>
              <a:spcAft>
                <a:spcPts val="0"/>
              </a:spcAft>
              <a:buSzPts val="2800"/>
              <a:buChar char="●"/>
            </a:pPr>
            <a:r>
              <a:rPr lang="es-AR" sz="2800"/>
              <a:t>¿Siempre hay que crear un observable “a mano”?</a:t>
            </a:r>
            <a:endParaRPr sz="2800"/>
          </a:p>
          <a:p>
            <a:pPr indent="-406400" lvl="1" marL="914400" marR="0" rtl="0" algn="l">
              <a:lnSpc>
                <a:spcPct val="90000"/>
              </a:lnSpc>
              <a:spcBef>
                <a:spcPts val="0"/>
              </a:spcBef>
              <a:spcAft>
                <a:spcPts val="0"/>
              </a:spcAft>
              <a:buSzPts val="2800"/>
              <a:buChar char="○"/>
            </a:pPr>
            <a:r>
              <a:rPr lang="es-AR" sz="2800"/>
              <a:t>NO</a:t>
            </a:r>
            <a:endParaRPr sz="2800"/>
          </a:p>
          <a:p>
            <a:pPr indent="0" lvl="0" marL="0" marR="0" rtl="0" algn="l">
              <a:lnSpc>
                <a:spcPct val="90000"/>
              </a:lnSpc>
              <a:spcBef>
                <a:spcPts val="560"/>
              </a:spcBef>
              <a:spcAft>
                <a:spcPts val="0"/>
              </a:spcAft>
              <a:buNone/>
            </a:pPr>
            <a:r>
              <a:t/>
            </a:r>
            <a:endParaRPr sz="2800"/>
          </a:p>
          <a:p>
            <a:pPr indent="0" lvl="0" marL="0" marR="0" rtl="0" algn="l">
              <a:lnSpc>
                <a:spcPct val="90000"/>
              </a:lnSpc>
              <a:spcBef>
                <a:spcPts val="560"/>
              </a:spcBef>
              <a:spcAft>
                <a:spcPts val="0"/>
              </a:spcAft>
              <a:buNone/>
            </a:pPr>
            <a:r>
              <a:rPr lang="es-AR" sz="2800"/>
              <a:t>Podemos tener el caso de que el backend nos devuelva los datos que esperamos e internamente lo convierta a un Observable&lt;TipoDato&gt;</a:t>
            </a:r>
            <a:endParaRPr sz="2800"/>
          </a:p>
          <a:p>
            <a:pPr indent="0" lvl="0" marL="0" marR="0" rtl="0" algn="l">
              <a:lnSpc>
                <a:spcPct val="90000"/>
              </a:lnSpc>
              <a:spcBef>
                <a:spcPts val="560"/>
              </a:spcBef>
              <a:spcAft>
                <a:spcPts val="0"/>
              </a:spcAft>
              <a:buNone/>
            </a:pPr>
            <a:r>
              <a:t/>
            </a:r>
            <a:endParaRPr sz="2800"/>
          </a:p>
          <a:p>
            <a:pPr indent="0" lvl="0" marL="0" rtl="0" algn="l">
              <a:lnSpc>
                <a:spcPct val="135714"/>
              </a:lnSpc>
              <a:spcBef>
                <a:spcPts val="0"/>
              </a:spcBef>
              <a:spcAft>
                <a:spcPts val="0"/>
              </a:spcAft>
              <a:buNone/>
            </a:pPr>
            <a:r>
              <a:rPr lang="es-AR" sz="2000">
                <a:solidFill>
                  <a:srgbClr val="F92672"/>
                </a:solidFill>
                <a:latin typeface="Courier New"/>
                <a:ea typeface="Courier New"/>
                <a:cs typeface="Courier New"/>
                <a:sym typeface="Courier New"/>
              </a:rPr>
              <a:t>public</a:t>
            </a:r>
            <a:r>
              <a:rPr lang="es-AR" sz="2000">
                <a:solidFill>
                  <a:srgbClr val="F8F8F2"/>
                </a:solidFill>
                <a:latin typeface="Courier New"/>
                <a:ea typeface="Courier New"/>
                <a:cs typeface="Courier New"/>
                <a:sym typeface="Courier New"/>
              </a:rPr>
              <a:t> </a:t>
            </a:r>
            <a:r>
              <a:rPr lang="es-AR" sz="2000">
                <a:solidFill>
                  <a:srgbClr val="A6E22E"/>
                </a:solidFill>
                <a:latin typeface="Courier New"/>
                <a:ea typeface="Courier New"/>
                <a:cs typeface="Courier New"/>
                <a:sym typeface="Courier New"/>
              </a:rPr>
              <a:t>Get</a:t>
            </a:r>
            <a:r>
              <a:rPr lang="es-AR" sz="2000">
                <a:solidFill>
                  <a:srgbClr val="F8F8F2"/>
                </a:solidFill>
                <a:latin typeface="Courier New"/>
                <a:ea typeface="Courier New"/>
                <a:cs typeface="Courier New"/>
                <a:sym typeface="Courier New"/>
              </a:rPr>
              <a:t>(</a:t>
            </a:r>
            <a:r>
              <a:rPr i="1" lang="es-AR" sz="2000">
                <a:solidFill>
                  <a:srgbClr val="FD971F"/>
                </a:solidFill>
                <a:latin typeface="Courier New"/>
                <a:ea typeface="Courier New"/>
                <a:cs typeface="Courier New"/>
                <a:sym typeface="Courier New"/>
              </a:rPr>
              <a:t>id</a:t>
            </a:r>
            <a:r>
              <a:rPr lang="es-AR" sz="2000">
                <a:solidFill>
                  <a:srgbClr val="F92672"/>
                </a:solidFill>
                <a:latin typeface="Courier New"/>
                <a:ea typeface="Courier New"/>
                <a:cs typeface="Courier New"/>
                <a:sym typeface="Courier New"/>
              </a:rPr>
              <a:t>:</a:t>
            </a:r>
            <a:r>
              <a:rPr lang="es-AR" sz="2000">
                <a:solidFill>
                  <a:srgbClr val="F8F8F2"/>
                </a:solidFill>
                <a:latin typeface="Courier New"/>
                <a:ea typeface="Courier New"/>
                <a:cs typeface="Courier New"/>
                <a:sym typeface="Courier New"/>
              </a:rPr>
              <a:t> </a:t>
            </a:r>
            <a:r>
              <a:rPr i="1" lang="es-AR" sz="2000">
                <a:solidFill>
                  <a:srgbClr val="66D9EF"/>
                </a:solidFill>
                <a:latin typeface="Courier New"/>
                <a:ea typeface="Courier New"/>
                <a:cs typeface="Courier New"/>
                <a:sym typeface="Courier New"/>
              </a:rPr>
              <a:t>number</a:t>
            </a:r>
            <a:r>
              <a:rPr lang="es-AR" sz="2000">
                <a:solidFill>
                  <a:srgbClr val="F8F8F2"/>
                </a:solidFill>
                <a:latin typeface="Courier New"/>
                <a:ea typeface="Courier New"/>
                <a:cs typeface="Courier New"/>
                <a:sym typeface="Courier New"/>
              </a:rPr>
              <a:t>)</a:t>
            </a:r>
            <a:r>
              <a:rPr lang="es-AR" sz="2000">
                <a:solidFill>
                  <a:srgbClr val="F92672"/>
                </a:solidFill>
                <a:latin typeface="Courier New"/>
                <a:ea typeface="Courier New"/>
                <a:cs typeface="Courier New"/>
                <a:sym typeface="Courier New"/>
              </a:rPr>
              <a:t>:</a:t>
            </a:r>
            <a:r>
              <a:rPr lang="es-AR" sz="2000">
                <a:solidFill>
                  <a:srgbClr val="F8F8F2"/>
                </a:solidFill>
                <a:latin typeface="Courier New"/>
                <a:ea typeface="Courier New"/>
                <a:cs typeface="Courier New"/>
                <a:sym typeface="Courier New"/>
              </a:rPr>
              <a:t> </a:t>
            </a:r>
            <a:r>
              <a:rPr lang="es-AR" sz="2000">
                <a:solidFill>
                  <a:srgbClr val="A6E22E"/>
                </a:solidFill>
                <a:latin typeface="Courier New"/>
                <a:ea typeface="Courier New"/>
                <a:cs typeface="Courier New"/>
                <a:sym typeface="Courier New"/>
              </a:rPr>
              <a:t>Observable</a:t>
            </a:r>
            <a:r>
              <a:rPr lang="es-AR" sz="2000">
                <a:solidFill>
                  <a:srgbClr val="F8F8F2"/>
                </a:solidFill>
                <a:latin typeface="Courier New"/>
                <a:ea typeface="Courier New"/>
                <a:cs typeface="Courier New"/>
                <a:sym typeface="Courier New"/>
              </a:rPr>
              <a:t>&lt;</a:t>
            </a:r>
            <a:r>
              <a:rPr lang="es-AR" sz="2000">
                <a:solidFill>
                  <a:srgbClr val="A6E22E"/>
                </a:solidFill>
                <a:latin typeface="Courier New"/>
                <a:ea typeface="Courier New"/>
                <a:cs typeface="Courier New"/>
                <a:sym typeface="Courier New"/>
              </a:rPr>
              <a:t>Number</a:t>
            </a:r>
            <a:r>
              <a:rPr lang="es-AR" sz="2000">
                <a:solidFill>
                  <a:srgbClr val="F8F8F2"/>
                </a:solidFill>
                <a:latin typeface="Courier New"/>
                <a:ea typeface="Courier New"/>
                <a:cs typeface="Courier New"/>
                <a:sym typeface="Courier New"/>
              </a:rPr>
              <a:t>&gt;</a:t>
            </a:r>
            <a:endParaRPr sz="20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F8F8F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s-AR" sz="2800"/>
              <a:t>Ejercicio → </a:t>
            </a:r>
            <a:r>
              <a:rPr lang="es-AR" sz="2800" u="sng">
                <a:solidFill>
                  <a:schemeClr val="hlink"/>
                </a:solidFill>
                <a:hlinkClick r:id="rId3"/>
              </a:rPr>
              <a:t>https://stackblitz.com/edit/observablesuscribe</a:t>
            </a:r>
            <a:endParaRPr sz="2800"/>
          </a:p>
          <a:p>
            <a:pPr indent="0" lvl="0" marL="0" rtl="0" algn="l">
              <a:lnSpc>
                <a:spcPct val="100000"/>
              </a:lnSpc>
              <a:spcBef>
                <a:spcPts val="0"/>
              </a:spcBef>
              <a:spcAft>
                <a:spcPts val="0"/>
              </a:spcAft>
              <a:buNone/>
            </a:pPr>
            <a:r>
              <a:t/>
            </a:r>
            <a:endParaRPr sz="2800"/>
          </a:p>
          <a:p>
            <a:pPr indent="0" lvl="0" marL="0" rtl="0" algn="l">
              <a:lnSpc>
                <a:spcPct val="135714"/>
              </a:lnSpc>
              <a:spcBef>
                <a:spcPts val="0"/>
              </a:spcBef>
              <a:spcAft>
                <a:spcPts val="0"/>
              </a:spcAft>
              <a:buNone/>
            </a:pPr>
            <a:r>
              <a:t/>
            </a:r>
            <a:endParaRPr sz="2000">
              <a:solidFill>
                <a:srgbClr val="F8F8F2"/>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1"/>
          <p:cNvSpPr txBox="1"/>
          <p:nvPr/>
        </p:nvSpPr>
        <p:spPr>
          <a:xfrm>
            <a:off x="294468" y="359056"/>
            <a:ext cx="11596766" cy="1606594"/>
          </a:xfrm>
          <a:prstGeom prst="rect">
            <a:avLst/>
          </a:prstGeom>
          <a:noFill/>
          <a:ln>
            <a:noFill/>
          </a:ln>
        </p:spPr>
        <p:txBody>
          <a:bodyPr anchorCtr="0" anchor="b" bIns="0" lIns="91425" spcFirstLastPara="1" rIns="0" wrap="square" tIns="0">
            <a:noAutofit/>
          </a:bodyPr>
          <a:lstStyle/>
          <a:p>
            <a:pPr indent="0" lvl="0" marL="0" marR="0" rtl="0" algn="l">
              <a:lnSpc>
                <a:spcPct val="90000"/>
              </a:lnSpc>
              <a:spcBef>
                <a:spcPts val="0"/>
              </a:spcBef>
              <a:spcAft>
                <a:spcPts val="0"/>
              </a:spcAft>
              <a:buClr>
                <a:schemeClr val="lt1"/>
              </a:buClr>
              <a:buSzPts val="5800"/>
              <a:buFont typeface="Quattrocento Sans"/>
              <a:buNone/>
            </a:pPr>
            <a:r>
              <a:rPr b="1" i="0" lang="es-AR" sz="5800" u="none" cap="none" strike="noStrike">
                <a:solidFill>
                  <a:schemeClr val="lt1"/>
                </a:solidFill>
                <a:latin typeface="Quattrocento Sans"/>
                <a:ea typeface="Quattrocento Sans"/>
                <a:cs typeface="Quattrocento Sans"/>
                <a:sym typeface="Quattrocento Sans"/>
              </a:rPr>
              <a:t>&lt;</a:t>
            </a:r>
            <a:r>
              <a:rPr b="1" lang="es-AR" sz="5800">
                <a:solidFill>
                  <a:schemeClr val="lt1"/>
                </a:solidFill>
                <a:latin typeface="Quattrocento Sans"/>
                <a:ea typeface="Quattrocento Sans"/>
                <a:cs typeface="Quattrocento Sans"/>
                <a:sym typeface="Quattrocento Sans"/>
              </a:rPr>
              <a:t>2.	HTTPCLIENT</a:t>
            </a:r>
            <a:r>
              <a:rPr b="1" i="0" lang="es-AR" sz="5800" u="none" cap="none" strike="noStrike">
                <a:solidFill>
                  <a:schemeClr val="lt1"/>
                </a:solidFill>
                <a:latin typeface="Quattrocento Sans"/>
                <a:ea typeface="Quattrocento Sans"/>
                <a:cs typeface="Quattrocento Sans"/>
                <a:sym typeface="Quattrocento Sans"/>
              </a:rPr>
              <a:t>&gt;</a:t>
            </a:r>
            <a:br>
              <a:rPr b="1" i="0" lang="es-AR" sz="5800" u="none" cap="none" strike="noStrike">
                <a:solidFill>
                  <a:schemeClr val="lt1"/>
                </a:solidFill>
                <a:latin typeface="Quattrocento Sans"/>
                <a:ea typeface="Quattrocento Sans"/>
                <a:cs typeface="Quattrocento Sans"/>
                <a:sym typeface="Quattrocento Sans"/>
              </a:rPr>
            </a:br>
            <a:endParaRPr b="1" i="0" sz="5800" u="none" cap="none" strike="noStrike">
              <a:solidFill>
                <a:schemeClr val="lt1"/>
              </a:solidFill>
              <a:latin typeface="Quattrocento Sans"/>
              <a:ea typeface="Quattrocento Sans"/>
              <a:cs typeface="Quattrocento Sans"/>
              <a:sym typeface="Quattrocento Sans"/>
            </a:endParaRPr>
          </a:p>
        </p:txBody>
      </p:sp>
      <p:sp>
        <p:nvSpPr>
          <p:cNvPr id="183" name="Google Shape;183;p31"/>
          <p:cNvSpPr txBox="1"/>
          <p:nvPr/>
        </p:nvSpPr>
        <p:spPr>
          <a:xfrm>
            <a:off x="377125" y="1699800"/>
            <a:ext cx="9363300" cy="3839400"/>
          </a:xfrm>
          <a:prstGeom prst="rect">
            <a:avLst/>
          </a:prstGeom>
          <a:noFill/>
          <a:ln>
            <a:noFill/>
          </a:ln>
        </p:spPr>
        <p:txBody>
          <a:bodyPr anchorCtr="0" anchor="ctr" bIns="0" lIns="91425" spcFirstLastPara="1" rIns="0" wrap="square" tIns="0">
            <a:noAutofit/>
          </a:bodyPr>
          <a:lstStyle/>
          <a:p>
            <a:pPr indent="-381000" lvl="0" marL="457200" marR="0" rtl="0" algn="l">
              <a:lnSpc>
                <a:spcPct val="90000"/>
              </a:lnSpc>
              <a:spcBef>
                <a:spcPts val="0"/>
              </a:spcBef>
              <a:spcAft>
                <a:spcPts val="0"/>
              </a:spcAft>
              <a:buClr>
                <a:schemeClr val="lt1"/>
              </a:buClr>
              <a:buSzPts val="2400"/>
              <a:buFont typeface="Impact"/>
              <a:buChar char="●"/>
            </a:pPr>
            <a:r>
              <a:rPr lang="es-AR" sz="2400">
                <a:solidFill>
                  <a:schemeClr val="lt1"/>
                </a:solidFill>
                <a:latin typeface="Impact"/>
                <a:ea typeface="Impact"/>
                <a:cs typeface="Impact"/>
                <a:sym typeface="Impact"/>
              </a:rPr>
              <a:t>Módulo</a:t>
            </a:r>
            <a:r>
              <a:rPr lang="es-AR" sz="2400">
                <a:solidFill>
                  <a:schemeClr val="lt1"/>
                </a:solidFill>
                <a:latin typeface="Impact"/>
                <a:ea typeface="Impact"/>
                <a:cs typeface="Impact"/>
                <a:sym typeface="Impact"/>
              </a:rPr>
              <a:t> de angular que permite consumir servicios API</a:t>
            </a:r>
            <a:endParaRPr sz="2400">
              <a:solidFill>
                <a:schemeClr val="lt1"/>
              </a:solidFill>
              <a:latin typeface="Impact"/>
              <a:ea typeface="Impact"/>
              <a:cs typeface="Impact"/>
              <a:sym typeface="Impact"/>
            </a:endParaRPr>
          </a:p>
          <a:p>
            <a:pPr indent="-381000" lvl="1" marL="914400" marR="0" rtl="0" algn="l">
              <a:lnSpc>
                <a:spcPct val="90000"/>
              </a:lnSpc>
              <a:spcBef>
                <a:spcPts val="0"/>
              </a:spcBef>
              <a:spcAft>
                <a:spcPts val="0"/>
              </a:spcAft>
              <a:buClr>
                <a:schemeClr val="lt1"/>
              </a:buClr>
              <a:buSzPts val="2400"/>
              <a:buFont typeface="Impact"/>
              <a:buChar char="○"/>
            </a:pPr>
            <a:r>
              <a:rPr lang="es-AR" sz="2400">
                <a:solidFill>
                  <a:schemeClr val="lt1"/>
                </a:solidFill>
                <a:latin typeface="Impact"/>
                <a:ea typeface="Impact"/>
                <a:cs typeface="Impact"/>
                <a:sym typeface="Impact"/>
              </a:rPr>
              <a:t>GET</a:t>
            </a:r>
            <a:endParaRPr sz="2400">
              <a:solidFill>
                <a:schemeClr val="lt1"/>
              </a:solidFill>
              <a:latin typeface="Impact"/>
              <a:ea typeface="Impact"/>
              <a:cs typeface="Impact"/>
              <a:sym typeface="Impact"/>
            </a:endParaRPr>
          </a:p>
          <a:p>
            <a:pPr indent="-381000" lvl="1" marL="914400" marR="0" rtl="0" algn="l">
              <a:lnSpc>
                <a:spcPct val="90000"/>
              </a:lnSpc>
              <a:spcBef>
                <a:spcPts val="0"/>
              </a:spcBef>
              <a:spcAft>
                <a:spcPts val="0"/>
              </a:spcAft>
              <a:buClr>
                <a:schemeClr val="lt1"/>
              </a:buClr>
              <a:buSzPts val="2400"/>
              <a:buFont typeface="Impact"/>
              <a:buChar char="○"/>
            </a:pPr>
            <a:r>
              <a:rPr lang="es-AR" sz="2400">
                <a:solidFill>
                  <a:schemeClr val="lt1"/>
                </a:solidFill>
                <a:latin typeface="Impact"/>
                <a:ea typeface="Impact"/>
                <a:cs typeface="Impact"/>
                <a:sym typeface="Impact"/>
              </a:rPr>
              <a:t>POST</a:t>
            </a:r>
            <a:endParaRPr sz="2400">
              <a:solidFill>
                <a:schemeClr val="lt1"/>
              </a:solidFill>
              <a:latin typeface="Impact"/>
              <a:ea typeface="Impact"/>
              <a:cs typeface="Impact"/>
              <a:sym typeface="Impact"/>
            </a:endParaRPr>
          </a:p>
          <a:p>
            <a:pPr indent="-381000" lvl="1" marL="914400" marR="0" rtl="0" algn="l">
              <a:lnSpc>
                <a:spcPct val="90000"/>
              </a:lnSpc>
              <a:spcBef>
                <a:spcPts val="0"/>
              </a:spcBef>
              <a:spcAft>
                <a:spcPts val="0"/>
              </a:spcAft>
              <a:buClr>
                <a:schemeClr val="lt1"/>
              </a:buClr>
              <a:buSzPts val="2400"/>
              <a:buFont typeface="Impact"/>
              <a:buChar char="○"/>
            </a:pPr>
            <a:r>
              <a:rPr lang="es-AR" sz="2400">
                <a:solidFill>
                  <a:schemeClr val="lt1"/>
                </a:solidFill>
                <a:latin typeface="Impact"/>
                <a:ea typeface="Impact"/>
                <a:cs typeface="Impact"/>
                <a:sym typeface="Impact"/>
              </a:rPr>
              <a:t>PUT</a:t>
            </a:r>
            <a:endParaRPr sz="2400">
              <a:solidFill>
                <a:schemeClr val="lt1"/>
              </a:solidFill>
              <a:latin typeface="Impact"/>
              <a:ea typeface="Impact"/>
              <a:cs typeface="Impact"/>
              <a:sym typeface="Impact"/>
            </a:endParaRPr>
          </a:p>
          <a:p>
            <a:pPr indent="-381000" lvl="1" marL="914400" marR="0" rtl="0" algn="l">
              <a:lnSpc>
                <a:spcPct val="90000"/>
              </a:lnSpc>
              <a:spcBef>
                <a:spcPts val="0"/>
              </a:spcBef>
              <a:spcAft>
                <a:spcPts val="0"/>
              </a:spcAft>
              <a:buClr>
                <a:schemeClr val="lt1"/>
              </a:buClr>
              <a:buSzPts val="2400"/>
              <a:buFont typeface="Impact"/>
              <a:buChar char="○"/>
            </a:pPr>
            <a:r>
              <a:rPr lang="es-AR" sz="2400">
                <a:solidFill>
                  <a:schemeClr val="lt1"/>
                </a:solidFill>
                <a:latin typeface="Impact"/>
                <a:ea typeface="Impact"/>
                <a:cs typeface="Impact"/>
                <a:sym typeface="Impact"/>
              </a:rPr>
              <a:t>DELETE</a:t>
            </a:r>
            <a:endParaRPr sz="2400">
              <a:solidFill>
                <a:schemeClr val="lt1"/>
              </a:solidFill>
              <a:latin typeface="Impact"/>
              <a:ea typeface="Impact"/>
              <a:cs typeface="Impact"/>
              <a:sym typeface="Impact"/>
            </a:endParaRPr>
          </a:p>
          <a:p>
            <a:pPr indent="-381000" lvl="0" marL="457200" marR="0" rtl="0" algn="l">
              <a:lnSpc>
                <a:spcPct val="90000"/>
              </a:lnSpc>
              <a:spcBef>
                <a:spcPts val="0"/>
              </a:spcBef>
              <a:spcAft>
                <a:spcPts val="0"/>
              </a:spcAft>
              <a:buClr>
                <a:schemeClr val="lt1"/>
              </a:buClr>
              <a:buSzPts val="2400"/>
              <a:buFont typeface="Impact"/>
              <a:buChar char="●"/>
            </a:pPr>
            <a:r>
              <a:rPr lang="es-AR" sz="2400">
                <a:solidFill>
                  <a:schemeClr val="lt1"/>
                </a:solidFill>
                <a:latin typeface="Impact"/>
                <a:ea typeface="Impact"/>
                <a:cs typeface="Impact"/>
                <a:sym typeface="Impact"/>
              </a:rPr>
              <a:t>Formatea la respuesta al tipo de dato esperado</a:t>
            </a:r>
            <a:endParaRPr sz="2400">
              <a:solidFill>
                <a:schemeClr val="lt1"/>
              </a:solidFill>
              <a:latin typeface="Impact"/>
              <a:ea typeface="Impact"/>
              <a:cs typeface="Impact"/>
              <a:sym typeface="Impact"/>
            </a:endParaRPr>
          </a:p>
          <a:p>
            <a:pPr indent="-381000" lvl="0" marL="457200" marR="0" rtl="0" algn="l">
              <a:lnSpc>
                <a:spcPct val="90000"/>
              </a:lnSpc>
              <a:spcBef>
                <a:spcPts val="0"/>
              </a:spcBef>
              <a:spcAft>
                <a:spcPts val="0"/>
              </a:spcAft>
              <a:buClr>
                <a:schemeClr val="lt1"/>
              </a:buClr>
              <a:buSzPts val="2400"/>
              <a:buFont typeface="Impact"/>
              <a:buChar char="●"/>
            </a:pPr>
            <a:r>
              <a:rPr lang="es-AR" sz="2400">
                <a:solidFill>
                  <a:schemeClr val="lt1"/>
                </a:solidFill>
                <a:latin typeface="Impact"/>
                <a:ea typeface="Impact"/>
                <a:cs typeface="Impact"/>
                <a:sym typeface="Impact"/>
              </a:rPr>
              <a:t>Ejercicio de ejemplo</a:t>
            </a:r>
            <a:endParaRPr sz="2400">
              <a:solidFill>
                <a:schemeClr val="lt1"/>
              </a:solidFill>
              <a:latin typeface="Impact"/>
              <a:ea typeface="Impact"/>
              <a:cs typeface="Impact"/>
              <a:sym typeface="Impact"/>
            </a:endParaRPr>
          </a:p>
          <a:p>
            <a:pPr indent="-381000" lvl="1" marL="914400" marR="0" rtl="0" algn="l">
              <a:lnSpc>
                <a:spcPct val="90000"/>
              </a:lnSpc>
              <a:spcBef>
                <a:spcPts val="0"/>
              </a:spcBef>
              <a:spcAft>
                <a:spcPts val="0"/>
              </a:spcAft>
              <a:buClr>
                <a:schemeClr val="lt1"/>
              </a:buClr>
              <a:buSzPts val="2400"/>
              <a:buFont typeface="Impact"/>
              <a:buChar char="○"/>
            </a:pPr>
            <a:r>
              <a:rPr lang="es-AR" sz="2400" u="sng">
                <a:solidFill>
                  <a:schemeClr val="accent5"/>
                </a:solidFill>
                <a:latin typeface="Impact"/>
                <a:ea typeface="Impact"/>
                <a:cs typeface="Impact"/>
                <a:sym typeface="Impact"/>
                <a:hlinkClick r:id="rId3"/>
              </a:rPr>
              <a:t>https://stackblitz.com/edit/angular-http-client-pei</a:t>
            </a:r>
            <a:endParaRPr i="0" sz="2400" u="none" cap="none" strike="noStrike">
              <a:solidFill>
                <a:schemeClr val="lt1"/>
              </a:solidFill>
              <a:latin typeface="Impact"/>
              <a:ea typeface="Impact"/>
              <a:cs typeface="Impact"/>
              <a:sym typeface="Impact"/>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415600" y="593367"/>
            <a:ext cx="11360700" cy="7635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595959"/>
              </a:buClr>
              <a:buSzPts val="4400"/>
              <a:buFont typeface="Quattrocento Sans"/>
              <a:buNone/>
            </a:pPr>
            <a:r>
              <a:rPr lang="es-AR">
                <a:solidFill>
                  <a:srgbClr val="00FF00"/>
                </a:solidFill>
                <a:latin typeface="Quattrocento Sans"/>
                <a:ea typeface="Quattrocento Sans"/>
                <a:cs typeface="Quattrocento Sans"/>
                <a:sym typeface="Quattrocento Sans"/>
              </a:rPr>
              <a:t>&lt;</a:t>
            </a:r>
            <a:r>
              <a:rPr lang="es-AR">
                <a:solidFill>
                  <a:srgbClr val="00FF00"/>
                </a:solidFill>
              </a:rPr>
              <a:t>Request simple</a:t>
            </a:r>
            <a:r>
              <a:rPr lang="es-AR">
                <a:solidFill>
                  <a:srgbClr val="00FF00"/>
                </a:solidFill>
                <a:latin typeface="Quattrocento Sans"/>
                <a:ea typeface="Quattrocento Sans"/>
                <a:cs typeface="Quattrocento Sans"/>
                <a:sym typeface="Quattrocento Sans"/>
              </a:rPr>
              <a:t>&gt;</a:t>
            </a:r>
            <a:endParaRPr>
              <a:solidFill>
                <a:srgbClr val="00FF00"/>
              </a:solidFill>
              <a:latin typeface="Quattrocento Sans"/>
              <a:ea typeface="Quattrocento Sans"/>
              <a:cs typeface="Quattrocento Sans"/>
              <a:sym typeface="Quattrocento Sans"/>
            </a:endParaRPr>
          </a:p>
        </p:txBody>
      </p:sp>
      <p:sp>
        <p:nvSpPr>
          <p:cNvPr id="189" name="Google Shape;189;p32"/>
          <p:cNvSpPr txBox="1"/>
          <p:nvPr>
            <p:ph idx="1" type="body"/>
          </p:nvPr>
        </p:nvSpPr>
        <p:spPr>
          <a:xfrm>
            <a:off x="415600" y="2113077"/>
            <a:ext cx="11360700" cy="33534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0"/>
              </a:spcBef>
              <a:spcAft>
                <a:spcPts val="0"/>
              </a:spcAft>
              <a:buSzPts val="1800"/>
              <a:buFont typeface="Courier New"/>
              <a:buAutoNum type="arabicPeriod"/>
            </a:pPr>
            <a:r>
              <a:rPr lang="es-AR" sz="1800">
                <a:solidFill>
                  <a:srgbClr val="D4D4D4"/>
                </a:solidFill>
                <a:latin typeface="Courier New"/>
                <a:ea typeface="Courier New"/>
                <a:cs typeface="Courier New"/>
                <a:sym typeface="Courier New"/>
              </a:rPr>
              <a:t> posts</a:t>
            </a:r>
            <a:r>
              <a:rPr lang="es-AR" sz="1800">
                <a:solidFill>
                  <a:srgbClr val="DCDCDC"/>
                </a:solidFill>
                <a:latin typeface="Courier New"/>
                <a:ea typeface="Courier New"/>
                <a:cs typeface="Courier New"/>
                <a:sym typeface="Courier New"/>
              </a:rPr>
              <a:t>:</a:t>
            </a:r>
            <a:r>
              <a:rPr lang="es-AR" sz="1800">
                <a:solidFill>
                  <a:srgbClr val="D4D4D4"/>
                </a:solidFill>
                <a:latin typeface="Courier New"/>
                <a:ea typeface="Courier New"/>
                <a:cs typeface="Courier New"/>
                <a:sym typeface="Courier New"/>
              </a:rPr>
              <a:t> </a:t>
            </a:r>
            <a:r>
              <a:rPr lang="es-AR" sz="1800">
                <a:solidFill>
                  <a:srgbClr val="3DC9B0"/>
                </a:solidFill>
                <a:latin typeface="Courier New"/>
                <a:ea typeface="Courier New"/>
                <a:cs typeface="Courier New"/>
                <a:sym typeface="Courier New"/>
              </a:rPr>
              <a:t>Post</a:t>
            </a:r>
            <a:r>
              <a:rPr lang="es-AR" sz="1800">
                <a:solidFill>
                  <a:srgbClr val="DCDCDC"/>
                </a:solidFill>
                <a:latin typeface="Courier New"/>
                <a:ea typeface="Courier New"/>
                <a:cs typeface="Courier New"/>
                <a:sym typeface="Courier New"/>
              </a:rPr>
              <a:t>[]</a:t>
            </a:r>
            <a:r>
              <a:rPr lang="es-AR" sz="1800">
                <a:solidFill>
                  <a:srgbClr val="D4D4D4"/>
                </a:solidFill>
                <a:latin typeface="Courier New"/>
                <a:ea typeface="Courier New"/>
                <a:cs typeface="Courier New"/>
                <a:sym typeface="Courier New"/>
              </a:rPr>
              <a:t> </a:t>
            </a:r>
            <a:r>
              <a:rPr lang="es-AR" sz="1800">
                <a:solidFill>
                  <a:srgbClr val="DCDCDC"/>
                </a:solidFill>
                <a:latin typeface="Courier New"/>
                <a:ea typeface="Courier New"/>
                <a:cs typeface="Courier New"/>
                <a:sym typeface="Courier New"/>
              </a:rPr>
              <a:t>=</a:t>
            </a:r>
            <a:r>
              <a:rPr lang="es-AR" sz="1800">
                <a:solidFill>
                  <a:srgbClr val="D4D4D4"/>
                </a:solidFill>
                <a:latin typeface="Courier New"/>
                <a:ea typeface="Courier New"/>
                <a:cs typeface="Courier New"/>
                <a:sym typeface="Courier New"/>
              </a:rPr>
              <a:t> </a:t>
            </a:r>
            <a:r>
              <a:rPr lang="es-AR" sz="1800">
                <a:solidFill>
                  <a:srgbClr val="DCDCDC"/>
                </a:solidFill>
                <a:latin typeface="Courier New"/>
                <a:ea typeface="Courier New"/>
                <a:cs typeface="Courier New"/>
                <a:sym typeface="Courier New"/>
              </a:rPr>
              <a:t>[];</a:t>
            </a:r>
            <a:endParaRPr sz="1800">
              <a:solidFill>
                <a:srgbClr val="DCDCDC"/>
              </a:solidFill>
              <a:latin typeface="Courier New"/>
              <a:ea typeface="Courier New"/>
              <a:cs typeface="Courier New"/>
              <a:sym typeface="Courier New"/>
            </a:endParaRPr>
          </a:p>
          <a:p>
            <a:pPr indent="-342900" lvl="0" marL="457200" rtl="0" algn="l">
              <a:lnSpc>
                <a:spcPct val="115000"/>
              </a:lnSpc>
              <a:spcBef>
                <a:spcPts val="0"/>
              </a:spcBef>
              <a:spcAft>
                <a:spcPts val="0"/>
              </a:spcAft>
              <a:buSzPts val="1800"/>
              <a:buFont typeface="Courier New"/>
              <a:buAutoNum type="arabicPeriod"/>
            </a:pPr>
            <a:r>
              <a:rPr lang="es-AR" sz="1800">
                <a:solidFill>
                  <a:srgbClr val="D4D4D4"/>
                </a:solidFill>
                <a:latin typeface="Courier New"/>
                <a:ea typeface="Courier New"/>
                <a:cs typeface="Courier New"/>
                <a:sym typeface="Courier New"/>
              </a:rPr>
              <a:t> apiUrl </a:t>
            </a:r>
            <a:r>
              <a:rPr lang="es-AR" sz="1800">
                <a:solidFill>
                  <a:srgbClr val="DCDCDC"/>
                </a:solidFill>
                <a:latin typeface="Courier New"/>
                <a:ea typeface="Courier New"/>
                <a:cs typeface="Courier New"/>
                <a:sym typeface="Courier New"/>
              </a:rPr>
              <a:t>=</a:t>
            </a:r>
            <a:r>
              <a:rPr lang="es-AR" sz="1800">
                <a:solidFill>
                  <a:srgbClr val="D4D4D4"/>
                </a:solidFill>
                <a:latin typeface="Courier New"/>
                <a:ea typeface="Courier New"/>
                <a:cs typeface="Courier New"/>
                <a:sym typeface="Courier New"/>
              </a:rPr>
              <a:t> </a:t>
            </a:r>
            <a:r>
              <a:rPr lang="es-AR" sz="1800">
                <a:solidFill>
                  <a:srgbClr val="CE9178"/>
                </a:solidFill>
                <a:latin typeface="Courier New"/>
                <a:ea typeface="Courier New"/>
                <a:cs typeface="Courier New"/>
                <a:sym typeface="Courier New"/>
              </a:rPr>
              <a:t>'</a:t>
            </a:r>
            <a:r>
              <a:rPr lang="es-AR" sz="1800" u="sng">
                <a:solidFill>
                  <a:schemeClr val="hlink"/>
                </a:solidFill>
                <a:latin typeface="Courier New"/>
                <a:ea typeface="Courier New"/>
                <a:cs typeface="Courier New"/>
                <a:sym typeface="Courier New"/>
                <a:hlinkClick r:id="rId3"/>
              </a:rPr>
              <a:t>https://my-json-server.typicode.com/typicode/demo/posts</a:t>
            </a:r>
            <a:r>
              <a:rPr lang="es-AR" sz="1800">
                <a:solidFill>
                  <a:srgbClr val="CE9178"/>
                </a:solidFill>
                <a:latin typeface="Courier New"/>
                <a:ea typeface="Courier New"/>
                <a:cs typeface="Courier New"/>
                <a:sym typeface="Courier New"/>
              </a:rPr>
              <a:t>'</a:t>
            </a:r>
            <a:r>
              <a:rPr lang="es-AR" sz="1800">
                <a:solidFill>
                  <a:srgbClr val="DCDCDC"/>
                </a:solidFill>
                <a:latin typeface="Courier New"/>
                <a:ea typeface="Courier New"/>
                <a:cs typeface="Courier New"/>
                <a:sym typeface="Courier New"/>
              </a:rPr>
              <a:t>;</a:t>
            </a:r>
            <a:endParaRPr sz="1800">
              <a:solidFill>
                <a:srgbClr val="DCDCDC"/>
              </a:solidFill>
              <a:latin typeface="Courier New"/>
              <a:ea typeface="Courier New"/>
              <a:cs typeface="Courier New"/>
              <a:sym typeface="Courier New"/>
            </a:endParaRPr>
          </a:p>
          <a:p>
            <a:pPr indent="-342900" lvl="0" marL="457200" rtl="0" algn="l">
              <a:lnSpc>
                <a:spcPct val="115000"/>
              </a:lnSpc>
              <a:spcBef>
                <a:spcPts val="0"/>
              </a:spcBef>
              <a:spcAft>
                <a:spcPts val="0"/>
              </a:spcAft>
              <a:buClr>
                <a:srgbClr val="DCDCDC"/>
              </a:buClr>
              <a:buSzPts val="1800"/>
              <a:buFont typeface="Courier New"/>
              <a:buAutoNum type="arabicPeriod"/>
            </a:pPr>
            <a:r>
              <a:t/>
            </a:r>
            <a:endParaRPr sz="1800">
              <a:solidFill>
                <a:srgbClr val="DCDCDC"/>
              </a:solidFill>
              <a:latin typeface="Courier New"/>
              <a:ea typeface="Courier New"/>
              <a:cs typeface="Courier New"/>
              <a:sym typeface="Courier New"/>
            </a:endParaRPr>
          </a:p>
          <a:p>
            <a:pPr indent="-342900" lvl="0" marL="457200" rtl="0" algn="l">
              <a:lnSpc>
                <a:spcPct val="115000"/>
              </a:lnSpc>
              <a:spcBef>
                <a:spcPts val="0"/>
              </a:spcBef>
              <a:spcAft>
                <a:spcPts val="0"/>
              </a:spcAft>
              <a:buSzPts val="1800"/>
              <a:buFont typeface="Courier New"/>
              <a:buAutoNum type="arabicPeriod"/>
            </a:pPr>
            <a:r>
              <a:rPr lang="es-AR" sz="1800">
                <a:solidFill>
                  <a:srgbClr val="D4D4D4"/>
                </a:solidFill>
                <a:latin typeface="Courier New"/>
                <a:ea typeface="Courier New"/>
                <a:cs typeface="Courier New"/>
                <a:sym typeface="Courier New"/>
              </a:rPr>
              <a:t> </a:t>
            </a:r>
            <a:r>
              <a:rPr lang="es-AR" sz="1800">
                <a:solidFill>
                  <a:srgbClr val="3DC9B0"/>
                </a:solidFill>
                <a:latin typeface="Courier New"/>
                <a:ea typeface="Courier New"/>
                <a:cs typeface="Courier New"/>
                <a:sym typeface="Courier New"/>
              </a:rPr>
              <a:t>GetData</a:t>
            </a:r>
            <a:r>
              <a:rPr lang="es-AR" sz="1800">
                <a:solidFill>
                  <a:srgbClr val="DCDCDC"/>
                </a:solidFill>
                <a:latin typeface="Courier New"/>
                <a:ea typeface="Courier New"/>
                <a:cs typeface="Courier New"/>
                <a:sym typeface="Courier New"/>
              </a:rPr>
              <a:t>()</a:t>
            </a:r>
            <a:r>
              <a:rPr lang="es-AR" sz="1800">
                <a:solidFill>
                  <a:srgbClr val="D4D4D4"/>
                </a:solidFill>
                <a:latin typeface="Courier New"/>
                <a:ea typeface="Courier New"/>
                <a:cs typeface="Courier New"/>
                <a:sym typeface="Courier New"/>
              </a:rPr>
              <a:t> </a:t>
            </a:r>
            <a:r>
              <a:rPr lang="es-AR" sz="1800">
                <a:solidFill>
                  <a:srgbClr val="DCDCDC"/>
                </a:solidFill>
                <a:latin typeface="Courier New"/>
                <a:ea typeface="Courier New"/>
                <a:cs typeface="Courier New"/>
                <a:sym typeface="Courier New"/>
              </a:rPr>
              <a:t>{</a:t>
            </a:r>
            <a:endParaRPr sz="1800">
              <a:solidFill>
                <a:srgbClr val="DCDCDC"/>
              </a:solidFill>
              <a:latin typeface="Courier New"/>
              <a:ea typeface="Courier New"/>
              <a:cs typeface="Courier New"/>
              <a:sym typeface="Courier New"/>
            </a:endParaRPr>
          </a:p>
          <a:p>
            <a:pPr indent="-342900" lvl="0" marL="457200" rtl="0" algn="l">
              <a:lnSpc>
                <a:spcPct val="115000"/>
              </a:lnSpc>
              <a:spcBef>
                <a:spcPts val="0"/>
              </a:spcBef>
              <a:spcAft>
                <a:spcPts val="0"/>
              </a:spcAft>
              <a:buSzPts val="1800"/>
              <a:buFont typeface="Courier New"/>
              <a:buAutoNum type="arabicPeriod"/>
            </a:pPr>
            <a:r>
              <a:rPr lang="es-AR" sz="1800">
                <a:solidFill>
                  <a:srgbClr val="D4D4D4"/>
                </a:solidFill>
                <a:latin typeface="Courier New"/>
                <a:ea typeface="Courier New"/>
                <a:cs typeface="Courier New"/>
                <a:sym typeface="Courier New"/>
              </a:rPr>
              <a:t>   </a:t>
            </a:r>
            <a:r>
              <a:rPr lang="es-AR" sz="1800">
                <a:solidFill>
                  <a:srgbClr val="569CD6"/>
                </a:solidFill>
                <a:latin typeface="Courier New"/>
                <a:ea typeface="Courier New"/>
                <a:cs typeface="Courier New"/>
                <a:sym typeface="Courier New"/>
              </a:rPr>
              <a:t>const</a:t>
            </a:r>
            <a:r>
              <a:rPr lang="es-AR" sz="1800">
                <a:solidFill>
                  <a:srgbClr val="D4D4D4"/>
                </a:solidFill>
                <a:latin typeface="Courier New"/>
                <a:ea typeface="Courier New"/>
                <a:cs typeface="Courier New"/>
                <a:sym typeface="Courier New"/>
              </a:rPr>
              <a:t> observable1 </a:t>
            </a:r>
            <a:r>
              <a:rPr lang="es-AR" sz="1800">
                <a:solidFill>
                  <a:srgbClr val="DCDCDC"/>
                </a:solidFill>
                <a:latin typeface="Courier New"/>
                <a:ea typeface="Courier New"/>
                <a:cs typeface="Courier New"/>
                <a:sym typeface="Courier New"/>
              </a:rPr>
              <a:t>=</a:t>
            </a:r>
            <a:r>
              <a:rPr lang="es-AR" sz="1800">
                <a:solidFill>
                  <a:srgbClr val="D4D4D4"/>
                </a:solidFill>
                <a:latin typeface="Courier New"/>
                <a:ea typeface="Courier New"/>
                <a:cs typeface="Courier New"/>
                <a:sym typeface="Courier New"/>
              </a:rPr>
              <a:t> </a:t>
            </a:r>
            <a:r>
              <a:rPr lang="es-AR" sz="1800">
                <a:solidFill>
                  <a:srgbClr val="569CD6"/>
                </a:solidFill>
                <a:latin typeface="Courier New"/>
                <a:ea typeface="Courier New"/>
                <a:cs typeface="Courier New"/>
                <a:sym typeface="Courier New"/>
              </a:rPr>
              <a:t>this</a:t>
            </a:r>
            <a:r>
              <a:rPr lang="es-AR" sz="1800">
                <a:solidFill>
                  <a:srgbClr val="DCDCDC"/>
                </a:solidFill>
                <a:latin typeface="Courier New"/>
                <a:ea typeface="Courier New"/>
                <a:cs typeface="Courier New"/>
                <a:sym typeface="Courier New"/>
              </a:rPr>
              <a:t>.</a:t>
            </a:r>
            <a:r>
              <a:rPr lang="es-AR" sz="1800">
                <a:solidFill>
                  <a:srgbClr val="D4D4D4"/>
                </a:solidFill>
                <a:latin typeface="Courier New"/>
                <a:ea typeface="Courier New"/>
                <a:cs typeface="Courier New"/>
                <a:sym typeface="Courier New"/>
              </a:rPr>
              <a:t>http</a:t>
            </a:r>
            <a:r>
              <a:rPr lang="es-AR" sz="1800">
                <a:solidFill>
                  <a:srgbClr val="DCDCDC"/>
                </a:solidFill>
                <a:latin typeface="Courier New"/>
                <a:ea typeface="Courier New"/>
                <a:cs typeface="Courier New"/>
                <a:sym typeface="Courier New"/>
              </a:rPr>
              <a:t>.</a:t>
            </a:r>
            <a:r>
              <a:rPr lang="es-AR" sz="1800">
                <a:solidFill>
                  <a:srgbClr val="569CD6"/>
                </a:solidFill>
                <a:latin typeface="Courier New"/>
                <a:ea typeface="Courier New"/>
                <a:cs typeface="Courier New"/>
                <a:sym typeface="Courier New"/>
              </a:rPr>
              <a:t>get</a:t>
            </a:r>
            <a:r>
              <a:rPr lang="es-AR" sz="1800">
                <a:solidFill>
                  <a:srgbClr val="DCDCDC"/>
                </a:solidFill>
                <a:latin typeface="Courier New"/>
                <a:ea typeface="Courier New"/>
                <a:cs typeface="Courier New"/>
                <a:sym typeface="Courier New"/>
              </a:rPr>
              <a:t>&lt;</a:t>
            </a:r>
            <a:r>
              <a:rPr lang="es-AR" sz="1800">
                <a:solidFill>
                  <a:srgbClr val="3DC9B0"/>
                </a:solidFill>
                <a:latin typeface="Courier New"/>
                <a:ea typeface="Courier New"/>
                <a:cs typeface="Courier New"/>
                <a:sym typeface="Courier New"/>
              </a:rPr>
              <a:t>Post</a:t>
            </a:r>
            <a:r>
              <a:rPr lang="es-AR" sz="1800">
                <a:solidFill>
                  <a:srgbClr val="DCDCDC"/>
                </a:solidFill>
                <a:latin typeface="Courier New"/>
                <a:ea typeface="Courier New"/>
                <a:cs typeface="Courier New"/>
                <a:sym typeface="Courier New"/>
              </a:rPr>
              <a:t>[]&gt;(</a:t>
            </a:r>
            <a:r>
              <a:rPr lang="es-AR" sz="1800">
                <a:solidFill>
                  <a:srgbClr val="569CD6"/>
                </a:solidFill>
                <a:latin typeface="Courier New"/>
                <a:ea typeface="Courier New"/>
                <a:cs typeface="Courier New"/>
                <a:sym typeface="Courier New"/>
              </a:rPr>
              <a:t>this</a:t>
            </a:r>
            <a:r>
              <a:rPr lang="es-AR" sz="1800">
                <a:solidFill>
                  <a:srgbClr val="DCDCDC"/>
                </a:solidFill>
                <a:latin typeface="Courier New"/>
                <a:ea typeface="Courier New"/>
                <a:cs typeface="Courier New"/>
                <a:sym typeface="Courier New"/>
              </a:rPr>
              <a:t>.</a:t>
            </a:r>
            <a:r>
              <a:rPr lang="es-AR" sz="1800">
                <a:solidFill>
                  <a:srgbClr val="D4D4D4"/>
                </a:solidFill>
                <a:latin typeface="Courier New"/>
                <a:ea typeface="Courier New"/>
                <a:cs typeface="Courier New"/>
                <a:sym typeface="Courier New"/>
              </a:rPr>
              <a:t>apiUrl</a:t>
            </a:r>
            <a:r>
              <a:rPr lang="es-AR" sz="1800">
                <a:solidFill>
                  <a:srgbClr val="DCDCDC"/>
                </a:solidFill>
                <a:latin typeface="Courier New"/>
                <a:ea typeface="Courier New"/>
                <a:cs typeface="Courier New"/>
                <a:sym typeface="Courier New"/>
              </a:rPr>
              <a:t>);</a:t>
            </a:r>
            <a:endParaRPr sz="1800">
              <a:solidFill>
                <a:srgbClr val="DCDCDC"/>
              </a:solidFill>
              <a:latin typeface="Courier New"/>
              <a:ea typeface="Courier New"/>
              <a:cs typeface="Courier New"/>
              <a:sym typeface="Courier New"/>
            </a:endParaRPr>
          </a:p>
          <a:p>
            <a:pPr indent="-342900" lvl="0" marL="457200" rtl="0" algn="l">
              <a:lnSpc>
                <a:spcPct val="115000"/>
              </a:lnSpc>
              <a:spcBef>
                <a:spcPts val="0"/>
              </a:spcBef>
              <a:spcAft>
                <a:spcPts val="0"/>
              </a:spcAft>
              <a:buClr>
                <a:srgbClr val="DCDCDC"/>
              </a:buClr>
              <a:buSzPts val="1800"/>
              <a:buFont typeface="Courier New"/>
              <a:buAutoNum type="arabicPeriod"/>
            </a:pPr>
            <a:r>
              <a:t/>
            </a:r>
            <a:endParaRPr sz="1800">
              <a:solidFill>
                <a:srgbClr val="DCDCDC"/>
              </a:solidFill>
              <a:latin typeface="Courier New"/>
              <a:ea typeface="Courier New"/>
              <a:cs typeface="Courier New"/>
              <a:sym typeface="Courier New"/>
            </a:endParaRPr>
          </a:p>
          <a:p>
            <a:pPr indent="-342900" lvl="0" marL="457200" rtl="0" algn="l">
              <a:lnSpc>
                <a:spcPct val="115000"/>
              </a:lnSpc>
              <a:spcBef>
                <a:spcPts val="0"/>
              </a:spcBef>
              <a:spcAft>
                <a:spcPts val="0"/>
              </a:spcAft>
              <a:buSzPts val="1800"/>
              <a:buFont typeface="Courier New"/>
              <a:buAutoNum type="arabicPeriod"/>
            </a:pPr>
            <a:r>
              <a:rPr lang="es-AR" sz="1800">
                <a:solidFill>
                  <a:srgbClr val="D4D4D4"/>
                </a:solidFill>
                <a:latin typeface="Courier New"/>
                <a:ea typeface="Courier New"/>
                <a:cs typeface="Courier New"/>
                <a:sym typeface="Courier New"/>
              </a:rPr>
              <a:t>   </a:t>
            </a:r>
            <a:r>
              <a:rPr lang="es-AR" sz="1800">
                <a:solidFill>
                  <a:srgbClr val="569CD6"/>
                </a:solidFill>
                <a:latin typeface="Courier New"/>
                <a:ea typeface="Courier New"/>
                <a:cs typeface="Courier New"/>
                <a:sym typeface="Courier New"/>
              </a:rPr>
              <a:t>const</a:t>
            </a:r>
            <a:r>
              <a:rPr lang="es-AR" sz="1800">
                <a:solidFill>
                  <a:srgbClr val="D4D4D4"/>
                </a:solidFill>
                <a:latin typeface="Courier New"/>
                <a:ea typeface="Courier New"/>
                <a:cs typeface="Courier New"/>
                <a:sym typeface="Courier New"/>
              </a:rPr>
              <a:t> suscripcion1 </a:t>
            </a:r>
            <a:r>
              <a:rPr lang="es-AR" sz="1800">
                <a:solidFill>
                  <a:srgbClr val="DCDCDC"/>
                </a:solidFill>
                <a:latin typeface="Courier New"/>
                <a:ea typeface="Courier New"/>
                <a:cs typeface="Courier New"/>
                <a:sym typeface="Courier New"/>
              </a:rPr>
              <a:t>=</a:t>
            </a:r>
            <a:r>
              <a:rPr lang="es-AR" sz="1800">
                <a:solidFill>
                  <a:srgbClr val="D4D4D4"/>
                </a:solidFill>
                <a:latin typeface="Courier New"/>
                <a:ea typeface="Courier New"/>
                <a:cs typeface="Courier New"/>
                <a:sym typeface="Courier New"/>
              </a:rPr>
              <a:t> observable1</a:t>
            </a:r>
            <a:r>
              <a:rPr lang="es-AR" sz="1800">
                <a:solidFill>
                  <a:srgbClr val="DCDCDC"/>
                </a:solidFill>
                <a:latin typeface="Courier New"/>
                <a:ea typeface="Courier New"/>
                <a:cs typeface="Courier New"/>
                <a:sym typeface="Courier New"/>
              </a:rPr>
              <a:t>.</a:t>
            </a:r>
            <a:r>
              <a:rPr lang="es-AR" sz="1800">
                <a:solidFill>
                  <a:srgbClr val="D4D4D4"/>
                </a:solidFill>
                <a:latin typeface="Courier New"/>
                <a:ea typeface="Courier New"/>
                <a:cs typeface="Courier New"/>
                <a:sym typeface="Courier New"/>
              </a:rPr>
              <a:t>subscribe</a:t>
            </a:r>
            <a:r>
              <a:rPr lang="es-AR" sz="1800">
                <a:solidFill>
                  <a:srgbClr val="DCDCDC"/>
                </a:solidFill>
                <a:latin typeface="Courier New"/>
                <a:ea typeface="Courier New"/>
                <a:cs typeface="Courier New"/>
                <a:sym typeface="Courier New"/>
              </a:rPr>
              <a:t>(</a:t>
            </a:r>
            <a:r>
              <a:rPr lang="es-AR" sz="1800">
                <a:solidFill>
                  <a:srgbClr val="D4D4D4"/>
                </a:solidFill>
                <a:latin typeface="Courier New"/>
                <a:ea typeface="Courier New"/>
                <a:cs typeface="Courier New"/>
                <a:sym typeface="Courier New"/>
              </a:rPr>
              <a:t>data </a:t>
            </a:r>
            <a:r>
              <a:rPr lang="es-AR" sz="1800">
                <a:solidFill>
                  <a:srgbClr val="DCDCDC"/>
                </a:solidFill>
                <a:latin typeface="Courier New"/>
                <a:ea typeface="Courier New"/>
                <a:cs typeface="Courier New"/>
                <a:sym typeface="Courier New"/>
              </a:rPr>
              <a:t>=&gt;</a:t>
            </a:r>
            <a:r>
              <a:rPr lang="es-AR" sz="1800">
                <a:solidFill>
                  <a:srgbClr val="D4D4D4"/>
                </a:solidFill>
                <a:latin typeface="Courier New"/>
                <a:ea typeface="Courier New"/>
                <a:cs typeface="Courier New"/>
                <a:sym typeface="Courier New"/>
              </a:rPr>
              <a:t> </a:t>
            </a:r>
            <a:r>
              <a:rPr lang="es-AR" sz="1800">
                <a:solidFill>
                  <a:srgbClr val="DCDCDC"/>
                </a:solidFill>
                <a:latin typeface="Courier New"/>
                <a:ea typeface="Courier New"/>
                <a:cs typeface="Courier New"/>
                <a:sym typeface="Courier New"/>
              </a:rPr>
              <a:t>{</a:t>
            </a:r>
            <a:endParaRPr sz="1800">
              <a:solidFill>
                <a:srgbClr val="DCDCDC"/>
              </a:solidFill>
              <a:latin typeface="Courier New"/>
              <a:ea typeface="Courier New"/>
              <a:cs typeface="Courier New"/>
              <a:sym typeface="Courier New"/>
            </a:endParaRPr>
          </a:p>
          <a:p>
            <a:pPr indent="-342900" lvl="0" marL="457200" rtl="0" algn="l">
              <a:lnSpc>
                <a:spcPct val="115000"/>
              </a:lnSpc>
              <a:spcBef>
                <a:spcPts val="0"/>
              </a:spcBef>
              <a:spcAft>
                <a:spcPts val="0"/>
              </a:spcAft>
              <a:buSzPts val="1800"/>
              <a:buFont typeface="Courier New"/>
              <a:buAutoNum type="arabicPeriod"/>
            </a:pPr>
            <a:r>
              <a:rPr lang="es-AR" sz="1800">
                <a:solidFill>
                  <a:srgbClr val="D4D4D4"/>
                </a:solidFill>
                <a:latin typeface="Courier New"/>
                <a:ea typeface="Courier New"/>
                <a:cs typeface="Courier New"/>
                <a:sym typeface="Courier New"/>
              </a:rPr>
              <a:t>       </a:t>
            </a:r>
            <a:r>
              <a:rPr lang="es-AR" sz="1800">
                <a:solidFill>
                  <a:srgbClr val="569CD6"/>
                </a:solidFill>
                <a:latin typeface="Courier New"/>
                <a:ea typeface="Courier New"/>
                <a:cs typeface="Courier New"/>
                <a:sym typeface="Courier New"/>
              </a:rPr>
              <a:t>this</a:t>
            </a:r>
            <a:r>
              <a:rPr lang="es-AR" sz="1800">
                <a:solidFill>
                  <a:srgbClr val="DCDCDC"/>
                </a:solidFill>
                <a:latin typeface="Courier New"/>
                <a:ea typeface="Courier New"/>
                <a:cs typeface="Courier New"/>
                <a:sym typeface="Courier New"/>
              </a:rPr>
              <a:t>.</a:t>
            </a:r>
            <a:r>
              <a:rPr lang="es-AR" sz="1800">
                <a:solidFill>
                  <a:srgbClr val="D4D4D4"/>
                </a:solidFill>
                <a:latin typeface="Courier New"/>
                <a:ea typeface="Courier New"/>
                <a:cs typeface="Courier New"/>
                <a:sym typeface="Courier New"/>
              </a:rPr>
              <a:t>posts </a:t>
            </a:r>
            <a:r>
              <a:rPr lang="es-AR" sz="1800">
                <a:solidFill>
                  <a:srgbClr val="DCDCDC"/>
                </a:solidFill>
                <a:latin typeface="Courier New"/>
                <a:ea typeface="Courier New"/>
                <a:cs typeface="Courier New"/>
                <a:sym typeface="Courier New"/>
              </a:rPr>
              <a:t>=</a:t>
            </a:r>
            <a:r>
              <a:rPr lang="es-AR" sz="1800">
                <a:solidFill>
                  <a:srgbClr val="D4D4D4"/>
                </a:solidFill>
                <a:latin typeface="Courier New"/>
                <a:ea typeface="Courier New"/>
                <a:cs typeface="Courier New"/>
                <a:sym typeface="Courier New"/>
              </a:rPr>
              <a:t> data</a:t>
            </a:r>
            <a:r>
              <a:rPr lang="es-AR" sz="1800">
                <a:solidFill>
                  <a:srgbClr val="DCDCDC"/>
                </a:solidFill>
                <a:latin typeface="Courier New"/>
                <a:ea typeface="Courier New"/>
                <a:cs typeface="Courier New"/>
                <a:sym typeface="Courier New"/>
              </a:rPr>
              <a:t>;</a:t>
            </a:r>
            <a:endParaRPr sz="1800">
              <a:solidFill>
                <a:srgbClr val="D4D4D4"/>
              </a:solidFill>
              <a:latin typeface="Courier New"/>
              <a:ea typeface="Courier New"/>
              <a:cs typeface="Courier New"/>
              <a:sym typeface="Courier New"/>
            </a:endParaRPr>
          </a:p>
          <a:p>
            <a:pPr indent="-342900" lvl="0" marL="457200" rtl="0" algn="l">
              <a:lnSpc>
                <a:spcPct val="115000"/>
              </a:lnSpc>
              <a:spcBef>
                <a:spcPts val="0"/>
              </a:spcBef>
              <a:spcAft>
                <a:spcPts val="0"/>
              </a:spcAft>
              <a:buSzPts val="1800"/>
              <a:buFont typeface="Courier New"/>
              <a:buAutoNum type="arabicPeriod"/>
            </a:pPr>
            <a:r>
              <a:rPr lang="es-AR" sz="1800">
                <a:solidFill>
                  <a:srgbClr val="D4D4D4"/>
                </a:solidFill>
                <a:latin typeface="Courier New"/>
                <a:ea typeface="Courier New"/>
                <a:cs typeface="Courier New"/>
                <a:sym typeface="Courier New"/>
              </a:rPr>
              <a:t>     </a:t>
            </a:r>
            <a:r>
              <a:rPr lang="es-AR" sz="1800">
                <a:solidFill>
                  <a:srgbClr val="DCDCDC"/>
                </a:solidFill>
                <a:latin typeface="Courier New"/>
                <a:ea typeface="Courier New"/>
                <a:cs typeface="Courier New"/>
                <a:sym typeface="Courier New"/>
              </a:rPr>
              <a:t>});</a:t>
            </a:r>
            <a:r>
              <a:rPr lang="es-AR" sz="1800">
                <a:solidFill>
                  <a:srgbClr val="D4D4D4"/>
                </a:solidFill>
                <a:latin typeface="Courier New"/>
                <a:ea typeface="Courier New"/>
                <a:cs typeface="Courier New"/>
                <a:sym typeface="Courier New"/>
              </a:rPr>
              <a:t>    </a:t>
            </a:r>
            <a:endParaRPr sz="1800">
              <a:solidFill>
                <a:srgbClr val="D4D4D4"/>
              </a:solidFill>
              <a:latin typeface="Courier New"/>
              <a:ea typeface="Courier New"/>
              <a:cs typeface="Courier New"/>
              <a:sym typeface="Courier New"/>
            </a:endParaRPr>
          </a:p>
          <a:p>
            <a:pPr indent="-342900" lvl="0" marL="457200" rtl="0" algn="l">
              <a:lnSpc>
                <a:spcPct val="115000"/>
              </a:lnSpc>
              <a:spcBef>
                <a:spcPts val="0"/>
              </a:spcBef>
              <a:spcAft>
                <a:spcPts val="0"/>
              </a:spcAft>
              <a:buSzPts val="1800"/>
              <a:buFont typeface="Courier New"/>
              <a:buAutoNum type="arabicPeriod"/>
            </a:pPr>
            <a:r>
              <a:rPr lang="es-AR" sz="1800">
                <a:solidFill>
                  <a:srgbClr val="D4D4D4"/>
                </a:solidFill>
                <a:latin typeface="Courier New"/>
                <a:ea typeface="Courier New"/>
                <a:cs typeface="Courier New"/>
                <a:sym typeface="Courier New"/>
              </a:rPr>
              <a:t> </a:t>
            </a:r>
            <a:r>
              <a:rPr lang="es-AR" sz="1800">
                <a:solidFill>
                  <a:srgbClr val="DCDCDC"/>
                </a:solidFill>
                <a:latin typeface="Courier New"/>
                <a:ea typeface="Courier New"/>
                <a:cs typeface="Courier New"/>
                <a:sym typeface="Courier New"/>
              </a:rPr>
              <a:t>}</a:t>
            </a:r>
            <a:endParaRPr sz="1800">
              <a:solidFill>
                <a:srgbClr val="DCDCDC"/>
              </a:solidFill>
              <a:latin typeface="Courier New"/>
              <a:ea typeface="Courier New"/>
              <a:cs typeface="Courier New"/>
              <a:sym typeface="Courier New"/>
            </a:endParaRPr>
          </a:p>
          <a:p>
            <a:pPr indent="0" lvl="0" marL="457200" marR="0" rtl="0" algn="l">
              <a:lnSpc>
                <a:spcPct val="115000"/>
              </a:lnSpc>
              <a:spcBef>
                <a:spcPts val="210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415600" y="593367"/>
            <a:ext cx="11360700" cy="7635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595959"/>
              </a:buClr>
              <a:buSzPts val="4400"/>
              <a:buFont typeface="Quattrocento Sans"/>
              <a:buNone/>
            </a:pPr>
            <a:r>
              <a:rPr lang="es-AR">
                <a:solidFill>
                  <a:srgbClr val="00FF00"/>
                </a:solidFill>
                <a:latin typeface="Quattrocento Sans"/>
                <a:ea typeface="Quattrocento Sans"/>
                <a:cs typeface="Quattrocento Sans"/>
                <a:sym typeface="Quattrocento Sans"/>
              </a:rPr>
              <a:t>&lt;</a:t>
            </a:r>
            <a:r>
              <a:rPr lang="es-AR">
                <a:solidFill>
                  <a:srgbClr val="00FF00"/>
                </a:solidFill>
              </a:rPr>
              <a:t>Configuración</a:t>
            </a:r>
            <a:r>
              <a:rPr lang="es-AR">
                <a:solidFill>
                  <a:srgbClr val="00FF00"/>
                </a:solidFill>
                <a:latin typeface="Quattrocento Sans"/>
                <a:ea typeface="Quattrocento Sans"/>
                <a:cs typeface="Quattrocento Sans"/>
                <a:sym typeface="Quattrocento Sans"/>
              </a:rPr>
              <a:t>&gt;</a:t>
            </a:r>
            <a:endParaRPr>
              <a:solidFill>
                <a:srgbClr val="00FF00"/>
              </a:solidFill>
              <a:latin typeface="Quattrocento Sans"/>
              <a:ea typeface="Quattrocento Sans"/>
              <a:cs typeface="Quattrocento Sans"/>
              <a:sym typeface="Quattrocento Sans"/>
            </a:endParaRPr>
          </a:p>
        </p:txBody>
      </p:sp>
      <p:sp>
        <p:nvSpPr>
          <p:cNvPr id="195" name="Google Shape;195;p33"/>
          <p:cNvSpPr txBox="1"/>
          <p:nvPr>
            <p:ph idx="1" type="body"/>
          </p:nvPr>
        </p:nvSpPr>
        <p:spPr>
          <a:xfrm>
            <a:off x="415600" y="2113077"/>
            <a:ext cx="11360700" cy="3353400"/>
          </a:xfrm>
          <a:prstGeom prst="rect">
            <a:avLst/>
          </a:prstGeom>
          <a:noFill/>
          <a:ln>
            <a:noFill/>
          </a:ln>
        </p:spPr>
        <p:txBody>
          <a:bodyPr anchorCtr="0" anchor="t" bIns="0" lIns="0" spcFirstLastPara="1" rIns="0" wrap="square" tIns="0">
            <a:noAutofit/>
          </a:bodyPr>
          <a:lstStyle/>
          <a:p>
            <a:pPr indent="-342900" lvl="0" marL="457200" rtl="0" algn="l">
              <a:lnSpc>
                <a:spcPct val="150000"/>
              </a:lnSpc>
              <a:spcBef>
                <a:spcPts val="0"/>
              </a:spcBef>
              <a:spcAft>
                <a:spcPts val="0"/>
              </a:spcAft>
              <a:buClr>
                <a:srgbClr val="FFFFFF"/>
              </a:buClr>
              <a:buSzPts val="1800"/>
              <a:buFont typeface="Courier New"/>
              <a:buAutoNum type="arabicPeriod"/>
            </a:pPr>
            <a:r>
              <a:rPr lang="es-AR" sz="1800">
                <a:solidFill>
                  <a:srgbClr val="569CD6"/>
                </a:solidFill>
                <a:latin typeface="Courier New"/>
                <a:ea typeface="Courier New"/>
                <a:cs typeface="Courier New"/>
                <a:sym typeface="Courier New"/>
              </a:rPr>
              <a:t>import</a:t>
            </a:r>
            <a:r>
              <a:rPr lang="es-AR" sz="1800">
                <a:solidFill>
                  <a:srgbClr val="D4D4D4"/>
                </a:solidFill>
                <a:latin typeface="Courier New"/>
                <a:ea typeface="Courier New"/>
                <a:cs typeface="Courier New"/>
                <a:sym typeface="Courier New"/>
              </a:rPr>
              <a:t> </a:t>
            </a:r>
            <a:r>
              <a:rPr lang="es-AR" sz="1800">
                <a:solidFill>
                  <a:srgbClr val="DCDCDC"/>
                </a:solidFill>
                <a:latin typeface="Courier New"/>
                <a:ea typeface="Courier New"/>
                <a:cs typeface="Courier New"/>
                <a:sym typeface="Courier New"/>
              </a:rPr>
              <a:t>{</a:t>
            </a:r>
            <a:r>
              <a:rPr lang="es-AR" sz="1800">
                <a:solidFill>
                  <a:srgbClr val="D4D4D4"/>
                </a:solidFill>
                <a:latin typeface="Courier New"/>
                <a:ea typeface="Courier New"/>
                <a:cs typeface="Courier New"/>
                <a:sym typeface="Courier New"/>
              </a:rPr>
              <a:t> </a:t>
            </a:r>
            <a:r>
              <a:rPr lang="es-AR" sz="1800">
                <a:solidFill>
                  <a:srgbClr val="3DC9B0"/>
                </a:solidFill>
                <a:latin typeface="Courier New"/>
                <a:ea typeface="Courier New"/>
                <a:cs typeface="Courier New"/>
                <a:sym typeface="Courier New"/>
              </a:rPr>
              <a:t>HttpClientModule</a:t>
            </a:r>
            <a:r>
              <a:rPr lang="es-AR" sz="1800">
                <a:solidFill>
                  <a:srgbClr val="D4D4D4"/>
                </a:solidFill>
                <a:latin typeface="Courier New"/>
                <a:ea typeface="Courier New"/>
                <a:cs typeface="Courier New"/>
                <a:sym typeface="Courier New"/>
              </a:rPr>
              <a:t> </a:t>
            </a:r>
            <a:r>
              <a:rPr lang="es-AR" sz="1800">
                <a:solidFill>
                  <a:srgbClr val="DCDCDC"/>
                </a:solidFill>
                <a:latin typeface="Courier New"/>
                <a:ea typeface="Courier New"/>
                <a:cs typeface="Courier New"/>
                <a:sym typeface="Courier New"/>
              </a:rPr>
              <a:t>}</a:t>
            </a:r>
            <a:r>
              <a:rPr lang="es-AR" sz="1800">
                <a:solidFill>
                  <a:srgbClr val="D4D4D4"/>
                </a:solidFill>
                <a:latin typeface="Courier New"/>
                <a:ea typeface="Courier New"/>
                <a:cs typeface="Courier New"/>
                <a:sym typeface="Courier New"/>
              </a:rPr>
              <a:t> </a:t>
            </a:r>
            <a:r>
              <a:rPr lang="es-AR" sz="1800">
                <a:solidFill>
                  <a:srgbClr val="569CD6"/>
                </a:solidFill>
                <a:latin typeface="Courier New"/>
                <a:ea typeface="Courier New"/>
                <a:cs typeface="Courier New"/>
                <a:sym typeface="Courier New"/>
              </a:rPr>
              <a:t>from</a:t>
            </a:r>
            <a:r>
              <a:rPr lang="es-AR" sz="1800">
                <a:solidFill>
                  <a:srgbClr val="D4D4D4"/>
                </a:solidFill>
                <a:latin typeface="Courier New"/>
                <a:ea typeface="Courier New"/>
                <a:cs typeface="Courier New"/>
                <a:sym typeface="Courier New"/>
              </a:rPr>
              <a:t> </a:t>
            </a:r>
            <a:r>
              <a:rPr lang="es-AR" sz="1800">
                <a:solidFill>
                  <a:srgbClr val="CE9178"/>
                </a:solidFill>
                <a:latin typeface="Courier New"/>
                <a:ea typeface="Courier New"/>
                <a:cs typeface="Courier New"/>
                <a:sym typeface="Courier New"/>
              </a:rPr>
              <a:t>'@angular/common/http'</a:t>
            </a:r>
            <a:r>
              <a:rPr lang="es-AR" sz="1800">
                <a:solidFill>
                  <a:srgbClr val="DCDCDC"/>
                </a:solidFill>
                <a:latin typeface="Courier New"/>
                <a:ea typeface="Courier New"/>
                <a:cs typeface="Courier New"/>
                <a:sym typeface="Courier New"/>
              </a:rPr>
              <a:t>;</a:t>
            </a:r>
            <a:endParaRPr sz="1800">
              <a:solidFill>
                <a:srgbClr val="DCDCDC"/>
              </a:solidFill>
              <a:latin typeface="Courier New"/>
              <a:ea typeface="Courier New"/>
              <a:cs typeface="Courier New"/>
              <a:sym typeface="Courier New"/>
            </a:endParaRPr>
          </a:p>
          <a:p>
            <a:pPr indent="-342900" lvl="0" marL="457200" rtl="0" algn="l">
              <a:lnSpc>
                <a:spcPct val="150000"/>
              </a:lnSpc>
              <a:spcBef>
                <a:spcPts val="0"/>
              </a:spcBef>
              <a:spcAft>
                <a:spcPts val="0"/>
              </a:spcAft>
              <a:buClr>
                <a:srgbClr val="FFFFFF"/>
              </a:buClr>
              <a:buSzPts val="1800"/>
              <a:buFont typeface="Courier New"/>
              <a:buAutoNum type="arabicPeriod"/>
            </a:pPr>
            <a:r>
              <a:t/>
            </a:r>
            <a:endParaRPr sz="1800">
              <a:solidFill>
                <a:srgbClr val="D4D4D4"/>
              </a:solidFill>
              <a:latin typeface="Courier New"/>
              <a:ea typeface="Courier New"/>
              <a:cs typeface="Courier New"/>
              <a:sym typeface="Courier New"/>
            </a:endParaRPr>
          </a:p>
          <a:p>
            <a:pPr indent="-342900" lvl="0" marL="457200" rtl="0" algn="l">
              <a:lnSpc>
                <a:spcPct val="150000"/>
              </a:lnSpc>
              <a:spcBef>
                <a:spcPts val="0"/>
              </a:spcBef>
              <a:spcAft>
                <a:spcPts val="0"/>
              </a:spcAft>
              <a:buClr>
                <a:srgbClr val="FFFFFF"/>
              </a:buClr>
              <a:buSzPts val="1800"/>
              <a:buFont typeface="Courier New"/>
              <a:buAutoNum type="arabicPeriod"/>
            </a:pPr>
            <a:r>
              <a:rPr lang="es-AR" sz="1800">
                <a:solidFill>
                  <a:srgbClr val="F44747"/>
                </a:solidFill>
                <a:latin typeface="Courier New"/>
                <a:ea typeface="Courier New"/>
                <a:cs typeface="Courier New"/>
                <a:sym typeface="Courier New"/>
              </a:rPr>
              <a:t>@</a:t>
            </a:r>
            <a:r>
              <a:rPr lang="es-AR" sz="1800">
                <a:solidFill>
                  <a:srgbClr val="3DC9B0"/>
                </a:solidFill>
                <a:latin typeface="Courier New"/>
                <a:ea typeface="Courier New"/>
                <a:cs typeface="Courier New"/>
                <a:sym typeface="Courier New"/>
              </a:rPr>
              <a:t>NgModule</a:t>
            </a:r>
            <a:r>
              <a:rPr lang="es-AR" sz="1800">
                <a:solidFill>
                  <a:srgbClr val="DCDCDC"/>
                </a:solidFill>
                <a:latin typeface="Courier New"/>
                <a:ea typeface="Courier New"/>
                <a:cs typeface="Courier New"/>
                <a:sym typeface="Courier New"/>
              </a:rPr>
              <a:t>({</a:t>
            </a:r>
            <a:endParaRPr sz="1800">
              <a:solidFill>
                <a:srgbClr val="DCDCDC"/>
              </a:solidFill>
              <a:latin typeface="Courier New"/>
              <a:ea typeface="Courier New"/>
              <a:cs typeface="Courier New"/>
              <a:sym typeface="Courier New"/>
            </a:endParaRPr>
          </a:p>
          <a:p>
            <a:pPr indent="-342900" lvl="0" marL="457200" rtl="0" algn="l">
              <a:lnSpc>
                <a:spcPct val="150000"/>
              </a:lnSpc>
              <a:spcBef>
                <a:spcPts val="0"/>
              </a:spcBef>
              <a:spcAft>
                <a:spcPts val="0"/>
              </a:spcAft>
              <a:buClr>
                <a:srgbClr val="FFFFFF"/>
              </a:buClr>
              <a:buSzPts val="1800"/>
              <a:buFont typeface="Courier New"/>
              <a:buAutoNum type="arabicPeriod"/>
            </a:pPr>
            <a:r>
              <a:rPr lang="es-AR" sz="1800">
                <a:solidFill>
                  <a:srgbClr val="D4D4D4"/>
                </a:solidFill>
                <a:latin typeface="Courier New"/>
                <a:ea typeface="Courier New"/>
                <a:cs typeface="Courier New"/>
                <a:sym typeface="Courier New"/>
              </a:rPr>
              <a:t> imports</a:t>
            </a:r>
            <a:r>
              <a:rPr lang="es-AR" sz="1800">
                <a:solidFill>
                  <a:srgbClr val="DCDCDC"/>
                </a:solidFill>
                <a:latin typeface="Courier New"/>
                <a:ea typeface="Courier New"/>
                <a:cs typeface="Courier New"/>
                <a:sym typeface="Courier New"/>
              </a:rPr>
              <a:t>:</a:t>
            </a:r>
            <a:r>
              <a:rPr lang="es-AR" sz="1800">
                <a:solidFill>
                  <a:srgbClr val="D4D4D4"/>
                </a:solidFill>
                <a:latin typeface="Courier New"/>
                <a:ea typeface="Courier New"/>
                <a:cs typeface="Courier New"/>
                <a:sym typeface="Courier New"/>
              </a:rPr>
              <a:t>      </a:t>
            </a:r>
            <a:r>
              <a:rPr lang="es-AR" sz="1800">
                <a:solidFill>
                  <a:srgbClr val="DCDCDC"/>
                </a:solidFill>
                <a:latin typeface="Courier New"/>
                <a:ea typeface="Courier New"/>
                <a:cs typeface="Courier New"/>
                <a:sym typeface="Courier New"/>
              </a:rPr>
              <a:t>[</a:t>
            </a:r>
            <a:r>
              <a:rPr lang="es-AR" sz="1800">
                <a:solidFill>
                  <a:srgbClr val="D4D4D4"/>
                </a:solidFill>
                <a:latin typeface="Courier New"/>
                <a:ea typeface="Courier New"/>
                <a:cs typeface="Courier New"/>
                <a:sym typeface="Courier New"/>
              </a:rPr>
              <a:t>  </a:t>
            </a:r>
            <a:r>
              <a:rPr lang="es-AR" sz="1800">
                <a:solidFill>
                  <a:srgbClr val="3DC9B0"/>
                </a:solidFill>
                <a:latin typeface="Courier New"/>
                <a:ea typeface="Courier New"/>
                <a:cs typeface="Courier New"/>
                <a:sym typeface="Courier New"/>
              </a:rPr>
              <a:t>HttpClientModule</a:t>
            </a:r>
            <a:r>
              <a:rPr lang="es-AR" sz="1800">
                <a:solidFill>
                  <a:srgbClr val="D4D4D4"/>
                </a:solidFill>
                <a:latin typeface="Courier New"/>
                <a:ea typeface="Courier New"/>
                <a:cs typeface="Courier New"/>
                <a:sym typeface="Courier New"/>
              </a:rPr>
              <a:t> </a:t>
            </a:r>
            <a:r>
              <a:rPr lang="es-AR" sz="1800">
                <a:solidFill>
                  <a:srgbClr val="DCDCDC"/>
                </a:solidFill>
                <a:latin typeface="Courier New"/>
                <a:ea typeface="Courier New"/>
                <a:cs typeface="Courier New"/>
                <a:sym typeface="Courier New"/>
              </a:rPr>
              <a:t>],</a:t>
            </a:r>
            <a:endParaRPr sz="1800">
              <a:solidFill>
                <a:srgbClr val="D4D4D4"/>
              </a:solidFill>
              <a:latin typeface="Courier New"/>
              <a:ea typeface="Courier New"/>
              <a:cs typeface="Courier New"/>
              <a:sym typeface="Courier New"/>
            </a:endParaRPr>
          </a:p>
          <a:p>
            <a:pPr indent="-342900" lvl="0" marL="457200" rtl="0" algn="l">
              <a:lnSpc>
                <a:spcPct val="150000"/>
              </a:lnSpc>
              <a:spcBef>
                <a:spcPts val="0"/>
              </a:spcBef>
              <a:spcAft>
                <a:spcPts val="0"/>
              </a:spcAft>
              <a:buClr>
                <a:srgbClr val="FFFFFF"/>
              </a:buClr>
              <a:buSzPts val="1800"/>
              <a:buFont typeface="Courier New"/>
              <a:buAutoNum type="arabicPeriod"/>
            </a:pPr>
            <a:r>
              <a:rPr lang="es-AR" sz="1800">
                <a:solidFill>
                  <a:srgbClr val="DCDCDC"/>
                </a:solidFill>
                <a:latin typeface="Courier New"/>
                <a:ea typeface="Courier New"/>
                <a:cs typeface="Courier New"/>
                <a:sym typeface="Courier New"/>
              </a:rPr>
              <a:t>})</a:t>
            </a:r>
            <a:endParaRPr sz="1800">
              <a:solidFill>
                <a:srgbClr val="DCDCDC"/>
              </a:solidFill>
              <a:latin typeface="Courier New"/>
              <a:ea typeface="Courier New"/>
              <a:cs typeface="Courier New"/>
              <a:sym typeface="Courier New"/>
            </a:endParaRPr>
          </a:p>
          <a:p>
            <a:pPr indent="-342900" lvl="0" marL="457200" rtl="0" algn="l">
              <a:lnSpc>
                <a:spcPct val="150000"/>
              </a:lnSpc>
              <a:spcBef>
                <a:spcPts val="0"/>
              </a:spcBef>
              <a:spcAft>
                <a:spcPts val="0"/>
              </a:spcAft>
              <a:buClr>
                <a:srgbClr val="FFFFFF"/>
              </a:buClr>
              <a:buSzPts val="1800"/>
              <a:buFont typeface="Courier New"/>
              <a:buAutoNum type="arabicPeriod"/>
            </a:pPr>
            <a:r>
              <a:rPr lang="es-AR" sz="1800">
                <a:solidFill>
                  <a:srgbClr val="569CD6"/>
                </a:solidFill>
                <a:latin typeface="Courier New"/>
                <a:ea typeface="Courier New"/>
                <a:cs typeface="Courier New"/>
                <a:sym typeface="Courier New"/>
              </a:rPr>
              <a:t>export</a:t>
            </a:r>
            <a:r>
              <a:rPr lang="es-AR" sz="1800">
                <a:solidFill>
                  <a:srgbClr val="D4D4D4"/>
                </a:solidFill>
                <a:latin typeface="Courier New"/>
                <a:ea typeface="Courier New"/>
                <a:cs typeface="Courier New"/>
                <a:sym typeface="Courier New"/>
              </a:rPr>
              <a:t> </a:t>
            </a:r>
            <a:r>
              <a:rPr lang="es-AR" sz="1800">
                <a:solidFill>
                  <a:srgbClr val="569CD6"/>
                </a:solidFill>
                <a:latin typeface="Courier New"/>
                <a:ea typeface="Courier New"/>
                <a:cs typeface="Courier New"/>
                <a:sym typeface="Courier New"/>
              </a:rPr>
              <a:t>class</a:t>
            </a:r>
            <a:r>
              <a:rPr lang="es-AR" sz="1800">
                <a:solidFill>
                  <a:srgbClr val="D4D4D4"/>
                </a:solidFill>
                <a:latin typeface="Courier New"/>
                <a:ea typeface="Courier New"/>
                <a:cs typeface="Courier New"/>
                <a:sym typeface="Courier New"/>
              </a:rPr>
              <a:t> </a:t>
            </a:r>
            <a:r>
              <a:rPr lang="es-AR" sz="1800">
                <a:solidFill>
                  <a:srgbClr val="3DC9B0"/>
                </a:solidFill>
                <a:latin typeface="Courier New"/>
                <a:ea typeface="Courier New"/>
                <a:cs typeface="Courier New"/>
                <a:sym typeface="Courier New"/>
              </a:rPr>
              <a:t>AppModule</a:t>
            </a:r>
            <a:r>
              <a:rPr lang="es-AR" sz="1800">
                <a:solidFill>
                  <a:srgbClr val="D4D4D4"/>
                </a:solidFill>
                <a:latin typeface="Courier New"/>
                <a:ea typeface="Courier New"/>
                <a:cs typeface="Courier New"/>
                <a:sym typeface="Courier New"/>
              </a:rPr>
              <a:t> </a:t>
            </a:r>
            <a:r>
              <a:rPr lang="es-AR" sz="1800">
                <a:solidFill>
                  <a:srgbClr val="DCDCDC"/>
                </a:solidFill>
                <a:latin typeface="Courier New"/>
                <a:ea typeface="Courier New"/>
                <a:cs typeface="Courier New"/>
                <a:sym typeface="Courier New"/>
              </a:rPr>
              <a:t>{</a:t>
            </a:r>
            <a:r>
              <a:rPr lang="es-AR" sz="1800">
                <a:solidFill>
                  <a:srgbClr val="D4D4D4"/>
                </a:solidFill>
                <a:latin typeface="Courier New"/>
                <a:ea typeface="Courier New"/>
                <a:cs typeface="Courier New"/>
                <a:sym typeface="Courier New"/>
              </a:rPr>
              <a:t> </a:t>
            </a:r>
            <a:r>
              <a:rPr lang="es-AR" sz="1800">
                <a:solidFill>
                  <a:srgbClr val="DCDCDC"/>
                </a:solidFill>
                <a:latin typeface="Courier New"/>
                <a:ea typeface="Courier New"/>
                <a:cs typeface="Courier New"/>
                <a:sym typeface="Courier New"/>
              </a:rPr>
              <a:t>}</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2" name="Shape 82"/>
        <p:cNvGrpSpPr/>
        <p:nvPr/>
      </p:nvGrpSpPr>
      <p:grpSpPr>
        <a:xfrm>
          <a:off x="0" y="0"/>
          <a:ext cx="0" cy="0"/>
          <a:chOff x="0" y="0"/>
          <a:chExt cx="0" cy="0"/>
        </a:xfrm>
      </p:grpSpPr>
      <p:sp>
        <p:nvSpPr>
          <p:cNvPr id="83" name="Google Shape;83;p16"/>
          <p:cNvSpPr txBox="1"/>
          <p:nvPr>
            <p:ph type="title"/>
          </p:nvPr>
        </p:nvSpPr>
        <p:spPr>
          <a:xfrm>
            <a:off x="552199" y="228601"/>
            <a:ext cx="11151918" cy="60939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95959"/>
              </a:buClr>
              <a:buSzPts val="4400"/>
              <a:buFont typeface="Quattrocento Sans"/>
              <a:buNone/>
            </a:pPr>
            <a:r>
              <a:rPr b="0" i="0" lang="es-AR" sz="4400" u="none" cap="none" strike="noStrike">
                <a:solidFill>
                  <a:srgbClr val="595959"/>
                </a:solidFill>
                <a:latin typeface="Quattrocento Sans"/>
                <a:ea typeface="Quattrocento Sans"/>
                <a:cs typeface="Quattrocento Sans"/>
                <a:sym typeface="Quattrocento Sans"/>
              </a:rPr>
              <a:t>Objetivos del Módulo</a:t>
            </a:r>
            <a:endParaRPr/>
          </a:p>
        </p:txBody>
      </p:sp>
      <p:sp>
        <p:nvSpPr>
          <p:cNvPr id="84" name="Google Shape;84;p16"/>
          <p:cNvSpPr txBox="1"/>
          <p:nvPr>
            <p:ph idx="1" type="body"/>
          </p:nvPr>
        </p:nvSpPr>
        <p:spPr>
          <a:xfrm>
            <a:off x="692150" y="1166842"/>
            <a:ext cx="10444163" cy="4478308"/>
          </a:xfrm>
          <a:prstGeom prst="rect">
            <a:avLst/>
          </a:prstGeom>
          <a:noFill/>
          <a:ln>
            <a:noFill/>
          </a:ln>
        </p:spPr>
        <p:txBody>
          <a:bodyPr anchorCtr="0" anchor="t" bIns="0" lIns="0" spcFirstLastPara="1" rIns="0" wrap="square" tIns="0">
            <a:noAutofit/>
          </a:bodyPr>
          <a:lstStyle/>
          <a:p>
            <a:pPr indent="-514350" lvl="0" marL="514350" rtl="0" algn="l">
              <a:lnSpc>
                <a:spcPct val="90000"/>
              </a:lnSpc>
              <a:spcBef>
                <a:spcPts val="0"/>
              </a:spcBef>
              <a:spcAft>
                <a:spcPts val="0"/>
              </a:spcAft>
              <a:buClr>
                <a:srgbClr val="595959"/>
              </a:buClr>
              <a:buSzPts val="2520"/>
              <a:buFont typeface="Quattrocento Sans"/>
              <a:buAutoNum type="arabicPeriod"/>
            </a:pPr>
            <a:r>
              <a:rPr lang="es-AR" sz="2800"/>
              <a:t>RxJS y observables</a:t>
            </a:r>
            <a:endParaRPr sz="2800"/>
          </a:p>
          <a:p>
            <a:pPr indent="-514350" lvl="0" marL="514350" rtl="0" algn="l">
              <a:lnSpc>
                <a:spcPct val="90000"/>
              </a:lnSpc>
              <a:spcBef>
                <a:spcPts val="560"/>
              </a:spcBef>
              <a:spcAft>
                <a:spcPts val="0"/>
              </a:spcAft>
              <a:buClr>
                <a:srgbClr val="595959"/>
              </a:buClr>
              <a:buSzPts val="2520"/>
              <a:buFont typeface="Quattrocento Sans"/>
              <a:buAutoNum type="arabicPeriod"/>
            </a:pPr>
            <a:r>
              <a:rPr lang="es-AR" sz="2800"/>
              <a:t>HTTP con Angular</a:t>
            </a:r>
            <a:endParaRPr/>
          </a:p>
          <a:p>
            <a:pPr indent="-514350" lvl="0" marL="514350" rtl="0" algn="l">
              <a:lnSpc>
                <a:spcPct val="90000"/>
              </a:lnSpc>
              <a:spcBef>
                <a:spcPts val="560"/>
              </a:spcBef>
              <a:spcAft>
                <a:spcPts val="0"/>
              </a:spcAft>
              <a:buClr>
                <a:srgbClr val="595959"/>
              </a:buClr>
              <a:buSzPts val="2520"/>
              <a:buFont typeface="Quattrocento Sans"/>
              <a:buAutoNum type="arabicPeriod"/>
            </a:pPr>
            <a:r>
              <a:rPr lang="es-AR" sz="2800"/>
              <a:t>Restangular</a:t>
            </a:r>
            <a:endParaRPr/>
          </a:p>
          <a:p>
            <a:pPr indent="0" lvl="0" marL="0" rtl="0" algn="l">
              <a:lnSpc>
                <a:spcPct val="90000"/>
              </a:lnSpc>
              <a:spcBef>
                <a:spcPts val="560"/>
              </a:spcBef>
              <a:spcAft>
                <a:spcPts val="0"/>
              </a:spcAft>
              <a:buClr>
                <a:srgbClr val="595959"/>
              </a:buClr>
              <a:buSzPts val="2520"/>
              <a:buNone/>
            </a:pPr>
            <a:r>
              <a:t/>
            </a:r>
            <a:endParaRPr sz="2800"/>
          </a:p>
          <a:p>
            <a:pPr indent="-305971" lvl="0" marL="305971" rtl="0" algn="l">
              <a:lnSpc>
                <a:spcPct val="90000"/>
              </a:lnSpc>
              <a:spcBef>
                <a:spcPts val="560"/>
              </a:spcBef>
              <a:spcAft>
                <a:spcPts val="0"/>
              </a:spcAft>
              <a:buClr>
                <a:srgbClr val="595959"/>
              </a:buClr>
              <a:buSzPts val="2520"/>
              <a:buFont typeface="Noto Sans Symbols"/>
              <a:buChar char="✓"/>
            </a:pPr>
            <a:r>
              <a:rPr b="1" lang="es-AR" sz="2800"/>
              <a:t>Asincronismo. </a:t>
            </a:r>
            <a:r>
              <a:rPr lang="es-AR" sz="2800"/>
              <a:t>---</a:t>
            </a:r>
            <a:endParaRPr/>
          </a:p>
          <a:p>
            <a:pPr indent="-305971" lvl="0" marL="305971" rtl="0" algn="l">
              <a:lnSpc>
                <a:spcPct val="90000"/>
              </a:lnSpc>
              <a:spcBef>
                <a:spcPts val="560"/>
              </a:spcBef>
              <a:spcAft>
                <a:spcPts val="2100"/>
              </a:spcAft>
              <a:buClr>
                <a:srgbClr val="595959"/>
              </a:buClr>
              <a:buSzPts val="2520"/>
              <a:buFont typeface="Noto Sans Symbols"/>
              <a:buChar char="✓"/>
            </a:pPr>
            <a:r>
              <a:rPr b="1" lang="es-AR" sz="2800"/>
              <a:t>Consumir Backend.</a:t>
            </a:r>
            <a:r>
              <a:rPr lang="es-AR" sz="2800"/>
              <a:t> ---</a:t>
            </a:r>
            <a:endParaRPr sz="2800"/>
          </a:p>
        </p:txBody>
      </p:sp>
      <p:sp>
        <p:nvSpPr>
          <p:cNvPr id="85" name="Google Shape;85;p16"/>
          <p:cNvSpPr txBox="1"/>
          <p:nvPr>
            <p:ph idx="1" type="body"/>
          </p:nvPr>
        </p:nvSpPr>
        <p:spPr>
          <a:xfrm>
            <a:off x="8776709" y="4648201"/>
            <a:ext cx="3014100" cy="1981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95959"/>
              </a:buClr>
              <a:buSzPts val="2520"/>
              <a:buFont typeface="Arial"/>
              <a:buNone/>
            </a:pPr>
            <a:r>
              <a:rPr b="1" lang="es-AR" sz="2800"/>
              <a:t>Franco Viotti</a:t>
            </a:r>
            <a:endParaRPr b="1" sz="2800"/>
          </a:p>
          <a:p>
            <a:pPr indent="0" lvl="0" marL="0" rtl="0" algn="l">
              <a:spcBef>
                <a:spcPts val="2100"/>
              </a:spcBef>
              <a:spcAft>
                <a:spcPts val="0"/>
              </a:spcAft>
              <a:buClr>
                <a:srgbClr val="595959"/>
              </a:buClr>
              <a:buSzPts val="2520"/>
              <a:buFont typeface="Arial"/>
              <a:buNone/>
            </a:pPr>
            <a:r>
              <a:rPr b="1" lang="es-AR" sz="2800"/>
              <a:t>Gonzalo Turusi</a:t>
            </a:r>
            <a:endParaRPr b="1" sz="2800"/>
          </a:p>
          <a:p>
            <a:pPr indent="0" lvl="0" marL="0" marR="0" rtl="0" algn="l">
              <a:lnSpc>
                <a:spcPct val="90000"/>
              </a:lnSpc>
              <a:spcBef>
                <a:spcPts val="2100"/>
              </a:spcBef>
              <a:spcAft>
                <a:spcPts val="0"/>
              </a:spcAft>
              <a:buClr>
                <a:srgbClr val="595959"/>
              </a:buClr>
              <a:buSzPts val="2520"/>
              <a:buFont typeface="Arial"/>
              <a:buNone/>
            </a:pPr>
            <a:r>
              <a:rPr b="1" lang="es-AR" sz="2800"/>
              <a:t>Hernan Lavrencic</a:t>
            </a:r>
            <a:endParaRPr b="1" sz="2800"/>
          </a:p>
          <a:p>
            <a:pPr indent="0" lvl="0" marL="0" marR="0" rtl="0" algn="l">
              <a:lnSpc>
                <a:spcPct val="90000"/>
              </a:lnSpc>
              <a:spcBef>
                <a:spcPts val="480"/>
              </a:spcBef>
              <a:spcAft>
                <a:spcPts val="0"/>
              </a:spcAft>
              <a:buClr>
                <a:srgbClr val="595959"/>
              </a:buClr>
              <a:buSzPts val="2160"/>
              <a:buFont typeface="Arial"/>
              <a:buNone/>
            </a:pPr>
            <a:r>
              <a:t/>
            </a:r>
            <a:endParaRPr b="0" i="0" sz="2400" u="none" cap="none" strike="noStrike">
              <a:solidFill>
                <a:srgbClr val="595959"/>
              </a:solidFill>
              <a:latin typeface="Quattrocento Sans"/>
              <a:ea typeface="Quattrocento Sans"/>
              <a:cs typeface="Quattrocento Sans"/>
              <a:sym typeface="Quattrocento Sans"/>
            </a:endParaRPr>
          </a:p>
        </p:txBody>
      </p:sp>
      <p:sp>
        <p:nvSpPr>
          <p:cNvPr id="86" name="Google Shape;86;p16"/>
          <p:cNvSpPr txBox="1"/>
          <p:nvPr>
            <p:ph type="title"/>
          </p:nvPr>
        </p:nvSpPr>
        <p:spPr>
          <a:xfrm>
            <a:off x="8251599" y="3881725"/>
            <a:ext cx="3268800" cy="609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95959"/>
              </a:buClr>
              <a:buSzPts val="4400"/>
              <a:buFont typeface="Quattrocento Sans"/>
              <a:buNone/>
            </a:pPr>
            <a:r>
              <a:rPr lang="es-AR" sz="4400">
                <a:solidFill>
                  <a:srgbClr val="595959"/>
                </a:solidFill>
                <a:latin typeface="Quattrocento Sans"/>
                <a:ea typeface="Quattrocento Sans"/>
                <a:cs typeface="Quattrocento Sans"/>
                <a:sym typeface="Quattrocento Sans"/>
              </a:rPr>
              <a:t>Instructores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4"/>
          <p:cNvSpPr txBox="1"/>
          <p:nvPr/>
        </p:nvSpPr>
        <p:spPr>
          <a:xfrm>
            <a:off x="294468" y="359056"/>
            <a:ext cx="11596800" cy="1606500"/>
          </a:xfrm>
          <a:prstGeom prst="rect">
            <a:avLst/>
          </a:prstGeom>
          <a:noFill/>
          <a:ln>
            <a:noFill/>
          </a:ln>
        </p:spPr>
        <p:txBody>
          <a:bodyPr anchorCtr="0" anchor="b" bIns="0" lIns="91425" spcFirstLastPara="1" rIns="0" wrap="square" tIns="0">
            <a:noAutofit/>
          </a:bodyPr>
          <a:lstStyle/>
          <a:p>
            <a:pPr indent="0" lvl="0" marL="0" marR="0" rtl="0" algn="l">
              <a:lnSpc>
                <a:spcPct val="90000"/>
              </a:lnSpc>
              <a:spcBef>
                <a:spcPts val="0"/>
              </a:spcBef>
              <a:spcAft>
                <a:spcPts val="0"/>
              </a:spcAft>
              <a:buClr>
                <a:schemeClr val="lt1"/>
              </a:buClr>
              <a:buSzPts val="5800"/>
              <a:buFont typeface="Quattrocento Sans"/>
              <a:buNone/>
            </a:pPr>
            <a:r>
              <a:rPr b="1" i="0" lang="es-AR" sz="5800" u="none" cap="none" strike="noStrike">
                <a:solidFill>
                  <a:schemeClr val="lt1"/>
                </a:solidFill>
                <a:latin typeface="Quattrocento Sans"/>
                <a:ea typeface="Quattrocento Sans"/>
                <a:cs typeface="Quattrocento Sans"/>
                <a:sym typeface="Quattrocento Sans"/>
              </a:rPr>
              <a:t>&lt;</a:t>
            </a:r>
            <a:r>
              <a:rPr b="1" lang="es-AR" sz="5800">
                <a:solidFill>
                  <a:schemeClr val="lt1"/>
                </a:solidFill>
                <a:latin typeface="Quattrocento Sans"/>
                <a:ea typeface="Quattrocento Sans"/>
                <a:cs typeface="Quattrocento Sans"/>
                <a:sym typeface="Quattrocento Sans"/>
              </a:rPr>
              <a:t>3.	Restangular</a:t>
            </a:r>
            <a:r>
              <a:rPr b="1" i="0" lang="es-AR" sz="5800" u="none" cap="none" strike="noStrike">
                <a:solidFill>
                  <a:schemeClr val="lt1"/>
                </a:solidFill>
                <a:latin typeface="Quattrocento Sans"/>
                <a:ea typeface="Quattrocento Sans"/>
                <a:cs typeface="Quattrocento Sans"/>
                <a:sym typeface="Quattrocento Sans"/>
              </a:rPr>
              <a:t>&gt;</a:t>
            </a:r>
            <a:br>
              <a:rPr b="1" i="0" lang="es-AR" sz="5800" u="none" cap="none" strike="noStrike">
                <a:solidFill>
                  <a:schemeClr val="lt1"/>
                </a:solidFill>
                <a:latin typeface="Quattrocento Sans"/>
                <a:ea typeface="Quattrocento Sans"/>
                <a:cs typeface="Quattrocento Sans"/>
                <a:sym typeface="Quattrocento Sans"/>
              </a:rPr>
            </a:br>
            <a:endParaRPr b="1" i="0" sz="5800" u="none" cap="none" strike="noStrike">
              <a:solidFill>
                <a:schemeClr val="lt1"/>
              </a:solidFill>
              <a:latin typeface="Quattrocento Sans"/>
              <a:ea typeface="Quattrocento Sans"/>
              <a:cs typeface="Quattrocento Sans"/>
              <a:sym typeface="Quattrocento Sans"/>
            </a:endParaRPr>
          </a:p>
        </p:txBody>
      </p:sp>
      <p:sp>
        <p:nvSpPr>
          <p:cNvPr id="201" name="Google Shape;201;p34"/>
          <p:cNvSpPr txBox="1"/>
          <p:nvPr/>
        </p:nvSpPr>
        <p:spPr>
          <a:xfrm>
            <a:off x="361400" y="1394225"/>
            <a:ext cx="10478700" cy="4895100"/>
          </a:xfrm>
          <a:prstGeom prst="rect">
            <a:avLst/>
          </a:prstGeom>
          <a:noFill/>
          <a:ln>
            <a:noFill/>
          </a:ln>
        </p:spPr>
        <p:txBody>
          <a:bodyPr anchorCtr="0" anchor="ctr" bIns="0" lIns="91425" spcFirstLastPara="1" rIns="0" wrap="square" tIns="0">
            <a:noAutofit/>
          </a:bodyPr>
          <a:lstStyle/>
          <a:p>
            <a:pPr indent="0" lvl="0" marL="0" rtl="0" algn="l">
              <a:lnSpc>
                <a:spcPct val="90000"/>
              </a:lnSpc>
              <a:spcBef>
                <a:spcPts val="0"/>
              </a:spcBef>
              <a:spcAft>
                <a:spcPts val="0"/>
              </a:spcAft>
              <a:buNone/>
            </a:pPr>
            <a:r>
              <a:rPr lang="es-AR" sz="3000">
                <a:solidFill>
                  <a:schemeClr val="lt1"/>
                </a:solidFill>
                <a:latin typeface="Impact"/>
                <a:ea typeface="Impact"/>
                <a:cs typeface="Impact"/>
                <a:sym typeface="Impact"/>
              </a:rPr>
              <a:t>En esta parte de la clase aprenderemos:</a:t>
            </a:r>
            <a:endParaRPr sz="3000">
              <a:solidFill>
                <a:schemeClr val="lt1"/>
              </a:solidFill>
              <a:latin typeface="Impact"/>
              <a:ea typeface="Impact"/>
              <a:cs typeface="Impact"/>
              <a:sym typeface="Impact"/>
            </a:endParaRPr>
          </a:p>
          <a:p>
            <a:pPr indent="-419100" lvl="0" marL="457200" rtl="0" algn="l">
              <a:lnSpc>
                <a:spcPct val="90000"/>
              </a:lnSpc>
              <a:spcBef>
                <a:spcPts val="0"/>
              </a:spcBef>
              <a:spcAft>
                <a:spcPts val="0"/>
              </a:spcAft>
              <a:buClr>
                <a:schemeClr val="lt1"/>
              </a:buClr>
              <a:buSzPts val="3000"/>
              <a:buFont typeface="Impact"/>
              <a:buChar char="●"/>
            </a:pPr>
            <a:r>
              <a:rPr lang="es-AR" sz="3000">
                <a:solidFill>
                  <a:schemeClr val="lt1"/>
                </a:solidFill>
                <a:latin typeface="Impact"/>
                <a:ea typeface="Impact"/>
                <a:cs typeface="Impact"/>
                <a:sym typeface="Impact"/>
              </a:rPr>
              <a:t>La sintaxis de un objeto Restangular</a:t>
            </a:r>
            <a:endParaRPr sz="3000">
              <a:solidFill>
                <a:schemeClr val="lt1"/>
              </a:solidFill>
              <a:latin typeface="Impact"/>
              <a:ea typeface="Impact"/>
              <a:cs typeface="Impact"/>
              <a:sym typeface="Impact"/>
            </a:endParaRPr>
          </a:p>
          <a:p>
            <a:pPr indent="-419100" lvl="0" marL="457200" marR="0" rtl="0" algn="l">
              <a:lnSpc>
                <a:spcPct val="90000"/>
              </a:lnSpc>
              <a:spcBef>
                <a:spcPts val="0"/>
              </a:spcBef>
              <a:spcAft>
                <a:spcPts val="0"/>
              </a:spcAft>
              <a:buClr>
                <a:schemeClr val="lt1"/>
              </a:buClr>
              <a:buSzPts val="3000"/>
              <a:buFont typeface="Impact"/>
              <a:buChar char="●"/>
            </a:pPr>
            <a:r>
              <a:rPr lang="es-AR" sz="3000">
                <a:solidFill>
                  <a:schemeClr val="lt1"/>
                </a:solidFill>
                <a:latin typeface="Impact"/>
                <a:ea typeface="Impact"/>
                <a:cs typeface="Impact"/>
                <a:sym typeface="Impact"/>
              </a:rPr>
              <a:t>A hacer</a:t>
            </a:r>
            <a:r>
              <a:rPr lang="es-AR" sz="3000">
                <a:solidFill>
                  <a:schemeClr val="lt1"/>
                </a:solidFill>
                <a:latin typeface="Impact"/>
                <a:ea typeface="Impact"/>
                <a:cs typeface="Impact"/>
                <a:sym typeface="Impact"/>
              </a:rPr>
              <a:t> requests con:</a:t>
            </a:r>
            <a:endParaRPr sz="3000">
              <a:solidFill>
                <a:schemeClr val="lt1"/>
              </a:solidFill>
              <a:latin typeface="Impact"/>
              <a:ea typeface="Impact"/>
              <a:cs typeface="Impact"/>
              <a:sym typeface="Impact"/>
            </a:endParaRPr>
          </a:p>
          <a:p>
            <a:pPr indent="-419100" lvl="1" marL="914400" marR="0" rtl="0" algn="l">
              <a:lnSpc>
                <a:spcPct val="90000"/>
              </a:lnSpc>
              <a:spcBef>
                <a:spcPts val="0"/>
              </a:spcBef>
              <a:spcAft>
                <a:spcPts val="0"/>
              </a:spcAft>
              <a:buClr>
                <a:schemeClr val="lt1"/>
              </a:buClr>
              <a:buSzPts val="3000"/>
              <a:buFont typeface="Impact"/>
              <a:buChar char="○"/>
            </a:pPr>
            <a:r>
              <a:rPr lang="es-AR" sz="3000">
                <a:solidFill>
                  <a:schemeClr val="lt1"/>
                </a:solidFill>
                <a:latin typeface="Impact"/>
                <a:ea typeface="Impact"/>
                <a:cs typeface="Impact"/>
                <a:sym typeface="Impact"/>
              </a:rPr>
              <a:t>GET</a:t>
            </a:r>
            <a:endParaRPr sz="3000">
              <a:solidFill>
                <a:schemeClr val="lt1"/>
              </a:solidFill>
              <a:latin typeface="Impact"/>
              <a:ea typeface="Impact"/>
              <a:cs typeface="Impact"/>
              <a:sym typeface="Impact"/>
            </a:endParaRPr>
          </a:p>
          <a:p>
            <a:pPr indent="-419100" lvl="1" marL="914400" marR="0" rtl="0" algn="l">
              <a:lnSpc>
                <a:spcPct val="90000"/>
              </a:lnSpc>
              <a:spcBef>
                <a:spcPts val="0"/>
              </a:spcBef>
              <a:spcAft>
                <a:spcPts val="0"/>
              </a:spcAft>
              <a:buClr>
                <a:schemeClr val="lt1"/>
              </a:buClr>
              <a:buSzPts val="3000"/>
              <a:buFont typeface="Impact"/>
              <a:buChar char="○"/>
            </a:pPr>
            <a:r>
              <a:rPr lang="es-AR" sz="3000">
                <a:solidFill>
                  <a:schemeClr val="lt1"/>
                </a:solidFill>
                <a:latin typeface="Impact"/>
                <a:ea typeface="Impact"/>
                <a:cs typeface="Impact"/>
                <a:sym typeface="Impact"/>
              </a:rPr>
              <a:t>POST</a:t>
            </a:r>
            <a:endParaRPr sz="3000">
              <a:solidFill>
                <a:schemeClr val="lt1"/>
              </a:solidFill>
              <a:latin typeface="Impact"/>
              <a:ea typeface="Impact"/>
              <a:cs typeface="Impact"/>
              <a:sym typeface="Impact"/>
            </a:endParaRPr>
          </a:p>
          <a:p>
            <a:pPr indent="-419100" lvl="1" marL="914400" marR="0" rtl="0" algn="l">
              <a:lnSpc>
                <a:spcPct val="90000"/>
              </a:lnSpc>
              <a:spcBef>
                <a:spcPts val="0"/>
              </a:spcBef>
              <a:spcAft>
                <a:spcPts val="0"/>
              </a:spcAft>
              <a:buClr>
                <a:schemeClr val="lt1"/>
              </a:buClr>
              <a:buSzPts val="3000"/>
              <a:buFont typeface="Impact"/>
              <a:buChar char="○"/>
            </a:pPr>
            <a:r>
              <a:rPr lang="es-AR" sz="3000">
                <a:solidFill>
                  <a:schemeClr val="lt1"/>
                </a:solidFill>
                <a:latin typeface="Impact"/>
                <a:ea typeface="Impact"/>
                <a:cs typeface="Impact"/>
                <a:sym typeface="Impact"/>
              </a:rPr>
              <a:t>GETLIST</a:t>
            </a:r>
            <a:endParaRPr sz="3000">
              <a:solidFill>
                <a:schemeClr val="lt1"/>
              </a:solidFill>
              <a:latin typeface="Impact"/>
              <a:ea typeface="Impact"/>
              <a:cs typeface="Impact"/>
              <a:sym typeface="Impact"/>
            </a:endParaRPr>
          </a:p>
          <a:p>
            <a:pPr indent="-419100" lvl="0" marL="457200" marR="0" rtl="0" algn="l">
              <a:lnSpc>
                <a:spcPct val="90000"/>
              </a:lnSpc>
              <a:spcBef>
                <a:spcPts val="0"/>
              </a:spcBef>
              <a:spcAft>
                <a:spcPts val="0"/>
              </a:spcAft>
              <a:buClr>
                <a:schemeClr val="lt1"/>
              </a:buClr>
              <a:buSzPts val="3000"/>
              <a:buFont typeface="Impact"/>
              <a:buChar char="●"/>
            </a:pPr>
            <a:r>
              <a:rPr lang="es-AR" sz="3000">
                <a:solidFill>
                  <a:schemeClr val="lt1"/>
                </a:solidFill>
                <a:latin typeface="Impact"/>
                <a:ea typeface="Impact"/>
                <a:cs typeface="Impact"/>
                <a:sym typeface="Impact"/>
              </a:rPr>
              <a:t>Formatear la respuesta al tipo de dato esperado</a:t>
            </a:r>
            <a:endParaRPr sz="3000">
              <a:solidFill>
                <a:schemeClr val="lt1"/>
              </a:solidFill>
              <a:latin typeface="Impact"/>
              <a:ea typeface="Impact"/>
              <a:cs typeface="Impact"/>
              <a:sym typeface="Impact"/>
            </a:endParaRPr>
          </a:p>
          <a:p>
            <a:pPr indent="-419100" lvl="0" marL="457200" marR="0" rtl="0" algn="l">
              <a:lnSpc>
                <a:spcPct val="90000"/>
              </a:lnSpc>
              <a:spcBef>
                <a:spcPts val="0"/>
              </a:spcBef>
              <a:spcAft>
                <a:spcPts val="0"/>
              </a:spcAft>
              <a:buClr>
                <a:schemeClr val="lt1"/>
              </a:buClr>
              <a:buSzPts val="3000"/>
              <a:buFont typeface="Impact"/>
              <a:buChar char="●"/>
            </a:pPr>
            <a:r>
              <a:rPr lang="es-AR" sz="3000">
                <a:solidFill>
                  <a:schemeClr val="lt1"/>
                </a:solidFill>
                <a:latin typeface="Impact"/>
                <a:ea typeface="Impact"/>
                <a:cs typeface="Impact"/>
                <a:sym typeface="Impact"/>
              </a:rPr>
              <a:t>Ejercicio de ejemplo</a:t>
            </a:r>
            <a:endParaRPr sz="3000">
              <a:solidFill>
                <a:schemeClr val="lt1"/>
              </a:solidFill>
              <a:latin typeface="Impact"/>
              <a:ea typeface="Impact"/>
              <a:cs typeface="Impact"/>
              <a:sym typeface="Impact"/>
            </a:endParaRPr>
          </a:p>
          <a:p>
            <a:pPr indent="-419100" lvl="1" marL="914400" marR="0" rtl="0" algn="l">
              <a:lnSpc>
                <a:spcPct val="90000"/>
              </a:lnSpc>
              <a:spcBef>
                <a:spcPts val="0"/>
              </a:spcBef>
              <a:spcAft>
                <a:spcPts val="0"/>
              </a:spcAft>
              <a:buClr>
                <a:srgbClr val="595959"/>
              </a:buClr>
              <a:buSzPts val="3000"/>
              <a:buFont typeface="Impact"/>
              <a:buChar char="○"/>
            </a:pPr>
            <a:r>
              <a:rPr lang="es-AR" sz="3000" u="sng">
                <a:solidFill>
                  <a:schemeClr val="hlink"/>
                </a:solidFill>
                <a:latin typeface="Impact"/>
                <a:ea typeface="Impact"/>
                <a:cs typeface="Impact"/>
                <a:sym typeface="Impact"/>
                <a:hlinkClick r:id="rId3"/>
              </a:rPr>
              <a:t>https://stackblitz.com/edit/pei-probando-restangular</a:t>
            </a:r>
            <a:endParaRPr sz="3000">
              <a:solidFill>
                <a:schemeClr val="accent5"/>
              </a:solidFill>
              <a:latin typeface="Impact"/>
              <a:ea typeface="Impact"/>
              <a:cs typeface="Impact"/>
              <a:sym typeface="Impact"/>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552199" y="228601"/>
            <a:ext cx="11151900" cy="609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95959"/>
              </a:buClr>
              <a:buSzPts val="4400"/>
              <a:buFont typeface="Quattrocento Sans"/>
              <a:buNone/>
            </a:pPr>
            <a:r>
              <a:rPr lang="es-AR">
                <a:solidFill>
                  <a:srgbClr val="00FF00"/>
                </a:solidFill>
                <a:latin typeface="Quattrocento Sans"/>
                <a:ea typeface="Quattrocento Sans"/>
                <a:cs typeface="Quattrocento Sans"/>
                <a:sym typeface="Quattrocento Sans"/>
              </a:rPr>
              <a:t>&lt;</a:t>
            </a:r>
            <a:r>
              <a:rPr b="1" lang="es-AR">
                <a:solidFill>
                  <a:srgbClr val="00FF00"/>
                </a:solidFill>
                <a:latin typeface="Quattrocento Sans"/>
                <a:ea typeface="Quattrocento Sans"/>
                <a:cs typeface="Quattrocento Sans"/>
                <a:sym typeface="Quattrocento Sans"/>
              </a:rPr>
              <a:t>¿Qué es Restangular?</a:t>
            </a:r>
            <a:r>
              <a:rPr lang="es-AR">
                <a:solidFill>
                  <a:srgbClr val="00FF00"/>
                </a:solidFill>
                <a:latin typeface="Quattrocento Sans"/>
                <a:ea typeface="Quattrocento Sans"/>
                <a:cs typeface="Quattrocento Sans"/>
                <a:sym typeface="Quattrocento Sans"/>
              </a:rPr>
              <a:t>&gt;</a:t>
            </a:r>
            <a:endParaRPr>
              <a:solidFill>
                <a:srgbClr val="00FF00"/>
              </a:solidFill>
              <a:latin typeface="Quattrocento Sans"/>
              <a:ea typeface="Quattrocento Sans"/>
              <a:cs typeface="Quattrocento Sans"/>
              <a:sym typeface="Quattrocento Sans"/>
            </a:endParaRPr>
          </a:p>
        </p:txBody>
      </p:sp>
      <p:sp>
        <p:nvSpPr>
          <p:cNvPr id="207" name="Google Shape;207;p35"/>
          <p:cNvSpPr txBox="1"/>
          <p:nvPr>
            <p:ph idx="1" type="body"/>
          </p:nvPr>
        </p:nvSpPr>
        <p:spPr>
          <a:xfrm>
            <a:off x="691662" y="1447801"/>
            <a:ext cx="10445400" cy="4179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560"/>
              </a:spcBef>
              <a:spcAft>
                <a:spcPts val="0"/>
              </a:spcAft>
              <a:buClr>
                <a:srgbClr val="595959"/>
              </a:buClr>
              <a:buSzPts val="2520"/>
              <a:buFont typeface="Arial"/>
              <a:buNone/>
            </a:pPr>
            <a:r>
              <a:t/>
            </a:r>
            <a:endParaRPr sz="2800"/>
          </a:p>
          <a:p>
            <a:pPr indent="0" lvl="0" marL="0" marR="0" rtl="0" algn="l">
              <a:lnSpc>
                <a:spcPct val="90000"/>
              </a:lnSpc>
              <a:spcBef>
                <a:spcPts val="560"/>
              </a:spcBef>
              <a:spcAft>
                <a:spcPts val="0"/>
              </a:spcAft>
              <a:buClr>
                <a:srgbClr val="595959"/>
              </a:buClr>
              <a:buSzPts val="2520"/>
              <a:buFont typeface="Arial"/>
              <a:buNone/>
            </a:pPr>
            <a:r>
              <a:rPr lang="es-AR" sz="2800"/>
              <a:t>Es un servicio de Angular 2 y posteriores que facilita el uso de las llamadas más comunes como:</a:t>
            </a:r>
            <a:endParaRPr sz="2800"/>
          </a:p>
          <a:p>
            <a:pPr indent="-419100" lvl="0" marL="1371600" rtl="0" algn="l">
              <a:spcBef>
                <a:spcPts val="0"/>
              </a:spcBef>
              <a:spcAft>
                <a:spcPts val="0"/>
              </a:spcAft>
              <a:buClr>
                <a:schemeClr val="accent3"/>
              </a:buClr>
              <a:buSzPts val="3000"/>
              <a:buFont typeface="Impact"/>
              <a:buChar char="●"/>
            </a:pPr>
            <a:r>
              <a:rPr lang="es-AR" sz="3000">
                <a:latin typeface="Impact"/>
                <a:ea typeface="Impact"/>
                <a:cs typeface="Impact"/>
                <a:sym typeface="Impact"/>
              </a:rPr>
              <a:t>GET</a:t>
            </a:r>
            <a:endParaRPr sz="3000">
              <a:latin typeface="Impact"/>
              <a:ea typeface="Impact"/>
              <a:cs typeface="Impact"/>
              <a:sym typeface="Impact"/>
            </a:endParaRPr>
          </a:p>
          <a:p>
            <a:pPr indent="-419100" lvl="0" marL="1371600" rtl="0" algn="l">
              <a:spcBef>
                <a:spcPts val="0"/>
              </a:spcBef>
              <a:spcAft>
                <a:spcPts val="0"/>
              </a:spcAft>
              <a:buClr>
                <a:schemeClr val="accent3"/>
              </a:buClr>
              <a:buSzPts val="3000"/>
              <a:buFont typeface="Impact"/>
              <a:buChar char="●"/>
            </a:pPr>
            <a:r>
              <a:rPr lang="es-AR" sz="3000">
                <a:latin typeface="Impact"/>
                <a:ea typeface="Impact"/>
                <a:cs typeface="Impact"/>
                <a:sym typeface="Impact"/>
              </a:rPr>
              <a:t>POST</a:t>
            </a:r>
            <a:endParaRPr sz="3000">
              <a:latin typeface="Impact"/>
              <a:ea typeface="Impact"/>
              <a:cs typeface="Impact"/>
              <a:sym typeface="Impact"/>
            </a:endParaRPr>
          </a:p>
          <a:p>
            <a:pPr indent="-419100" lvl="0" marL="1371600" rtl="0" algn="l">
              <a:spcBef>
                <a:spcPts val="0"/>
              </a:spcBef>
              <a:spcAft>
                <a:spcPts val="0"/>
              </a:spcAft>
              <a:buClr>
                <a:schemeClr val="accent3"/>
              </a:buClr>
              <a:buSzPts val="3000"/>
              <a:buFont typeface="Impact"/>
              <a:buChar char="●"/>
            </a:pPr>
            <a:r>
              <a:rPr lang="es-AR" sz="3000">
                <a:latin typeface="Impact"/>
                <a:ea typeface="Impact"/>
                <a:cs typeface="Impact"/>
                <a:sym typeface="Impact"/>
              </a:rPr>
              <a:t>PUT</a:t>
            </a:r>
            <a:endParaRPr sz="3000">
              <a:latin typeface="Impact"/>
              <a:ea typeface="Impact"/>
              <a:cs typeface="Impact"/>
              <a:sym typeface="Impact"/>
            </a:endParaRPr>
          </a:p>
          <a:p>
            <a:pPr indent="-419100" lvl="0" marL="1371600" rtl="0" algn="l">
              <a:spcBef>
                <a:spcPts val="0"/>
              </a:spcBef>
              <a:spcAft>
                <a:spcPts val="0"/>
              </a:spcAft>
              <a:buClr>
                <a:schemeClr val="accent3"/>
              </a:buClr>
              <a:buSzPts val="3000"/>
              <a:buFont typeface="Impact"/>
              <a:buChar char="●"/>
            </a:pPr>
            <a:r>
              <a:rPr lang="es-AR" sz="3000">
                <a:latin typeface="Impact"/>
                <a:ea typeface="Impact"/>
                <a:cs typeface="Impact"/>
                <a:sym typeface="Impact"/>
              </a:rPr>
              <a:t>REMOVE</a:t>
            </a:r>
            <a:endParaRPr sz="2800"/>
          </a:p>
          <a:p>
            <a:pPr indent="0" lvl="0" marL="0" marR="0" rtl="0" algn="l">
              <a:lnSpc>
                <a:spcPct val="90000"/>
              </a:lnSpc>
              <a:spcBef>
                <a:spcPts val="560"/>
              </a:spcBef>
              <a:spcAft>
                <a:spcPts val="0"/>
              </a:spcAft>
              <a:buClr>
                <a:srgbClr val="595959"/>
              </a:buClr>
              <a:buSzPts val="2520"/>
              <a:buFont typeface="Arial"/>
              <a:buNone/>
            </a:pPr>
            <a:r>
              <a:t/>
            </a:r>
            <a:endParaRPr sz="2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552199" y="228601"/>
            <a:ext cx="11151900" cy="609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95959"/>
              </a:buClr>
              <a:buSzPts val="4400"/>
              <a:buFont typeface="Quattrocento Sans"/>
              <a:buNone/>
            </a:pPr>
            <a:r>
              <a:rPr lang="es-AR">
                <a:solidFill>
                  <a:srgbClr val="00FF00"/>
                </a:solidFill>
                <a:latin typeface="Quattrocento Sans"/>
                <a:ea typeface="Quattrocento Sans"/>
                <a:cs typeface="Quattrocento Sans"/>
                <a:sym typeface="Quattrocento Sans"/>
              </a:rPr>
              <a:t>&lt;</a:t>
            </a:r>
            <a:r>
              <a:rPr b="1" lang="es-AR">
                <a:solidFill>
                  <a:srgbClr val="00FF00"/>
                </a:solidFill>
                <a:latin typeface="Quattrocento Sans"/>
                <a:ea typeface="Quattrocento Sans"/>
                <a:cs typeface="Quattrocento Sans"/>
                <a:sym typeface="Quattrocento Sans"/>
              </a:rPr>
              <a:t>Empezando en Restangular</a:t>
            </a:r>
            <a:r>
              <a:rPr lang="es-AR">
                <a:solidFill>
                  <a:srgbClr val="00FF00"/>
                </a:solidFill>
                <a:latin typeface="Quattrocento Sans"/>
                <a:ea typeface="Quattrocento Sans"/>
                <a:cs typeface="Quattrocento Sans"/>
                <a:sym typeface="Quattrocento Sans"/>
              </a:rPr>
              <a:t>&gt;</a:t>
            </a:r>
            <a:endParaRPr>
              <a:solidFill>
                <a:srgbClr val="00FF00"/>
              </a:solidFill>
              <a:latin typeface="Quattrocento Sans"/>
              <a:ea typeface="Quattrocento Sans"/>
              <a:cs typeface="Quattrocento Sans"/>
              <a:sym typeface="Quattrocento Sans"/>
            </a:endParaRPr>
          </a:p>
        </p:txBody>
      </p:sp>
      <p:sp>
        <p:nvSpPr>
          <p:cNvPr id="213" name="Google Shape;213;p36"/>
          <p:cNvSpPr txBox="1"/>
          <p:nvPr>
            <p:ph idx="1" type="body"/>
          </p:nvPr>
        </p:nvSpPr>
        <p:spPr>
          <a:xfrm>
            <a:off x="691650" y="1447800"/>
            <a:ext cx="10445400" cy="4610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560"/>
              </a:spcBef>
              <a:spcAft>
                <a:spcPts val="0"/>
              </a:spcAft>
              <a:buClr>
                <a:srgbClr val="595959"/>
              </a:buClr>
              <a:buSzPts val="2520"/>
              <a:buFont typeface="Arial"/>
              <a:buNone/>
            </a:pPr>
            <a:r>
              <a:rPr lang="es-AR" sz="2800"/>
              <a:t>Hay 3 formas de crear un objeto Restangular:</a:t>
            </a:r>
            <a:endParaRPr sz="2800"/>
          </a:p>
          <a:p>
            <a:pPr indent="0" lvl="0" marL="0" marR="0" rtl="0" algn="l">
              <a:lnSpc>
                <a:spcPct val="90000"/>
              </a:lnSpc>
              <a:spcBef>
                <a:spcPts val="560"/>
              </a:spcBef>
              <a:spcAft>
                <a:spcPts val="0"/>
              </a:spcAft>
              <a:buClr>
                <a:srgbClr val="595959"/>
              </a:buClr>
              <a:buSzPts val="2520"/>
              <a:buFont typeface="Arial"/>
              <a:buNone/>
            </a:pPr>
            <a:r>
              <a:t/>
            </a:r>
            <a:endParaRPr sz="2800"/>
          </a:p>
          <a:p>
            <a:pPr indent="0" lvl="0" marL="0" rtl="0" algn="l">
              <a:lnSpc>
                <a:spcPct val="150000"/>
              </a:lnSpc>
              <a:spcBef>
                <a:spcPts val="0"/>
              </a:spcBef>
              <a:spcAft>
                <a:spcPts val="0"/>
              </a:spcAft>
              <a:buClr>
                <a:srgbClr val="000000"/>
              </a:buClr>
              <a:buSzPts val="1100"/>
              <a:buFont typeface="Arial"/>
              <a:buNone/>
            </a:pPr>
            <a:r>
              <a:rPr lang="es-AR" sz="2500">
                <a:solidFill>
                  <a:srgbClr val="DCDCDC"/>
                </a:solidFill>
              </a:rPr>
              <a:t>La primera forma se le indica únicamente la ruta.</a:t>
            </a:r>
            <a:endParaRPr sz="2800"/>
          </a:p>
          <a:p>
            <a:pPr indent="-387350" lvl="0" marL="1371600" rtl="0" algn="l">
              <a:lnSpc>
                <a:spcPct val="150000"/>
              </a:lnSpc>
              <a:spcBef>
                <a:spcPts val="0"/>
              </a:spcBef>
              <a:spcAft>
                <a:spcPts val="0"/>
              </a:spcAft>
              <a:buClr>
                <a:schemeClr val="accent3"/>
              </a:buClr>
              <a:buSzPts val="2500"/>
              <a:buFont typeface="Courier New"/>
              <a:buChar char="●"/>
            </a:pPr>
            <a:r>
              <a:rPr lang="es-AR" sz="2500">
                <a:solidFill>
                  <a:srgbClr val="DCDCDC"/>
                </a:solidFill>
                <a:latin typeface="Courier New"/>
                <a:ea typeface="Courier New"/>
                <a:cs typeface="Courier New"/>
                <a:sym typeface="Courier New"/>
              </a:rPr>
              <a:t>Restangular.all(</a:t>
            </a:r>
            <a:r>
              <a:rPr lang="es-AR" sz="2500">
                <a:solidFill>
                  <a:srgbClr val="F1C232"/>
                </a:solidFill>
                <a:latin typeface="Courier New"/>
                <a:ea typeface="Courier New"/>
                <a:cs typeface="Courier New"/>
                <a:sym typeface="Courier New"/>
              </a:rPr>
              <a:t>'cuentas'</a:t>
            </a:r>
            <a:r>
              <a:rPr lang="es-AR" sz="2500">
                <a:solidFill>
                  <a:srgbClr val="DCDCDC"/>
                </a:solidFill>
                <a:latin typeface="Courier New"/>
                <a:ea typeface="Courier New"/>
                <a:cs typeface="Courier New"/>
                <a:sym typeface="Courier New"/>
              </a:rPr>
              <a:t>)</a:t>
            </a:r>
            <a:endParaRPr sz="2500">
              <a:solidFill>
                <a:srgbClr val="DCDCDC"/>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s-AR" sz="2500">
                <a:solidFill>
                  <a:srgbClr val="DCDCDC"/>
                </a:solidFill>
              </a:rPr>
              <a:t>Las otras dos formas primero se le indica la ruta y se le pueden añadir parámetros con los objetos que se quieran pasar al back</a:t>
            </a:r>
            <a:endParaRPr sz="2500">
              <a:solidFill>
                <a:srgbClr val="DCDCDC"/>
              </a:solidFill>
            </a:endParaRPr>
          </a:p>
          <a:p>
            <a:pPr indent="-387350" lvl="0" marL="1371600" rtl="0" algn="l">
              <a:lnSpc>
                <a:spcPct val="150000"/>
              </a:lnSpc>
              <a:spcBef>
                <a:spcPts val="0"/>
              </a:spcBef>
              <a:spcAft>
                <a:spcPts val="0"/>
              </a:spcAft>
              <a:buClr>
                <a:srgbClr val="DCDCDC"/>
              </a:buClr>
              <a:buSzPts val="2500"/>
              <a:buFont typeface="Courier New"/>
              <a:buChar char="●"/>
            </a:pPr>
            <a:r>
              <a:rPr lang="es-AR" sz="2500">
                <a:solidFill>
                  <a:srgbClr val="DCDCDC"/>
                </a:solidFill>
                <a:latin typeface="Courier New"/>
                <a:ea typeface="Courier New"/>
                <a:cs typeface="Courier New"/>
                <a:sym typeface="Courier New"/>
              </a:rPr>
              <a:t>Restangular.one(</a:t>
            </a:r>
            <a:r>
              <a:rPr lang="es-AR" sz="2500">
                <a:solidFill>
                  <a:srgbClr val="F1C232"/>
                </a:solidFill>
                <a:latin typeface="Courier New"/>
                <a:ea typeface="Courier New"/>
                <a:cs typeface="Courier New"/>
                <a:sym typeface="Courier New"/>
              </a:rPr>
              <a:t>'cuentas'</a:t>
            </a:r>
            <a:r>
              <a:rPr lang="es-AR" sz="2500">
                <a:solidFill>
                  <a:srgbClr val="DCDCDC"/>
                </a:solidFill>
                <a:latin typeface="Courier New"/>
                <a:ea typeface="Courier New"/>
                <a:cs typeface="Courier New"/>
                <a:sym typeface="Courier New"/>
              </a:rPr>
              <a:t>, 1234)</a:t>
            </a:r>
            <a:endParaRPr sz="2500">
              <a:solidFill>
                <a:srgbClr val="DCDCDC"/>
              </a:solidFill>
              <a:latin typeface="Courier New"/>
              <a:ea typeface="Courier New"/>
              <a:cs typeface="Courier New"/>
              <a:sym typeface="Courier New"/>
            </a:endParaRPr>
          </a:p>
          <a:p>
            <a:pPr indent="-387350" lvl="0" marL="1371600" rtl="0" algn="l">
              <a:lnSpc>
                <a:spcPct val="150000"/>
              </a:lnSpc>
              <a:spcBef>
                <a:spcPts val="0"/>
              </a:spcBef>
              <a:spcAft>
                <a:spcPts val="0"/>
              </a:spcAft>
              <a:buClr>
                <a:srgbClr val="DCDCDC"/>
              </a:buClr>
              <a:buSzPts val="2500"/>
              <a:buFont typeface="Courier New"/>
              <a:buChar char="●"/>
            </a:pPr>
            <a:r>
              <a:rPr lang="es-AR" sz="2500">
                <a:solidFill>
                  <a:srgbClr val="DCDCDC"/>
                </a:solidFill>
                <a:latin typeface="Courier New"/>
                <a:ea typeface="Courier New"/>
                <a:cs typeface="Courier New"/>
                <a:sym typeface="Courier New"/>
              </a:rPr>
              <a:t>Restangular.several(</a:t>
            </a:r>
            <a:r>
              <a:rPr lang="es-AR" sz="2500">
                <a:solidFill>
                  <a:srgbClr val="F1C232"/>
                </a:solidFill>
                <a:latin typeface="Courier New"/>
                <a:ea typeface="Courier New"/>
                <a:cs typeface="Courier New"/>
                <a:sym typeface="Courier New"/>
              </a:rPr>
              <a:t>'cuentas'</a:t>
            </a:r>
            <a:r>
              <a:rPr lang="es-AR" sz="2500">
                <a:solidFill>
                  <a:srgbClr val="DCDCDC"/>
                </a:solidFill>
                <a:latin typeface="Courier New"/>
                <a:ea typeface="Courier New"/>
                <a:cs typeface="Courier New"/>
                <a:sym typeface="Courier New"/>
              </a:rPr>
              <a:t>, 123, 456, 789)</a:t>
            </a:r>
            <a:endParaRPr sz="2500">
              <a:solidFill>
                <a:srgbClr val="DCDCDC"/>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t/>
            </a:r>
            <a:endParaRPr sz="2500">
              <a:solidFill>
                <a:srgbClr val="DCDCDC"/>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2500">
              <a:solidFill>
                <a:srgbClr val="DCDCDC"/>
              </a:solidFill>
            </a:endParaRPr>
          </a:p>
          <a:p>
            <a:pPr indent="0" lvl="0" marL="0" rtl="0" algn="l">
              <a:lnSpc>
                <a:spcPct val="150000"/>
              </a:lnSpc>
              <a:spcBef>
                <a:spcPts val="0"/>
              </a:spcBef>
              <a:spcAft>
                <a:spcPts val="0"/>
              </a:spcAft>
              <a:buNone/>
            </a:pPr>
            <a:r>
              <a:t/>
            </a:r>
            <a:endParaRPr sz="2500">
              <a:solidFill>
                <a:srgbClr val="DCDCDC"/>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552199" y="228601"/>
            <a:ext cx="11151900" cy="609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95959"/>
              </a:buClr>
              <a:buSzPts val="4400"/>
              <a:buFont typeface="Quattrocento Sans"/>
              <a:buNone/>
            </a:pPr>
            <a:r>
              <a:rPr lang="es-AR">
                <a:solidFill>
                  <a:srgbClr val="00FF00"/>
                </a:solidFill>
                <a:latin typeface="Quattrocento Sans"/>
                <a:ea typeface="Quattrocento Sans"/>
                <a:cs typeface="Quattrocento Sans"/>
                <a:sym typeface="Quattrocento Sans"/>
              </a:rPr>
              <a:t>&lt;</a:t>
            </a:r>
            <a:r>
              <a:rPr b="1" lang="es-AR">
                <a:solidFill>
                  <a:srgbClr val="00FF00"/>
                </a:solidFill>
                <a:latin typeface="Quattrocento Sans"/>
                <a:ea typeface="Quattrocento Sans"/>
                <a:cs typeface="Quattrocento Sans"/>
                <a:sym typeface="Quattrocento Sans"/>
              </a:rPr>
              <a:t>¿Cómo hacer una llamada?</a:t>
            </a:r>
            <a:r>
              <a:rPr lang="es-AR">
                <a:solidFill>
                  <a:srgbClr val="00FF00"/>
                </a:solidFill>
                <a:latin typeface="Quattrocento Sans"/>
                <a:ea typeface="Quattrocento Sans"/>
                <a:cs typeface="Quattrocento Sans"/>
                <a:sym typeface="Quattrocento Sans"/>
              </a:rPr>
              <a:t>&gt;</a:t>
            </a:r>
            <a:endParaRPr>
              <a:solidFill>
                <a:srgbClr val="00FF00"/>
              </a:solidFill>
              <a:latin typeface="Quattrocento Sans"/>
              <a:ea typeface="Quattrocento Sans"/>
              <a:cs typeface="Quattrocento Sans"/>
              <a:sym typeface="Quattrocento Sans"/>
            </a:endParaRPr>
          </a:p>
        </p:txBody>
      </p:sp>
      <p:sp>
        <p:nvSpPr>
          <p:cNvPr id="219" name="Google Shape;219;p37"/>
          <p:cNvSpPr txBox="1"/>
          <p:nvPr>
            <p:ph idx="1" type="body"/>
          </p:nvPr>
        </p:nvSpPr>
        <p:spPr>
          <a:xfrm>
            <a:off x="250900" y="1170750"/>
            <a:ext cx="11742300" cy="55689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560"/>
              </a:spcBef>
              <a:spcAft>
                <a:spcPts val="0"/>
              </a:spcAft>
              <a:buClr>
                <a:srgbClr val="000000"/>
              </a:buClr>
              <a:buSzPts val="1100"/>
              <a:buFont typeface="Arial"/>
              <a:buNone/>
            </a:pPr>
            <a:r>
              <a:rPr lang="es-AR"/>
              <a:t>Empecemos creando una variable para guardar la primera parte de nuestra llamada al método, la url base:</a:t>
            </a:r>
            <a:endParaRPr/>
          </a:p>
          <a:p>
            <a:pPr indent="-390334" lvl="0" marL="457200" marR="0" rtl="0" algn="l">
              <a:lnSpc>
                <a:spcPct val="90000"/>
              </a:lnSpc>
              <a:spcBef>
                <a:spcPts val="560"/>
              </a:spcBef>
              <a:spcAft>
                <a:spcPts val="0"/>
              </a:spcAft>
              <a:buClr>
                <a:schemeClr val="accent3"/>
              </a:buClr>
              <a:buSzPts val="2547"/>
              <a:buFont typeface="Courier New"/>
              <a:buChar char="●"/>
            </a:pPr>
            <a:r>
              <a:rPr lang="es-AR">
                <a:solidFill>
                  <a:srgbClr val="0000FF"/>
                </a:solidFill>
                <a:latin typeface="Courier New"/>
                <a:ea typeface="Courier New"/>
                <a:cs typeface="Courier New"/>
                <a:sym typeface="Courier New"/>
              </a:rPr>
              <a:t>let</a:t>
            </a:r>
            <a:r>
              <a:rPr lang="es-AR">
                <a:latin typeface="Courier New"/>
                <a:ea typeface="Courier New"/>
                <a:cs typeface="Courier New"/>
                <a:sym typeface="Courier New"/>
              </a:rPr>
              <a:t> baseAccounts = </a:t>
            </a:r>
            <a:r>
              <a:rPr lang="es-AR">
                <a:solidFill>
                  <a:srgbClr val="0000FF"/>
                </a:solidFill>
                <a:latin typeface="Courier New"/>
                <a:ea typeface="Courier New"/>
                <a:cs typeface="Courier New"/>
                <a:sym typeface="Courier New"/>
              </a:rPr>
              <a:t>this</a:t>
            </a:r>
            <a:r>
              <a:rPr lang="es-AR">
                <a:latin typeface="Courier New"/>
                <a:ea typeface="Courier New"/>
                <a:cs typeface="Courier New"/>
                <a:sym typeface="Courier New"/>
              </a:rPr>
              <a:t>.restangular.all(</a:t>
            </a:r>
            <a:r>
              <a:rPr lang="es-AR">
                <a:solidFill>
                  <a:srgbClr val="F1C232"/>
                </a:solidFill>
                <a:latin typeface="Courier New"/>
                <a:ea typeface="Courier New"/>
                <a:cs typeface="Courier New"/>
                <a:sym typeface="Courier New"/>
              </a:rPr>
              <a:t>'cuentas'</a:t>
            </a:r>
            <a:r>
              <a:rPr lang="es-AR">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t/>
            </a:r>
            <a:endParaRPr sz="1400"/>
          </a:p>
          <a:p>
            <a:pPr indent="0" lvl="0" marL="0" rtl="0" algn="l">
              <a:lnSpc>
                <a:spcPct val="150000"/>
              </a:lnSpc>
              <a:spcBef>
                <a:spcPts val="0"/>
              </a:spcBef>
              <a:spcAft>
                <a:spcPts val="0"/>
              </a:spcAft>
              <a:buClr>
                <a:srgbClr val="000000"/>
              </a:buClr>
              <a:buSzPts val="1100"/>
              <a:buFont typeface="Arial"/>
              <a:buNone/>
            </a:pPr>
            <a:r>
              <a:rPr lang="es-AR"/>
              <a:t>Ahora podemos usar diferentes elementos que nos brinda el método de restangular, entre ellos podemos destacar:</a:t>
            </a:r>
            <a:endParaRPr/>
          </a:p>
          <a:p>
            <a:pPr indent="-390334" lvl="0" marL="457200" rtl="0" algn="l">
              <a:lnSpc>
                <a:spcPct val="150000"/>
              </a:lnSpc>
              <a:spcBef>
                <a:spcPts val="0"/>
              </a:spcBef>
              <a:spcAft>
                <a:spcPts val="0"/>
              </a:spcAft>
              <a:buClr>
                <a:schemeClr val="accent3"/>
              </a:buClr>
              <a:buSzPts val="2547"/>
              <a:buChar char="●"/>
            </a:pPr>
            <a:r>
              <a:rPr lang="es-AR"/>
              <a:t>get([</a:t>
            </a:r>
            <a:r>
              <a:rPr lang="es-AR"/>
              <a:t>parámetros</a:t>
            </a:r>
            <a:r>
              <a:rPr lang="es-AR"/>
              <a:t>]) : sirve para obtener un elemento, los </a:t>
            </a:r>
            <a:r>
              <a:rPr lang="es-AR"/>
              <a:t>parámetros</a:t>
            </a:r>
            <a:r>
              <a:rPr lang="es-AR"/>
              <a:t> son opcionales.</a:t>
            </a:r>
            <a:endParaRPr/>
          </a:p>
          <a:p>
            <a:pPr indent="-390334" lvl="0" marL="457200" rtl="0" algn="l">
              <a:lnSpc>
                <a:spcPct val="150000"/>
              </a:lnSpc>
              <a:spcBef>
                <a:spcPts val="0"/>
              </a:spcBef>
              <a:spcAft>
                <a:spcPts val="0"/>
              </a:spcAft>
              <a:buClr>
                <a:schemeClr val="accent3"/>
              </a:buClr>
              <a:buSzPts val="2547"/>
              <a:buChar char="●"/>
            </a:pPr>
            <a:r>
              <a:rPr lang="es-AR"/>
              <a:t>post</a:t>
            </a:r>
            <a:r>
              <a:rPr lang="es-AR"/>
              <a:t>([parámetros]) : se usa generalmente para insertar un nuevo objeto, los parámetros son opcionales.</a:t>
            </a:r>
            <a:endParaRPr/>
          </a:p>
          <a:p>
            <a:pPr indent="-390334" lvl="0" marL="457200" rtl="0" algn="l">
              <a:lnSpc>
                <a:spcPct val="150000"/>
              </a:lnSpc>
              <a:spcBef>
                <a:spcPts val="0"/>
              </a:spcBef>
              <a:spcAft>
                <a:spcPts val="0"/>
              </a:spcAft>
              <a:buClr>
                <a:schemeClr val="accent3"/>
              </a:buClr>
              <a:buSzPts val="2547"/>
              <a:buChar char="●"/>
            </a:pPr>
            <a:r>
              <a:rPr lang="es-AR"/>
              <a:t>getList([</a:t>
            </a:r>
            <a:r>
              <a:rPr lang="es-AR"/>
              <a:t>parámetros</a:t>
            </a:r>
            <a:r>
              <a:rPr lang="es-AR"/>
              <a:t>]) : se utiliza para traer una lista de objetos, los parámetros </a:t>
            </a:r>
            <a:r>
              <a:rPr lang="es-AR"/>
              <a:t>también</a:t>
            </a:r>
            <a:r>
              <a:rPr lang="es-AR"/>
              <a:t> son opcionales.</a:t>
            </a:r>
            <a:endParaRPr/>
          </a:p>
          <a:p>
            <a:pPr indent="0" lvl="0" marL="0" rtl="0" algn="l">
              <a:lnSpc>
                <a:spcPct val="150000"/>
              </a:lnSpc>
              <a:spcBef>
                <a:spcPts val="0"/>
              </a:spcBef>
              <a:spcAft>
                <a:spcPts val="0"/>
              </a:spcAft>
              <a:buClr>
                <a:srgbClr val="000000"/>
              </a:buClr>
              <a:buSzPts val="1100"/>
              <a:buFont typeface="Arial"/>
              <a:buNone/>
            </a:pPr>
            <a:r>
              <a:t/>
            </a:r>
            <a:endParaRPr sz="2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552199" y="228601"/>
            <a:ext cx="11151900" cy="609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95959"/>
              </a:buClr>
              <a:buSzPts val="4400"/>
              <a:buFont typeface="Quattrocento Sans"/>
              <a:buNone/>
            </a:pPr>
            <a:r>
              <a:rPr lang="es-AR">
                <a:solidFill>
                  <a:srgbClr val="00FF00"/>
                </a:solidFill>
                <a:latin typeface="Quattrocento Sans"/>
                <a:ea typeface="Quattrocento Sans"/>
                <a:cs typeface="Quattrocento Sans"/>
                <a:sym typeface="Quattrocento Sans"/>
              </a:rPr>
              <a:t>&lt;</a:t>
            </a:r>
            <a:r>
              <a:rPr b="1" lang="es-AR">
                <a:solidFill>
                  <a:srgbClr val="00FF00"/>
                </a:solidFill>
                <a:latin typeface="Quattrocento Sans"/>
                <a:ea typeface="Quattrocento Sans"/>
                <a:cs typeface="Quattrocento Sans"/>
                <a:sym typeface="Quattrocento Sans"/>
              </a:rPr>
              <a:t>¿Cómo hacer una llamada con Post?</a:t>
            </a:r>
            <a:r>
              <a:rPr lang="es-AR">
                <a:solidFill>
                  <a:srgbClr val="00FF00"/>
                </a:solidFill>
                <a:latin typeface="Quattrocento Sans"/>
                <a:ea typeface="Quattrocento Sans"/>
                <a:cs typeface="Quattrocento Sans"/>
                <a:sym typeface="Quattrocento Sans"/>
              </a:rPr>
              <a:t>&gt;</a:t>
            </a:r>
            <a:endParaRPr>
              <a:solidFill>
                <a:srgbClr val="00FF00"/>
              </a:solidFill>
              <a:latin typeface="Quattrocento Sans"/>
              <a:ea typeface="Quattrocento Sans"/>
              <a:cs typeface="Quattrocento Sans"/>
              <a:sym typeface="Quattrocento Sans"/>
            </a:endParaRPr>
          </a:p>
        </p:txBody>
      </p:sp>
      <p:sp>
        <p:nvSpPr>
          <p:cNvPr id="225" name="Google Shape;225;p38"/>
          <p:cNvSpPr txBox="1"/>
          <p:nvPr>
            <p:ph idx="1" type="body"/>
          </p:nvPr>
        </p:nvSpPr>
        <p:spPr>
          <a:xfrm>
            <a:off x="250900" y="1170750"/>
            <a:ext cx="11742300" cy="55689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560"/>
              </a:spcBef>
              <a:spcAft>
                <a:spcPts val="0"/>
              </a:spcAft>
              <a:buClr>
                <a:srgbClr val="000000"/>
              </a:buClr>
              <a:buSzPts val="1100"/>
              <a:buFont typeface="Arial"/>
              <a:buNone/>
            </a:pPr>
            <a:r>
              <a:rPr lang="es-AR"/>
              <a:t>Generalmente usaremos post para pasarle al back un nuevo objeto a crear en la base. Ejemplo:</a:t>
            </a:r>
            <a:endParaRPr/>
          </a:p>
          <a:p>
            <a:pPr indent="0" lvl="0" marL="0" marR="0" rtl="0" algn="l">
              <a:lnSpc>
                <a:spcPct val="90000"/>
              </a:lnSpc>
              <a:spcBef>
                <a:spcPts val="560"/>
              </a:spcBef>
              <a:spcAft>
                <a:spcPts val="0"/>
              </a:spcAft>
              <a:buClr>
                <a:srgbClr val="000000"/>
              </a:buClr>
              <a:buSzPts val="1100"/>
              <a:buFont typeface="Arial"/>
              <a:buNone/>
            </a:pPr>
            <a:r>
              <a:rPr lang="es-AR"/>
              <a:t>	Creamos un nuevo objeto para insertar en base.</a:t>
            </a:r>
            <a:endParaRPr/>
          </a:p>
          <a:p>
            <a:pPr indent="-390334" lvl="0" marL="914400" marR="0" rtl="0" algn="l">
              <a:lnSpc>
                <a:spcPct val="90000"/>
              </a:lnSpc>
              <a:spcBef>
                <a:spcPts val="560"/>
              </a:spcBef>
              <a:spcAft>
                <a:spcPts val="0"/>
              </a:spcAft>
              <a:buClr>
                <a:schemeClr val="accent3"/>
              </a:buClr>
              <a:buSzPts val="2547"/>
              <a:buChar char="●"/>
            </a:pPr>
            <a:r>
              <a:rPr lang="es-AR" sz="1800">
                <a:solidFill>
                  <a:srgbClr val="0000FF"/>
                </a:solidFill>
                <a:latin typeface="Courier New"/>
                <a:ea typeface="Courier New"/>
                <a:cs typeface="Courier New"/>
                <a:sym typeface="Courier New"/>
              </a:rPr>
              <a:t>let </a:t>
            </a:r>
            <a:r>
              <a:rPr lang="es-AR" sz="1800">
                <a:latin typeface="Courier New"/>
                <a:ea typeface="Courier New"/>
                <a:cs typeface="Courier New"/>
                <a:sym typeface="Courier New"/>
              </a:rPr>
              <a:t>cuentaNueva = </a:t>
            </a:r>
            <a:r>
              <a:rPr lang="es-AR" sz="1800">
                <a:solidFill>
                  <a:srgbClr val="0000FF"/>
                </a:solidFill>
                <a:latin typeface="Courier New"/>
                <a:ea typeface="Courier New"/>
                <a:cs typeface="Courier New"/>
                <a:sym typeface="Courier New"/>
              </a:rPr>
              <a:t>new</a:t>
            </a:r>
            <a:r>
              <a:rPr lang="es-AR" sz="1800">
                <a:latin typeface="Courier New"/>
                <a:ea typeface="Courier New"/>
                <a:cs typeface="Courier New"/>
                <a:sym typeface="Courier New"/>
              </a:rPr>
              <a:t> </a:t>
            </a:r>
            <a:r>
              <a:rPr lang="es-AR" sz="1800">
                <a:solidFill>
                  <a:srgbClr val="3DC9B0"/>
                </a:solidFill>
                <a:latin typeface="Courier New"/>
                <a:ea typeface="Courier New"/>
                <a:cs typeface="Courier New"/>
                <a:sym typeface="Courier New"/>
              </a:rPr>
              <a:t>Cuenta</a:t>
            </a:r>
            <a:r>
              <a:rPr lang="es-AR" sz="1800">
                <a:latin typeface="Courier New"/>
                <a:ea typeface="Courier New"/>
                <a:cs typeface="Courier New"/>
                <a:sym typeface="Courier New"/>
              </a:rPr>
              <a:t>{nombre: “Super Cuenta”, nroCuenta = “555”};</a:t>
            </a:r>
            <a:endParaRPr sz="1800">
              <a:latin typeface="Courier New"/>
              <a:ea typeface="Courier New"/>
              <a:cs typeface="Courier New"/>
              <a:sym typeface="Courier New"/>
            </a:endParaRPr>
          </a:p>
          <a:p>
            <a:pPr indent="0" lvl="0" marL="0" marR="0" rtl="0" algn="l">
              <a:lnSpc>
                <a:spcPct val="90000"/>
              </a:lnSpc>
              <a:spcBef>
                <a:spcPts val="560"/>
              </a:spcBef>
              <a:spcAft>
                <a:spcPts val="0"/>
              </a:spcAft>
              <a:buNone/>
            </a:pPr>
            <a:r>
              <a:rPr lang="es-AR" sz="1800">
                <a:latin typeface="Courier New"/>
                <a:ea typeface="Courier New"/>
                <a:cs typeface="Courier New"/>
                <a:sym typeface="Courier New"/>
              </a:rPr>
              <a:t>	</a:t>
            </a:r>
            <a:r>
              <a:rPr lang="es-AR"/>
              <a:t>Hacemos un post </a:t>
            </a:r>
            <a:r>
              <a:rPr lang="es-AR"/>
              <a:t>pasándole</a:t>
            </a:r>
            <a:r>
              <a:rPr lang="es-AR"/>
              <a:t> como </a:t>
            </a:r>
            <a:r>
              <a:rPr lang="es-AR"/>
              <a:t>parámetro</a:t>
            </a:r>
            <a:r>
              <a:rPr lang="es-AR"/>
              <a:t> la cuenta que creamos.</a:t>
            </a:r>
            <a:endParaRPr/>
          </a:p>
          <a:p>
            <a:pPr indent="-342900" lvl="0" marL="914400" marR="0" rtl="0" algn="l">
              <a:lnSpc>
                <a:spcPct val="90000"/>
              </a:lnSpc>
              <a:spcBef>
                <a:spcPts val="560"/>
              </a:spcBef>
              <a:spcAft>
                <a:spcPts val="0"/>
              </a:spcAft>
              <a:buClr>
                <a:schemeClr val="accent3"/>
              </a:buClr>
              <a:buSzPts val="1800"/>
              <a:buFont typeface="Courier New"/>
              <a:buChar char="●"/>
            </a:pPr>
            <a:r>
              <a:rPr lang="es-AR" sz="1800">
                <a:latin typeface="Courier New"/>
                <a:ea typeface="Courier New"/>
                <a:cs typeface="Courier New"/>
                <a:sym typeface="Courier New"/>
              </a:rPr>
              <a:t>baseAccounts.post(cuentaNueva);</a:t>
            </a:r>
            <a:endParaRPr sz="1800">
              <a:latin typeface="Courier New"/>
              <a:ea typeface="Courier New"/>
              <a:cs typeface="Courier New"/>
              <a:sym typeface="Courier New"/>
            </a:endParaRPr>
          </a:p>
          <a:p>
            <a:pPr indent="0" lvl="0" marL="457200" marR="0" rtl="0" algn="l">
              <a:lnSpc>
                <a:spcPct val="90000"/>
              </a:lnSpc>
              <a:spcBef>
                <a:spcPts val="560"/>
              </a:spcBef>
              <a:spcAft>
                <a:spcPts val="0"/>
              </a:spcAft>
              <a:buNone/>
            </a:pPr>
            <a:r>
              <a:rPr lang="es-AR"/>
              <a:t>Hay que recordar que el objeto que se le pasa en el post debe ser IGUAL al dato recibido en el back tanto en los Tipos de datos como en los nombres de las propiedades.</a:t>
            </a:r>
            <a:endParaRPr/>
          </a:p>
          <a:p>
            <a:pPr indent="0" lvl="0" marL="457200" marR="0" rtl="0" algn="l">
              <a:lnSpc>
                <a:spcPct val="90000"/>
              </a:lnSpc>
              <a:spcBef>
                <a:spcPts val="560"/>
              </a:spcBef>
              <a:spcAft>
                <a:spcPts val="0"/>
              </a:spcAft>
              <a:buNone/>
            </a:pPr>
            <a:r>
              <a:t/>
            </a:r>
            <a:endParaRPr/>
          </a:p>
          <a:p>
            <a:pPr indent="0" lvl="0" marL="0" rtl="0" algn="l">
              <a:lnSpc>
                <a:spcPct val="150000"/>
              </a:lnSpc>
              <a:spcBef>
                <a:spcPts val="0"/>
              </a:spcBef>
              <a:spcAft>
                <a:spcPts val="0"/>
              </a:spcAft>
              <a:buClr>
                <a:srgbClr val="000000"/>
              </a:buClr>
              <a:buSzPts val="1100"/>
              <a:buFont typeface="Arial"/>
              <a:buNone/>
            </a:pPr>
            <a:r>
              <a:t/>
            </a:r>
            <a:endParaRPr sz="2800"/>
          </a:p>
        </p:txBody>
      </p:sp>
      <p:pic>
        <p:nvPicPr>
          <p:cNvPr id="226" name="Google Shape;226;p38"/>
          <p:cNvPicPr preferRelativeResize="0"/>
          <p:nvPr/>
        </p:nvPicPr>
        <p:blipFill>
          <a:blip r:embed="rId3">
            <a:alphaModFix/>
          </a:blip>
          <a:stretch>
            <a:fillRect/>
          </a:stretch>
        </p:blipFill>
        <p:spPr>
          <a:xfrm>
            <a:off x="783334" y="4997322"/>
            <a:ext cx="3702950" cy="1431800"/>
          </a:xfrm>
          <a:prstGeom prst="rect">
            <a:avLst/>
          </a:prstGeom>
          <a:noFill/>
          <a:ln>
            <a:noFill/>
          </a:ln>
        </p:spPr>
      </p:pic>
      <p:pic>
        <p:nvPicPr>
          <p:cNvPr id="227" name="Google Shape;227;p38"/>
          <p:cNvPicPr preferRelativeResize="0"/>
          <p:nvPr/>
        </p:nvPicPr>
        <p:blipFill>
          <a:blip r:embed="rId4">
            <a:alphaModFix/>
          </a:blip>
          <a:stretch>
            <a:fillRect/>
          </a:stretch>
        </p:blipFill>
        <p:spPr>
          <a:xfrm>
            <a:off x="6502125" y="4997325"/>
            <a:ext cx="4374629" cy="1818525"/>
          </a:xfrm>
          <a:prstGeom prst="rect">
            <a:avLst/>
          </a:prstGeom>
          <a:noFill/>
          <a:ln>
            <a:noFill/>
          </a:ln>
        </p:spPr>
      </p:pic>
      <p:sp>
        <p:nvSpPr>
          <p:cNvPr id="228" name="Google Shape;228;p38"/>
          <p:cNvSpPr txBox="1"/>
          <p:nvPr/>
        </p:nvSpPr>
        <p:spPr>
          <a:xfrm>
            <a:off x="1265600" y="4478650"/>
            <a:ext cx="25653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AR" sz="2400">
                <a:solidFill>
                  <a:schemeClr val="accent3"/>
                </a:solidFill>
                <a:latin typeface="Average"/>
                <a:ea typeface="Average"/>
                <a:cs typeface="Average"/>
                <a:sym typeface="Average"/>
              </a:rPr>
              <a:t>Objeto en el Front</a:t>
            </a:r>
            <a:endParaRPr i="1" sz="2400">
              <a:solidFill>
                <a:schemeClr val="accent3"/>
              </a:solidFill>
              <a:latin typeface="Average"/>
              <a:ea typeface="Average"/>
              <a:cs typeface="Average"/>
              <a:sym typeface="Average"/>
            </a:endParaRPr>
          </a:p>
        </p:txBody>
      </p:sp>
      <p:sp>
        <p:nvSpPr>
          <p:cNvPr id="229" name="Google Shape;229;p38"/>
          <p:cNvSpPr txBox="1"/>
          <p:nvPr/>
        </p:nvSpPr>
        <p:spPr>
          <a:xfrm>
            <a:off x="7372475" y="4504650"/>
            <a:ext cx="25653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AR" sz="2400">
                <a:solidFill>
                  <a:schemeClr val="accent3"/>
                </a:solidFill>
                <a:latin typeface="Average"/>
                <a:ea typeface="Average"/>
                <a:cs typeface="Average"/>
                <a:sym typeface="Average"/>
              </a:rPr>
              <a:t>Objeto en el Back</a:t>
            </a:r>
            <a:endParaRPr i="1" sz="2400">
              <a:solidFill>
                <a:schemeClr val="accent3"/>
              </a:solidFill>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552199" y="228601"/>
            <a:ext cx="11151900" cy="609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95959"/>
              </a:buClr>
              <a:buSzPts val="4400"/>
              <a:buFont typeface="Quattrocento Sans"/>
              <a:buNone/>
            </a:pPr>
            <a:r>
              <a:rPr lang="es-AR">
                <a:solidFill>
                  <a:srgbClr val="00FF00"/>
                </a:solidFill>
                <a:latin typeface="Quattrocento Sans"/>
                <a:ea typeface="Quattrocento Sans"/>
                <a:cs typeface="Quattrocento Sans"/>
                <a:sym typeface="Quattrocento Sans"/>
              </a:rPr>
              <a:t>&lt;</a:t>
            </a:r>
            <a:r>
              <a:rPr b="1" lang="es-AR">
                <a:solidFill>
                  <a:srgbClr val="00FF00"/>
                </a:solidFill>
                <a:latin typeface="Quattrocento Sans"/>
                <a:ea typeface="Quattrocento Sans"/>
                <a:cs typeface="Quattrocento Sans"/>
                <a:sym typeface="Quattrocento Sans"/>
              </a:rPr>
              <a:t>¿Cómo hacer una llamada con Get y GetList?</a:t>
            </a:r>
            <a:r>
              <a:rPr lang="es-AR">
                <a:solidFill>
                  <a:srgbClr val="00FF00"/>
                </a:solidFill>
                <a:latin typeface="Quattrocento Sans"/>
                <a:ea typeface="Quattrocento Sans"/>
                <a:cs typeface="Quattrocento Sans"/>
                <a:sym typeface="Quattrocento Sans"/>
              </a:rPr>
              <a:t>&gt;</a:t>
            </a:r>
            <a:endParaRPr>
              <a:solidFill>
                <a:srgbClr val="00FF00"/>
              </a:solidFill>
              <a:latin typeface="Quattrocento Sans"/>
              <a:ea typeface="Quattrocento Sans"/>
              <a:cs typeface="Quattrocento Sans"/>
              <a:sym typeface="Quattrocento Sans"/>
            </a:endParaRPr>
          </a:p>
        </p:txBody>
      </p:sp>
      <p:sp>
        <p:nvSpPr>
          <p:cNvPr id="235" name="Google Shape;235;p39"/>
          <p:cNvSpPr txBox="1"/>
          <p:nvPr>
            <p:ph idx="1" type="body"/>
          </p:nvPr>
        </p:nvSpPr>
        <p:spPr>
          <a:xfrm>
            <a:off x="250900" y="1170750"/>
            <a:ext cx="11742300" cy="55689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560"/>
              </a:spcBef>
              <a:spcAft>
                <a:spcPts val="0"/>
              </a:spcAft>
              <a:buClr>
                <a:srgbClr val="000000"/>
              </a:buClr>
              <a:buSzPts val="1100"/>
              <a:buFont typeface="Arial"/>
              <a:buNone/>
            </a:pPr>
            <a:r>
              <a:rPr lang="es-AR"/>
              <a:t>El Get y el GetList se suele utilizar para obtener datos de la base de datos, el GetList obtiene una Lista y el Get un objeto.</a:t>
            </a:r>
            <a:endParaRPr/>
          </a:p>
          <a:p>
            <a:pPr indent="0" lvl="0" marL="0" marR="0" rtl="0" algn="l">
              <a:lnSpc>
                <a:spcPct val="90000"/>
              </a:lnSpc>
              <a:spcBef>
                <a:spcPts val="560"/>
              </a:spcBef>
              <a:spcAft>
                <a:spcPts val="0"/>
              </a:spcAft>
              <a:buClr>
                <a:srgbClr val="000000"/>
              </a:buClr>
              <a:buSzPts val="1100"/>
              <a:buFont typeface="Arial"/>
              <a:buNone/>
            </a:pPr>
            <a:r>
              <a:rPr lang="es-AR"/>
              <a:t>Ejemplo:</a:t>
            </a:r>
            <a:endParaRPr/>
          </a:p>
          <a:p>
            <a:pPr indent="0" lvl="0" marL="0" marR="0" rtl="0" algn="l">
              <a:lnSpc>
                <a:spcPct val="90000"/>
              </a:lnSpc>
              <a:spcBef>
                <a:spcPts val="560"/>
              </a:spcBef>
              <a:spcAft>
                <a:spcPts val="0"/>
              </a:spcAft>
              <a:buClr>
                <a:srgbClr val="000000"/>
              </a:buClr>
              <a:buSzPts val="1100"/>
              <a:buFont typeface="Arial"/>
              <a:buNone/>
            </a:pPr>
            <a:r>
              <a:rPr lang="es-AR"/>
              <a:t>	Guardamos en una variable el nombre de la cuenta para buscar en la base.</a:t>
            </a:r>
            <a:endParaRPr/>
          </a:p>
          <a:p>
            <a:pPr indent="-390334" lvl="0" marL="914400" marR="0" rtl="0" algn="l">
              <a:lnSpc>
                <a:spcPct val="90000"/>
              </a:lnSpc>
              <a:spcBef>
                <a:spcPts val="560"/>
              </a:spcBef>
              <a:spcAft>
                <a:spcPts val="0"/>
              </a:spcAft>
              <a:buClr>
                <a:schemeClr val="accent3"/>
              </a:buClr>
              <a:buSzPts val="2547"/>
              <a:buChar char="●"/>
            </a:pPr>
            <a:r>
              <a:rPr lang="es-AR" sz="1800">
                <a:solidFill>
                  <a:srgbClr val="0000FF"/>
                </a:solidFill>
                <a:latin typeface="Courier New"/>
                <a:ea typeface="Courier New"/>
                <a:cs typeface="Courier New"/>
                <a:sym typeface="Courier New"/>
              </a:rPr>
              <a:t>let </a:t>
            </a:r>
            <a:r>
              <a:rPr lang="es-AR" sz="1800">
                <a:latin typeface="Courier New"/>
                <a:ea typeface="Courier New"/>
                <a:cs typeface="Courier New"/>
                <a:sym typeface="Courier New"/>
              </a:rPr>
              <a:t>cuentaAObtener = “Super Cuenta”;</a:t>
            </a:r>
            <a:endParaRPr sz="1800">
              <a:latin typeface="Courier New"/>
              <a:ea typeface="Courier New"/>
              <a:cs typeface="Courier New"/>
              <a:sym typeface="Courier New"/>
            </a:endParaRPr>
          </a:p>
          <a:p>
            <a:pPr indent="0" lvl="0" marL="457200" marR="0" rtl="0" algn="l">
              <a:lnSpc>
                <a:spcPct val="90000"/>
              </a:lnSpc>
              <a:spcBef>
                <a:spcPts val="560"/>
              </a:spcBef>
              <a:spcAft>
                <a:spcPts val="0"/>
              </a:spcAft>
              <a:buNone/>
            </a:pPr>
            <a:r>
              <a:rPr lang="es-AR"/>
              <a:t>Hacemos un get </a:t>
            </a:r>
            <a:r>
              <a:rPr lang="es-AR"/>
              <a:t>pasándole</a:t>
            </a:r>
            <a:r>
              <a:rPr lang="es-AR"/>
              <a:t> el string como </a:t>
            </a:r>
            <a:r>
              <a:rPr lang="es-AR"/>
              <a:t>parámetro</a:t>
            </a:r>
            <a:r>
              <a:rPr lang="es-AR"/>
              <a:t>. Y guardamos lo que devuelve el back en una variable. (En este caso caso un objeto Cuenta)</a:t>
            </a:r>
            <a:endParaRPr/>
          </a:p>
          <a:p>
            <a:pPr indent="-387350" lvl="0" marL="914400" marR="0" rtl="0" algn="l">
              <a:lnSpc>
                <a:spcPct val="90000"/>
              </a:lnSpc>
              <a:spcBef>
                <a:spcPts val="560"/>
              </a:spcBef>
              <a:spcAft>
                <a:spcPts val="0"/>
              </a:spcAft>
              <a:buClr>
                <a:schemeClr val="accent3"/>
              </a:buClr>
              <a:buSzPts val="2500"/>
              <a:buFont typeface="Courier New"/>
              <a:buChar char="●"/>
            </a:pPr>
            <a:r>
              <a:rPr lang="es-AR" sz="1800">
                <a:solidFill>
                  <a:srgbClr val="0000FF"/>
                </a:solidFill>
                <a:latin typeface="Courier New"/>
                <a:ea typeface="Courier New"/>
                <a:cs typeface="Courier New"/>
                <a:sym typeface="Courier New"/>
              </a:rPr>
              <a:t>let </a:t>
            </a:r>
            <a:r>
              <a:rPr lang="es-AR" sz="1800">
                <a:latin typeface="Courier New"/>
                <a:ea typeface="Courier New"/>
                <a:cs typeface="Courier New"/>
                <a:sym typeface="Courier New"/>
              </a:rPr>
              <a:t>respuesta = </a:t>
            </a:r>
            <a:r>
              <a:rPr lang="es-AR" sz="1800">
                <a:latin typeface="Courier New"/>
                <a:ea typeface="Courier New"/>
                <a:cs typeface="Courier New"/>
                <a:sym typeface="Courier New"/>
              </a:rPr>
              <a:t>baseAccounts.get(</a:t>
            </a:r>
            <a:r>
              <a:rPr lang="es-AR" sz="1800">
                <a:latin typeface="Courier New"/>
                <a:ea typeface="Courier New"/>
                <a:cs typeface="Courier New"/>
                <a:sym typeface="Courier New"/>
              </a:rPr>
              <a:t>cuentaAObtener</a:t>
            </a:r>
            <a:r>
              <a:rPr lang="es-AR"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457200" marR="0" rtl="0" algn="l">
              <a:lnSpc>
                <a:spcPct val="90000"/>
              </a:lnSpc>
              <a:spcBef>
                <a:spcPts val="560"/>
              </a:spcBef>
              <a:spcAft>
                <a:spcPts val="0"/>
              </a:spcAft>
              <a:buNone/>
            </a:pPr>
            <a:r>
              <a:rPr lang="es-AR"/>
              <a:t>Como antes, también los objetos del back y del front tienen que coincidir.</a:t>
            </a:r>
            <a:endParaRPr/>
          </a:p>
          <a:p>
            <a:pPr indent="0" lvl="0" marL="457200" marR="0" rtl="0" algn="l">
              <a:lnSpc>
                <a:spcPct val="90000"/>
              </a:lnSpc>
              <a:spcBef>
                <a:spcPts val="560"/>
              </a:spcBef>
              <a:spcAft>
                <a:spcPts val="0"/>
              </a:spcAft>
              <a:buNone/>
            </a:pPr>
            <a:r>
              <a:rPr lang="es-AR"/>
              <a:t>Por último transformamos (casteamos) en el tipo de objeto que esperamos.</a:t>
            </a:r>
            <a:endParaRPr/>
          </a:p>
          <a:p>
            <a:pPr indent="-387350" lvl="0" marL="914400" marR="0" rtl="0" algn="l">
              <a:lnSpc>
                <a:spcPct val="90000"/>
              </a:lnSpc>
              <a:spcBef>
                <a:spcPts val="560"/>
              </a:spcBef>
              <a:spcAft>
                <a:spcPts val="0"/>
              </a:spcAft>
              <a:buClr>
                <a:schemeClr val="accent3"/>
              </a:buClr>
              <a:buSzPts val="2500"/>
              <a:buFont typeface="Courier New"/>
              <a:buChar char="●"/>
            </a:pPr>
            <a:r>
              <a:rPr lang="es-AR" sz="1800">
                <a:latin typeface="Courier New"/>
                <a:ea typeface="Courier New"/>
                <a:cs typeface="Courier New"/>
                <a:sym typeface="Courier New"/>
              </a:rPr>
              <a:t>respuesta </a:t>
            </a:r>
            <a:r>
              <a:rPr lang="es-AR" sz="1800">
                <a:solidFill>
                  <a:srgbClr val="0000FF"/>
                </a:solidFill>
                <a:latin typeface="Courier New"/>
                <a:ea typeface="Courier New"/>
                <a:cs typeface="Courier New"/>
                <a:sym typeface="Courier New"/>
              </a:rPr>
              <a:t>as </a:t>
            </a:r>
            <a:r>
              <a:rPr lang="es-AR" sz="1800">
                <a:solidFill>
                  <a:srgbClr val="3DC9B0"/>
                </a:solidFill>
                <a:latin typeface="Courier New"/>
                <a:ea typeface="Courier New"/>
                <a:cs typeface="Courier New"/>
                <a:sym typeface="Courier New"/>
              </a:rPr>
              <a:t>Observable</a:t>
            </a:r>
            <a:r>
              <a:rPr lang="es-AR" sz="1800">
                <a:latin typeface="Courier New"/>
                <a:ea typeface="Courier New"/>
                <a:cs typeface="Courier New"/>
                <a:sym typeface="Courier New"/>
              </a:rPr>
              <a:t>&lt;</a:t>
            </a:r>
            <a:r>
              <a:rPr lang="es-AR" sz="1800">
                <a:solidFill>
                  <a:srgbClr val="3DC9B0"/>
                </a:solidFill>
                <a:latin typeface="Courier New"/>
                <a:ea typeface="Courier New"/>
                <a:cs typeface="Courier New"/>
                <a:sym typeface="Courier New"/>
              </a:rPr>
              <a:t>Cuenta</a:t>
            </a:r>
            <a:r>
              <a:rPr lang="es-AR" sz="1800">
                <a:latin typeface="Courier New"/>
                <a:ea typeface="Courier New"/>
                <a:cs typeface="Courier New"/>
                <a:sym typeface="Courier New"/>
              </a:rPr>
              <a:t>&gt;;</a:t>
            </a:r>
            <a:endParaRPr sz="1800">
              <a:latin typeface="Courier New"/>
              <a:ea typeface="Courier New"/>
              <a:cs typeface="Courier New"/>
              <a:sym typeface="Courier New"/>
            </a:endParaRPr>
          </a:p>
          <a:p>
            <a:pPr indent="0" lvl="0" marL="457200" marR="0" rtl="0" algn="l">
              <a:lnSpc>
                <a:spcPct val="90000"/>
              </a:lnSpc>
              <a:spcBef>
                <a:spcPts val="560"/>
              </a:spcBef>
              <a:spcAft>
                <a:spcPts val="0"/>
              </a:spcAft>
              <a:buNone/>
            </a:pPr>
            <a:r>
              <a:t/>
            </a:r>
            <a:endParaRPr/>
          </a:p>
          <a:p>
            <a:pPr indent="0" lvl="0" marL="0" rtl="0" algn="l">
              <a:lnSpc>
                <a:spcPct val="150000"/>
              </a:lnSpc>
              <a:spcBef>
                <a:spcPts val="0"/>
              </a:spcBef>
              <a:spcAft>
                <a:spcPts val="0"/>
              </a:spcAft>
              <a:buClr>
                <a:srgbClr val="000000"/>
              </a:buClr>
              <a:buSzPts val="1100"/>
              <a:buFont typeface="Arial"/>
              <a:buNone/>
            </a:pPr>
            <a:r>
              <a:t/>
            </a:r>
            <a:endParaRPr sz="2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0"/>
          <p:cNvSpPr txBox="1"/>
          <p:nvPr>
            <p:ph idx="4294967295" type="title"/>
          </p:nvPr>
        </p:nvSpPr>
        <p:spPr>
          <a:xfrm>
            <a:off x="0" y="2987675"/>
            <a:ext cx="12192000" cy="664797"/>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lt1"/>
              </a:buClr>
              <a:buSzPts val="4800"/>
              <a:buFont typeface="Quattrocento Sans"/>
              <a:buNone/>
            </a:pPr>
            <a:r>
              <a:rPr b="1" lang="es-AR" sz="4800">
                <a:solidFill>
                  <a:schemeClr val="lt1"/>
                </a:solidFill>
              </a:rPr>
              <a:t>¡Muchas Gracias!</a:t>
            </a:r>
            <a:endParaRPr b="1" sz="4800">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0" name="Shape 90"/>
        <p:cNvGrpSpPr/>
        <p:nvPr/>
      </p:nvGrpSpPr>
      <p:grpSpPr>
        <a:xfrm>
          <a:off x="0" y="0"/>
          <a:ext cx="0" cy="0"/>
          <a:chOff x="0" y="0"/>
          <a:chExt cx="0" cy="0"/>
        </a:xfrm>
      </p:grpSpPr>
      <p:sp>
        <p:nvSpPr>
          <p:cNvPr id="91" name="Google Shape;91;p17"/>
          <p:cNvSpPr txBox="1"/>
          <p:nvPr>
            <p:ph type="title"/>
          </p:nvPr>
        </p:nvSpPr>
        <p:spPr>
          <a:xfrm>
            <a:off x="552199" y="228601"/>
            <a:ext cx="11151918" cy="6093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595959"/>
              </a:buClr>
              <a:buSzPts val="4400"/>
              <a:buFont typeface="Quattrocento Sans"/>
              <a:buNone/>
            </a:pPr>
            <a:r>
              <a:rPr lang="es-AR">
                <a:solidFill>
                  <a:srgbClr val="595959"/>
                </a:solidFill>
                <a:latin typeface="Quattrocento Sans"/>
                <a:ea typeface="Quattrocento Sans"/>
                <a:cs typeface="Quattrocento Sans"/>
                <a:sym typeface="Quattrocento Sans"/>
              </a:rPr>
              <a:t>Agenda – Por la mañana</a:t>
            </a:r>
            <a:endParaRPr>
              <a:solidFill>
                <a:srgbClr val="595959"/>
              </a:solidFill>
              <a:latin typeface="Quattrocento Sans"/>
              <a:ea typeface="Quattrocento Sans"/>
              <a:cs typeface="Quattrocento Sans"/>
              <a:sym typeface="Quattrocento Sans"/>
            </a:endParaRPr>
          </a:p>
        </p:txBody>
      </p:sp>
      <p:sp>
        <p:nvSpPr>
          <p:cNvPr id="92" name="Google Shape;92;p17"/>
          <p:cNvSpPr txBox="1"/>
          <p:nvPr>
            <p:ph idx="1" type="body"/>
          </p:nvPr>
        </p:nvSpPr>
        <p:spPr>
          <a:xfrm>
            <a:off x="519247" y="1447801"/>
            <a:ext cx="11151918" cy="4643387"/>
          </a:xfrm>
          <a:prstGeom prst="rect">
            <a:avLst/>
          </a:prstGeom>
          <a:noFill/>
          <a:ln>
            <a:noFill/>
          </a:ln>
        </p:spPr>
        <p:txBody>
          <a:bodyPr anchorCtr="0" anchor="t" bIns="0" lIns="0" spcFirstLastPara="1" rIns="0" wrap="square" tIns="0">
            <a:noAutofit/>
          </a:bodyPr>
          <a:lstStyle/>
          <a:p>
            <a:pPr indent="-305971" lvl="0" marL="305971" marR="0" rtl="0" algn="l">
              <a:lnSpc>
                <a:spcPct val="150000"/>
              </a:lnSpc>
              <a:spcBef>
                <a:spcPts val="0"/>
              </a:spcBef>
              <a:spcAft>
                <a:spcPts val="0"/>
              </a:spcAft>
              <a:buClr>
                <a:srgbClr val="595959"/>
              </a:buClr>
              <a:buSzPts val="2547"/>
              <a:buFont typeface="Arial"/>
              <a:buChar char="•"/>
            </a:pPr>
            <a:r>
              <a:rPr lang="es-AR" sz="2830">
                <a:solidFill>
                  <a:srgbClr val="595959"/>
                </a:solidFill>
                <a:latin typeface="Quattrocento Sans"/>
                <a:ea typeface="Quattrocento Sans"/>
                <a:cs typeface="Quattrocento Sans"/>
                <a:sym typeface="Quattrocento Sans"/>
              </a:rPr>
              <a:t>09:00 hs</a:t>
            </a:r>
            <a:endParaRPr sz="2830">
              <a:solidFill>
                <a:srgbClr val="595959"/>
              </a:solidFill>
              <a:latin typeface="Quattrocento Sans"/>
              <a:ea typeface="Quattrocento Sans"/>
              <a:cs typeface="Quattrocento Sans"/>
              <a:sym typeface="Quattrocento Sans"/>
            </a:endParaRPr>
          </a:p>
          <a:p>
            <a:pPr indent="-251233" lvl="1" marL="557204" rtl="0" algn="l">
              <a:lnSpc>
                <a:spcPct val="90000"/>
              </a:lnSpc>
              <a:spcBef>
                <a:spcPts val="0"/>
              </a:spcBef>
              <a:spcAft>
                <a:spcPts val="0"/>
              </a:spcAft>
              <a:buClr>
                <a:srgbClr val="595959"/>
              </a:buClr>
              <a:buSzPts val="2547"/>
              <a:buFont typeface="Arial"/>
              <a:buChar char="•"/>
            </a:pPr>
            <a:r>
              <a:rPr lang="es-AR" sz="2830">
                <a:solidFill>
                  <a:srgbClr val="595959"/>
                </a:solidFill>
                <a:latin typeface="Quattrocento Sans"/>
                <a:ea typeface="Quattrocento Sans"/>
                <a:cs typeface="Quattrocento Sans"/>
                <a:sym typeface="Quattrocento Sans"/>
              </a:rPr>
              <a:t>Revisión y consultas de clase anterior</a:t>
            </a:r>
            <a:endParaRPr sz="2830">
              <a:solidFill>
                <a:srgbClr val="595959"/>
              </a:solidFill>
              <a:latin typeface="Quattrocento Sans"/>
              <a:ea typeface="Quattrocento Sans"/>
              <a:cs typeface="Quattrocento Sans"/>
              <a:sym typeface="Quattrocento Sans"/>
            </a:endParaRPr>
          </a:p>
          <a:p>
            <a:pPr indent="0" lvl="0" marL="557204" rtl="0" algn="l">
              <a:lnSpc>
                <a:spcPct val="90000"/>
              </a:lnSpc>
              <a:spcBef>
                <a:spcPts val="0"/>
              </a:spcBef>
              <a:spcAft>
                <a:spcPts val="0"/>
              </a:spcAft>
              <a:buNone/>
            </a:pPr>
            <a:r>
              <a:t/>
            </a:r>
            <a:endParaRPr sz="2830">
              <a:solidFill>
                <a:srgbClr val="595959"/>
              </a:solidFill>
              <a:latin typeface="Quattrocento Sans"/>
              <a:ea typeface="Quattrocento Sans"/>
              <a:cs typeface="Quattrocento Sans"/>
              <a:sym typeface="Quattrocento Sans"/>
            </a:endParaRPr>
          </a:p>
          <a:p>
            <a:pPr indent="-305970" lvl="0" marL="305970" marR="0" rtl="0" algn="l">
              <a:lnSpc>
                <a:spcPct val="150000"/>
              </a:lnSpc>
              <a:spcBef>
                <a:spcPts val="566"/>
              </a:spcBef>
              <a:spcAft>
                <a:spcPts val="0"/>
              </a:spcAft>
              <a:buClr>
                <a:srgbClr val="595959"/>
              </a:buClr>
              <a:buSzPts val="2547"/>
              <a:buFont typeface="Arial"/>
              <a:buChar char="•"/>
            </a:pPr>
            <a:r>
              <a:rPr lang="es-AR" sz="2830">
                <a:solidFill>
                  <a:srgbClr val="595959"/>
                </a:solidFill>
                <a:latin typeface="Quattrocento Sans"/>
                <a:ea typeface="Quattrocento Sans"/>
                <a:cs typeface="Quattrocento Sans"/>
                <a:sym typeface="Quattrocento Sans"/>
              </a:rPr>
              <a:t>10:00 hs</a:t>
            </a:r>
            <a:endParaRPr sz="2830">
              <a:solidFill>
                <a:srgbClr val="595959"/>
              </a:solidFill>
              <a:latin typeface="Quattrocento Sans"/>
              <a:ea typeface="Quattrocento Sans"/>
              <a:cs typeface="Quattrocento Sans"/>
              <a:sym typeface="Quattrocento Sans"/>
            </a:endParaRPr>
          </a:p>
          <a:p>
            <a:pPr indent="-251233" lvl="1" marL="557204" marR="0" rtl="0" algn="l">
              <a:lnSpc>
                <a:spcPct val="150000"/>
              </a:lnSpc>
              <a:spcBef>
                <a:spcPts val="566"/>
              </a:spcBef>
              <a:spcAft>
                <a:spcPts val="0"/>
              </a:spcAft>
              <a:buSzPts val="2228"/>
              <a:buChar char="•"/>
            </a:pPr>
            <a:r>
              <a:rPr lang="es-AR" sz="2830">
                <a:solidFill>
                  <a:srgbClr val="595959"/>
                </a:solidFill>
                <a:latin typeface="Quattrocento Sans"/>
                <a:ea typeface="Quattrocento Sans"/>
                <a:cs typeface="Quattrocento Sans"/>
                <a:sym typeface="Quattrocento Sans"/>
              </a:rPr>
              <a:t>Observables y RxJS</a:t>
            </a:r>
            <a:endParaRPr sz="2830">
              <a:solidFill>
                <a:srgbClr val="595959"/>
              </a:solidFill>
              <a:latin typeface="Quattrocento Sans"/>
              <a:ea typeface="Quattrocento Sans"/>
              <a:cs typeface="Quattrocento Sans"/>
              <a:sym typeface="Quattrocento Sans"/>
            </a:endParaRPr>
          </a:p>
          <a:p>
            <a:pPr indent="-305970" lvl="0" marL="305970" marR="0" rtl="0" algn="l">
              <a:lnSpc>
                <a:spcPct val="150000"/>
              </a:lnSpc>
              <a:spcBef>
                <a:spcPts val="566"/>
              </a:spcBef>
              <a:spcAft>
                <a:spcPts val="0"/>
              </a:spcAft>
              <a:buClr>
                <a:srgbClr val="595959"/>
              </a:buClr>
              <a:buSzPts val="2547"/>
              <a:buFont typeface="Arial"/>
              <a:buChar char="•"/>
            </a:pPr>
            <a:r>
              <a:rPr lang="es-AR" sz="2830">
                <a:solidFill>
                  <a:srgbClr val="595959"/>
                </a:solidFill>
                <a:latin typeface="Quattrocento Sans"/>
                <a:ea typeface="Quattrocento Sans"/>
                <a:cs typeface="Quattrocento Sans"/>
                <a:sym typeface="Quattrocento Sans"/>
              </a:rPr>
              <a:t>12:00-12:45 hs </a:t>
            </a:r>
            <a:endParaRPr sz="2830">
              <a:solidFill>
                <a:srgbClr val="595959"/>
              </a:solidFill>
              <a:latin typeface="Quattrocento Sans"/>
              <a:ea typeface="Quattrocento Sans"/>
              <a:cs typeface="Quattrocento Sans"/>
              <a:sym typeface="Quattrocento Sans"/>
            </a:endParaRPr>
          </a:p>
          <a:p>
            <a:pPr indent="-271465" lvl="1" marL="557204" marR="0" rtl="0" algn="l">
              <a:lnSpc>
                <a:spcPct val="150000"/>
              </a:lnSpc>
              <a:spcBef>
                <a:spcPts val="566"/>
              </a:spcBef>
              <a:spcAft>
                <a:spcPts val="0"/>
              </a:spcAft>
              <a:buClr>
                <a:srgbClr val="595959"/>
              </a:buClr>
              <a:buSzPts val="2547"/>
              <a:buFont typeface="Arial"/>
              <a:buChar char="•"/>
            </a:pPr>
            <a:r>
              <a:rPr lang="es-AR" sz="2830">
                <a:solidFill>
                  <a:srgbClr val="595959"/>
                </a:solidFill>
                <a:latin typeface="Quattrocento Sans"/>
                <a:ea typeface="Quattrocento Sans"/>
                <a:cs typeface="Quattrocento Sans"/>
                <a:sym typeface="Quattrocento Sans"/>
              </a:rPr>
              <a:t>Almuerzo</a:t>
            </a:r>
            <a:endParaRPr sz="2830">
              <a:solidFill>
                <a:srgbClr val="595959"/>
              </a:solidFill>
              <a:latin typeface="Quattrocento Sans"/>
              <a:ea typeface="Quattrocento Sans"/>
              <a:cs typeface="Quattrocento Sans"/>
              <a:sym typeface="Quattrocento Sans"/>
            </a:endParaRPr>
          </a:p>
        </p:txBody>
      </p:sp>
      <p:pic>
        <p:nvPicPr>
          <p:cNvPr id="93" name="Google Shape;93;p17"/>
          <p:cNvPicPr preferRelativeResize="0"/>
          <p:nvPr/>
        </p:nvPicPr>
        <p:blipFill rotWithShape="1">
          <a:blip r:embed="rId3">
            <a:alphaModFix/>
          </a:blip>
          <a:srcRect b="21881" l="16282" r="15958" t="15051"/>
          <a:stretch/>
        </p:blipFill>
        <p:spPr>
          <a:xfrm>
            <a:off x="9800422" y="4120618"/>
            <a:ext cx="1197278" cy="1203522"/>
          </a:xfrm>
          <a:prstGeom prst="rect">
            <a:avLst/>
          </a:prstGeom>
          <a:noFill/>
          <a:ln>
            <a:noFill/>
          </a:ln>
        </p:spPr>
      </p:pic>
      <p:pic>
        <p:nvPicPr>
          <p:cNvPr id="94" name="Google Shape;94;p17"/>
          <p:cNvPicPr preferRelativeResize="0"/>
          <p:nvPr/>
        </p:nvPicPr>
        <p:blipFill rotWithShape="1">
          <a:blip r:embed="rId4">
            <a:alphaModFix/>
          </a:blip>
          <a:srcRect b="0" l="0" r="0" t="0"/>
          <a:stretch/>
        </p:blipFill>
        <p:spPr>
          <a:xfrm>
            <a:off x="9871184" y="615023"/>
            <a:ext cx="1055754" cy="1055754"/>
          </a:xfrm>
          <a:prstGeom prst="rect">
            <a:avLst/>
          </a:prstGeom>
          <a:noFill/>
          <a:ln>
            <a:noFill/>
          </a:ln>
        </p:spPr>
      </p:pic>
      <p:pic>
        <p:nvPicPr>
          <p:cNvPr id="95" name="Google Shape;95;p17"/>
          <p:cNvPicPr preferRelativeResize="0"/>
          <p:nvPr/>
        </p:nvPicPr>
        <p:blipFill rotWithShape="1">
          <a:blip r:embed="rId5">
            <a:alphaModFix/>
          </a:blip>
          <a:srcRect b="0" l="0" r="0" t="0"/>
          <a:stretch/>
        </p:blipFill>
        <p:spPr>
          <a:xfrm>
            <a:off x="6853067" y="1988184"/>
            <a:ext cx="2375080" cy="17813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552199" y="228601"/>
            <a:ext cx="11151918" cy="6093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595959"/>
              </a:buClr>
              <a:buSzPts val="4400"/>
              <a:buFont typeface="Quattrocento Sans"/>
              <a:buNone/>
            </a:pPr>
            <a:r>
              <a:rPr lang="es-AR">
                <a:solidFill>
                  <a:srgbClr val="595959"/>
                </a:solidFill>
                <a:latin typeface="Quattrocento Sans"/>
                <a:ea typeface="Quattrocento Sans"/>
                <a:cs typeface="Quattrocento Sans"/>
                <a:sym typeface="Quattrocento Sans"/>
              </a:rPr>
              <a:t>Agenda – Por la tarde</a:t>
            </a:r>
            <a:endParaRPr>
              <a:solidFill>
                <a:srgbClr val="595959"/>
              </a:solidFill>
              <a:latin typeface="Quattrocento Sans"/>
              <a:ea typeface="Quattrocento Sans"/>
              <a:cs typeface="Quattrocento Sans"/>
              <a:sym typeface="Quattrocento Sans"/>
            </a:endParaRPr>
          </a:p>
        </p:txBody>
      </p:sp>
      <p:sp>
        <p:nvSpPr>
          <p:cNvPr id="101" name="Google Shape;101;p18"/>
          <p:cNvSpPr txBox="1"/>
          <p:nvPr>
            <p:ph idx="1" type="body"/>
          </p:nvPr>
        </p:nvSpPr>
        <p:spPr>
          <a:xfrm>
            <a:off x="519247" y="1447801"/>
            <a:ext cx="11151918" cy="4643387"/>
          </a:xfrm>
          <a:prstGeom prst="rect">
            <a:avLst/>
          </a:prstGeom>
          <a:noFill/>
          <a:ln>
            <a:noFill/>
          </a:ln>
        </p:spPr>
        <p:txBody>
          <a:bodyPr anchorCtr="0" anchor="t" bIns="0" lIns="0" spcFirstLastPara="1" rIns="0" wrap="square" tIns="0">
            <a:noAutofit/>
          </a:bodyPr>
          <a:lstStyle/>
          <a:p>
            <a:pPr indent="-305970" lvl="0" marL="305970" rtl="0" algn="l">
              <a:lnSpc>
                <a:spcPct val="150000"/>
              </a:lnSpc>
              <a:spcBef>
                <a:spcPts val="566"/>
              </a:spcBef>
              <a:spcAft>
                <a:spcPts val="0"/>
              </a:spcAft>
              <a:buClr>
                <a:srgbClr val="595959"/>
              </a:buClr>
              <a:buSzPts val="2547"/>
              <a:buFont typeface="Arial"/>
              <a:buChar char="•"/>
            </a:pPr>
            <a:r>
              <a:rPr lang="es-AR" sz="2830">
                <a:solidFill>
                  <a:srgbClr val="595959"/>
                </a:solidFill>
                <a:latin typeface="Quattrocento Sans"/>
                <a:ea typeface="Quattrocento Sans"/>
                <a:cs typeface="Quattrocento Sans"/>
                <a:sym typeface="Quattrocento Sans"/>
              </a:rPr>
              <a:t>13:00 hs - HttpClient con Angular</a:t>
            </a:r>
            <a:endParaRPr sz="2830">
              <a:solidFill>
                <a:srgbClr val="595959"/>
              </a:solidFill>
              <a:latin typeface="Quattrocento Sans"/>
              <a:ea typeface="Quattrocento Sans"/>
              <a:cs typeface="Quattrocento Sans"/>
              <a:sym typeface="Quattrocento Sans"/>
            </a:endParaRPr>
          </a:p>
          <a:p>
            <a:pPr indent="-305971" lvl="0" marL="305971" marR="0" rtl="0" algn="l">
              <a:lnSpc>
                <a:spcPct val="150000"/>
              </a:lnSpc>
              <a:spcBef>
                <a:spcPts val="566"/>
              </a:spcBef>
              <a:spcAft>
                <a:spcPts val="0"/>
              </a:spcAft>
              <a:buClr>
                <a:srgbClr val="595959"/>
              </a:buClr>
              <a:buSzPts val="2547"/>
              <a:buFont typeface="Arial"/>
              <a:buChar char="•"/>
            </a:pPr>
            <a:r>
              <a:rPr lang="es-AR" sz="2830">
                <a:solidFill>
                  <a:srgbClr val="595959"/>
                </a:solidFill>
                <a:latin typeface="Quattrocento Sans"/>
                <a:ea typeface="Quattrocento Sans"/>
                <a:cs typeface="Quattrocento Sans"/>
                <a:sym typeface="Quattrocento Sans"/>
              </a:rPr>
              <a:t>15:00 - Coffee Break</a:t>
            </a:r>
            <a:endParaRPr sz="2830">
              <a:solidFill>
                <a:srgbClr val="595959"/>
              </a:solidFill>
              <a:latin typeface="Quattrocento Sans"/>
              <a:ea typeface="Quattrocento Sans"/>
              <a:cs typeface="Quattrocento Sans"/>
              <a:sym typeface="Quattrocento Sans"/>
            </a:endParaRPr>
          </a:p>
          <a:p>
            <a:pPr indent="-305970" lvl="0" marL="305970" rtl="0" algn="l">
              <a:lnSpc>
                <a:spcPct val="150000"/>
              </a:lnSpc>
              <a:spcBef>
                <a:spcPts val="566"/>
              </a:spcBef>
              <a:spcAft>
                <a:spcPts val="0"/>
              </a:spcAft>
              <a:buClr>
                <a:srgbClr val="595959"/>
              </a:buClr>
              <a:buSzPts val="2547"/>
              <a:buFont typeface="Arial"/>
              <a:buChar char="•"/>
            </a:pPr>
            <a:r>
              <a:rPr lang="es-AR" sz="2830">
                <a:solidFill>
                  <a:srgbClr val="595959"/>
                </a:solidFill>
                <a:latin typeface="Quattrocento Sans"/>
                <a:ea typeface="Quattrocento Sans"/>
                <a:cs typeface="Quattrocento Sans"/>
                <a:sym typeface="Quattrocento Sans"/>
              </a:rPr>
              <a:t>15:30 hs - Restangular</a:t>
            </a:r>
            <a:endParaRPr sz="2830">
              <a:solidFill>
                <a:srgbClr val="595959"/>
              </a:solidFill>
              <a:latin typeface="Quattrocento Sans"/>
              <a:ea typeface="Quattrocento Sans"/>
              <a:cs typeface="Quattrocento Sans"/>
              <a:sym typeface="Quattrocento Sans"/>
            </a:endParaRPr>
          </a:p>
          <a:p>
            <a:pPr indent="-305970" lvl="0" marL="305970" rtl="0" algn="l">
              <a:lnSpc>
                <a:spcPct val="150000"/>
              </a:lnSpc>
              <a:spcBef>
                <a:spcPts val="566"/>
              </a:spcBef>
              <a:spcAft>
                <a:spcPts val="0"/>
              </a:spcAft>
              <a:buSzPts val="2547"/>
              <a:buChar char="•"/>
            </a:pPr>
            <a:r>
              <a:rPr lang="es-AR" sz="2830">
                <a:solidFill>
                  <a:srgbClr val="595959"/>
                </a:solidFill>
                <a:latin typeface="Quattrocento Sans"/>
                <a:ea typeface="Quattrocento Sans"/>
                <a:cs typeface="Quattrocento Sans"/>
                <a:sym typeface="Quattrocento Sans"/>
              </a:rPr>
              <a:t>17:00 hs - Ejercicio tenis</a:t>
            </a:r>
            <a:endParaRPr sz="2830">
              <a:solidFill>
                <a:srgbClr val="595959"/>
              </a:solidFill>
              <a:latin typeface="Quattrocento Sans"/>
              <a:ea typeface="Quattrocento Sans"/>
              <a:cs typeface="Quattrocento Sans"/>
              <a:sym typeface="Quattrocento Sans"/>
            </a:endParaRPr>
          </a:p>
          <a:p>
            <a:pPr indent="-305971" lvl="0" marL="305971" marR="0" rtl="0" algn="l">
              <a:lnSpc>
                <a:spcPct val="150000"/>
              </a:lnSpc>
              <a:spcBef>
                <a:spcPts val="566"/>
              </a:spcBef>
              <a:spcAft>
                <a:spcPts val="0"/>
              </a:spcAft>
              <a:buClr>
                <a:srgbClr val="595959"/>
              </a:buClr>
              <a:buSzPts val="2547"/>
              <a:buFont typeface="Arial"/>
              <a:buChar char="•"/>
            </a:pPr>
            <a:r>
              <a:rPr lang="es-AR" sz="2830">
                <a:solidFill>
                  <a:srgbClr val="595959"/>
                </a:solidFill>
                <a:latin typeface="Quattrocento Sans"/>
                <a:ea typeface="Quattrocento Sans"/>
                <a:cs typeface="Quattrocento Sans"/>
                <a:sym typeface="Quattrocento Sans"/>
              </a:rPr>
              <a:t>18:00 hs - Fin del día</a:t>
            </a:r>
            <a:endParaRPr sz="2830">
              <a:solidFill>
                <a:srgbClr val="595959"/>
              </a:solidFill>
              <a:latin typeface="Quattrocento Sans"/>
              <a:ea typeface="Quattrocento Sans"/>
              <a:cs typeface="Quattrocento Sans"/>
              <a:sym typeface="Quattrocento Sans"/>
            </a:endParaRPr>
          </a:p>
          <a:p>
            <a:pPr indent="-144236" lvl="0" marL="305971" marR="0" rtl="0" algn="l">
              <a:lnSpc>
                <a:spcPct val="90000"/>
              </a:lnSpc>
              <a:spcBef>
                <a:spcPts val="566"/>
              </a:spcBef>
              <a:spcAft>
                <a:spcPts val="0"/>
              </a:spcAft>
              <a:buClr>
                <a:srgbClr val="595959"/>
              </a:buClr>
              <a:buSzPts val="2547"/>
              <a:buFont typeface="Arial"/>
              <a:buNone/>
            </a:pPr>
            <a:r>
              <a:t/>
            </a:r>
            <a:endParaRPr sz="2830">
              <a:solidFill>
                <a:srgbClr val="595959"/>
              </a:solidFill>
              <a:latin typeface="Quattrocento Sans"/>
              <a:ea typeface="Quattrocento Sans"/>
              <a:cs typeface="Quattrocento Sans"/>
              <a:sym typeface="Quattrocento Sans"/>
            </a:endParaRPr>
          </a:p>
        </p:txBody>
      </p:sp>
      <p:pic>
        <p:nvPicPr>
          <p:cNvPr id="102" name="Google Shape;102;p18"/>
          <p:cNvPicPr preferRelativeResize="0"/>
          <p:nvPr/>
        </p:nvPicPr>
        <p:blipFill rotWithShape="1">
          <a:blip r:embed="rId3">
            <a:alphaModFix/>
          </a:blip>
          <a:srcRect b="0" l="0" r="0" t="0"/>
          <a:stretch/>
        </p:blipFill>
        <p:spPr>
          <a:xfrm>
            <a:off x="9683810" y="5312746"/>
            <a:ext cx="1823189" cy="1360380"/>
          </a:xfrm>
          <a:prstGeom prst="rect">
            <a:avLst/>
          </a:prstGeom>
          <a:noFill/>
          <a:ln>
            <a:noFill/>
          </a:ln>
        </p:spPr>
      </p:pic>
      <p:pic>
        <p:nvPicPr>
          <p:cNvPr id="103" name="Google Shape;103;p18"/>
          <p:cNvPicPr preferRelativeResize="0"/>
          <p:nvPr/>
        </p:nvPicPr>
        <p:blipFill rotWithShape="1">
          <a:blip r:embed="rId4">
            <a:alphaModFix/>
          </a:blip>
          <a:srcRect b="0" l="0" r="0" t="0"/>
          <a:stretch/>
        </p:blipFill>
        <p:spPr>
          <a:xfrm>
            <a:off x="10067527" y="3089058"/>
            <a:ext cx="1055754" cy="1055754"/>
          </a:xfrm>
          <a:prstGeom prst="rect">
            <a:avLst/>
          </a:prstGeom>
          <a:noFill/>
          <a:ln>
            <a:noFill/>
          </a:ln>
        </p:spPr>
      </p:pic>
      <p:pic>
        <p:nvPicPr>
          <p:cNvPr id="104" name="Google Shape;104;p18"/>
          <p:cNvPicPr preferRelativeResize="0"/>
          <p:nvPr/>
        </p:nvPicPr>
        <p:blipFill rotWithShape="1">
          <a:blip r:embed="rId5">
            <a:alphaModFix/>
          </a:blip>
          <a:srcRect b="0" l="0" r="0" t="0"/>
          <a:stretch/>
        </p:blipFill>
        <p:spPr>
          <a:xfrm>
            <a:off x="6853067" y="1447801"/>
            <a:ext cx="2375080" cy="1781310"/>
          </a:xfrm>
          <a:prstGeom prst="rect">
            <a:avLst/>
          </a:prstGeom>
          <a:noFill/>
          <a:ln>
            <a:noFill/>
          </a:ln>
        </p:spPr>
      </p:pic>
      <p:pic>
        <p:nvPicPr>
          <p:cNvPr id="105" name="Google Shape;105;p18"/>
          <p:cNvPicPr preferRelativeResize="0"/>
          <p:nvPr/>
        </p:nvPicPr>
        <p:blipFill rotWithShape="1">
          <a:blip r:embed="rId5">
            <a:alphaModFix/>
          </a:blip>
          <a:srcRect b="0" l="0" r="0" t="0"/>
          <a:stretch/>
        </p:blipFill>
        <p:spPr>
          <a:xfrm>
            <a:off x="6853067" y="4079740"/>
            <a:ext cx="2375080" cy="17813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nvSpPr>
        <p:spPr>
          <a:xfrm>
            <a:off x="294475" y="359053"/>
            <a:ext cx="11596800" cy="801300"/>
          </a:xfrm>
          <a:prstGeom prst="rect">
            <a:avLst/>
          </a:prstGeom>
          <a:noFill/>
          <a:ln>
            <a:noFill/>
          </a:ln>
        </p:spPr>
        <p:txBody>
          <a:bodyPr anchorCtr="0" anchor="b" bIns="0" lIns="91425" spcFirstLastPara="1" rIns="0" wrap="square" tIns="0">
            <a:noAutofit/>
          </a:bodyPr>
          <a:lstStyle/>
          <a:p>
            <a:pPr indent="0" lvl="0" marL="0" marR="0" rtl="0" algn="l">
              <a:lnSpc>
                <a:spcPct val="90000"/>
              </a:lnSpc>
              <a:spcBef>
                <a:spcPts val="0"/>
              </a:spcBef>
              <a:spcAft>
                <a:spcPts val="0"/>
              </a:spcAft>
              <a:buClr>
                <a:schemeClr val="lt1"/>
              </a:buClr>
              <a:buSzPts val="5800"/>
              <a:buFont typeface="Quattrocento Sans"/>
              <a:buNone/>
            </a:pPr>
            <a:r>
              <a:rPr b="1" i="0" lang="es-AR" sz="5800" u="none" cap="none" strike="noStrike">
                <a:solidFill>
                  <a:schemeClr val="lt1"/>
                </a:solidFill>
                <a:latin typeface="Quattrocento Sans"/>
                <a:ea typeface="Quattrocento Sans"/>
                <a:cs typeface="Quattrocento Sans"/>
                <a:sym typeface="Quattrocento Sans"/>
              </a:rPr>
              <a:t>&lt;</a:t>
            </a:r>
            <a:r>
              <a:rPr b="1" lang="es-AR" sz="5800">
                <a:solidFill>
                  <a:schemeClr val="lt1"/>
                </a:solidFill>
                <a:latin typeface="Quattrocento Sans"/>
                <a:ea typeface="Quattrocento Sans"/>
                <a:cs typeface="Quattrocento Sans"/>
                <a:sym typeface="Quattrocento Sans"/>
              </a:rPr>
              <a:t>1.	RxJS</a:t>
            </a:r>
            <a:r>
              <a:rPr b="1" lang="es-AR" sz="5800">
                <a:solidFill>
                  <a:schemeClr val="lt1"/>
                </a:solidFill>
                <a:latin typeface="Quattrocento Sans"/>
                <a:ea typeface="Quattrocento Sans"/>
                <a:cs typeface="Quattrocento Sans"/>
                <a:sym typeface="Quattrocento Sans"/>
              </a:rPr>
              <a:t> y observables</a:t>
            </a:r>
            <a:r>
              <a:rPr b="1" i="0" lang="es-AR" sz="5800" u="none" cap="none" strike="noStrike">
                <a:solidFill>
                  <a:schemeClr val="lt1"/>
                </a:solidFill>
                <a:latin typeface="Quattrocento Sans"/>
                <a:ea typeface="Quattrocento Sans"/>
                <a:cs typeface="Quattrocento Sans"/>
                <a:sym typeface="Quattrocento Sans"/>
              </a:rPr>
              <a:t>&gt;</a:t>
            </a:r>
            <a:endParaRPr b="1" i="0" sz="5800" u="none" cap="none" strike="noStrike">
              <a:solidFill>
                <a:schemeClr val="lt1"/>
              </a:solidFill>
              <a:latin typeface="Quattrocento Sans"/>
              <a:ea typeface="Quattrocento Sans"/>
              <a:cs typeface="Quattrocento Sans"/>
              <a:sym typeface="Quattrocento Sans"/>
            </a:endParaRPr>
          </a:p>
        </p:txBody>
      </p:sp>
      <p:sp>
        <p:nvSpPr>
          <p:cNvPr id="111" name="Google Shape;111;p19"/>
          <p:cNvSpPr txBox="1"/>
          <p:nvPr>
            <p:ph type="title"/>
          </p:nvPr>
        </p:nvSpPr>
        <p:spPr>
          <a:xfrm>
            <a:off x="653675" y="1371600"/>
            <a:ext cx="10359000" cy="4568100"/>
          </a:xfrm>
          <a:prstGeom prst="rect">
            <a:avLst/>
          </a:prstGeom>
        </p:spPr>
        <p:txBody>
          <a:bodyPr anchorCtr="0" anchor="ctr" bIns="121900" lIns="121900" spcFirstLastPara="1" rIns="121900" wrap="square" tIns="121900">
            <a:noAutofit/>
          </a:bodyPr>
          <a:lstStyle/>
          <a:p>
            <a:pPr indent="-406400" lvl="0" marL="457200" rtl="0" algn="l">
              <a:spcBef>
                <a:spcPts val="0"/>
              </a:spcBef>
              <a:spcAft>
                <a:spcPts val="0"/>
              </a:spcAft>
              <a:buSzPts val="2800"/>
              <a:buChar char="●"/>
            </a:pPr>
            <a:r>
              <a:rPr lang="es-AR" sz="2800"/>
              <a:t>¿Qué es asincronismo?</a:t>
            </a:r>
            <a:endParaRPr sz="2800"/>
          </a:p>
          <a:p>
            <a:pPr indent="0" lvl="0" marL="457200" rtl="0" algn="l">
              <a:spcBef>
                <a:spcPts val="0"/>
              </a:spcBef>
              <a:spcAft>
                <a:spcPts val="0"/>
              </a:spcAft>
              <a:buNone/>
            </a:pPr>
            <a:r>
              <a:t/>
            </a:r>
            <a:endParaRPr sz="2800"/>
          </a:p>
          <a:p>
            <a:pPr indent="-406400" lvl="0" marL="457200" rtl="0" algn="l">
              <a:spcBef>
                <a:spcPts val="0"/>
              </a:spcBef>
              <a:spcAft>
                <a:spcPts val="0"/>
              </a:spcAft>
              <a:buSzPts val="2800"/>
              <a:buChar char="●"/>
            </a:pPr>
            <a:r>
              <a:rPr lang="es-AR" sz="2800"/>
              <a:t>¿Cómo manejamos el asincronismo en una app?</a:t>
            </a:r>
            <a:endParaRPr sz="2800"/>
          </a:p>
          <a:p>
            <a:pPr indent="0" lvl="0" marL="457200" rtl="0" algn="l">
              <a:spcBef>
                <a:spcPts val="0"/>
              </a:spcBef>
              <a:spcAft>
                <a:spcPts val="0"/>
              </a:spcAft>
              <a:buNone/>
            </a:pPr>
            <a:r>
              <a:t/>
            </a:r>
            <a:endParaRPr sz="2800"/>
          </a:p>
          <a:p>
            <a:pPr indent="-406400" lvl="0" marL="457200" rtl="0" algn="l">
              <a:spcBef>
                <a:spcPts val="0"/>
              </a:spcBef>
              <a:spcAft>
                <a:spcPts val="0"/>
              </a:spcAft>
              <a:buSzPts val="2800"/>
              <a:buChar char="●"/>
            </a:pPr>
            <a:r>
              <a:rPr lang="es-AR" sz="2800"/>
              <a:t>¿Qué es RxJS?</a:t>
            </a:r>
            <a:endParaRPr sz="2800"/>
          </a:p>
          <a:p>
            <a:pPr indent="0" lvl="0" marL="457200" rtl="0" algn="l">
              <a:spcBef>
                <a:spcPts val="0"/>
              </a:spcBef>
              <a:spcAft>
                <a:spcPts val="0"/>
              </a:spcAft>
              <a:buNone/>
            </a:pPr>
            <a:r>
              <a:t/>
            </a:r>
            <a:endParaRPr sz="2800"/>
          </a:p>
          <a:p>
            <a:pPr indent="-406400" lvl="0" marL="457200" rtl="0" algn="l">
              <a:spcBef>
                <a:spcPts val="0"/>
              </a:spcBef>
              <a:spcAft>
                <a:spcPts val="0"/>
              </a:spcAft>
              <a:buSzPts val="2800"/>
              <a:buChar char="●"/>
            </a:pPr>
            <a:r>
              <a:rPr lang="es-AR" sz="2800"/>
              <a:t>¿Qué son los observables?</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520049" y="308901"/>
            <a:ext cx="11151900" cy="609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95959"/>
              </a:buClr>
              <a:buSzPts val="4400"/>
              <a:buFont typeface="Quattrocento Sans"/>
              <a:buNone/>
            </a:pPr>
            <a:r>
              <a:rPr lang="es-AR">
                <a:solidFill>
                  <a:srgbClr val="00FF00"/>
                </a:solidFill>
                <a:latin typeface="Quattrocento Sans"/>
                <a:ea typeface="Quattrocento Sans"/>
                <a:cs typeface="Quattrocento Sans"/>
                <a:sym typeface="Quattrocento Sans"/>
              </a:rPr>
              <a:t>&lt;Asincronismo&gt;</a:t>
            </a:r>
            <a:endParaRPr>
              <a:solidFill>
                <a:srgbClr val="595959"/>
              </a:solidFill>
              <a:latin typeface="Quattrocento Sans"/>
              <a:ea typeface="Quattrocento Sans"/>
              <a:cs typeface="Quattrocento Sans"/>
              <a:sym typeface="Quattrocento Sans"/>
            </a:endParaRPr>
          </a:p>
        </p:txBody>
      </p:sp>
      <p:sp>
        <p:nvSpPr>
          <p:cNvPr id="117" name="Google Shape;117;p20"/>
          <p:cNvSpPr txBox="1"/>
          <p:nvPr>
            <p:ph idx="1" type="body"/>
          </p:nvPr>
        </p:nvSpPr>
        <p:spPr>
          <a:xfrm>
            <a:off x="691650" y="1447800"/>
            <a:ext cx="10445400" cy="4921500"/>
          </a:xfrm>
          <a:prstGeom prst="rect">
            <a:avLst/>
          </a:prstGeom>
          <a:noFill/>
          <a:ln>
            <a:noFill/>
          </a:ln>
        </p:spPr>
        <p:txBody>
          <a:bodyPr anchorCtr="0" anchor="t" bIns="0" lIns="0" spcFirstLastPara="1" rIns="0" wrap="square" tIns="0">
            <a:noAutofit/>
          </a:bodyPr>
          <a:lstStyle/>
          <a:p>
            <a:pPr indent="-406400" lvl="0" marL="457200" marR="0" rtl="0" algn="l">
              <a:lnSpc>
                <a:spcPct val="90000"/>
              </a:lnSpc>
              <a:spcBef>
                <a:spcPts val="560"/>
              </a:spcBef>
              <a:spcAft>
                <a:spcPts val="0"/>
              </a:spcAft>
              <a:buSzPts val="2800"/>
              <a:buChar char="●"/>
            </a:pPr>
            <a:r>
              <a:rPr lang="es-AR" sz="2800"/>
              <a:t>¿Qué es?</a:t>
            </a:r>
            <a:endParaRPr sz="2800"/>
          </a:p>
          <a:p>
            <a:pPr indent="0" lvl="0" marL="0" marR="0" rtl="0" algn="l">
              <a:lnSpc>
                <a:spcPct val="90000"/>
              </a:lnSpc>
              <a:spcBef>
                <a:spcPts val="560"/>
              </a:spcBef>
              <a:spcAft>
                <a:spcPts val="0"/>
              </a:spcAft>
              <a:buNone/>
            </a:pPr>
            <a:r>
              <a:t/>
            </a:r>
            <a:endParaRPr sz="2800"/>
          </a:p>
          <a:p>
            <a:pPr indent="-406400" lvl="0" marL="457200" marR="0" rtl="0" algn="l">
              <a:lnSpc>
                <a:spcPct val="90000"/>
              </a:lnSpc>
              <a:spcBef>
                <a:spcPts val="560"/>
              </a:spcBef>
              <a:spcAft>
                <a:spcPts val="0"/>
              </a:spcAft>
              <a:buSzPts val="2800"/>
              <a:buChar char="●"/>
            </a:pPr>
            <a:r>
              <a:rPr lang="es-AR" sz="2800"/>
              <a:t>¿Para qué sirve?</a:t>
            </a:r>
            <a:endParaRPr sz="2800"/>
          </a:p>
          <a:p>
            <a:pPr indent="0" lvl="0" marL="0" marR="0" rtl="0" algn="l">
              <a:lnSpc>
                <a:spcPct val="90000"/>
              </a:lnSpc>
              <a:spcBef>
                <a:spcPts val="560"/>
              </a:spcBef>
              <a:spcAft>
                <a:spcPts val="0"/>
              </a:spcAft>
              <a:buNone/>
            </a:pPr>
            <a:r>
              <a:t/>
            </a:r>
            <a:endParaRPr sz="2800"/>
          </a:p>
          <a:p>
            <a:pPr indent="-406400" lvl="0" marL="457200" marR="0" rtl="0" algn="l">
              <a:lnSpc>
                <a:spcPct val="90000"/>
              </a:lnSpc>
              <a:spcBef>
                <a:spcPts val="560"/>
              </a:spcBef>
              <a:spcAft>
                <a:spcPts val="0"/>
              </a:spcAft>
              <a:buSzPts val="2800"/>
              <a:buChar char="●"/>
            </a:pPr>
            <a:r>
              <a:rPr lang="es-AR" sz="2800"/>
              <a:t>¿En qué casos ocurre?</a:t>
            </a:r>
            <a:endParaRPr sz="2800"/>
          </a:p>
          <a:p>
            <a:pPr indent="0" lvl="0" marL="0" marR="0" rtl="0" algn="l">
              <a:lnSpc>
                <a:spcPct val="90000"/>
              </a:lnSpc>
              <a:spcBef>
                <a:spcPts val="560"/>
              </a:spcBef>
              <a:spcAft>
                <a:spcPts val="0"/>
              </a:spcAft>
              <a:buNone/>
            </a:pPr>
            <a:r>
              <a:t/>
            </a:r>
            <a:endParaRPr sz="2800"/>
          </a:p>
          <a:p>
            <a:pPr indent="-406400" lvl="0" marL="457200" marR="0" rtl="0" algn="l">
              <a:lnSpc>
                <a:spcPct val="90000"/>
              </a:lnSpc>
              <a:spcBef>
                <a:spcPts val="560"/>
              </a:spcBef>
              <a:spcAft>
                <a:spcPts val="0"/>
              </a:spcAft>
              <a:buSzPts val="2800"/>
              <a:buChar char="●"/>
            </a:pPr>
            <a:r>
              <a:rPr lang="es-AR" sz="2800"/>
              <a:t>Ventajas y desventajas</a:t>
            </a:r>
            <a:endParaRPr sz="2800"/>
          </a:p>
          <a:p>
            <a:pPr indent="0" lvl="0" marL="0" marR="0" rtl="0" algn="l">
              <a:lnSpc>
                <a:spcPct val="90000"/>
              </a:lnSpc>
              <a:spcBef>
                <a:spcPts val="560"/>
              </a:spcBef>
              <a:spcAft>
                <a:spcPts val="0"/>
              </a:spcAft>
              <a:buNone/>
            </a:pPr>
            <a:r>
              <a:t/>
            </a:r>
            <a:endParaRPr sz="2800"/>
          </a:p>
          <a:p>
            <a:pPr indent="-406400" lvl="0" marL="457200" marR="0" rtl="0" algn="l">
              <a:lnSpc>
                <a:spcPct val="90000"/>
              </a:lnSpc>
              <a:spcBef>
                <a:spcPts val="560"/>
              </a:spcBef>
              <a:spcAft>
                <a:spcPts val="0"/>
              </a:spcAft>
              <a:buSzPts val="2800"/>
              <a:buChar char="●"/>
            </a:pPr>
            <a:r>
              <a:rPr lang="es-AR" sz="2800"/>
              <a:t>¿Cómo simulamos asincronismo?</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520049" y="308901"/>
            <a:ext cx="11151900" cy="609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95959"/>
              </a:buClr>
              <a:buSzPts val="4400"/>
              <a:buFont typeface="Quattrocento Sans"/>
              <a:buNone/>
            </a:pPr>
            <a:r>
              <a:rPr lang="es-AR">
                <a:solidFill>
                  <a:srgbClr val="00FF00"/>
                </a:solidFill>
                <a:latin typeface="Quattrocento Sans"/>
                <a:ea typeface="Quattrocento Sans"/>
                <a:cs typeface="Quattrocento Sans"/>
                <a:sym typeface="Quattrocento Sans"/>
              </a:rPr>
              <a:t>&lt;Asincronismo&gt;</a:t>
            </a:r>
            <a:endParaRPr>
              <a:solidFill>
                <a:srgbClr val="595959"/>
              </a:solidFill>
              <a:latin typeface="Quattrocento Sans"/>
              <a:ea typeface="Quattrocento Sans"/>
              <a:cs typeface="Quattrocento Sans"/>
              <a:sym typeface="Quattrocento Sans"/>
            </a:endParaRPr>
          </a:p>
        </p:txBody>
      </p:sp>
      <p:sp>
        <p:nvSpPr>
          <p:cNvPr id="123" name="Google Shape;123;p21"/>
          <p:cNvSpPr txBox="1"/>
          <p:nvPr>
            <p:ph idx="1" type="body"/>
          </p:nvPr>
        </p:nvSpPr>
        <p:spPr>
          <a:xfrm>
            <a:off x="691650" y="1447800"/>
            <a:ext cx="10445400" cy="4921500"/>
          </a:xfrm>
          <a:prstGeom prst="rect">
            <a:avLst/>
          </a:prstGeom>
          <a:noFill/>
          <a:ln>
            <a:noFill/>
          </a:ln>
        </p:spPr>
        <p:txBody>
          <a:bodyPr anchorCtr="0" anchor="t" bIns="0" lIns="0" spcFirstLastPara="1" rIns="0" wrap="square" tIns="0">
            <a:noAutofit/>
          </a:bodyPr>
          <a:lstStyle/>
          <a:p>
            <a:pPr indent="-406400" lvl="0" marL="457200" marR="0" rtl="0" algn="l">
              <a:lnSpc>
                <a:spcPct val="90000"/>
              </a:lnSpc>
              <a:spcBef>
                <a:spcPts val="560"/>
              </a:spcBef>
              <a:spcAft>
                <a:spcPts val="0"/>
              </a:spcAft>
              <a:buSzPts val="2800"/>
              <a:buChar char="●"/>
            </a:pPr>
            <a:r>
              <a:rPr lang="es-AR" sz="2800"/>
              <a:t>¿Qué es?</a:t>
            </a:r>
            <a:endParaRPr sz="2800"/>
          </a:p>
          <a:p>
            <a:pPr indent="-406400" lvl="1" marL="914400" marR="0" rtl="0" algn="l">
              <a:lnSpc>
                <a:spcPct val="90000"/>
              </a:lnSpc>
              <a:spcBef>
                <a:spcPts val="0"/>
              </a:spcBef>
              <a:spcAft>
                <a:spcPts val="0"/>
              </a:spcAft>
              <a:buSzPts val="2800"/>
              <a:buChar char="○"/>
            </a:pPr>
            <a:r>
              <a:rPr lang="es-AR" sz="2800"/>
              <a:t>Asincronía hace referencia al suceso que no tiene lugar en total correspondencia temporal con otro suceso.</a:t>
            </a:r>
            <a:endParaRPr sz="2800"/>
          </a:p>
          <a:p>
            <a:pPr indent="0" lvl="0" marL="0" marR="0" rtl="0" algn="l">
              <a:lnSpc>
                <a:spcPct val="90000"/>
              </a:lnSpc>
              <a:spcBef>
                <a:spcPts val="560"/>
              </a:spcBef>
              <a:spcAft>
                <a:spcPts val="0"/>
              </a:spcAft>
              <a:buNone/>
            </a:pPr>
            <a:r>
              <a:t/>
            </a:r>
            <a:endParaRPr sz="2800"/>
          </a:p>
          <a:p>
            <a:pPr indent="-406400" lvl="0" marL="457200" marR="0" rtl="0" algn="l">
              <a:lnSpc>
                <a:spcPct val="90000"/>
              </a:lnSpc>
              <a:spcBef>
                <a:spcPts val="560"/>
              </a:spcBef>
              <a:spcAft>
                <a:spcPts val="0"/>
              </a:spcAft>
              <a:buSzPts val="2800"/>
              <a:buChar char="●"/>
            </a:pPr>
            <a:r>
              <a:rPr lang="es-AR" sz="2800"/>
              <a:t>¿Es decir?</a:t>
            </a:r>
            <a:endParaRPr sz="2800"/>
          </a:p>
          <a:p>
            <a:pPr indent="-406400" lvl="1" marL="914400" marR="0" rtl="0" algn="l">
              <a:lnSpc>
                <a:spcPct val="90000"/>
              </a:lnSpc>
              <a:spcBef>
                <a:spcPts val="0"/>
              </a:spcBef>
              <a:spcAft>
                <a:spcPts val="0"/>
              </a:spcAft>
              <a:buSzPts val="2800"/>
              <a:buChar char="○"/>
            </a:pPr>
            <a:r>
              <a:rPr lang="es-AR" sz="2800"/>
              <a:t>Desde el punto de vista de programación, significa que vamos a tener operaciones que no “esperan” que otras (de las que dependen) terminen antes de ejecutarse.</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520049" y="308901"/>
            <a:ext cx="11151900" cy="609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95959"/>
              </a:buClr>
              <a:buSzPts val="4400"/>
              <a:buFont typeface="Quattrocento Sans"/>
              <a:buNone/>
            </a:pPr>
            <a:r>
              <a:rPr lang="es-AR">
                <a:solidFill>
                  <a:srgbClr val="00FF00"/>
                </a:solidFill>
                <a:latin typeface="Quattrocento Sans"/>
                <a:ea typeface="Quattrocento Sans"/>
                <a:cs typeface="Quattrocento Sans"/>
                <a:sym typeface="Quattrocento Sans"/>
              </a:rPr>
              <a:t>&lt;Asincronismo&gt;</a:t>
            </a:r>
            <a:endParaRPr>
              <a:solidFill>
                <a:srgbClr val="595959"/>
              </a:solidFill>
              <a:latin typeface="Quattrocento Sans"/>
              <a:ea typeface="Quattrocento Sans"/>
              <a:cs typeface="Quattrocento Sans"/>
              <a:sym typeface="Quattrocento Sans"/>
            </a:endParaRPr>
          </a:p>
        </p:txBody>
      </p:sp>
      <p:sp>
        <p:nvSpPr>
          <p:cNvPr id="129" name="Google Shape;129;p22"/>
          <p:cNvSpPr txBox="1"/>
          <p:nvPr>
            <p:ph idx="1" type="body"/>
          </p:nvPr>
        </p:nvSpPr>
        <p:spPr>
          <a:xfrm>
            <a:off x="691650" y="1447800"/>
            <a:ext cx="10445400" cy="4921500"/>
          </a:xfrm>
          <a:prstGeom prst="rect">
            <a:avLst/>
          </a:prstGeom>
          <a:noFill/>
          <a:ln>
            <a:noFill/>
          </a:ln>
        </p:spPr>
        <p:txBody>
          <a:bodyPr anchorCtr="0" anchor="t" bIns="0" lIns="0" spcFirstLastPara="1" rIns="0" wrap="square" tIns="0">
            <a:noAutofit/>
          </a:bodyPr>
          <a:lstStyle/>
          <a:p>
            <a:pPr indent="-406400" lvl="0" marL="457200" marR="0" rtl="0" algn="l">
              <a:lnSpc>
                <a:spcPct val="90000"/>
              </a:lnSpc>
              <a:spcBef>
                <a:spcPts val="560"/>
              </a:spcBef>
              <a:spcAft>
                <a:spcPts val="0"/>
              </a:spcAft>
              <a:buSzPts val="2800"/>
              <a:buChar char="●"/>
            </a:pPr>
            <a:r>
              <a:rPr lang="es-AR" sz="2800"/>
              <a:t>¿Para </a:t>
            </a:r>
            <a:r>
              <a:rPr lang="es-AR" sz="2800"/>
              <a:t>qué</a:t>
            </a:r>
            <a:r>
              <a:rPr lang="es-AR" sz="2800"/>
              <a:t> sirve?</a:t>
            </a:r>
            <a:endParaRPr sz="2800"/>
          </a:p>
          <a:p>
            <a:pPr indent="-406400" lvl="1" marL="914400" marR="0" rtl="0" algn="l">
              <a:lnSpc>
                <a:spcPct val="90000"/>
              </a:lnSpc>
              <a:spcBef>
                <a:spcPts val="0"/>
              </a:spcBef>
              <a:spcAft>
                <a:spcPts val="0"/>
              </a:spcAft>
              <a:buSzPts val="2800"/>
              <a:buChar char="○"/>
            </a:pPr>
            <a:r>
              <a:rPr lang="es-AR" sz="2800"/>
              <a:t>Nos da la posibilidad de:</a:t>
            </a:r>
            <a:endParaRPr sz="2800"/>
          </a:p>
          <a:p>
            <a:pPr indent="-406400" lvl="2" marL="1371600" marR="0" rtl="0" algn="l">
              <a:lnSpc>
                <a:spcPct val="90000"/>
              </a:lnSpc>
              <a:spcBef>
                <a:spcPts val="0"/>
              </a:spcBef>
              <a:spcAft>
                <a:spcPts val="0"/>
              </a:spcAft>
              <a:buSzPts val="2800"/>
              <a:buChar char="■"/>
            </a:pPr>
            <a:r>
              <a:rPr lang="es-AR" sz="2800"/>
              <a:t>Ejecutar una consulta al servidor sin esperar su respuesta</a:t>
            </a:r>
            <a:r>
              <a:rPr lang="es-AR" sz="2800"/>
              <a:t>.</a:t>
            </a:r>
            <a:endParaRPr sz="2800"/>
          </a:p>
          <a:p>
            <a:pPr indent="-406400" lvl="2" marL="1371600" marR="0" rtl="0" algn="l">
              <a:lnSpc>
                <a:spcPct val="90000"/>
              </a:lnSpc>
              <a:spcBef>
                <a:spcPts val="0"/>
              </a:spcBef>
              <a:spcAft>
                <a:spcPts val="0"/>
              </a:spcAft>
              <a:buSzPts val="2800"/>
              <a:buChar char="■"/>
            </a:pPr>
            <a:r>
              <a:rPr lang="es-AR" sz="2800"/>
              <a:t>Consultar datos en la base mientras el usuario continúa con lo que está realizando.</a:t>
            </a:r>
            <a:endParaRPr sz="2800"/>
          </a:p>
          <a:p>
            <a:pPr indent="-406400" lvl="2" marL="1371600" marR="0" rtl="0" algn="l">
              <a:lnSpc>
                <a:spcPct val="90000"/>
              </a:lnSpc>
              <a:spcBef>
                <a:spcPts val="0"/>
              </a:spcBef>
              <a:spcAft>
                <a:spcPts val="0"/>
              </a:spcAft>
              <a:buSzPts val="2800"/>
              <a:buChar char="■"/>
            </a:pPr>
            <a:r>
              <a:rPr lang="es-AR" sz="2800"/>
              <a:t>Etc...</a:t>
            </a:r>
            <a:endParaRPr sz="2800"/>
          </a:p>
          <a:p>
            <a:pPr indent="-406400" lvl="0" marL="457200" marR="0" rtl="0" algn="l">
              <a:lnSpc>
                <a:spcPct val="90000"/>
              </a:lnSpc>
              <a:spcBef>
                <a:spcPts val="0"/>
              </a:spcBef>
              <a:spcAft>
                <a:spcPts val="0"/>
              </a:spcAft>
              <a:buSzPts val="2800"/>
              <a:buChar char="●"/>
            </a:pPr>
            <a:r>
              <a:rPr lang="es-AR" sz="2800"/>
              <a:t>¿En qué casos ocurre?</a:t>
            </a:r>
            <a:endParaRPr sz="2800"/>
          </a:p>
          <a:p>
            <a:pPr indent="-406400" lvl="1" marL="914400" marR="0" rtl="0" algn="l">
              <a:lnSpc>
                <a:spcPct val="90000"/>
              </a:lnSpc>
              <a:spcBef>
                <a:spcPts val="0"/>
              </a:spcBef>
              <a:spcAft>
                <a:spcPts val="0"/>
              </a:spcAft>
              <a:buSzPts val="2800"/>
              <a:buChar char="○"/>
            </a:pPr>
            <a:r>
              <a:rPr lang="es-AR" sz="2800"/>
              <a:t>Al cargar una ventana, se puede consultar de forma asincrónica por datos específicos.</a:t>
            </a:r>
            <a:endParaRPr sz="2800"/>
          </a:p>
          <a:p>
            <a:pPr indent="-406400" lvl="1" marL="914400" marR="0" rtl="0" algn="l">
              <a:lnSpc>
                <a:spcPct val="90000"/>
              </a:lnSpc>
              <a:spcBef>
                <a:spcPts val="0"/>
              </a:spcBef>
              <a:spcAft>
                <a:spcPts val="0"/>
              </a:spcAft>
              <a:buSzPts val="2800"/>
              <a:buChar char="○"/>
            </a:pPr>
            <a:r>
              <a:rPr lang="es-AR" sz="2800"/>
              <a:t>Mientras se genera un reporte, el usuario puede continuar usando la aplicación.</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520049" y="308901"/>
            <a:ext cx="11151900" cy="609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95959"/>
              </a:buClr>
              <a:buSzPts val="4400"/>
              <a:buFont typeface="Quattrocento Sans"/>
              <a:buNone/>
            </a:pPr>
            <a:r>
              <a:rPr lang="es-AR">
                <a:solidFill>
                  <a:srgbClr val="00FF00"/>
                </a:solidFill>
                <a:latin typeface="Quattrocento Sans"/>
                <a:ea typeface="Quattrocento Sans"/>
                <a:cs typeface="Quattrocento Sans"/>
                <a:sym typeface="Quattrocento Sans"/>
              </a:rPr>
              <a:t>&lt;Asincronismo&gt;</a:t>
            </a:r>
            <a:endParaRPr>
              <a:solidFill>
                <a:srgbClr val="595959"/>
              </a:solidFill>
              <a:latin typeface="Quattrocento Sans"/>
              <a:ea typeface="Quattrocento Sans"/>
              <a:cs typeface="Quattrocento Sans"/>
              <a:sym typeface="Quattrocento Sans"/>
            </a:endParaRPr>
          </a:p>
        </p:txBody>
      </p:sp>
      <p:sp>
        <p:nvSpPr>
          <p:cNvPr id="135" name="Google Shape;135;p23"/>
          <p:cNvSpPr txBox="1"/>
          <p:nvPr>
            <p:ph idx="1" type="body"/>
          </p:nvPr>
        </p:nvSpPr>
        <p:spPr>
          <a:xfrm>
            <a:off x="691650" y="1447800"/>
            <a:ext cx="10445400" cy="4921500"/>
          </a:xfrm>
          <a:prstGeom prst="rect">
            <a:avLst/>
          </a:prstGeom>
          <a:noFill/>
          <a:ln>
            <a:noFill/>
          </a:ln>
        </p:spPr>
        <p:txBody>
          <a:bodyPr anchorCtr="0" anchor="t" bIns="0" lIns="0" spcFirstLastPara="1" rIns="0" wrap="square" tIns="0">
            <a:noAutofit/>
          </a:bodyPr>
          <a:lstStyle/>
          <a:p>
            <a:pPr indent="-406400" lvl="0" marL="457200" marR="0" rtl="0" algn="l">
              <a:lnSpc>
                <a:spcPct val="90000"/>
              </a:lnSpc>
              <a:spcBef>
                <a:spcPts val="560"/>
              </a:spcBef>
              <a:spcAft>
                <a:spcPts val="0"/>
              </a:spcAft>
              <a:buSzPts val="2800"/>
              <a:buChar char="●"/>
            </a:pPr>
            <a:r>
              <a:rPr lang="es-AR" sz="2800"/>
              <a:t>Ventajas</a:t>
            </a:r>
            <a:endParaRPr sz="2800"/>
          </a:p>
          <a:p>
            <a:pPr indent="-406400" lvl="1" marL="914400" marR="0" rtl="0" algn="l">
              <a:lnSpc>
                <a:spcPct val="90000"/>
              </a:lnSpc>
              <a:spcBef>
                <a:spcPts val="0"/>
              </a:spcBef>
              <a:spcAft>
                <a:spcPts val="0"/>
              </a:spcAft>
              <a:buSzPts val="2800"/>
              <a:buChar char="○"/>
            </a:pPr>
            <a:r>
              <a:rPr lang="es-AR" sz="2800"/>
              <a:t>Evitar las “pantallas congeladas”.</a:t>
            </a:r>
            <a:endParaRPr sz="2800"/>
          </a:p>
          <a:p>
            <a:pPr indent="-406400" lvl="1" marL="914400" marR="0" rtl="0" algn="l">
              <a:lnSpc>
                <a:spcPct val="90000"/>
              </a:lnSpc>
              <a:spcBef>
                <a:spcPts val="0"/>
              </a:spcBef>
              <a:spcAft>
                <a:spcPts val="0"/>
              </a:spcAft>
              <a:buSzPts val="2800"/>
              <a:buChar char="○"/>
            </a:pPr>
            <a:r>
              <a:rPr lang="es-AR" sz="2800"/>
              <a:t>Evitar que el usuario tenga que esperar por la generación de un reporte.</a:t>
            </a:r>
            <a:endParaRPr sz="2800"/>
          </a:p>
          <a:p>
            <a:pPr indent="-406400" lvl="1" marL="914400" marR="0" rtl="0" algn="l">
              <a:lnSpc>
                <a:spcPct val="90000"/>
              </a:lnSpc>
              <a:spcBef>
                <a:spcPts val="0"/>
              </a:spcBef>
              <a:spcAft>
                <a:spcPts val="0"/>
              </a:spcAft>
              <a:buSzPts val="2800"/>
              <a:buChar char="○"/>
            </a:pPr>
            <a:r>
              <a:rPr lang="es-AR" sz="2800"/>
              <a:t>Consultar datos mientras el usuario continúa utilizando el sistema.</a:t>
            </a:r>
            <a:endParaRPr sz="2800"/>
          </a:p>
          <a:p>
            <a:pPr indent="-406400" lvl="0" marL="457200" marR="0" rtl="0" algn="l">
              <a:lnSpc>
                <a:spcPct val="90000"/>
              </a:lnSpc>
              <a:spcBef>
                <a:spcPts val="0"/>
              </a:spcBef>
              <a:spcAft>
                <a:spcPts val="0"/>
              </a:spcAft>
              <a:buSzPts val="2800"/>
              <a:buChar char="●"/>
            </a:pPr>
            <a:r>
              <a:rPr lang="es-AR" sz="2800"/>
              <a:t>Desventajas</a:t>
            </a:r>
            <a:endParaRPr sz="2800"/>
          </a:p>
          <a:p>
            <a:pPr indent="-406400" lvl="1" marL="914400" marR="0" rtl="0" algn="l">
              <a:lnSpc>
                <a:spcPct val="90000"/>
              </a:lnSpc>
              <a:spcBef>
                <a:spcPts val="0"/>
              </a:spcBef>
              <a:spcAft>
                <a:spcPts val="0"/>
              </a:spcAft>
              <a:buSzPts val="2800"/>
              <a:buChar char="○"/>
            </a:pPr>
            <a:r>
              <a:rPr lang="es-AR" sz="2800"/>
              <a:t>Complicación de los flujos de ejecución.</a:t>
            </a:r>
            <a:endParaRPr sz="2800"/>
          </a:p>
          <a:p>
            <a:pPr indent="-406400" lvl="1" marL="914400" marR="0" rtl="0" algn="l">
              <a:lnSpc>
                <a:spcPct val="90000"/>
              </a:lnSpc>
              <a:spcBef>
                <a:spcPts val="0"/>
              </a:spcBef>
              <a:spcAft>
                <a:spcPts val="0"/>
              </a:spcAft>
              <a:buSzPts val="2800"/>
              <a:buChar char="○"/>
            </a:pPr>
            <a:r>
              <a:rPr lang="es-AR" sz="2800"/>
              <a:t>Mayor dificultad para “debuggear”.</a:t>
            </a:r>
            <a:endParaRPr sz="2800"/>
          </a:p>
          <a:p>
            <a:pPr indent="-406400" lvl="1" marL="914400" marR="0" rtl="0" algn="l">
              <a:lnSpc>
                <a:spcPct val="90000"/>
              </a:lnSpc>
              <a:spcBef>
                <a:spcPts val="0"/>
              </a:spcBef>
              <a:spcAft>
                <a:spcPts val="0"/>
              </a:spcAft>
              <a:buSzPts val="2800"/>
              <a:buChar char="○"/>
            </a:pPr>
            <a:r>
              <a:rPr lang="es-AR" sz="2800"/>
              <a:t>Mú</a:t>
            </a:r>
            <a:r>
              <a:rPr lang="es-AR" sz="2800"/>
              <a:t>ltiples ejecuciones pueden devolver múltiples resultados.</a:t>
            </a:r>
            <a:endParaRPr sz="2800"/>
          </a:p>
          <a:p>
            <a:pPr indent="-406400" lvl="1" marL="914400" marR="0" rtl="0" algn="l">
              <a:lnSpc>
                <a:spcPct val="90000"/>
              </a:lnSpc>
              <a:spcBef>
                <a:spcPts val="0"/>
              </a:spcBef>
              <a:spcAft>
                <a:spcPts val="0"/>
              </a:spcAft>
              <a:buSzPts val="2800"/>
              <a:buChar char="○"/>
            </a:pPr>
            <a:r>
              <a:rPr lang="es-AR" sz="2800"/>
              <a:t>Verificación de resultados.</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