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 id="2147483692" r:id="rId7"/>
  </p:sldMasterIdLst>
  <p:notesMasterIdLst>
    <p:notesMasterId r:id="rId62"/>
  </p:notesMasterIdLst>
  <p:handoutMasterIdLst>
    <p:handoutMasterId r:id="rId63"/>
  </p:handoutMasterIdLst>
  <p:sldIdLst>
    <p:sldId id="585" r:id="rId8"/>
    <p:sldId id="626" r:id="rId9"/>
    <p:sldId id="587" r:id="rId10"/>
    <p:sldId id="635" r:id="rId11"/>
    <p:sldId id="590" r:id="rId12"/>
    <p:sldId id="589" r:id="rId13"/>
    <p:sldId id="592" r:id="rId14"/>
    <p:sldId id="597" r:id="rId15"/>
    <p:sldId id="598" r:id="rId16"/>
    <p:sldId id="599" r:id="rId17"/>
    <p:sldId id="600" r:id="rId18"/>
    <p:sldId id="601" r:id="rId19"/>
    <p:sldId id="602" r:id="rId20"/>
    <p:sldId id="603" r:id="rId21"/>
    <p:sldId id="604" r:id="rId22"/>
    <p:sldId id="605" r:id="rId23"/>
    <p:sldId id="606" r:id="rId24"/>
    <p:sldId id="607" r:id="rId25"/>
    <p:sldId id="608" r:id="rId26"/>
    <p:sldId id="609" r:id="rId27"/>
    <p:sldId id="610" r:id="rId28"/>
    <p:sldId id="611" r:id="rId29"/>
    <p:sldId id="645" r:id="rId30"/>
    <p:sldId id="641" r:id="rId31"/>
    <p:sldId id="642" r:id="rId32"/>
    <p:sldId id="643" r:id="rId33"/>
    <p:sldId id="644" r:id="rId34"/>
    <p:sldId id="636" r:id="rId35"/>
    <p:sldId id="637" r:id="rId36"/>
    <p:sldId id="638" r:id="rId37"/>
    <p:sldId id="639" r:id="rId38"/>
    <p:sldId id="640" r:id="rId39"/>
    <p:sldId id="627" r:id="rId40"/>
    <p:sldId id="628" r:id="rId41"/>
    <p:sldId id="629" r:id="rId42"/>
    <p:sldId id="630" r:id="rId43"/>
    <p:sldId id="631" r:id="rId44"/>
    <p:sldId id="632" r:id="rId45"/>
    <p:sldId id="633" r:id="rId46"/>
    <p:sldId id="634" r:id="rId47"/>
    <p:sldId id="612" r:id="rId48"/>
    <p:sldId id="613" r:id="rId49"/>
    <p:sldId id="615" r:id="rId50"/>
    <p:sldId id="616" r:id="rId51"/>
    <p:sldId id="614" r:id="rId52"/>
    <p:sldId id="619" r:id="rId53"/>
    <p:sldId id="620" r:id="rId54"/>
    <p:sldId id="621" r:id="rId55"/>
    <p:sldId id="622" r:id="rId56"/>
    <p:sldId id="623" r:id="rId57"/>
    <p:sldId id="624" r:id="rId58"/>
    <p:sldId id="625" r:id="rId59"/>
    <p:sldId id="581" r:id="rId60"/>
    <p:sldId id="64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3048">
          <p15:clr>
            <a:srgbClr val="A4A3A4"/>
          </p15:clr>
        </p15:guide>
        <p15:guide id="4" orient="horz" pos="731">
          <p15:clr>
            <a:srgbClr val="A4A3A4"/>
          </p15:clr>
        </p15:guide>
        <p15:guide id="5" orient="horz" pos="2216">
          <p15:clr>
            <a:srgbClr val="A4A3A4"/>
          </p15:clr>
        </p15:guide>
        <p15:guide id="6" pos="370">
          <p15:clr>
            <a:srgbClr val="A4A3A4"/>
          </p15:clr>
        </p15:guide>
        <p15:guide id="7" pos="7310">
          <p15:clr>
            <a:srgbClr val="A4A3A4"/>
          </p15:clr>
        </p15:guide>
        <p15:guide id="8" pos="550">
          <p15:clr>
            <a:srgbClr val="A4A3A4"/>
          </p15:clr>
        </p15:guide>
        <p15:guide id="9" orient="horz" pos="3720">
          <p15:clr>
            <a:srgbClr val="A4A3A4"/>
          </p15:clr>
        </p15:guide>
        <p15:guide id="10" orient="horz" pos="2085">
          <p15:clr>
            <a:srgbClr val="A4A3A4"/>
          </p15:clr>
        </p15:guide>
        <p15:guide id="11" orient="horz" pos="2280">
          <p15:clr>
            <a:srgbClr val="A4A3A4"/>
          </p15:clr>
        </p15:guide>
        <p15:guide id="12" orient="horz" pos="3816">
          <p15:clr>
            <a:srgbClr val="A4A3A4"/>
          </p15:clr>
        </p15:guide>
        <p15:guide id="13" pos="240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Stone" initials="MS" lastIdx="1" clrIdx="0">
    <p:extLst>
      <p:ext uri="{19B8F6BF-5375-455C-9EA6-DF929625EA0E}">
        <p15:presenceInfo xmlns:p15="http://schemas.microsoft.com/office/powerpoint/2012/main" userId="S-1-5-21-124525095-708259637-1543119021-935102" providerId="AD"/>
      </p:ext>
    </p:extLst>
  </p:cmAuthor>
  <p:cmAuthor id="2" name="Mary Feil-Jacobs" initials="MFJ" lastIdx="56" clrIdx="1"/>
  <p:cmAuthor id="3" name="Christophe Fiessinger" initials="CF" lastIdx="3" clrIdx="2">
    <p:extLst>
      <p:ext uri="{19B8F6BF-5375-455C-9EA6-DF929625EA0E}">
        <p15:presenceInfo xmlns:p15="http://schemas.microsoft.com/office/powerpoint/2012/main" userId="S-1-5-21-2127521184-1604012920-1887927527-36820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B6E1"/>
    <a:srgbClr val="F6FFE1"/>
    <a:srgbClr val="0072C6"/>
    <a:srgbClr val="0071BC"/>
    <a:srgbClr val="D9D9D9"/>
    <a:srgbClr val="969696"/>
    <a:srgbClr val="33CCFF"/>
    <a:srgbClr val="59A3DA"/>
    <a:srgbClr val="FBFBFB"/>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79380" autoAdjust="0"/>
  </p:normalViewPr>
  <p:slideViewPr>
    <p:cSldViewPr snapToGrid="0" snapToObjects="1">
      <p:cViewPr varScale="1">
        <p:scale>
          <a:sx n="58" d="100"/>
          <a:sy n="58" d="100"/>
        </p:scale>
        <p:origin x="1158" y="66"/>
      </p:cViewPr>
      <p:guideLst>
        <p:guide orient="horz" pos="2160"/>
        <p:guide pos="3840"/>
        <p:guide orient="horz" pos="3048"/>
        <p:guide orient="horz" pos="731"/>
        <p:guide orient="horz" pos="2216"/>
        <p:guide pos="370"/>
        <p:guide pos="7310"/>
        <p:guide pos="550"/>
        <p:guide orient="horz" pos="3720"/>
        <p:guide orient="horz" pos="2085"/>
        <p:guide orient="horz" pos="2280"/>
        <p:guide orient="horz" pos="3816"/>
        <p:guide pos="24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0"/>
    </p:cViewPr>
  </p:sorterViewPr>
  <p:notesViewPr>
    <p:cSldViewPr snapToGrid="0" snapToObjects="1">
      <p:cViewPr varScale="1">
        <p:scale>
          <a:sx n="58" d="100"/>
          <a:sy n="58" d="100"/>
        </p:scale>
        <p:origin x="2790"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viewProps" Target="viewProps.xml"/><Relationship Id="rId5" Type="http://schemas.openxmlformats.org/officeDocument/2006/relationships/customXml" Target="../customXml/item5.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D9AED2-0EDC-41D4-9E17-C6F0028F92E6}" type="datetimeFigureOut">
              <a:rPr lang="en-US" smtClean="0"/>
              <a:pPr/>
              <a:t>3/12/2019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7E0618-4BE6-41D8-BDC9-B2BB6BC9D72D}" type="slidenum">
              <a:rPr lang="en-US" smtClean="0"/>
              <a:pPr/>
              <a:t>‹#›</a:t>
            </a:fld>
            <a:endParaRPr lang="en-US"/>
          </a:p>
        </p:txBody>
      </p:sp>
    </p:spTree>
    <p:extLst>
      <p:ext uri="{BB962C8B-B14F-4D97-AF65-F5344CB8AC3E}">
        <p14:creationId xmlns:p14="http://schemas.microsoft.com/office/powerpoint/2010/main" val="98374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EFCE36-25C5-4CA5-A178-0B2B6B82BC53}" type="datetimeFigureOut">
              <a:rPr lang="en-US" smtClean="0"/>
              <a:pPr/>
              <a:t>3/12/2019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E5716-D24E-4FC4-B470-2C33324D5CA4}" type="slidenum">
              <a:rPr lang="en-US" smtClean="0"/>
              <a:pPr/>
              <a:t>‹#›</a:t>
            </a:fld>
            <a:endParaRPr lang="en-US"/>
          </a:p>
        </p:txBody>
      </p:sp>
    </p:spTree>
    <p:extLst>
      <p:ext uri="{BB962C8B-B14F-4D97-AF65-F5344CB8AC3E}">
        <p14:creationId xmlns:p14="http://schemas.microsoft.com/office/powerpoint/2010/main" val="349012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D95996-F446-43CA-BB10-71AE2A864C59}"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651134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67CE5716-D24E-4FC4-B470-2C33324D5CA4}" type="slidenum">
              <a:rPr lang="en-US" smtClean="0"/>
              <a:pPr/>
              <a:t>11</a:t>
            </a:fld>
            <a:endParaRPr lang="en-US"/>
          </a:p>
        </p:txBody>
      </p:sp>
    </p:spTree>
    <p:extLst>
      <p:ext uri="{BB962C8B-B14F-4D97-AF65-F5344CB8AC3E}">
        <p14:creationId xmlns:p14="http://schemas.microsoft.com/office/powerpoint/2010/main" val="3749200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67CE5716-D24E-4FC4-B470-2C33324D5CA4}" type="slidenum">
              <a:rPr lang="en-US" smtClean="0"/>
              <a:pPr/>
              <a:t>12</a:t>
            </a:fld>
            <a:endParaRPr lang="en-US"/>
          </a:p>
        </p:txBody>
      </p:sp>
    </p:spTree>
    <p:extLst>
      <p:ext uri="{BB962C8B-B14F-4D97-AF65-F5344CB8AC3E}">
        <p14:creationId xmlns:p14="http://schemas.microsoft.com/office/powerpoint/2010/main" val="2084498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smtClean="0"/>
              <a:t>Comportamiento -&gt; Métodos</a:t>
            </a: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kern="1200" dirty="0" smtClean="0">
                <a:solidFill>
                  <a:schemeClr val="tx1"/>
                </a:solidFill>
                <a:effectLst/>
                <a:latin typeface="+mn-lt"/>
                <a:ea typeface="+mn-ea"/>
                <a:cs typeface="+mn-cs"/>
              </a:rPr>
              <a:t>El comportamiento es cómo actúa y reacciona un objeto, en términos de sus cambios de estado y paso de mensajes.</a:t>
            </a:r>
            <a:endParaRPr lang="es-AR" sz="1200" kern="1200" dirty="0" smtClean="0">
              <a:solidFill>
                <a:schemeClr val="tx1"/>
              </a:solidFill>
              <a:effectLst/>
              <a:latin typeface="+mn-lt"/>
              <a:ea typeface="+mn-ea"/>
              <a:cs typeface="+mn-cs"/>
            </a:endParaRPr>
          </a:p>
          <a:p>
            <a:endParaRPr lang="es-AR" dirty="0"/>
          </a:p>
        </p:txBody>
      </p:sp>
      <p:sp>
        <p:nvSpPr>
          <p:cNvPr id="4" name="Slide Number Placeholder 3"/>
          <p:cNvSpPr>
            <a:spLocks noGrp="1"/>
          </p:cNvSpPr>
          <p:nvPr>
            <p:ph type="sldNum" sz="quarter" idx="10"/>
          </p:nvPr>
        </p:nvSpPr>
        <p:spPr/>
        <p:txBody>
          <a:bodyPr/>
          <a:lstStyle/>
          <a:p>
            <a:fld id="{67CE5716-D24E-4FC4-B470-2C33324D5CA4}" type="slidenum">
              <a:rPr lang="en-US" smtClean="0"/>
              <a:pPr/>
              <a:t>13</a:t>
            </a:fld>
            <a:endParaRPr lang="en-US"/>
          </a:p>
        </p:txBody>
      </p:sp>
    </p:spTree>
    <p:extLst>
      <p:ext uri="{BB962C8B-B14F-4D97-AF65-F5344CB8AC3E}">
        <p14:creationId xmlns:p14="http://schemas.microsoft.com/office/powerpoint/2010/main" val="749870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67CE5716-D24E-4FC4-B470-2C33324D5CA4}" type="slidenum">
              <a:rPr lang="en-US" smtClean="0"/>
              <a:pPr/>
              <a:t>14</a:t>
            </a:fld>
            <a:endParaRPr lang="en-US"/>
          </a:p>
        </p:txBody>
      </p:sp>
    </p:spTree>
    <p:extLst>
      <p:ext uri="{BB962C8B-B14F-4D97-AF65-F5344CB8AC3E}">
        <p14:creationId xmlns:p14="http://schemas.microsoft.com/office/powerpoint/2010/main" val="3918263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sz="1200" kern="1200" dirty="0" smtClean="0">
                <a:solidFill>
                  <a:schemeClr val="tx1"/>
                </a:solidFill>
                <a:effectLst/>
                <a:latin typeface="+mn-lt"/>
                <a:ea typeface="+mn-ea"/>
                <a:cs typeface="+mn-cs"/>
              </a:rPr>
              <a:t>La identidad es aquella propiedad de un objeto que lo distingue de todos los demás objetos</a:t>
            </a:r>
            <a:endParaRPr lang="es-AR" dirty="0"/>
          </a:p>
        </p:txBody>
      </p:sp>
      <p:sp>
        <p:nvSpPr>
          <p:cNvPr id="4" name="Slide Number Placeholder 3"/>
          <p:cNvSpPr>
            <a:spLocks noGrp="1"/>
          </p:cNvSpPr>
          <p:nvPr>
            <p:ph type="sldNum" sz="quarter" idx="10"/>
          </p:nvPr>
        </p:nvSpPr>
        <p:spPr/>
        <p:txBody>
          <a:bodyPr/>
          <a:lstStyle/>
          <a:p>
            <a:fld id="{67CE5716-D24E-4FC4-B470-2C33324D5CA4}" type="slidenum">
              <a:rPr lang="en-US" smtClean="0"/>
              <a:pPr/>
              <a:t>16</a:t>
            </a:fld>
            <a:endParaRPr lang="en-US"/>
          </a:p>
        </p:txBody>
      </p:sp>
    </p:spTree>
    <p:extLst>
      <p:ext uri="{BB962C8B-B14F-4D97-AF65-F5344CB8AC3E}">
        <p14:creationId xmlns:p14="http://schemas.microsoft.com/office/powerpoint/2010/main" val="1483398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sz="1200" kern="1200" dirty="0" smtClean="0">
                <a:solidFill>
                  <a:schemeClr val="tx1"/>
                </a:solidFill>
                <a:effectLst/>
                <a:latin typeface="+mn-lt"/>
                <a:ea typeface="+mn-ea"/>
                <a:cs typeface="+mn-cs"/>
              </a:rPr>
              <a:t>Estado -&gt; Propiedades</a:t>
            </a:r>
            <a:r>
              <a:rPr lang="es-419" sz="1200" kern="1200" baseline="0" dirty="0" smtClean="0">
                <a:solidFill>
                  <a:schemeClr val="tx1"/>
                </a:solidFill>
                <a:effectLst/>
                <a:latin typeface="+mn-lt"/>
                <a:ea typeface="+mn-ea"/>
                <a:cs typeface="+mn-cs"/>
              </a:rPr>
              <a:t> o Atributos</a:t>
            </a:r>
            <a:endParaRPr lang="es-419" sz="1200" kern="1200" dirty="0" smtClean="0">
              <a:solidFill>
                <a:schemeClr val="tx1"/>
              </a:solidFill>
              <a:effectLst/>
              <a:latin typeface="+mn-lt"/>
              <a:ea typeface="+mn-ea"/>
              <a:cs typeface="+mn-cs"/>
            </a:endParaRPr>
          </a:p>
          <a:p>
            <a:r>
              <a:rPr lang="es-419" sz="1200" kern="1200" dirty="0" smtClean="0">
                <a:solidFill>
                  <a:schemeClr val="tx1"/>
                </a:solidFill>
                <a:effectLst/>
                <a:latin typeface="+mn-lt"/>
                <a:ea typeface="+mn-ea"/>
                <a:cs typeface="+mn-cs"/>
              </a:rPr>
              <a:t>El estado de un objeto abarca todas las propiedades del mismo más los valores actuales (normalmente dinámicos) de cada una de esas propiedades.</a:t>
            </a: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kern="1200" dirty="0" smtClean="0">
                <a:solidFill>
                  <a:schemeClr val="tx1"/>
                </a:solidFill>
                <a:effectLst/>
                <a:latin typeface="+mn-lt"/>
                <a:ea typeface="+mn-ea"/>
                <a:cs typeface="+mn-cs"/>
              </a:rPr>
              <a:t>El estado de un objeto representa los resultados acumulados de su comportamiento.</a:t>
            </a:r>
            <a:endParaRPr lang="es-AR" sz="1200" kern="1200" dirty="0" smtClean="0">
              <a:solidFill>
                <a:schemeClr val="tx1"/>
              </a:solidFill>
              <a:effectLst/>
              <a:latin typeface="+mn-lt"/>
              <a:ea typeface="+mn-ea"/>
              <a:cs typeface="+mn-cs"/>
            </a:endParaRPr>
          </a:p>
          <a:p>
            <a:endParaRPr lang="es-AR" dirty="0"/>
          </a:p>
        </p:txBody>
      </p:sp>
      <p:sp>
        <p:nvSpPr>
          <p:cNvPr id="4" name="Slide Number Placeholder 3"/>
          <p:cNvSpPr>
            <a:spLocks noGrp="1"/>
          </p:cNvSpPr>
          <p:nvPr>
            <p:ph type="sldNum" sz="quarter" idx="10"/>
          </p:nvPr>
        </p:nvSpPr>
        <p:spPr/>
        <p:txBody>
          <a:bodyPr/>
          <a:lstStyle/>
          <a:p>
            <a:fld id="{67CE5716-D24E-4FC4-B470-2C33324D5CA4}" type="slidenum">
              <a:rPr lang="en-US" smtClean="0"/>
              <a:pPr/>
              <a:t>18</a:t>
            </a:fld>
            <a:endParaRPr lang="en-US"/>
          </a:p>
        </p:txBody>
      </p:sp>
    </p:spTree>
    <p:extLst>
      <p:ext uri="{BB962C8B-B14F-4D97-AF65-F5344CB8AC3E}">
        <p14:creationId xmlns:p14="http://schemas.microsoft.com/office/powerpoint/2010/main" val="4228642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p:cNvSpPr>
          <p:nvPr>
            <p:ph type="sldImg"/>
          </p:nvPr>
        </p:nvSpPr>
        <p:spPr bwMode="auto">
          <a:xfrm>
            <a:off x="395288" y="693738"/>
            <a:ext cx="6069012" cy="3414712"/>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1" name="Rectangle 3"/>
          <p:cNvSpPr>
            <a:spLocks noGrp="1" noChangeArrowheads="1"/>
          </p:cNvSpPr>
          <p:nvPr>
            <p:ph type="body" idx="1"/>
          </p:nvPr>
        </p:nvSpPr>
        <p:spPr bwMode="auto">
          <a:xfrm>
            <a:off x="915988" y="4343400"/>
            <a:ext cx="5026025"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70" tIns="44441" rIns="90470" bIns="44441"/>
          <a:lstStyle/>
          <a:p>
            <a:pPr>
              <a:lnSpc>
                <a:spcPct val="87000"/>
              </a:lnSpc>
            </a:pPr>
            <a:endParaRPr lang="es-AR" altLang="es-AR"/>
          </a:p>
        </p:txBody>
      </p:sp>
    </p:spTree>
    <p:extLst>
      <p:ext uri="{BB962C8B-B14F-4D97-AF65-F5344CB8AC3E}">
        <p14:creationId xmlns:p14="http://schemas.microsoft.com/office/powerpoint/2010/main" val="1572701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smtClean="0"/>
              <a:t>Por default en </a:t>
            </a:r>
            <a:r>
              <a:rPr lang="es-419" dirty="0" err="1" smtClean="0"/>
              <a:t>typescript</a:t>
            </a:r>
            <a:r>
              <a:rPr lang="es-419" dirty="0" smtClean="0"/>
              <a:t> si no se le pone ningún modificador de acceso,</a:t>
            </a:r>
            <a:r>
              <a:rPr lang="es-419" baseline="0" dirty="0" smtClean="0"/>
              <a:t> se usa el </a:t>
            </a:r>
            <a:r>
              <a:rPr lang="es-419" baseline="0" dirty="0" err="1" smtClean="0"/>
              <a:t>public</a:t>
            </a:r>
            <a:r>
              <a:rPr lang="es-419" baseline="0" dirty="0" smtClean="0"/>
              <a:t>.</a:t>
            </a:r>
            <a:endParaRPr lang="es-AR" dirty="0"/>
          </a:p>
        </p:txBody>
      </p:sp>
      <p:sp>
        <p:nvSpPr>
          <p:cNvPr id="4" name="Slide Number Placeholder 3"/>
          <p:cNvSpPr>
            <a:spLocks noGrp="1"/>
          </p:cNvSpPr>
          <p:nvPr>
            <p:ph type="sldNum" sz="quarter" idx="10"/>
          </p:nvPr>
        </p:nvSpPr>
        <p:spPr/>
        <p:txBody>
          <a:bodyPr/>
          <a:lstStyle/>
          <a:p>
            <a:fld id="{67CE5716-D24E-4FC4-B470-2C33324D5CA4}" type="slidenum">
              <a:rPr lang="en-US" smtClean="0"/>
              <a:pPr/>
              <a:t>23</a:t>
            </a:fld>
            <a:endParaRPr lang="en-US"/>
          </a:p>
        </p:txBody>
      </p:sp>
    </p:spTree>
    <p:extLst>
      <p:ext uri="{BB962C8B-B14F-4D97-AF65-F5344CB8AC3E}">
        <p14:creationId xmlns:p14="http://schemas.microsoft.com/office/powerpoint/2010/main" val="2632699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p:cNvSpPr>
          <p:nvPr>
            <p:ph type="sldImg"/>
          </p:nvPr>
        </p:nvSpPr>
        <p:spPr bwMode="auto">
          <a:xfrm>
            <a:off x="395288" y="693738"/>
            <a:ext cx="6069012" cy="3414712"/>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1" name="Rectangle 3"/>
          <p:cNvSpPr>
            <a:spLocks noGrp="1" noChangeArrowheads="1"/>
          </p:cNvSpPr>
          <p:nvPr>
            <p:ph type="body" idx="1"/>
          </p:nvPr>
        </p:nvSpPr>
        <p:spPr bwMode="auto">
          <a:xfrm>
            <a:off x="915988" y="4343400"/>
            <a:ext cx="5026025"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70" tIns="44441" rIns="90470" bIns="44441"/>
          <a:lstStyle/>
          <a:p>
            <a:pPr>
              <a:lnSpc>
                <a:spcPct val="87000"/>
              </a:lnSpc>
            </a:pPr>
            <a:endParaRPr lang="es-AR" altLang="es-AR"/>
          </a:p>
        </p:txBody>
      </p:sp>
    </p:spTree>
    <p:extLst>
      <p:ext uri="{BB962C8B-B14F-4D97-AF65-F5344CB8AC3E}">
        <p14:creationId xmlns:p14="http://schemas.microsoft.com/office/powerpoint/2010/main" val="795111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p:cNvSpPr>
          <p:nvPr>
            <p:ph type="sldImg"/>
          </p:nvPr>
        </p:nvSpPr>
        <p:spPr bwMode="auto">
          <a:xfrm>
            <a:off x="395288" y="693738"/>
            <a:ext cx="6069012" cy="3414712"/>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1" name="Rectangle 3"/>
          <p:cNvSpPr>
            <a:spLocks noGrp="1" noChangeArrowheads="1"/>
          </p:cNvSpPr>
          <p:nvPr>
            <p:ph type="body" idx="1"/>
          </p:nvPr>
        </p:nvSpPr>
        <p:spPr bwMode="auto">
          <a:xfrm>
            <a:off x="915988" y="4343400"/>
            <a:ext cx="5026025"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70" tIns="44441" rIns="90470" bIns="44441"/>
          <a:lstStyle/>
          <a:p>
            <a:pPr>
              <a:lnSpc>
                <a:spcPct val="87000"/>
              </a:lnSpc>
            </a:pPr>
            <a:endParaRPr lang="es-AR" altLang="es-AR"/>
          </a:p>
        </p:txBody>
      </p:sp>
    </p:spTree>
    <p:extLst>
      <p:ext uri="{BB962C8B-B14F-4D97-AF65-F5344CB8AC3E}">
        <p14:creationId xmlns:p14="http://schemas.microsoft.com/office/powerpoint/2010/main" val="1164948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95288" y="693738"/>
            <a:ext cx="6069012" cy="34147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115" name="Shape 115"/>
          <p:cNvSpPr txBox="1">
            <a:spLocks noGrp="1"/>
          </p:cNvSpPr>
          <p:nvPr>
            <p:ph type="body" idx="1"/>
          </p:nvPr>
        </p:nvSpPr>
        <p:spPr>
          <a:xfrm>
            <a:off x="915988" y="4343400"/>
            <a:ext cx="5026025" cy="4114800"/>
          </a:xfrm>
          <a:prstGeom prst="rect">
            <a:avLst/>
          </a:prstGeom>
          <a:noFill/>
          <a:ln>
            <a:noFill/>
          </a:ln>
        </p:spPr>
        <p:txBody>
          <a:bodyPr spcFirstLastPara="1" wrap="square" lIns="90450" tIns="44425" rIns="90450" bIns="44425" anchor="t" anchorCtr="0">
            <a:noAutofit/>
          </a:bodyPr>
          <a:lstStyle/>
          <a:p>
            <a:pPr marL="0" marR="0" lvl="0" indent="0" algn="l" rtl="0">
              <a:lnSpc>
                <a:spcPct val="87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5632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kern="1200" dirty="0" smtClean="0">
                <a:solidFill>
                  <a:schemeClr val="tx1"/>
                </a:solidFill>
                <a:effectLst/>
                <a:latin typeface="+mn-lt"/>
                <a:ea typeface="+mn-ea"/>
                <a:cs typeface="+mn-cs"/>
              </a:rPr>
              <a:t>Una abstracción se centra en la visión externa de un objeto por lo tanto sirve para separar el comportamiento esencial de un objeto de su implementación. La decisión sobre el conjunto adecuado de abstracciones para determinado dominio es el problema central del diseño orientado a objetos.</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b="0" i="0" kern="1200" dirty="0" smtClean="0">
                <a:solidFill>
                  <a:schemeClr val="tx1"/>
                </a:solidFill>
                <a:effectLst/>
                <a:latin typeface="+mn-lt"/>
                <a:ea typeface="+mn-ea"/>
                <a:cs typeface="+mn-cs"/>
              </a:rPr>
              <a:t>Se</a:t>
            </a:r>
            <a:r>
              <a:rPr lang="es-AR" sz="1200" b="0" i="0" kern="1200" baseline="0" dirty="0" smtClean="0">
                <a:solidFill>
                  <a:schemeClr val="tx1"/>
                </a:solidFill>
                <a:effectLst/>
                <a:latin typeface="+mn-lt"/>
                <a:ea typeface="+mn-ea"/>
                <a:cs typeface="+mn-cs"/>
              </a:rPr>
              <a:t> refiere al </a:t>
            </a:r>
            <a:r>
              <a:rPr lang="es-AR" sz="1200" b="1" i="0" kern="1200" dirty="0" smtClean="0">
                <a:solidFill>
                  <a:schemeClr val="tx1"/>
                </a:solidFill>
                <a:effectLst/>
                <a:latin typeface="+mn-lt"/>
                <a:ea typeface="+mn-ea"/>
                <a:cs typeface="+mn-cs"/>
              </a:rPr>
              <a:t>QUE</a:t>
            </a:r>
            <a:r>
              <a:rPr lang="es-AR" sz="1200" b="0" i="0" kern="1200" dirty="0" smtClean="0">
                <a:solidFill>
                  <a:schemeClr val="tx1"/>
                </a:solidFill>
                <a:effectLst/>
                <a:latin typeface="+mn-lt"/>
                <a:ea typeface="+mn-ea"/>
                <a:cs typeface="+mn-cs"/>
              </a:rPr>
              <a:t> hace una clase u objeto, y no </a:t>
            </a:r>
            <a:r>
              <a:rPr lang="es-AR" sz="1200" b="1" i="0" kern="1200" dirty="0" smtClean="0">
                <a:solidFill>
                  <a:schemeClr val="tx1"/>
                </a:solidFill>
                <a:effectLst/>
                <a:latin typeface="+mn-lt"/>
                <a:ea typeface="+mn-ea"/>
                <a:cs typeface="+mn-cs"/>
              </a:rPr>
              <a:t>COMO</a:t>
            </a:r>
            <a:r>
              <a:rPr lang="es-AR" sz="1200" b="0" i="0" kern="1200" dirty="0" smtClean="0">
                <a:solidFill>
                  <a:schemeClr val="tx1"/>
                </a:solidFill>
                <a:effectLst/>
                <a:latin typeface="+mn-lt"/>
                <a:ea typeface="+mn-ea"/>
                <a:cs typeface="+mn-cs"/>
              </a:rPr>
              <a:t> internamente lo hace. </a:t>
            </a: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b="0" i="0" kern="1200" dirty="0" smtClean="0">
                <a:solidFill>
                  <a:schemeClr val="tx1"/>
                </a:solidFill>
                <a:effectLst/>
                <a:latin typeface="+mn-lt"/>
                <a:ea typeface="+mn-ea"/>
                <a:cs typeface="+mn-cs"/>
              </a:rPr>
              <a:t>Ejemplo: Clase Televisor. Atributos: Marca, Modelo,</a:t>
            </a:r>
            <a:r>
              <a:rPr lang="es-419" sz="1200" b="0" i="0" kern="1200" baseline="0" dirty="0" smtClean="0">
                <a:solidFill>
                  <a:schemeClr val="tx1"/>
                </a:solidFill>
                <a:effectLst/>
                <a:latin typeface="+mn-lt"/>
                <a:ea typeface="+mn-ea"/>
                <a:cs typeface="+mn-cs"/>
              </a:rPr>
              <a:t> Precio, Antigüedad. Métodos: Prender, Apagar, </a:t>
            </a:r>
            <a:r>
              <a:rPr lang="es-419" sz="1200" b="0" i="0" kern="1200" baseline="0" dirty="0" err="1" smtClean="0">
                <a:solidFill>
                  <a:schemeClr val="tx1"/>
                </a:solidFill>
                <a:effectLst/>
                <a:latin typeface="+mn-lt"/>
                <a:ea typeface="+mn-ea"/>
                <a:cs typeface="+mn-cs"/>
              </a:rPr>
              <a:t>CambiarCanal</a:t>
            </a:r>
            <a:endParaRPr lang="es-AR" sz="1200" kern="1200" dirty="0" smtClean="0">
              <a:solidFill>
                <a:schemeClr val="tx1"/>
              </a:solidFill>
              <a:effectLst/>
              <a:latin typeface="+mn-lt"/>
              <a:ea typeface="+mn-ea"/>
              <a:cs typeface="+mn-cs"/>
            </a:endParaRPr>
          </a:p>
          <a:p>
            <a:endParaRPr lang="es-AR" dirty="0"/>
          </a:p>
        </p:txBody>
      </p:sp>
      <p:sp>
        <p:nvSpPr>
          <p:cNvPr id="4" name="Slide Number Placeholder 3"/>
          <p:cNvSpPr>
            <a:spLocks noGrp="1"/>
          </p:cNvSpPr>
          <p:nvPr>
            <p:ph type="sldNum" sz="quarter" idx="10"/>
          </p:nvPr>
        </p:nvSpPr>
        <p:spPr/>
        <p:txBody>
          <a:bodyPr/>
          <a:lstStyle/>
          <a:p>
            <a:fld id="{67CE5716-D24E-4FC4-B470-2C33324D5CA4}" type="slidenum">
              <a:rPr lang="en-US" smtClean="0"/>
              <a:pPr/>
              <a:t>29</a:t>
            </a:fld>
            <a:endParaRPr lang="en-US"/>
          </a:p>
        </p:txBody>
      </p:sp>
    </p:spTree>
    <p:extLst>
      <p:ext uri="{BB962C8B-B14F-4D97-AF65-F5344CB8AC3E}">
        <p14:creationId xmlns:p14="http://schemas.microsoft.com/office/powerpoint/2010/main" val="2520481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sz="1200" kern="1200" dirty="0" smtClean="0">
                <a:solidFill>
                  <a:schemeClr val="tx1"/>
                </a:solidFill>
                <a:effectLst/>
                <a:latin typeface="+mn-lt"/>
                <a:ea typeface="+mn-ea"/>
                <a:cs typeface="+mn-cs"/>
              </a:rPr>
              <a:t>Ninguna parte de un sistema complejo debe depender de los detalles internos de otras partes.</a:t>
            </a:r>
          </a:p>
          <a:p>
            <a:r>
              <a:rPr lang="es-419" sz="1200" kern="1200" dirty="0" smtClean="0">
                <a:solidFill>
                  <a:schemeClr val="tx1"/>
                </a:solidFill>
                <a:effectLst/>
                <a:latin typeface="+mn-lt"/>
                <a:ea typeface="+mn-ea"/>
                <a:cs typeface="+mn-cs"/>
              </a:rPr>
              <a:t>El encapsulamiento se consigue ocultando todos los secretos de un objeto</a:t>
            </a:r>
            <a:r>
              <a:rPr lang="es-419" sz="1200" kern="1200" baseline="0" dirty="0" smtClean="0">
                <a:solidFill>
                  <a:schemeClr val="tx1"/>
                </a:solidFill>
                <a:effectLst/>
                <a:latin typeface="+mn-lt"/>
                <a:ea typeface="+mn-ea"/>
                <a:cs typeface="+mn-cs"/>
              </a:rPr>
              <a:t>, </a:t>
            </a:r>
            <a:r>
              <a:rPr lang="es-419" sz="1200" kern="1200" dirty="0" smtClean="0">
                <a:solidFill>
                  <a:schemeClr val="tx1"/>
                </a:solidFill>
                <a:effectLst/>
                <a:latin typeface="+mn-lt"/>
                <a:ea typeface="+mn-ea"/>
                <a:cs typeface="+mn-cs"/>
              </a:rPr>
              <a:t>típicamente: la estructura de un objeto está oculta, así como la implementación de sus métodos.</a:t>
            </a:r>
          </a:p>
          <a:p>
            <a:r>
              <a:rPr lang="es-AR" sz="1200" b="0" i="0" kern="1200" dirty="0" smtClean="0">
                <a:solidFill>
                  <a:schemeClr val="tx1"/>
                </a:solidFill>
                <a:effectLst/>
                <a:latin typeface="+mn-lt"/>
                <a:ea typeface="+mn-ea"/>
                <a:cs typeface="+mn-cs"/>
              </a:rPr>
              <a:t>Si quisiéramos hacer alguna modificación en</a:t>
            </a:r>
            <a:r>
              <a:rPr lang="es-AR" sz="1200" b="0" i="0" kern="1200" baseline="0" dirty="0" smtClean="0">
                <a:solidFill>
                  <a:schemeClr val="tx1"/>
                </a:solidFill>
                <a:effectLst/>
                <a:latin typeface="+mn-lt"/>
                <a:ea typeface="+mn-ea"/>
                <a:cs typeface="+mn-cs"/>
              </a:rPr>
              <a:t> algún atributo de un objeto</a:t>
            </a:r>
            <a:r>
              <a:rPr lang="es-AR" sz="1200" b="0" i="0" kern="1200" dirty="0" smtClean="0">
                <a:solidFill>
                  <a:schemeClr val="tx1"/>
                </a:solidFill>
                <a:effectLst/>
                <a:latin typeface="+mn-lt"/>
                <a:ea typeface="+mn-ea"/>
                <a:cs typeface="+mn-cs"/>
              </a:rPr>
              <a:t>, tendríamos que crear métodos públicos para poder hacer las modificaciones internas</a:t>
            </a:r>
            <a:r>
              <a:rPr lang="es-AR" sz="1200" b="0" i="0" kern="1200" baseline="0" dirty="0" smtClean="0">
                <a:solidFill>
                  <a:schemeClr val="tx1"/>
                </a:solidFill>
                <a:effectLst/>
                <a:latin typeface="+mn-lt"/>
                <a:ea typeface="+mn-ea"/>
                <a:cs typeface="+mn-cs"/>
              </a:rPr>
              <a:t>. </a:t>
            </a:r>
            <a:r>
              <a:rPr lang="es-AR" sz="1200" b="0" i="0" kern="1200" baseline="0" dirty="0" err="1" smtClean="0">
                <a:solidFill>
                  <a:schemeClr val="tx1"/>
                </a:solidFill>
                <a:effectLst/>
                <a:latin typeface="+mn-lt"/>
                <a:ea typeface="+mn-ea"/>
                <a:cs typeface="+mn-cs"/>
              </a:rPr>
              <a:t>Ej</a:t>
            </a:r>
            <a:r>
              <a:rPr lang="es-AR" sz="1200" b="0" i="0" kern="1200" baseline="0" dirty="0" smtClean="0">
                <a:solidFill>
                  <a:schemeClr val="tx1"/>
                </a:solidFill>
                <a:effectLst/>
                <a:latin typeface="+mn-lt"/>
                <a:ea typeface="+mn-ea"/>
                <a:cs typeface="+mn-cs"/>
              </a:rPr>
              <a:t>: </a:t>
            </a:r>
            <a:r>
              <a:rPr lang="es-AR" sz="1200" b="0" i="0" kern="1200" baseline="0" dirty="0" err="1" smtClean="0">
                <a:solidFill>
                  <a:schemeClr val="tx1"/>
                </a:solidFill>
                <a:effectLst/>
                <a:latin typeface="+mn-lt"/>
                <a:ea typeface="+mn-ea"/>
                <a:cs typeface="+mn-cs"/>
              </a:rPr>
              <a:t>SetPrecioTelevisor</a:t>
            </a:r>
            <a:r>
              <a:rPr lang="es-AR" sz="1200" b="0" i="0" kern="1200" baseline="0" dirty="0" smtClean="0">
                <a:solidFill>
                  <a:schemeClr val="tx1"/>
                </a:solidFill>
                <a:effectLst/>
                <a:latin typeface="+mn-lt"/>
                <a:ea typeface="+mn-ea"/>
                <a:cs typeface="+mn-cs"/>
              </a:rPr>
              <a:t>(15000);</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b="0" i="0" kern="1200" dirty="0" smtClean="0">
                <a:solidFill>
                  <a:schemeClr val="tx1"/>
                </a:solidFill>
                <a:effectLst/>
                <a:latin typeface="+mn-lt"/>
                <a:ea typeface="+mn-ea"/>
                <a:cs typeface="+mn-cs"/>
              </a:rPr>
              <a:t>Si quisiéramos obtener el estado de </a:t>
            </a:r>
            <a:r>
              <a:rPr lang="es-AR" sz="1200" b="0" i="0" kern="1200" baseline="0" dirty="0" smtClean="0">
                <a:solidFill>
                  <a:schemeClr val="tx1"/>
                </a:solidFill>
                <a:effectLst/>
                <a:latin typeface="+mn-lt"/>
                <a:ea typeface="+mn-ea"/>
                <a:cs typeface="+mn-cs"/>
              </a:rPr>
              <a:t>algún atributo de un objeto</a:t>
            </a:r>
            <a:r>
              <a:rPr lang="es-AR" sz="1200" b="0" i="0" kern="1200" dirty="0" smtClean="0">
                <a:solidFill>
                  <a:schemeClr val="tx1"/>
                </a:solidFill>
                <a:effectLst/>
                <a:latin typeface="+mn-lt"/>
                <a:ea typeface="+mn-ea"/>
                <a:cs typeface="+mn-cs"/>
              </a:rPr>
              <a:t>, tendríamos que crear métodos públicos para poder obtener los valores internos</a:t>
            </a:r>
            <a:r>
              <a:rPr lang="es-AR" sz="1200" b="0" i="0" kern="1200" baseline="0" dirty="0" smtClean="0">
                <a:solidFill>
                  <a:schemeClr val="tx1"/>
                </a:solidFill>
                <a:effectLst/>
                <a:latin typeface="+mn-lt"/>
                <a:ea typeface="+mn-ea"/>
                <a:cs typeface="+mn-cs"/>
              </a:rPr>
              <a:t>. </a:t>
            </a:r>
            <a:r>
              <a:rPr lang="es-AR" sz="1200" b="0" i="0" kern="1200" baseline="0" dirty="0" err="1" smtClean="0">
                <a:solidFill>
                  <a:schemeClr val="tx1"/>
                </a:solidFill>
                <a:effectLst/>
                <a:latin typeface="+mn-lt"/>
                <a:ea typeface="+mn-ea"/>
                <a:cs typeface="+mn-cs"/>
              </a:rPr>
              <a:t>Ej</a:t>
            </a:r>
            <a:r>
              <a:rPr lang="es-AR" sz="1200" b="0" i="0" kern="1200" baseline="0" dirty="0" smtClean="0">
                <a:solidFill>
                  <a:schemeClr val="tx1"/>
                </a:solidFill>
                <a:effectLst/>
                <a:latin typeface="+mn-lt"/>
                <a:ea typeface="+mn-ea"/>
                <a:cs typeface="+mn-cs"/>
              </a:rPr>
              <a:t>: </a:t>
            </a:r>
            <a:r>
              <a:rPr lang="es-AR" sz="1200" b="0" i="0" kern="1200" baseline="0" dirty="0" err="1" smtClean="0">
                <a:solidFill>
                  <a:schemeClr val="tx1"/>
                </a:solidFill>
                <a:effectLst/>
                <a:latin typeface="+mn-lt"/>
                <a:ea typeface="+mn-ea"/>
                <a:cs typeface="+mn-cs"/>
              </a:rPr>
              <a:t>GetPrecioTelevisor</a:t>
            </a:r>
            <a:r>
              <a:rPr lang="es-AR" sz="1200" b="0" i="0" kern="1200" baseline="0" dirty="0" smtClean="0">
                <a:solidFill>
                  <a:schemeClr val="tx1"/>
                </a:solidFill>
                <a:effectLst/>
                <a:latin typeface="+mn-lt"/>
                <a:ea typeface="+mn-ea"/>
                <a:cs typeface="+mn-cs"/>
              </a:rPr>
              <a:t>();</a:t>
            </a:r>
            <a:endParaRPr lang="es-419" sz="1200" kern="1200" dirty="0" smtClean="0">
              <a:solidFill>
                <a:schemeClr val="tx1"/>
              </a:solidFill>
              <a:effectLst/>
              <a:latin typeface="+mn-lt"/>
              <a:ea typeface="+mn-ea"/>
              <a:cs typeface="+mn-cs"/>
            </a:endParaRPr>
          </a:p>
          <a:p>
            <a:r>
              <a:rPr lang="es-419" sz="1200" kern="1200" dirty="0" smtClean="0">
                <a:solidFill>
                  <a:schemeClr val="tx1"/>
                </a:solidFill>
                <a:effectLst/>
                <a:latin typeface="+mn-lt"/>
                <a:ea typeface="+mn-ea"/>
                <a:cs typeface="+mn-cs"/>
              </a:rPr>
              <a:t>La abstracción y el encapsulamiento son conceptos complementarios: la primera se centra en el comportamiento observable de un objeto, mientras el encapsulamiento se centra en la implementación que da lugar a este comportamiento. </a:t>
            </a:r>
            <a:endParaRPr lang="es-AR" dirty="0"/>
          </a:p>
        </p:txBody>
      </p:sp>
      <p:sp>
        <p:nvSpPr>
          <p:cNvPr id="4" name="Slide Number Placeholder 3"/>
          <p:cNvSpPr>
            <a:spLocks noGrp="1"/>
          </p:cNvSpPr>
          <p:nvPr>
            <p:ph type="sldNum" sz="quarter" idx="10"/>
          </p:nvPr>
        </p:nvSpPr>
        <p:spPr/>
        <p:txBody>
          <a:bodyPr/>
          <a:lstStyle/>
          <a:p>
            <a:fld id="{67CE5716-D24E-4FC4-B470-2C33324D5CA4}" type="slidenum">
              <a:rPr lang="en-US" smtClean="0"/>
              <a:pPr/>
              <a:t>30</a:t>
            </a:fld>
            <a:endParaRPr lang="en-US"/>
          </a:p>
        </p:txBody>
      </p:sp>
    </p:spTree>
    <p:extLst>
      <p:ext uri="{BB962C8B-B14F-4D97-AF65-F5344CB8AC3E}">
        <p14:creationId xmlns:p14="http://schemas.microsoft.com/office/powerpoint/2010/main" val="687777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dirty="0" smtClean="0"/>
              <a:t>Responsabilidad es el motivo por el cual se la puede modificar. Si tiene muchas responsabilidades,</a:t>
            </a:r>
            <a:r>
              <a:rPr lang="es-419" baseline="0" dirty="0" smtClean="0"/>
              <a:t> se la puede modificar por varios motivos.</a:t>
            </a:r>
          </a:p>
          <a:p>
            <a:endParaRPr lang="es-419" dirty="0" smtClean="0"/>
          </a:p>
          <a:p>
            <a:r>
              <a:rPr lang="es-419" dirty="0" err="1" smtClean="0"/>
              <a:t>Ej</a:t>
            </a:r>
            <a:r>
              <a:rPr lang="es-419" dirty="0" smtClean="0"/>
              <a:t>: Clase</a:t>
            </a:r>
            <a:r>
              <a:rPr lang="es-419" baseline="0" dirty="0" smtClean="0"/>
              <a:t> Factura. Atributos: </a:t>
            </a:r>
            <a:r>
              <a:rPr lang="es-419" baseline="0" dirty="0" err="1" smtClean="0"/>
              <a:t>FechaEmision</a:t>
            </a:r>
            <a:r>
              <a:rPr lang="es-419" baseline="0" dirty="0" smtClean="0"/>
              <a:t>, Importe, </a:t>
            </a:r>
            <a:r>
              <a:rPr lang="es-419" baseline="0" dirty="0" err="1" smtClean="0"/>
              <a:t>ImporteIVA</a:t>
            </a:r>
            <a:r>
              <a:rPr lang="es-419" baseline="0" dirty="0" smtClean="0"/>
              <a:t>, </a:t>
            </a:r>
            <a:r>
              <a:rPr lang="es-419" baseline="0" dirty="0" err="1" smtClean="0"/>
              <a:t>ImporteDeduccion</a:t>
            </a:r>
            <a:r>
              <a:rPr lang="es-419" baseline="0" dirty="0" smtClean="0"/>
              <a:t>, </a:t>
            </a:r>
            <a:r>
              <a:rPr lang="es-419" baseline="0" dirty="0" err="1" smtClean="0"/>
              <a:t>ImporteTotal</a:t>
            </a:r>
            <a:r>
              <a:rPr lang="es-419" baseline="0" dirty="0" smtClean="0"/>
              <a:t>, </a:t>
            </a:r>
            <a:r>
              <a:rPr lang="es-419" baseline="0" dirty="0" err="1" smtClean="0"/>
              <a:t>PorcentajeDeduccion</a:t>
            </a:r>
            <a:r>
              <a:rPr lang="es-419" baseline="0" dirty="0" smtClean="0"/>
              <a:t>. Método: </a:t>
            </a:r>
            <a:r>
              <a:rPr lang="es-419" baseline="0" dirty="0" err="1" smtClean="0"/>
              <a:t>CalcularImporteTotal</a:t>
            </a:r>
            <a:r>
              <a:rPr lang="es-419" baseline="0" dirty="0" smtClean="0"/>
              <a:t>();</a:t>
            </a:r>
          </a:p>
          <a:p>
            <a:r>
              <a:rPr lang="es-419" baseline="0" dirty="0" smtClean="0"/>
              <a:t>Cambia la forma en la que se calcula el IVA o la </a:t>
            </a:r>
            <a:r>
              <a:rPr lang="es-419" baseline="0" dirty="0" err="1" smtClean="0"/>
              <a:t>Deduccion</a:t>
            </a:r>
            <a:r>
              <a:rPr lang="es-419" baseline="0" dirty="0" smtClean="0"/>
              <a:t>, y tengo que modificar la clase Factura.</a:t>
            </a:r>
          </a:p>
          <a:p>
            <a:r>
              <a:rPr lang="es-419" baseline="0" dirty="0" smtClean="0"/>
              <a:t>Solución: Separar en Clase: </a:t>
            </a:r>
            <a:r>
              <a:rPr lang="es-419" baseline="0" dirty="0" err="1" smtClean="0"/>
              <a:t>Iva</a:t>
            </a:r>
            <a:r>
              <a:rPr lang="es-419" baseline="0" dirty="0" smtClean="0"/>
              <a:t> con método </a:t>
            </a:r>
            <a:r>
              <a:rPr lang="es-419" baseline="0" dirty="0" err="1" smtClean="0"/>
              <a:t>CalcularIVA</a:t>
            </a:r>
            <a:r>
              <a:rPr lang="es-419" baseline="0" dirty="0" smtClean="0"/>
              <a:t>. Clase: </a:t>
            </a:r>
            <a:r>
              <a:rPr lang="es-419" baseline="0" dirty="0" err="1" smtClean="0"/>
              <a:t>Deduccion</a:t>
            </a:r>
            <a:r>
              <a:rPr lang="es-419" baseline="0" dirty="0" smtClean="0"/>
              <a:t> con método </a:t>
            </a:r>
            <a:r>
              <a:rPr lang="es-419" baseline="0" dirty="0" err="1" smtClean="0"/>
              <a:t>CalcularDeduccion</a:t>
            </a:r>
            <a:endParaRPr lang="es-AR" dirty="0"/>
          </a:p>
        </p:txBody>
      </p:sp>
      <p:sp>
        <p:nvSpPr>
          <p:cNvPr id="4" name="Slide Number Placeholder 3"/>
          <p:cNvSpPr>
            <a:spLocks noGrp="1"/>
          </p:cNvSpPr>
          <p:nvPr>
            <p:ph type="sldNum" sz="quarter" idx="10"/>
          </p:nvPr>
        </p:nvSpPr>
        <p:spPr/>
        <p:txBody>
          <a:bodyPr/>
          <a:lstStyle/>
          <a:p>
            <a:fld id="{67CE5716-D24E-4FC4-B470-2C33324D5CA4}" type="slidenum">
              <a:rPr lang="en-US" smtClean="0"/>
              <a:pPr/>
              <a:t>31</a:t>
            </a:fld>
            <a:endParaRPr lang="en-US"/>
          </a:p>
        </p:txBody>
      </p:sp>
    </p:spTree>
    <p:extLst>
      <p:ext uri="{BB962C8B-B14F-4D97-AF65-F5344CB8AC3E}">
        <p14:creationId xmlns:p14="http://schemas.microsoft.com/office/powerpoint/2010/main" val="1264476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0" i="0" kern="1200" dirty="0" smtClean="0">
                <a:solidFill>
                  <a:schemeClr val="tx1"/>
                </a:solidFill>
                <a:effectLst/>
                <a:latin typeface="+mn-lt"/>
                <a:ea typeface="+mn-ea"/>
                <a:cs typeface="+mn-cs"/>
              </a:rPr>
              <a:t>Si hablamos de clases, una clase tendrá una cohesión alta si sus métodos están relacionados entre sí, tienen una “temática” común, trabajan con tipos similares, etc.</a:t>
            </a:r>
          </a:p>
          <a:p>
            <a:r>
              <a:rPr lang="es-AR" sz="1200" b="0" i="0" kern="1200" dirty="0" smtClean="0">
                <a:solidFill>
                  <a:schemeClr val="tx1"/>
                </a:solidFill>
                <a:effectLst/>
                <a:latin typeface="+mn-lt"/>
                <a:ea typeface="+mn-ea"/>
                <a:cs typeface="+mn-cs"/>
              </a:rPr>
              <a:t>Si los objetos son independientes unos de otros, el acoplamiento será bajo. El acoplamiento es la medida en que los cambios de un componente tiende a necesitar cambios de otro componente.</a:t>
            </a:r>
            <a:endParaRPr lang="es-AR" dirty="0"/>
          </a:p>
        </p:txBody>
      </p:sp>
      <p:sp>
        <p:nvSpPr>
          <p:cNvPr id="4" name="Slide Number Placeholder 3"/>
          <p:cNvSpPr>
            <a:spLocks noGrp="1"/>
          </p:cNvSpPr>
          <p:nvPr>
            <p:ph type="sldNum" sz="quarter" idx="10"/>
          </p:nvPr>
        </p:nvSpPr>
        <p:spPr/>
        <p:txBody>
          <a:bodyPr/>
          <a:lstStyle/>
          <a:p>
            <a:fld id="{67CE5716-D24E-4FC4-B470-2C33324D5CA4}" type="slidenum">
              <a:rPr lang="en-US" smtClean="0"/>
              <a:pPr/>
              <a:t>32</a:t>
            </a:fld>
            <a:endParaRPr lang="en-US"/>
          </a:p>
        </p:txBody>
      </p:sp>
    </p:spTree>
    <p:extLst>
      <p:ext uri="{BB962C8B-B14F-4D97-AF65-F5344CB8AC3E}">
        <p14:creationId xmlns:p14="http://schemas.microsoft.com/office/powerpoint/2010/main" val="2049189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p:cNvSpPr>
          <p:nvPr>
            <p:ph type="sldImg"/>
          </p:nvPr>
        </p:nvSpPr>
        <p:spPr bwMode="auto">
          <a:xfrm>
            <a:off x="395288" y="693738"/>
            <a:ext cx="6069012" cy="3414712"/>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1" name="Rectangle 3"/>
          <p:cNvSpPr>
            <a:spLocks noGrp="1" noChangeArrowheads="1"/>
          </p:cNvSpPr>
          <p:nvPr>
            <p:ph type="body" idx="1"/>
          </p:nvPr>
        </p:nvSpPr>
        <p:spPr bwMode="auto">
          <a:xfrm>
            <a:off x="915988" y="4343400"/>
            <a:ext cx="5026025"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70" tIns="44441" rIns="90470" bIns="44441"/>
          <a:lstStyle/>
          <a:p>
            <a:pPr>
              <a:lnSpc>
                <a:spcPct val="87000"/>
              </a:lnSpc>
            </a:pPr>
            <a:endParaRPr lang="es-AR" altLang="es-AR"/>
          </a:p>
        </p:txBody>
      </p:sp>
    </p:spTree>
    <p:extLst>
      <p:ext uri="{BB962C8B-B14F-4D97-AF65-F5344CB8AC3E}">
        <p14:creationId xmlns:p14="http://schemas.microsoft.com/office/powerpoint/2010/main" val="1625618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67CE5716-D24E-4FC4-B470-2C33324D5CA4}" type="slidenum">
              <a:rPr lang="en-US" smtClean="0"/>
              <a:pPr/>
              <a:t>34</a:t>
            </a:fld>
            <a:endParaRPr lang="en-US"/>
          </a:p>
        </p:txBody>
      </p:sp>
    </p:spTree>
    <p:extLst>
      <p:ext uri="{BB962C8B-B14F-4D97-AF65-F5344CB8AC3E}">
        <p14:creationId xmlns:p14="http://schemas.microsoft.com/office/powerpoint/2010/main" val="2768576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67CE5716-D24E-4FC4-B470-2C33324D5CA4}" type="slidenum">
              <a:rPr lang="en-US" smtClean="0"/>
              <a:pPr/>
              <a:t>35</a:t>
            </a:fld>
            <a:endParaRPr lang="en-US"/>
          </a:p>
        </p:txBody>
      </p:sp>
    </p:spTree>
    <p:extLst>
      <p:ext uri="{BB962C8B-B14F-4D97-AF65-F5344CB8AC3E}">
        <p14:creationId xmlns:p14="http://schemas.microsoft.com/office/powerpoint/2010/main" val="1758147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67CE5716-D24E-4FC4-B470-2C33324D5CA4}" type="slidenum">
              <a:rPr lang="en-US" smtClean="0"/>
              <a:pPr/>
              <a:t>39</a:t>
            </a:fld>
            <a:endParaRPr lang="en-US"/>
          </a:p>
        </p:txBody>
      </p:sp>
    </p:spTree>
    <p:extLst>
      <p:ext uri="{BB962C8B-B14F-4D97-AF65-F5344CB8AC3E}">
        <p14:creationId xmlns:p14="http://schemas.microsoft.com/office/powerpoint/2010/main" val="2698748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95288" y="693738"/>
            <a:ext cx="6069012" cy="34147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145" name="Shape 145"/>
          <p:cNvSpPr txBox="1">
            <a:spLocks noGrp="1"/>
          </p:cNvSpPr>
          <p:nvPr>
            <p:ph type="body" idx="1"/>
          </p:nvPr>
        </p:nvSpPr>
        <p:spPr>
          <a:xfrm>
            <a:off x="915988" y="4343400"/>
            <a:ext cx="5025900" cy="4114800"/>
          </a:xfrm>
          <a:prstGeom prst="rect">
            <a:avLst/>
          </a:prstGeom>
          <a:noFill/>
          <a:ln>
            <a:noFill/>
          </a:ln>
        </p:spPr>
        <p:txBody>
          <a:bodyPr spcFirstLastPara="1" wrap="square" lIns="90450" tIns="44425" rIns="90450" bIns="44425" anchor="t" anchorCtr="0">
            <a:noAutofit/>
          </a:bodyPr>
          <a:lstStyle/>
          <a:p>
            <a:pPr marL="0" marR="0" lvl="0" indent="0" algn="l" rtl="0">
              <a:lnSpc>
                <a:spcPct val="87000"/>
              </a:lnSpc>
              <a:spcBef>
                <a:spcPts val="0"/>
              </a:spcBef>
              <a:spcAft>
                <a:spcPts val="0"/>
              </a:spcAft>
              <a:buNone/>
            </a:pPr>
            <a:r>
              <a:rPr lang="es-419" sz="1200" b="0" i="0" u="none" strike="noStrike" cap="none" dirty="0" smtClean="0">
                <a:solidFill>
                  <a:schemeClr val="dk1"/>
                </a:solidFill>
                <a:latin typeface="Calibri"/>
                <a:ea typeface="Calibri"/>
                <a:cs typeface="Calibri"/>
                <a:sym typeface="Calibri"/>
              </a:rPr>
              <a:t>- Aclarar que por mas que</a:t>
            </a:r>
            <a:r>
              <a:rPr lang="es-419" sz="1200" b="0" i="0" u="none" strike="noStrike" cap="none" baseline="0" dirty="0" smtClean="0">
                <a:solidFill>
                  <a:schemeClr val="dk1"/>
                </a:solidFill>
                <a:latin typeface="Calibri"/>
                <a:ea typeface="Calibri"/>
                <a:cs typeface="Calibri"/>
                <a:sym typeface="Calibri"/>
              </a:rPr>
              <a:t> diga </a:t>
            </a:r>
            <a:r>
              <a:rPr lang="es-419" sz="1200" b="0" i="0" u="none" strike="noStrike" cap="none" baseline="0" dirty="0" err="1" smtClean="0">
                <a:solidFill>
                  <a:schemeClr val="dk1"/>
                </a:solidFill>
                <a:latin typeface="Calibri"/>
                <a:ea typeface="Calibri"/>
                <a:cs typeface="Calibri"/>
                <a:sym typeface="Calibri"/>
              </a:rPr>
              <a:t>Array</a:t>
            </a:r>
            <a:r>
              <a:rPr lang="es-419" sz="1200" b="0" i="0" u="none" strike="noStrike" cap="none" baseline="0" dirty="0" smtClean="0">
                <a:solidFill>
                  <a:schemeClr val="dk1"/>
                </a:solidFill>
                <a:latin typeface="Calibri"/>
                <a:ea typeface="Calibri"/>
                <a:cs typeface="Calibri"/>
                <a:sym typeface="Calibri"/>
              </a:rPr>
              <a:t>, </a:t>
            </a:r>
            <a:r>
              <a:rPr lang="es-419" sz="1200" b="0" i="0" u="none" strike="noStrike" cap="none" baseline="0" dirty="0" err="1" smtClean="0">
                <a:solidFill>
                  <a:schemeClr val="dk1"/>
                </a:solidFill>
                <a:latin typeface="Calibri"/>
                <a:ea typeface="Calibri"/>
                <a:cs typeface="Calibri"/>
                <a:sym typeface="Calibri"/>
              </a:rPr>
              <a:t>typescript</a:t>
            </a:r>
            <a:r>
              <a:rPr lang="es-419" sz="1200" b="0" i="0" u="none" strike="noStrike" cap="none" baseline="0" dirty="0" smtClean="0">
                <a:solidFill>
                  <a:schemeClr val="dk1"/>
                </a:solidFill>
                <a:latin typeface="Calibri"/>
                <a:ea typeface="Calibri"/>
                <a:cs typeface="Calibri"/>
                <a:sym typeface="Calibri"/>
              </a:rPr>
              <a:t> lo toma como una lista, es decir tamaño dinámico </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5209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95288" y="693738"/>
            <a:ext cx="6069012" cy="34147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145" name="Shape 145"/>
          <p:cNvSpPr txBox="1">
            <a:spLocks noGrp="1"/>
          </p:cNvSpPr>
          <p:nvPr>
            <p:ph type="body" idx="1"/>
          </p:nvPr>
        </p:nvSpPr>
        <p:spPr>
          <a:xfrm>
            <a:off x="915988" y="4343400"/>
            <a:ext cx="5025900" cy="4114800"/>
          </a:xfrm>
          <a:prstGeom prst="rect">
            <a:avLst/>
          </a:prstGeom>
          <a:noFill/>
          <a:ln>
            <a:noFill/>
          </a:ln>
        </p:spPr>
        <p:txBody>
          <a:bodyPr spcFirstLastPara="1" wrap="square" lIns="90450" tIns="44425" rIns="90450" bIns="44425" anchor="t" anchorCtr="0">
            <a:noAutofit/>
          </a:bodyPr>
          <a:lstStyle/>
          <a:p>
            <a:pPr marL="0" marR="0" lvl="0" indent="0" algn="l" rtl="0">
              <a:lnSpc>
                <a:spcPct val="87000"/>
              </a:lnSpc>
              <a:spcBef>
                <a:spcPts val="0"/>
              </a:spcBef>
              <a:spcAft>
                <a:spcPts val="0"/>
              </a:spcAft>
              <a:buNone/>
            </a:pPr>
            <a:r>
              <a:rPr lang="es-419" sz="1200" b="0" i="0" u="none" strike="noStrike" cap="none" dirty="0" smtClean="0">
                <a:solidFill>
                  <a:schemeClr val="dk1"/>
                </a:solidFill>
                <a:latin typeface="Calibri"/>
                <a:ea typeface="Calibri"/>
                <a:cs typeface="Calibri"/>
                <a:sym typeface="Calibri"/>
              </a:rPr>
              <a:t>- Podemos</a:t>
            </a:r>
            <a:r>
              <a:rPr lang="es-419" sz="1200" b="0" i="0" u="none" strike="noStrike" cap="none" baseline="0" dirty="0" smtClean="0">
                <a:solidFill>
                  <a:schemeClr val="dk1"/>
                </a:solidFill>
                <a:latin typeface="Calibri"/>
                <a:ea typeface="Calibri"/>
                <a:cs typeface="Calibri"/>
                <a:sym typeface="Calibri"/>
              </a:rPr>
              <a:t> tener colecciones </a:t>
            </a:r>
            <a:r>
              <a:rPr lang="es-419" sz="1200" b="0" i="0" u="none" strike="noStrike" cap="none" baseline="0" dirty="0" err="1" smtClean="0">
                <a:solidFill>
                  <a:schemeClr val="dk1"/>
                </a:solidFill>
                <a:latin typeface="Calibri"/>
                <a:ea typeface="Calibri"/>
                <a:cs typeface="Calibri"/>
                <a:sym typeface="Calibri"/>
              </a:rPr>
              <a:t>Homogeneas</a:t>
            </a:r>
            <a:r>
              <a:rPr lang="es-419" sz="1200" b="0" i="0" u="none" strike="noStrike" cap="none" baseline="0" dirty="0" smtClean="0">
                <a:solidFill>
                  <a:schemeClr val="dk1"/>
                </a:solidFill>
                <a:latin typeface="Calibri"/>
                <a:ea typeface="Calibri"/>
                <a:cs typeface="Calibri"/>
                <a:sym typeface="Calibri"/>
              </a:rPr>
              <a:t> (mismo tipo de objetos) y </a:t>
            </a:r>
            <a:r>
              <a:rPr lang="es-419" sz="1200" b="0" i="0" u="none" strike="noStrike" cap="none" baseline="0" dirty="0" err="1" smtClean="0">
                <a:solidFill>
                  <a:schemeClr val="dk1"/>
                </a:solidFill>
                <a:latin typeface="Calibri"/>
                <a:ea typeface="Calibri"/>
                <a:cs typeface="Calibri"/>
                <a:sym typeface="Calibri"/>
              </a:rPr>
              <a:t>Heterogeneas</a:t>
            </a:r>
            <a:r>
              <a:rPr lang="es-419" sz="1200" b="0" i="0" u="none" strike="noStrike" cap="none" baseline="0" dirty="0" smtClean="0">
                <a:solidFill>
                  <a:schemeClr val="dk1"/>
                </a:solidFill>
                <a:latin typeface="Calibri"/>
                <a:ea typeface="Calibri"/>
                <a:cs typeface="Calibri"/>
                <a:sym typeface="Calibri"/>
              </a:rPr>
              <a:t> (distinto tipo de objetos)</a:t>
            </a:r>
          </a:p>
          <a:p>
            <a:pPr marL="0" marR="0" lvl="0" indent="0" algn="l" rtl="0">
              <a:lnSpc>
                <a:spcPct val="87000"/>
              </a:lnSpc>
              <a:spcBef>
                <a:spcPts val="0"/>
              </a:spcBef>
              <a:spcAft>
                <a:spcPts val="0"/>
              </a:spcAft>
              <a:buNone/>
            </a:pPr>
            <a:r>
              <a:rPr lang="es-419" sz="1200" b="0" i="0" u="none" strike="noStrike" cap="none" baseline="0" dirty="0" smtClean="0">
                <a:solidFill>
                  <a:schemeClr val="dk1"/>
                </a:solidFill>
                <a:latin typeface="Calibri"/>
                <a:ea typeface="Calibri"/>
                <a:cs typeface="Calibri"/>
                <a:sym typeface="Calibri"/>
              </a:rPr>
              <a:t>- Los comentado es el tipo que </a:t>
            </a:r>
            <a:r>
              <a:rPr lang="es-419" sz="1200" b="0" i="0" u="none" strike="noStrike" cap="none" baseline="0" dirty="0" err="1" smtClean="0">
                <a:solidFill>
                  <a:schemeClr val="dk1"/>
                </a:solidFill>
                <a:latin typeface="Calibri"/>
                <a:ea typeface="Calibri"/>
                <a:cs typeface="Calibri"/>
                <a:sym typeface="Calibri"/>
              </a:rPr>
              <a:t>typescript</a:t>
            </a:r>
            <a:r>
              <a:rPr lang="es-419" sz="1200" b="0" i="0" u="none" strike="noStrike" cap="none" baseline="0" dirty="0" smtClean="0">
                <a:solidFill>
                  <a:schemeClr val="dk1"/>
                </a:solidFill>
                <a:latin typeface="Calibri"/>
                <a:ea typeface="Calibri"/>
                <a:cs typeface="Calibri"/>
                <a:sym typeface="Calibri"/>
              </a:rPr>
              <a:t> infiere sobre esa lista a partir de los elementos que contiene</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9038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95288" y="693738"/>
            <a:ext cx="6069012" cy="34147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121" name="Shape 121"/>
          <p:cNvSpPr txBox="1">
            <a:spLocks noGrp="1"/>
          </p:cNvSpPr>
          <p:nvPr>
            <p:ph type="body" idx="1"/>
          </p:nvPr>
        </p:nvSpPr>
        <p:spPr>
          <a:xfrm>
            <a:off x="915988" y="4343400"/>
            <a:ext cx="5026025" cy="4114800"/>
          </a:xfrm>
          <a:prstGeom prst="rect">
            <a:avLst/>
          </a:prstGeom>
          <a:noFill/>
          <a:ln>
            <a:noFill/>
          </a:ln>
        </p:spPr>
        <p:txBody>
          <a:bodyPr spcFirstLastPara="1" wrap="square" lIns="90450" tIns="44425" rIns="90450" bIns="44425" anchor="t" anchorCtr="0">
            <a:noAutofit/>
          </a:bodyPr>
          <a:lstStyle/>
          <a:p>
            <a:pPr marL="0" marR="0" lvl="0" indent="0" algn="l" rtl="0">
              <a:lnSpc>
                <a:spcPct val="87000"/>
              </a:lnSpc>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1713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95288" y="693738"/>
            <a:ext cx="6069012" cy="34147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145" name="Shape 145"/>
          <p:cNvSpPr txBox="1">
            <a:spLocks noGrp="1"/>
          </p:cNvSpPr>
          <p:nvPr>
            <p:ph type="body" idx="1"/>
          </p:nvPr>
        </p:nvSpPr>
        <p:spPr>
          <a:xfrm>
            <a:off x="915988" y="4343400"/>
            <a:ext cx="5025900" cy="4114800"/>
          </a:xfrm>
          <a:prstGeom prst="rect">
            <a:avLst/>
          </a:prstGeom>
          <a:noFill/>
          <a:ln>
            <a:noFill/>
          </a:ln>
        </p:spPr>
        <p:txBody>
          <a:bodyPr spcFirstLastPara="1" wrap="square" lIns="90450" tIns="44425" rIns="90450" bIns="44425" anchor="t" anchorCtr="0">
            <a:noAutofit/>
          </a:bodyPr>
          <a:lstStyle/>
          <a:p>
            <a:pPr marL="0" marR="0" lvl="0" indent="0" algn="l" rtl="0">
              <a:lnSpc>
                <a:spcPct val="87000"/>
              </a:lnSpc>
              <a:spcBef>
                <a:spcPts val="0"/>
              </a:spcBef>
              <a:spcAft>
                <a:spcPts val="0"/>
              </a:spcAft>
              <a:buNone/>
            </a:pPr>
            <a:r>
              <a:rPr lang="es-419" sz="1200" b="0" i="0" u="none" strike="noStrike" cap="none" dirty="0" smtClean="0">
                <a:solidFill>
                  <a:schemeClr val="dk1"/>
                </a:solidFill>
                <a:latin typeface="Calibri"/>
                <a:ea typeface="Calibri"/>
                <a:cs typeface="Calibri"/>
                <a:sym typeface="Calibri"/>
              </a:rPr>
              <a:t>-</a:t>
            </a:r>
            <a:r>
              <a:rPr lang="es-419" sz="1200" b="0" i="0" u="none" strike="noStrike" cap="none" baseline="0" dirty="0" smtClean="0">
                <a:solidFill>
                  <a:schemeClr val="dk1"/>
                </a:solidFill>
                <a:latin typeface="Calibri"/>
                <a:ea typeface="Calibri"/>
                <a:cs typeface="Calibri"/>
                <a:sym typeface="Calibri"/>
              </a:rPr>
              <a:t> La primera es la que comúnmente vamos a utilizar </a:t>
            </a:r>
            <a:endParaRPr lang="es-419" sz="1200" b="0" i="0" u="none" strike="noStrike" cap="none" dirty="0" smtClean="0">
              <a:solidFill>
                <a:schemeClr val="dk1"/>
              </a:solidFill>
              <a:latin typeface="Calibri"/>
              <a:ea typeface="Calibri"/>
              <a:cs typeface="Calibri"/>
              <a:sym typeface="Calibri"/>
            </a:endParaRPr>
          </a:p>
          <a:p>
            <a:pPr marL="0" marR="0" lvl="0" indent="0" algn="l" rtl="0">
              <a:lnSpc>
                <a:spcPct val="87000"/>
              </a:lnSpc>
              <a:spcBef>
                <a:spcPts val="0"/>
              </a:spcBef>
              <a:spcAft>
                <a:spcPts val="0"/>
              </a:spcAft>
              <a:buNone/>
            </a:pPr>
            <a:r>
              <a:rPr lang="es-419" sz="1200" b="0" i="0" u="none" strike="noStrike" cap="none" dirty="0" smtClean="0">
                <a:solidFill>
                  <a:schemeClr val="dk1"/>
                </a:solidFill>
                <a:latin typeface="Calibri"/>
                <a:ea typeface="Calibri"/>
                <a:cs typeface="Calibri"/>
                <a:sym typeface="Calibri"/>
              </a:rPr>
              <a:t>- La tercera opción</a:t>
            </a:r>
            <a:r>
              <a:rPr lang="es-419" sz="1200" b="0" i="0" u="none" strike="noStrike" cap="none" baseline="0" dirty="0" smtClean="0">
                <a:solidFill>
                  <a:schemeClr val="dk1"/>
                </a:solidFill>
                <a:latin typeface="Calibri"/>
                <a:ea typeface="Calibri"/>
                <a:cs typeface="Calibri"/>
                <a:sym typeface="Calibri"/>
              </a:rPr>
              <a:t> se suele utilizar cuando tenemos que hacer un </a:t>
            </a:r>
            <a:r>
              <a:rPr lang="es-419" sz="1200" b="0" i="0" u="none" strike="noStrike" cap="none" baseline="0" dirty="0" err="1" smtClean="0">
                <a:solidFill>
                  <a:schemeClr val="dk1"/>
                </a:solidFill>
                <a:latin typeface="Calibri"/>
                <a:ea typeface="Calibri"/>
                <a:cs typeface="Calibri"/>
                <a:sym typeface="Calibri"/>
              </a:rPr>
              <a:t>expect</a:t>
            </a:r>
            <a:r>
              <a:rPr lang="es-419" sz="1200" b="0" i="0" u="none" strike="noStrike" cap="none" baseline="0" dirty="0" smtClean="0">
                <a:solidFill>
                  <a:schemeClr val="dk1"/>
                </a:solidFill>
                <a:latin typeface="Calibri"/>
                <a:ea typeface="Calibri"/>
                <a:cs typeface="Calibri"/>
                <a:sym typeface="Calibri"/>
              </a:rPr>
              <a:t> o </a:t>
            </a:r>
            <a:r>
              <a:rPr lang="es-419" sz="1200" b="0" i="0" u="none" strike="noStrike" cap="none" baseline="0" dirty="0" err="1" smtClean="0">
                <a:solidFill>
                  <a:schemeClr val="dk1"/>
                </a:solidFill>
                <a:latin typeface="Calibri"/>
                <a:ea typeface="Calibri"/>
                <a:cs typeface="Calibri"/>
                <a:sym typeface="Calibri"/>
              </a:rPr>
              <a:t>assert</a:t>
            </a:r>
            <a:r>
              <a:rPr lang="es-419" sz="1200" b="0" i="0" u="none" strike="noStrike" cap="none" baseline="0" dirty="0" smtClean="0">
                <a:solidFill>
                  <a:schemeClr val="dk1"/>
                </a:solidFill>
                <a:latin typeface="Calibri"/>
                <a:ea typeface="Calibri"/>
                <a:cs typeface="Calibri"/>
                <a:sym typeface="Calibri"/>
              </a:rPr>
              <a:t> del objeto </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235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95288" y="693738"/>
            <a:ext cx="6069012" cy="34147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145" name="Shape 145"/>
          <p:cNvSpPr txBox="1">
            <a:spLocks noGrp="1"/>
          </p:cNvSpPr>
          <p:nvPr>
            <p:ph type="body" idx="1"/>
          </p:nvPr>
        </p:nvSpPr>
        <p:spPr>
          <a:xfrm>
            <a:off x="915988" y="4343400"/>
            <a:ext cx="5025900" cy="4114800"/>
          </a:xfrm>
          <a:prstGeom prst="rect">
            <a:avLst/>
          </a:prstGeom>
          <a:noFill/>
          <a:ln>
            <a:noFill/>
          </a:ln>
        </p:spPr>
        <p:txBody>
          <a:bodyPr spcFirstLastPara="1" wrap="square" lIns="90450" tIns="44425" rIns="90450" bIns="44425" anchor="t" anchorCtr="0">
            <a:noAutofit/>
          </a:bodyPr>
          <a:lstStyle/>
          <a:p>
            <a:pPr marL="0" marR="0" lvl="0" indent="0" algn="l" rtl="0">
              <a:lnSpc>
                <a:spcPct val="87000"/>
              </a:lnSpc>
              <a:spcBef>
                <a:spcPts val="0"/>
              </a:spcBef>
              <a:spcAft>
                <a:spcPts val="0"/>
              </a:spcAft>
              <a:buNone/>
            </a:pPr>
            <a:r>
              <a:rPr lang="es-419" sz="1200" b="0" i="0" u="none" strike="noStrike" cap="none" dirty="0" smtClean="0">
                <a:solidFill>
                  <a:schemeClr val="dk1"/>
                </a:solidFill>
                <a:latin typeface="Calibri"/>
                <a:ea typeface="Calibri"/>
                <a:cs typeface="Calibri"/>
                <a:sym typeface="Calibri"/>
              </a:rPr>
              <a:t>Operar: Unión</a:t>
            </a:r>
            <a:r>
              <a:rPr lang="es-419" sz="1200" b="0" i="0" u="none" strike="noStrike" cap="none" baseline="0" dirty="0" smtClean="0">
                <a:solidFill>
                  <a:schemeClr val="dk1"/>
                </a:solidFill>
                <a:latin typeface="Calibri"/>
                <a:ea typeface="Calibri"/>
                <a:cs typeface="Calibri"/>
                <a:sym typeface="Calibri"/>
              </a:rPr>
              <a:t>, Intersección (Operaciones de conjuntos)</a:t>
            </a:r>
          </a:p>
          <a:p>
            <a:pPr marL="0" marR="0" lvl="0" indent="0" algn="l" rtl="0">
              <a:lnSpc>
                <a:spcPct val="87000"/>
              </a:lnSpc>
              <a:spcBef>
                <a:spcPts val="0"/>
              </a:spcBef>
              <a:spcAft>
                <a:spcPts val="0"/>
              </a:spcAft>
              <a:buNone/>
            </a:pPr>
            <a:r>
              <a:rPr lang="es-419" sz="1200" b="0" i="0" u="none" strike="noStrike" cap="none" dirty="0" smtClean="0">
                <a:solidFill>
                  <a:schemeClr val="dk1"/>
                </a:solidFill>
                <a:latin typeface="Calibri"/>
                <a:ea typeface="Calibri"/>
                <a:cs typeface="Calibri"/>
                <a:sym typeface="Calibri"/>
              </a:rPr>
              <a:t>Transformar:</a:t>
            </a:r>
            <a:r>
              <a:rPr lang="es-419" sz="1200" b="0" i="0" u="none" strike="noStrike" cap="none" baseline="0" dirty="0" smtClean="0">
                <a:solidFill>
                  <a:schemeClr val="dk1"/>
                </a:solidFill>
                <a:latin typeface="Calibri"/>
                <a:ea typeface="Calibri"/>
                <a:cs typeface="Calibri"/>
                <a:sym typeface="Calibri"/>
              </a:rPr>
              <a:t> Lista de productos =&gt; Lista de precios</a:t>
            </a:r>
          </a:p>
          <a:p>
            <a:pPr marL="0" marR="0" lvl="0" indent="0" algn="l" rtl="0">
              <a:lnSpc>
                <a:spcPct val="87000"/>
              </a:lnSpc>
              <a:spcBef>
                <a:spcPts val="0"/>
              </a:spcBef>
              <a:spcAft>
                <a:spcPts val="0"/>
              </a:spcAft>
              <a:buNone/>
            </a:pPr>
            <a:r>
              <a:rPr lang="es-419" sz="1200" b="0" i="0" u="none" strike="noStrike" cap="none" baseline="0" dirty="0" smtClean="0">
                <a:solidFill>
                  <a:schemeClr val="dk1"/>
                </a:solidFill>
                <a:latin typeface="Calibri"/>
                <a:ea typeface="Calibri"/>
                <a:cs typeface="Calibri"/>
                <a:sym typeface="Calibri"/>
              </a:rPr>
              <a:t>Reducirla: Transformar una lista en un solo elemento</a:t>
            </a:r>
          </a:p>
          <a:p>
            <a:pPr marL="0" marR="0" lvl="0" indent="0" algn="l" rtl="0">
              <a:lnSpc>
                <a:spcPct val="87000"/>
              </a:lnSpc>
              <a:spcBef>
                <a:spcPts val="0"/>
              </a:spcBef>
              <a:spcAft>
                <a:spcPts val="0"/>
              </a:spcAft>
              <a:buNone/>
            </a:pPr>
            <a:endParaRPr lang="es-419" sz="1200" b="0" i="0" u="none" strike="noStrike" cap="none" baseline="0" dirty="0" smtClean="0">
              <a:solidFill>
                <a:schemeClr val="dk1"/>
              </a:solidFill>
              <a:latin typeface="Calibri"/>
              <a:ea typeface="Calibri"/>
              <a:cs typeface="Calibri"/>
              <a:sym typeface="Calibri"/>
            </a:endParaRPr>
          </a:p>
          <a:p>
            <a:pPr marL="0" marR="0" lvl="0" indent="0" algn="l" rtl="0">
              <a:lnSpc>
                <a:spcPct val="87000"/>
              </a:lnSpc>
              <a:spcBef>
                <a:spcPts val="0"/>
              </a:spcBef>
              <a:spcAft>
                <a:spcPts val="0"/>
              </a:spcAft>
              <a:buNone/>
            </a:pPr>
            <a:endParaRPr lang="es-419" sz="1200" b="0" i="0" u="none" strike="noStrike" cap="none" baseline="0" dirty="0" smtClean="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59336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95288" y="693738"/>
            <a:ext cx="6069012" cy="34147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145" name="Shape 145"/>
          <p:cNvSpPr txBox="1">
            <a:spLocks noGrp="1"/>
          </p:cNvSpPr>
          <p:nvPr>
            <p:ph type="body" idx="1"/>
          </p:nvPr>
        </p:nvSpPr>
        <p:spPr>
          <a:xfrm>
            <a:off x="915988" y="4343400"/>
            <a:ext cx="5025900" cy="4114800"/>
          </a:xfrm>
          <a:prstGeom prst="rect">
            <a:avLst/>
          </a:prstGeom>
          <a:noFill/>
          <a:ln>
            <a:noFill/>
          </a:ln>
        </p:spPr>
        <p:txBody>
          <a:bodyPr spcFirstLastPara="1" wrap="square" lIns="90450" tIns="44425" rIns="90450" bIns="44425" anchor="t" anchorCtr="0">
            <a:noAutofit/>
          </a:bodyPr>
          <a:lstStyle/>
          <a:p>
            <a:pPr marL="0" marR="0" lvl="0" indent="0" algn="l" rtl="0">
              <a:lnSpc>
                <a:spcPct val="87000"/>
              </a:lnSpc>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1813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95288" y="693738"/>
            <a:ext cx="6069012" cy="34147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145" name="Shape 145"/>
          <p:cNvSpPr txBox="1">
            <a:spLocks noGrp="1"/>
          </p:cNvSpPr>
          <p:nvPr>
            <p:ph type="body" idx="1"/>
          </p:nvPr>
        </p:nvSpPr>
        <p:spPr>
          <a:xfrm>
            <a:off x="915988" y="4343400"/>
            <a:ext cx="5025900" cy="4114800"/>
          </a:xfrm>
          <a:prstGeom prst="rect">
            <a:avLst/>
          </a:prstGeom>
          <a:noFill/>
          <a:ln>
            <a:noFill/>
          </a:ln>
        </p:spPr>
        <p:txBody>
          <a:bodyPr spcFirstLastPara="1" wrap="square" lIns="90450" tIns="44425" rIns="90450" bIns="44425" anchor="t" anchorCtr="0">
            <a:noAutofit/>
          </a:bodyPr>
          <a:lstStyle/>
          <a:p>
            <a:pPr marL="0" marR="0" lvl="0" indent="0" algn="l" rtl="0">
              <a:lnSpc>
                <a:spcPct val="87000"/>
              </a:lnSpc>
              <a:spcBef>
                <a:spcPts val="0"/>
              </a:spcBef>
              <a:spcAft>
                <a:spcPts val="0"/>
              </a:spcAft>
              <a:buFont typeface="Arial" panose="020B0604020202020204" pitchFamily="34" charset="0"/>
              <a:buNone/>
            </a:pPr>
            <a:r>
              <a:rPr lang="es-419" sz="1200" b="0" i="0" u="none" strike="noStrike" cap="none" dirty="0" smtClean="0">
                <a:solidFill>
                  <a:schemeClr val="dk1"/>
                </a:solidFill>
                <a:latin typeface="Calibri"/>
                <a:ea typeface="Calibri"/>
                <a:cs typeface="Calibri"/>
                <a:sym typeface="Calibri"/>
              </a:rPr>
              <a:t>-</a:t>
            </a:r>
            <a:r>
              <a:rPr lang="es-419" sz="1200" b="0" i="0" u="none" strike="noStrike" cap="none" baseline="0" dirty="0" smtClean="0">
                <a:solidFill>
                  <a:schemeClr val="dk1"/>
                </a:solidFill>
                <a:latin typeface="Calibri"/>
                <a:ea typeface="Calibri"/>
                <a:cs typeface="Calibri"/>
                <a:sym typeface="Calibri"/>
              </a:rPr>
              <a:t> </a:t>
            </a:r>
            <a:r>
              <a:rPr lang="es-419" sz="1200" b="0" i="0" u="none" strike="noStrike" cap="none" dirty="0" smtClean="0">
                <a:solidFill>
                  <a:schemeClr val="dk1"/>
                </a:solidFill>
                <a:latin typeface="Calibri"/>
                <a:ea typeface="Calibri"/>
                <a:cs typeface="Calibri"/>
                <a:sym typeface="Calibri"/>
              </a:rPr>
              <a:t>La clase </a:t>
            </a:r>
            <a:r>
              <a:rPr lang="es-419" sz="1200" b="0" i="0" u="none" strike="noStrike" cap="none" dirty="0" err="1" smtClean="0">
                <a:solidFill>
                  <a:schemeClr val="dk1"/>
                </a:solidFill>
                <a:latin typeface="Calibri"/>
                <a:ea typeface="Calibri"/>
                <a:cs typeface="Calibri"/>
                <a:sym typeface="Calibri"/>
              </a:rPr>
              <a:t>Array</a:t>
            </a:r>
            <a:r>
              <a:rPr lang="es-419" sz="1200" b="0" i="0" u="none" strike="noStrike" cap="none" dirty="0" smtClean="0">
                <a:solidFill>
                  <a:schemeClr val="dk1"/>
                </a:solidFill>
                <a:latin typeface="Calibri"/>
                <a:ea typeface="Calibri"/>
                <a:cs typeface="Calibri"/>
                <a:sym typeface="Calibri"/>
              </a:rPr>
              <a:t> de </a:t>
            </a:r>
            <a:r>
              <a:rPr lang="es-419" sz="1200" b="0" i="0" u="none" strike="noStrike" cap="none" dirty="0" err="1" smtClean="0">
                <a:solidFill>
                  <a:schemeClr val="dk1"/>
                </a:solidFill>
                <a:latin typeface="Calibri"/>
                <a:ea typeface="Calibri"/>
                <a:cs typeface="Calibri"/>
                <a:sym typeface="Calibri"/>
              </a:rPr>
              <a:t>Typescript</a:t>
            </a:r>
            <a:r>
              <a:rPr lang="es-419" sz="1200" b="0" i="0" u="none" strike="noStrike" cap="none" dirty="0" smtClean="0">
                <a:solidFill>
                  <a:schemeClr val="dk1"/>
                </a:solidFill>
                <a:latin typeface="Calibri"/>
                <a:ea typeface="Calibri"/>
                <a:cs typeface="Calibri"/>
                <a:sym typeface="Calibri"/>
              </a:rPr>
              <a:t> nos provee</a:t>
            </a:r>
            <a:r>
              <a:rPr lang="es-419" sz="1200" b="0" i="0" u="none" strike="noStrike" cap="none" baseline="0" dirty="0" smtClean="0">
                <a:solidFill>
                  <a:schemeClr val="dk1"/>
                </a:solidFill>
                <a:latin typeface="Calibri"/>
                <a:ea typeface="Calibri"/>
                <a:cs typeface="Calibri"/>
                <a:sym typeface="Calibri"/>
              </a:rPr>
              <a:t> de una serie de métodos y propiedades que podemos utilizar para operar con las colecciones</a:t>
            </a: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7219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95288" y="693738"/>
            <a:ext cx="6069012" cy="34147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145" name="Shape 145"/>
          <p:cNvSpPr txBox="1">
            <a:spLocks noGrp="1"/>
          </p:cNvSpPr>
          <p:nvPr>
            <p:ph type="body" idx="1"/>
          </p:nvPr>
        </p:nvSpPr>
        <p:spPr>
          <a:xfrm>
            <a:off x="915988" y="4343400"/>
            <a:ext cx="5025900" cy="4114800"/>
          </a:xfrm>
          <a:prstGeom prst="rect">
            <a:avLst/>
          </a:prstGeom>
          <a:noFill/>
          <a:ln>
            <a:noFill/>
          </a:ln>
        </p:spPr>
        <p:txBody>
          <a:bodyPr spcFirstLastPara="1" wrap="square" lIns="90450" tIns="44425" rIns="90450" bIns="44425" anchor="t" anchorCtr="0">
            <a:noAutofit/>
          </a:bodyPr>
          <a:lstStyle/>
          <a:p>
            <a:pPr marL="0" marR="0" lvl="0" indent="0" algn="l" rtl="0">
              <a:lnSpc>
                <a:spcPct val="87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04162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95288" y="693738"/>
            <a:ext cx="6069012" cy="34147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145" name="Shape 145"/>
          <p:cNvSpPr txBox="1">
            <a:spLocks noGrp="1"/>
          </p:cNvSpPr>
          <p:nvPr>
            <p:ph type="body" idx="1"/>
          </p:nvPr>
        </p:nvSpPr>
        <p:spPr>
          <a:xfrm>
            <a:off x="915988" y="4343400"/>
            <a:ext cx="5025900" cy="4114800"/>
          </a:xfrm>
          <a:prstGeom prst="rect">
            <a:avLst/>
          </a:prstGeom>
          <a:noFill/>
          <a:ln>
            <a:noFill/>
          </a:ln>
        </p:spPr>
        <p:txBody>
          <a:bodyPr spcFirstLastPara="1" wrap="square" lIns="90450" tIns="44425" rIns="90450" bIns="44425" anchor="t" anchorCtr="0">
            <a:noAutofit/>
          </a:bodyPr>
          <a:lstStyle/>
          <a:p>
            <a:pPr marL="0" marR="0" lvl="0" indent="0" algn="l" rtl="0">
              <a:lnSpc>
                <a:spcPct val="87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977958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95288" y="693738"/>
            <a:ext cx="6069012" cy="34147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145" name="Shape 145"/>
          <p:cNvSpPr txBox="1">
            <a:spLocks noGrp="1"/>
          </p:cNvSpPr>
          <p:nvPr>
            <p:ph type="body" idx="1"/>
          </p:nvPr>
        </p:nvSpPr>
        <p:spPr>
          <a:xfrm>
            <a:off x="915988" y="4343400"/>
            <a:ext cx="5025900" cy="4114800"/>
          </a:xfrm>
          <a:prstGeom prst="rect">
            <a:avLst/>
          </a:prstGeom>
          <a:noFill/>
          <a:ln>
            <a:noFill/>
          </a:ln>
        </p:spPr>
        <p:txBody>
          <a:bodyPr spcFirstLastPara="1" wrap="square" lIns="90450" tIns="44425" rIns="90450" bIns="44425" anchor="t" anchorCtr="0">
            <a:noAutofit/>
          </a:bodyPr>
          <a:lstStyle/>
          <a:p>
            <a:pPr marL="0" marR="0" lvl="0" indent="0" algn="l" rtl="0">
              <a:lnSpc>
                <a:spcPct val="87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30935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95288" y="693738"/>
            <a:ext cx="6069012" cy="34147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145" name="Shape 145"/>
          <p:cNvSpPr txBox="1">
            <a:spLocks noGrp="1"/>
          </p:cNvSpPr>
          <p:nvPr>
            <p:ph type="body" idx="1"/>
          </p:nvPr>
        </p:nvSpPr>
        <p:spPr>
          <a:xfrm>
            <a:off x="915988" y="4343400"/>
            <a:ext cx="5025900" cy="4114800"/>
          </a:xfrm>
          <a:prstGeom prst="rect">
            <a:avLst/>
          </a:prstGeom>
          <a:noFill/>
          <a:ln>
            <a:noFill/>
          </a:ln>
        </p:spPr>
        <p:txBody>
          <a:bodyPr spcFirstLastPara="1" wrap="square" lIns="90450" tIns="44425" rIns="90450" bIns="44425" anchor="t" anchorCtr="0">
            <a:noAutofit/>
          </a:bodyPr>
          <a:lstStyle/>
          <a:p>
            <a:pPr marL="0" marR="0" lvl="0" indent="0" algn="l" rtl="0">
              <a:lnSpc>
                <a:spcPct val="87000"/>
              </a:lnSpc>
              <a:spcBef>
                <a:spcPts val="0"/>
              </a:spcBef>
              <a:spcAft>
                <a:spcPts val="0"/>
              </a:spcAft>
              <a:buFontTx/>
              <a:buNone/>
            </a:pPr>
            <a:r>
              <a:rPr lang="es-419" sz="1200" b="0" i="0" u="none" strike="noStrike" cap="none" dirty="0" smtClean="0">
                <a:solidFill>
                  <a:schemeClr val="dk1"/>
                </a:solidFill>
                <a:latin typeface="Calibri"/>
                <a:ea typeface="Calibri"/>
                <a:cs typeface="Calibri"/>
                <a:sym typeface="Calibri"/>
              </a:rPr>
              <a:t>- </a:t>
            </a:r>
            <a:r>
              <a:rPr lang="es-419" sz="1200" b="0" i="0" u="none" strike="noStrike" cap="none" dirty="0" err="1" smtClean="0">
                <a:solidFill>
                  <a:schemeClr val="dk1"/>
                </a:solidFill>
                <a:latin typeface="Calibri"/>
                <a:ea typeface="Calibri"/>
                <a:cs typeface="Calibri"/>
                <a:sym typeface="Calibri"/>
              </a:rPr>
              <a:t>every</a:t>
            </a:r>
            <a:r>
              <a:rPr lang="es-419" sz="1200" b="0" i="0" u="none" strike="noStrike" cap="none" dirty="0" smtClean="0">
                <a:solidFill>
                  <a:schemeClr val="dk1"/>
                </a:solidFill>
                <a:latin typeface="Calibri"/>
                <a:ea typeface="Calibri"/>
                <a:cs typeface="Calibri"/>
                <a:sym typeface="Calibri"/>
              </a:rPr>
              <a:t>()</a:t>
            </a:r>
            <a:r>
              <a:rPr lang="es-419" sz="1200" b="0" i="0" u="none" strike="noStrike" cap="none" baseline="0" dirty="0" smtClean="0">
                <a:solidFill>
                  <a:schemeClr val="dk1"/>
                </a:solidFill>
                <a:latin typeface="Calibri"/>
                <a:ea typeface="Calibri"/>
                <a:cs typeface="Calibri"/>
                <a:sym typeface="Calibri"/>
              </a:rPr>
              <a:t> </a:t>
            </a:r>
            <a:r>
              <a:rPr lang="es-419" sz="1200" b="0" i="0" u="none" strike="noStrike" cap="none" baseline="0" dirty="0" err="1" smtClean="0">
                <a:solidFill>
                  <a:schemeClr val="dk1"/>
                </a:solidFill>
                <a:latin typeface="Calibri"/>
                <a:ea typeface="Calibri"/>
                <a:cs typeface="Calibri"/>
                <a:sym typeface="Calibri"/>
              </a:rPr>
              <a:t>some</a:t>
            </a:r>
            <a:r>
              <a:rPr lang="es-419" sz="1200" b="0" i="0" u="none" strike="noStrike" cap="none" baseline="0" dirty="0" smtClean="0">
                <a:solidFill>
                  <a:schemeClr val="dk1"/>
                </a:solidFill>
                <a:latin typeface="Calibri"/>
                <a:ea typeface="Calibri"/>
                <a:cs typeface="Calibri"/>
                <a:sym typeface="Calibri"/>
              </a:rPr>
              <a:t>() y la sumatoria son ejemplos de reducción</a:t>
            </a:r>
            <a:endParaRPr lang="es-419" sz="1200" b="0" i="0" u="none" strike="noStrike" cap="none" baseline="0" dirty="0">
              <a:solidFill>
                <a:schemeClr val="dk1"/>
              </a:solidFill>
              <a:latin typeface="Calibri"/>
              <a:ea typeface="Calibri"/>
              <a:cs typeface="Calibri"/>
              <a:sym typeface="Calibri"/>
            </a:endParaRPr>
          </a:p>
          <a:p>
            <a:pPr marL="0" marR="0" lvl="0" indent="0" algn="l" rtl="0">
              <a:lnSpc>
                <a:spcPct val="87000"/>
              </a:lnSpc>
              <a:spcBef>
                <a:spcPts val="0"/>
              </a:spcBef>
              <a:spcAft>
                <a:spcPts val="0"/>
              </a:spcAft>
              <a:buFontTx/>
              <a:buNone/>
            </a:pPr>
            <a:r>
              <a:rPr lang="es-419" sz="1200" b="0" i="0" u="none" strike="noStrike" cap="none" baseline="0" dirty="0" smtClean="0">
                <a:solidFill>
                  <a:schemeClr val="dk1"/>
                </a:solidFill>
                <a:latin typeface="Calibri"/>
                <a:ea typeface="Calibri"/>
                <a:cs typeface="Calibri"/>
                <a:sym typeface="Calibri"/>
              </a:rPr>
              <a:t>- Todos los métodos que vimos anteriormente se pueden hacer con </a:t>
            </a:r>
            <a:r>
              <a:rPr lang="es-419" sz="1200" b="0" i="0" u="none" strike="noStrike" cap="none" baseline="0" dirty="0" err="1" smtClean="0">
                <a:solidFill>
                  <a:schemeClr val="dk1"/>
                </a:solidFill>
                <a:latin typeface="Calibri"/>
                <a:ea typeface="Calibri"/>
                <a:cs typeface="Calibri"/>
                <a:sym typeface="Calibri"/>
              </a:rPr>
              <a:t>forEach</a:t>
            </a:r>
            <a:r>
              <a:rPr lang="es-419" sz="1200" b="0" i="0" u="none" strike="noStrike" cap="none" baseline="0" dirty="0" smtClean="0">
                <a:solidFill>
                  <a:schemeClr val="dk1"/>
                </a:solidFill>
                <a:latin typeface="Calibri"/>
                <a:ea typeface="Calibri"/>
                <a:cs typeface="Calibri"/>
                <a:sym typeface="Calibri"/>
              </a:rPr>
              <a:t>() o reduce()</a:t>
            </a:r>
          </a:p>
        </p:txBody>
      </p:sp>
    </p:spTree>
    <p:extLst>
      <p:ext uri="{BB962C8B-B14F-4D97-AF65-F5344CB8AC3E}">
        <p14:creationId xmlns:p14="http://schemas.microsoft.com/office/powerpoint/2010/main" val="2429871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95288" y="693738"/>
            <a:ext cx="6069012" cy="34147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145" name="Shape 145"/>
          <p:cNvSpPr txBox="1">
            <a:spLocks noGrp="1"/>
          </p:cNvSpPr>
          <p:nvPr>
            <p:ph type="body" idx="1"/>
          </p:nvPr>
        </p:nvSpPr>
        <p:spPr>
          <a:xfrm>
            <a:off x="915988" y="4343400"/>
            <a:ext cx="5025900" cy="4114800"/>
          </a:xfrm>
          <a:prstGeom prst="rect">
            <a:avLst/>
          </a:prstGeom>
          <a:noFill/>
          <a:ln>
            <a:noFill/>
          </a:ln>
        </p:spPr>
        <p:txBody>
          <a:bodyPr spcFirstLastPara="1" wrap="square" lIns="90450" tIns="44425" rIns="90450" bIns="44425" anchor="t" anchorCtr="0">
            <a:noAutofit/>
          </a:bodyPr>
          <a:lstStyle/>
          <a:p>
            <a:pPr marL="0" marR="0" lvl="0" indent="0" algn="l" rtl="0">
              <a:lnSpc>
                <a:spcPct val="87000"/>
              </a:lnSpc>
              <a:spcBef>
                <a:spcPts val="0"/>
              </a:spcBef>
              <a:spcAft>
                <a:spcPts val="0"/>
              </a:spcAft>
              <a:buFontTx/>
              <a:buNone/>
            </a:pPr>
            <a:endParaRPr lang="es-419" sz="1200" b="0" i="0" u="none" strike="noStrike" cap="none" baseline="0" dirty="0" smtClean="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5620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p:cNvSpPr>
          <p:nvPr>
            <p:ph type="sldImg"/>
          </p:nvPr>
        </p:nvSpPr>
        <p:spPr bwMode="auto">
          <a:xfrm>
            <a:off x="398463" y="693738"/>
            <a:ext cx="6038850" cy="339725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8659" name="Rectangle 3"/>
          <p:cNvSpPr>
            <a:spLocks noGrp="1" noChangeArrowheads="1"/>
          </p:cNvSpPr>
          <p:nvPr>
            <p:ph type="body" idx="1"/>
          </p:nvPr>
        </p:nvSpPr>
        <p:spPr bwMode="auto">
          <a:xfrm>
            <a:off x="1079500" y="4497388"/>
            <a:ext cx="4649788" cy="4200525"/>
          </a:xfrm>
          <a:prstGeom prst="rect">
            <a:avLst/>
          </a:prstGeom>
          <a:solidFill>
            <a:srgbClr val="FFFFFF"/>
          </a:solidFill>
          <a:ln>
            <a:solidFill>
              <a:srgbClr val="000000"/>
            </a:solidFill>
            <a:miter lim="800000"/>
            <a:headEnd/>
            <a:tailEnd/>
          </a:ln>
        </p:spPr>
        <p:txBody>
          <a:bodyPr lIns="89898" tIns="44949" rIns="89898" bIns="44949"/>
          <a:lstStyle/>
          <a:p>
            <a:endParaRPr lang="es-AR" altLang="es-AR" dirty="0"/>
          </a:p>
        </p:txBody>
      </p:sp>
    </p:spTree>
    <p:extLst>
      <p:ext uri="{BB962C8B-B14F-4D97-AF65-F5344CB8AC3E}">
        <p14:creationId xmlns:p14="http://schemas.microsoft.com/office/powerpoint/2010/main" val="532124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95288" y="693738"/>
            <a:ext cx="6069012" cy="34147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127" name="Shape 127"/>
          <p:cNvSpPr txBox="1">
            <a:spLocks noGrp="1"/>
          </p:cNvSpPr>
          <p:nvPr>
            <p:ph type="body" idx="1"/>
          </p:nvPr>
        </p:nvSpPr>
        <p:spPr>
          <a:xfrm>
            <a:off x="915988" y="4343400"/>
            <a:ext cx="5026025" cy="4114800"/>
          </a:xfrm>
          <a:prstGeom prst="rect">
            <a:avLst/>
          </a:prstGeom>
          <a:noFill/>
          <a:ln>
            <a:noFill/>
          </a:ln>
        </p:spPr>
        <p:txBody>
          <a:bodyPr spcFirstLastPara="1" wrap="square" lIns="90450" tIns="44425" rIns="90450" bIns="44425" anchor="t" anchorCtr="0">
            <a:noAutofit/>
          </a:bodyPr>
          <a:lstStyle/>
          <a:p>
            <a:pPr marL="0" marR="0" lvl="0" indent="0" algn="l" rtl="0">
              <a:lnSpc>
                <a:spcPct val="87000"/>
              </a:lnSpc>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5591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p:cNvSpPr>
          <p:nvPr>
            <p:ph type="sldImg"/>
          </p:nvPr>
        </p:nvSpPr>
        <p:spPr bwMode="auto">
          <a:xfrm>
            <a:off x="395288" y="693738"/>
            <a:ext cx="6069012" cy="3414712"/>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3" name="Rectangle 3"/>
          <p:cNvSpPr>
            <a:spLocks noGrp="1" noChangeArrowheads="1"/>
          </p:cNvSpPr>
          <p:nvPr>
            <p:ph type="body" idx="1"/>
          </p:nvPr>
        </p:nvSpPr>
        <p:spPr bwMode="auto">
          <a:xfrm>
            <a:off x="915988" y="4343400"/>
            <a:ext cx="5026025"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70" tIns="44441" rIns="90470" bIns="44441"/>
          <a:lstStyle/>
          <a:p>
            <a:pPr>
              <a:lnSpc>
                <a:spcPct val="87000"/>
              </a:lnSpc>
            </a:pPr>
            <a:endParaRPr lang="es-AR" altLang="es-AR"/>
          </a:p>
        </p:txBody>
      </p:sp>
    </p:spTree>
    <p:extLst>
      <p:ext uri="{BB962C8B-B14F-4D97-AF65-F5344CB8AC3E}">
        <p14:creationId xmlns:p14="http://schemas.microsoft.com/office/powerpoint/2010/main" val="2537746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95288" y="693738"/>
            <a:ext cx="6069012" cy="34147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139" name="Shape 139"/>
          <p:cNvSpPr txBox="1">
            <a:spLocks noGrp="1"/>
          </p:cNvSpPr>
          <p:nvPr>
            <p:ph type="body" idx="1"/>
          </p:nvPr>
        </p:nvSpPr>
        <p:spPr>
          <a:xfrm>
            <a:off x="915988" y="4343400"/>
            <a:ext cx="5026025" cy="4114800"/>
          </a:xfrm>
          <a:prstGeom prst="rect">
            <a:avLst/>
          </a:prstGeom>
          <a:noFill/>
          <a:ln>
            <a:noFill/>
          </a:ln>
        </p:spPr>
        <p:txBody>
          <a:bodyPr spcFirstLastPara="1" wrap="square" lIns="90450" tIns="44425" rIns="90450" bIns="44425" anchor="t" anchorCtr="0">
            <a:noAutofit/>
          </a:bodyPr>
          <a:lstStyle/>
          <a:p>
            <a:pPr marL="0" marR="0" lvl="0" indent="0" algn="l" rtl="0">
              <a:lnSpc>
                <a:spcPct val="87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2323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95288" y="693738"/>
            <a:ext cx="6069012" cy="34147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133" name="Shape 133"/>
          <p:cNvSpPr txBox="1">
            <a:spLocks noGrp="1"/>
          </p:cNvSpPr>
          <p:nvPr>
            <p:ph type="body" idx="1"/>
          </p:nvPr>
        </p:nvSpPr>
        <p:spPr>
          <a:xfrm>
            <a:off x="915988" y="4343400"/>
            <a:ext cx="5026025" cy="4114800"/>
          </a:xfrm>
          <a:prstGeom prst="rect">
            <a:avLst/>
          </a:prstGeom>
          <a:noFill/>
          <a:ln>
            <a:noFill/>
          </a:ln>
        </p:spPr>
        <p:txBody>
          <a:bodyPr spcFirstLastPara="1" wrap="square" lIns="90450" tIns="44425" rIns="90450" bIns="44425" anchor="t" anchorCtr="0">
            <a:noAutofit/>
          </a:bodyPr>
          <a:lstStyle/>
          <a:p>
            <a:pPr marL="0" marR="0" lvl="0" indent="0" algn="l" rtl="0">
              <a:lnSpc>
                <a:spcPct val="87000"/>
              </a:lnSpc>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306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95288" y="693738"/>
            <a:ext cx="6069012" cy="34147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133" name="Shape 133"/>
          <p:cNvSpPr txBox="1">
            <a:spLocks noGrp="1"/>
          </p:cNvSpPr>
          <p:nvPr>
            <p:ph type="body" idx="1"/>
          </p:nvPr>
        </p:nvSpPr>
        <p:spPr>
          <a:xfrm>
            <a:off x="915988" y="4343400"/>
            <a:ext cx="5026025" cy="4114800"/>
          </a:xfrm>
          <a:prstGeom prst="rect">
            <a:avLst/>
          </a:prstGeom>
          <a:noFill/>
          <a:ln>
            <a:noFill/>
          </a:ln>
        </p:spPr>
        <p:txBody>
          <a:bodyPr spcFirstLastPara="1" wrap="square" lIns="90450" tIns="44425" rIns="90450" bIns="44425" anchor="t" anchorCtr="0">
            <a:noAutofit/>
          </a:bodyPr>
          <a:lstStyle/>
          <a:p>
            <a:pPr marL="0" marR="0" lvl="0" indent="0" algn="l" rtl="0">
              <a:lnSpc>
                <a:spcPct val="87000"/>
              </a:lnSpc>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61401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p:cNvSpPr>
          <p:nvPr>
            <p:ph type="sldImg"/>
          </p:nvPr>
        </p:nvSpPr>
        <p:spPr bwMode="auto">
          <a:xfrm>
            <a:off x="395288" y="693738"/>
            <a:ext cx="6069012" cy="3414712"/>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1" name="Rectangle 3"/>
          <p:cNvSpPr>
            <a:spLocks noGrp="1" noChangeArrowheads="1"/>
          </p:cNvSpPr>
          <p:nvPr>
            <p:ph type="body" idx="1"/>
          </p:nvPr>
        </p:nvSpPr>
        <p:spPr bwMode="auto">
          <a:xfrm>
            <a:off x="915988" y="4343400"/>
            <a:ext cx="5026025"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70" tIns="44441" rIns="90470" bIns="44441"/>
          <a:lstStyle/>
          <a:p>
            <a:pPr>
              <a:lnSpc>
                <a:spcPct val="87000"/>
              </a:lnSpc>
            </a:pPr>
            <a:endParaRPr lang="es-AR" altLang="es-AR"/>
          </a:p>
        </p:txBody>
      </p:sp>
    </p:spTree>
    <p:extLst>
      <p:ext uri="{BB962C8B-B14F-4D97-AF65-F5344CB8AC3E}">
        <p14:creationId xmlns:p14="http://schemas.microsoft.com/office/powerpoint/2010/main" val="2396742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419" sz="1200" kern="1200" dirty="0" err="1" smtClean="0">
                <a:solidFill>
                  <a:schemeClr val="tx1"/>
                </a:solidFill>
                <a:effectLst/>
                <a:latin typeface="+mn-lt"/>
                <a:ea typeface="+mn-ea"/>
                <a:cs typeface="+mn-cs"/>
              </a:rPr>
              <a:t>Ej</a:t>
            </a:r>
            <a:r>
              <a:rPr lang="es-419" sz="1200" kern="1200" dirty="0" smtClean="0">
                <a:solidFill>
                  <a:schemeClr val="tx1"/>
                </a:solidFill>
                <a:effectLst/>
                <a:latin typeface="+mn-lt"/>
                <a:ea typeface="+mn-ea"/>
                <a:cs typeface="+mn-cs"/>
              </a:rPr>
              <a:t>: En el dominio de un </a:t>
            </a:r>
            <a:r>
              <a:rPr lang="es-419" sz="1200" kern="1200" dirty="0" err="1" smtClean="0">
                <a:solidFill>
                  <a:schemeClr val="tx1"/>
                </a:solidFill>
                <a:effectLst/>
                <a:latin typeface="+mn-lt"/>
                <a:ea typeface="+mn-ea"/>
                <a:cs typeface="+mn-cs"/>
              </a:rPr>
              <a:t>vehiculo</a:t>
            </a:r>
            <a:r>
              <a:rPr lang="es-419" sz="1200" kern="1200" dirty="0" smtClean="0">
                <a:solidFill>
                  <a:schemeClr val="tx1"/>
                </a:solidFill>
                <a:effectLst/>
                <a:latin typeface="+mn-lt"/>
                <a:ea typeface="+mn-ea"/>
                <a:cs typeface="+mn-cs"/>
              </a:rPr>
              <a:t> podemos llamar</a:t>
            </a:r>
            <a:r>
              <a:rPr lang="es-419" sz="1200" kern="1200" baseline="0" dirty="0" smtClean="0">
                <a:solidFill>
                  <a:schemeClr val="tx1"/>
                </a:solidFill>
                <a:effectLst/>
                <a:latin typeface="+mn-lt"/>
                <a:ea typeface="+mn-ea"/>
                <a:cs typeface="+mn-cs"/>
              </a:rPr>
              <a:t> </a:t>
            </a:r>
            <a:r>
              <a:rPr lang="es-419" sz="1200" kern="1200" dirty="0" smtClean="0">
                <a:solidFill>
                  <a:schemeClr val="tx1"/>
                </a:solidFill>
                <a:effectLst/>
                <a:latin typeface="+mn-lt"/>
                <a:ea typeface="+mn-ea"/>
                <a:cs typeface="+mn-cs"/>
              </a:rPr>
              <a:t>objetos a cada una de las ruedas, las puertas, las luces y demás elementos que lo conforman. Los casos anteriores son representaciones de cosas tangibles y reales, aunque también pueden serlo entidades abstractas como la marca, el modelo, el tipo de combustible que usa, entre otras. </a:t>
            </a:r>
            <a:endParaRPr lang="es-AR" dirty="0"/>
          </a:p>
        </p:txBody>
      </p:sp>
      <p:sp>
        <p:nvSpPr>
          <p:cNvPr id="4" name="Slide Number Placeholder 3"/>
          <p:cNvSpPr>
            <a:spLocks noGrp="1"/>
          </p:cNvSpPr>
          <p:nvPr>
            <p:ph type="sldNum" sz="quarter" idx="10"/>
          </p:nvPr>
        </p:nvSpPr>
        <p:spPr/>
        <p:txBody>
          <a:bodyPr/>
          <a:lstStyle/>
          <a:p>
            <a:fld id="{67CE5716-D24E-4FC4-B470-2C33324D5CA4}" type="slidenum">
              <a:rPr lang="en-US" smtClean="0"/>
              <a:pPr/>
              <a:t>9</a:t>
            </a:fld>
            <a:endParaRPr lang="en-US"/>
          </a:p>
        </p:txBody>
      </p:sp>
    </p:spTree>
    <p:extLst>
      <p:ext uri="{BB962C8B-B14F-4D97-AF65-F5344CB8AC3E}">
        <p14:creationId xmlns:p14="http://schemas.microsoft.com/office/powerpoint/2010/main" val="15656220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67167" y="6473599"/>
            <a:ext cx="1098290" cy="366097"/>
          </a:xfrm>
          <a:prstGeom prst="rect">
            <a:avLst/>
          </a:prstGeom>
        </p:spPr>
      </p:pic>
    </p:spTree>
    <p:extLst>
      <p:ext uri="{BB962C8B-B14F-4D97-AF65-F5344CB8AC3E}">
        <p14:creationId xmlns:p14="http://schemas.microsoft.com/office/powerpoint/2010/main" val="309731930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utitle + Content">
    <p:bg>
      <p:bgRef idx="1001">
        <a:schemeClr val="bg1"/>
      </p:bgRef>
    </p:bg>
    <p:spTree>
      <p:nvGrpSpPr>
        <p:cNvPr id="1" name="Shape 26"/>
        <p:cNvGrpSpPr/>
        <p:nvPr/>
      </p:nvGrpSpPr>
      <p:grpSpPr>
        <a:xfrm>
          <a:off x="0" y="0"/>
          <a:ext cx="0" cy="0"/>
          <a:chOff x="0" y="0"/>
          <a:chExt cx="0" cy="0"/>
        </a:xfrm>
      </p:grpSpPr>
      <p:sp>
        <p:nvSpPr>
          <p:cNvPr id="30" name="Shape 30"/>
          <p:cNvSpPr/>
          <p:nvPr/>
        </p:nvSpPr>
        <p:spPr>
          <a:xfrm>
            <a:off x="773930" y="464177"/>
            <a:ext cx="72400" cy="900799"/>
          </a:xfrm>
          <a:prstGeom prst="rect">
            <a:avLst/>
          </a:prstGeom>
          <a:solidFill>
            <a:srgbClr val="CD262E"/>
          </a:solidFill>
          <a:ln>
            <a:noFill/>
          </a:ln>
        </p:spPr>
        <p:txBody>
          <a:bodyPr lIns="121900" tIns="121900" rIns="121900" bIns="121900" anchor="ctr" anchorCtr="0">
            <a:noAutofit/>
          </a:bodyPr>
          <a:lstStyle/>
          <a:p>
            <a:pPr lvl="0">
              <a:spcBef>
                <a:spcPts val="0"/>
              </a:spcBef>
              <a:buNone/>
            </a:pPr>
            <a:endParaRPr sz="2489"/>
          </a:p>
        </p:txBody>
      </p:sp>
      <p:sp>
        <p:nvSpPr>
          <p:cNvPr id="31" name="Shape 31"/>
          <p:cNvSpPr/>
          <p:nvPr/>
        </p:nvSpPr>
        <p:spPr>
          <a:xfrm>
            <a:off x="12119600" y="1"/>
            <a:ext cx="72400" cy="6857999"/>
          </a:xfrm>
          <a:prstGeom prst="rect">
            <a:avLst/>
          </a:prstGeom>
          <a:solidFill>
            <a:srgbClr val="CD262E"/>
          </a:solidFill>
          <a:ln>
            <a:noFill/>
          </a:ln>
        </p:spPr>
        <p:txBody>
          <a:bodyPr lIns="121900" tIns="121900" rIns="121900" bIns="121900" anchor="ctr" anchorCtr="0">
            <a:noAutofit/>
          </a:bodyPr>
          <a:lstStyle/>
          <a:p>
            <a:pPr lvl="0">
              <a:spcBef>
                <a:spcPts val="0"/>
              </a:spcBef>
              <a:buNone/>
            </a:pPr>
            <a:endParaRPr sz="2489"/>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01064" y="694221"/>
            <a:ext cx="1531795" cy="440712"/>
          </a:xfrm>
          <a:prstGeom prst="rect">
            <a:avLst/>
          </a:prstGeom>
        </p:spPr>
      </p:pic>
      <p:sp>
        <p:nvSpPr>
          <p:cNvPr id="14" name="Marcador de texto 13"/>
          <p:cNvSpPr>
            <a:spLocks noGrp="1"/>
          </p:cNvSpPr>
          <p:nvPr>
            <p:ph type="body" sz="quarter" idx="12" hasCustomPrompt="1"/>
          </p:nvPr>
        </p:nvSpPr>
        <p:spPr>
          <a:xfrm>
            <a:off x="1169988" y="2190750"/>
            <a:ext cx="8488362" cy="3638550"/>
          </a:xfrm>
          <a:prstGeom prst="rect">
            <a:avLst/>
          </a:prstGeom>
        </p:spPr>
        <p:txBody>
          <a:bodyPr/>
          <a:lstStyle>
            <a:lvl1pPr marL="285750" indent="-285750">
              <a:buClr>
                <a:schemeClr val="accent6"/>
              </a:buClr>
              <a:buFont typeface="Arial" charset="0"/>
              <a:buChar char="•"/>
              <a:defRPr sz="2000" b="0">
                <a:solidFill>
                  <a:schemeClr val="tx1"/>
                </a:solidFill>
                <a:latin typeface="+mn-lt"/>
              </a:defRPr>
            </a:lvl1pPr>
            <a:lvl2pPr marL="540000" indent="-285750">
              <a:buClr>
                <a:schemeClr val="accent6"/>
              </a:buClr>
              <a:buSzPct val="100000"/>
              <a:buFont typeface="Wingdings" panose="05000000000000000000" pitchFamily="2" charset="2"/>
              <a:buChar char="§"/>
              <a:defRPr>
                <a:solidFill>
                  <a:schemeClr val="tx1"/>
                </a:solidFill>
                <a:latin typeface="+mn-lt"/>
              </a:defRPr>
            </a:lvl2pPr>
            <a:lvl3pPr marL="804863" indent="-265113">
              <a:buClr>
                <a:schemeClr val="accent6"/>
              </a:buClr>
              <a:buFont typeface="Courier New" panose="02070309020205020404" pitchFamily="49" charset="0"/>
              <a:buChar char="o"/>
              <a:defRPr sz="1600">
                <a:solidFill>
                  <a:schemeClr val="tx1"/>
                </a:solidFill>
                <a:latin typeface="+mn-lt"/>
              </a:defRPr>
            </a:lvl3pPr>
            <a:lvl4pPr marL="0" indent="0">
              <a:buClr>
                <a:schemeClr val="accent6"/>
              </a:buClr>
              <a:buFont typeface="Wingdings" charset="2"/>
              <a:buNone/>
              <a:defRPr>
                <a:solidFill>
                  <a:schemeClr val="tx1"/>
                </a:solidFill>
                <a:latin typeface="+mn-lt"/>
              </a:defRPr>
            </a:lvl4pPr>
            <a:lvl5pPr marL="0" indent="0">
              <a:buClr>
                <a:schemeClr val="accent6"/>
              </a:buClr>
              <a:buFont typeface="Wingdings" charset="2"/>
              <a:buNone/>
              <a:defRPr>
                <a:solidFill>
                  <a:schemeClr val="tx1"/>
                </a:solidFill>
                <a:latin typeface="+mn-lt"/>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1"/>
            <a:endParaRPr lang="es-ES" dirty="0" smtClean="0"/>
          </a:p>
        </p:txBody>
      </p:sp>
      <p:sp>
        <p:nvSpPr>
          <p:cNvPr id="8" name="Shape 27"/>
          <p:cNvSpPr txBox="1">
            <a:spLocks noGrp="1"/>
          </p:cNvSpPr>
          <p:nvPr>
            <p:ph type="title" hasCustomPrompt="1"/>
          </p:nvPr>
        </p:nvSpPr>
        <p:spPr>
          <a:xfrm>
            <a:off x="1169678" y="464177"/>
            <a:ext cx="8488424" cy="615523"/>
          </a:xfrm>
          <a:prstGeom prst="rect">
            <a:avLst/>
          </a:prstGeom>
        </p:spPr>
        <p:txBody>
          <a:bodyPr lIns="91425" tIns="91425" rIns="91425" bIns="91425" anchor="t" anchorCtr="0">
            <a:spAutoFit/>
          </a:bodyPr>
          <a:lstStyle>
            <a:lvl1pPr lvl="0">
              <a:spcBef>
                <a:spcPts val="0"/>
              </a:spcBef>
              <a:defRPr sz="2800" b="0" baseline="0">
                <a:solidFill>
                  <a:srgbClr val="676767"/>
                </a:solidFill>
                <a:latin typeface="Century Gothic" charset="0"/>
                <a:ea typeface="Century Gothic" charset="0"/>
                <a:cs typeface="Century Gothic"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s-ES" dirty="0" smtClean="0"/>
              <a:t>Haga clic aquí para editar el título</a:t>
            </a:r>
            <a:endParaRPr dirty="0"/>
          </a:p>
        </p:txBody>
      </p:sp>
      <p:sp>
        <p:nvSpPr>
          <p:cNvPr id="9" name="Marcador de texto 3"/>
          <p:cNvSpPr>
            <a:spLocks noGrp="1"/>
          </p:cNvSpPr>
          <p:nvPr>
            <p:ph type="body" sz="quarter" idx="10" hasCustomPrompt="1"/>
          </p:nvPr>
        </p:nvSpPr>
        <p:spPr>
          <a:xfrm>
            <a:off x="1169678" y="1096833"/>
            <a:ext cx="8488424" cy="332399"/>
          </a:xfrm>
          <a:prstGeom prst="rect">
            <a:avLst/>
          </a:prstGeom>
        </p:spPr>
        <p:txBody>
          <a:bodyPr/>
          <a:lstStyle>
            <a:lvl1pPr marL="0" indent="0">
              <a:buNone/>
              <a:defRPr sz="2400" b="0" baseline="0">
                <a:solidFill>
                  <a:srgbClr val="A3A3A3"/>
                </a:solidFill>
                <a:latin typeface="Century Gothic" charset="0"/>
                <a:ea typeface="Century Gothic" charset="0"/>
                <a:cs typeface="Century Gothic" charset="0"/>
              </a:defRPr>
            </a:lvl1pPr>
          </a:lstStyle>
          <a:p>
            <a:pPr lvl="0"/>
            <a:r>
              <a:rPr lang="es-ES" dirty="0" smtClean="0"/>
              <a:t>Haga clic aquí para editar el subtítulo</a:t>
            </a:r>
          </a:p>
        </p:txBody>
      </p:sp>
    </p:spTree>
    <p:extLst>
      <p:ext uri="{BB962C8B-B14F-4D97-AF65-F5344CB8AC3E}">
        <p14:creationId xmlns:p14="http://schemas.microsoft.com/office/powerpoint/2010/main" val="19142414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ub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6866" y="2088905"/>
            <a:ext cx="11151917" cy="997196"/>
          </a:xfrm>
        </p:spPr>
        <p:txBody>
          <a:bodyPr lIns="91440" anchor="b" anchorCtr="0"/>
          <a:lstStyle>
            <a:lvl1pPr>
              <a:defRPr sz="7200" spc="-300" baseline="0">
                <a:solidFill>
                  <a:schemeClr val="tx1"/>
                </a:solidFill>
              </a:defRPr>
            </a:lvl1pPr>
          </a:lstStyle>
          <a:p>
            <a:r>
              <a:rPr lang="en-US" dirty="0" smtClean="0"/>
              <a:t>Click to edit title style</a:t>
            </a:r>
            <a:endParaRPr lang="en-US" dirty="0"/>
          </a:p>
        </p:txBody>
      </p:sp>
      <p:sp>
        <p:nvSpPr>
          <p:cNvPr id="7" name="Subtitle 2"/>
          <p:cNvSpPr>
            <a:spLocks noGrp="1"/>
          </p:cNvSpPr>
          <p:nvPr>
            <p:ph type="subTitle" idx="1"/>
          </p:nvPr>
        </p:nvSpPr>
        <p:spPr>
          <a:xfrm>
            <a:off x="493841" y="3842049"/>
            <a:ext cx="10240453" cy="461665"/>
          </a:xfrm>
        </p:spPr>
        <p:txBody>
          <a:bodyPr lIns="127000">
            <a:noAutofit/>
          </a:bodyPr>
          <a:lstStyle>
            <a:lvl1pPr marL="0" indent="0" algn="l">
              <a:lnSpc>
                <a:spcPct val="90000"/>
              </a:lnSpc>
              <a:spcBef>
                <a:spcPts val="0"/>
              </a:spcBef>
              <a:buNone/>
              <a:defRPr lang="en-US" sz="3600" b="0" i="0" kern="1200" spc="-71" baseline="0" dirty="0">
                <a:solidFill>
                  <a:schemeClr val="tx1"/>
                </a:solidFill>
                <a:latin typeface="+mn-lt"/>
                <a:ea typeface="+mn-ea"/>
                <a:cs typeface="Segoe Pro Light"/>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Tree>
    <p:extLst>
      <p:ext uri="{BB962C8B-B14F-4D97-AF65-F5344CB8AC3E}">
        <p14:creationId xmlns:p14="http://schemas.microsoft.com/office/powerpoint/2010/main" val="301956161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9120768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247" y="1447801"/>
            <a:ext cx="11151918" cy="1768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716808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93939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Title Accent Color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49000" y="6500394"/>
            <a:ext cx="1079500" cy="306805"/>
          </a:xfrm>
          <a:prstGeom prst="rect">
            <a:avLst/>
          </a:prstGeom>
        </p:spPr>
      </p:pic>
    </p:spTree>
    <p:extLst>
      <p:ext uri="{BB962C8B-B14F-4D97-AF65-F5344CB8AC3E}">
        <p14:creationId xmlns:p14="http://schemas.microsoft.com/office/powerpoint/2010/main" val="67029739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826866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Shape 26"/>
        <p:cNvGrpSpPr/>
        <p:nvPr/>
      </p:nvGrpSpPr>
      <p:grpSpPr>
        <a:xfrm>
          <a:off x="0" y="0"/>
          <a:ext cx="0" cy="0"/>
          <a:chOff x="0" y="0"/>
          <a:chExt cx="0" cy="0"/>
        </a:xfrm>
      </p:grpSpPr>
      <p:sp>
        <p:nvSpPr>
          <p:cNvPr id="30" name="Shape 30"/>
          <p:cNvSpPr/>
          <p:nvPr/>
        </p:nvSpPr>
        <p:spPr>
          <a:xfrm>
            <a:off x="773930" y="464177"/>
            <a:ext cx="72400" cy="900799"/>
          </a:xfrm>
          <a:prstGeom prst="rect">
            <a:avLst/>
          </a:prstGeom>
          <a:solidFill>
            <a:srgbClr val="CD262E"/>
          </a:solidFill>
          <a:ln>
            <a:noFill/>
          </a:ln>
        </p:spPr>
        <p:txBody>
          <a:bodyPr lIns="121900" tIns="121900" rIns="121900" bIns="121900" anchor="ctr" anchorCtr="0">
            <a:noAutofit/>
          </a:bodyPr>
          <a:lstStyle/>
          <a:p>
            <a:pPr lvl="0">
              <a:spcBef>
                <a:spcPts val="0"/>
              </a:spcBef>
              <a:buNone/>
            </a:pPr>
            <a:endParaRPr sz="2489"/>
          </a:p>
        </p:txBody>
      </p:sp>
      <p:sp>
        <p:nvSpPr>
          <p:cNvPr id="31" name="Shape 31"/>
          <p:cNvSpPr/>
          <p:nvPr/>
        </p:nvSpPr>
        <p:spPr>
          <a:xfrm>
            <a:off x="12119600" y="1"/>
            <a:ext cx="72400" cy="6857999"/>
          </a:xfrm>
          <a:prstGeom prst="rect">
            <a:avLst/>
          </a:prstGeom>
          <a:solidFill>
            <a:srgbClr val="CD262E"/>
          </a:solidFill>
          <a:ln>
            <a:noFill/>
          </a:ln>
        </p:spPr>
        <p:txBody>
          <a:bodyPr lIns="121900" tIns="121900" rIns="121900" bIns="121900" anchor="ctr" anchorCtr="0">
            <a:noAutofit/>
          </a:bodyPr>
          <a:lstStyle/>
          <a:p>
            <a:pPr lvl="0">
              <a:spcBef>
                <a:spcPts val="0"/>
              </a:spcBef>
              <a:buNone/>
            </a:pPr>
            <a:endParaRPr sz="2489"/>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01064" y="694221"/>
            <a:ext cx="1531795" cy="440712"/>
          </a:xfrm>
          <a:prstGeom prst="rect">
            <a:avLst/>
          </a:prstGeom>
        </p:spPr>
      </p:pic>
      <p:sp>
        <p:nvSpPr>
          <p:cNvPr id="8" name="Shape 27"/>
          <p:cNvSpPr txBox="1">
            <a:spLocks noGrp="1"/>
          </p:cNvSpPr>
          <p:nvPr>
            <p:ph type="title" hasCustomPrompt="1"/>
          </p:nvPr>
        </p:nvSpPr>
        <p:spPr>
          <a:xfrm>
            <a:off x="1169926" y="628359"/>
            <a:ext cx="8488424" cy="572434"/>
          </a:xfrm>
          <a:prstGeom prst="rect">
            <a:avLst/>
          </a:prstGeom>
        </p:spPr>
        <p:txBody>
          <a:bodyPr lIns="91425" tIns="91425" rIns="91425" bIns="91425" anchor="t" anchorCtr="0">
            <a:spAutoFit/>
          </a:bodyPr>
          <a:lstStyle>
            <a:lvl1pPr lvl="0">
              <a:spcBef>
                <a:spcPts val="0"/>
              </a:spcBef>
              <a:defRPr sz="2800" b="0" baseline="0">
                <a:solidFill>
                  <a:srgbClr val="676767"/>
                </a:solidFill>
                <a:latin typeface="Century Gothic" panose="020B0502020202020204" pitchFamily="34" charset="0"/>
                <a:ea typeface="Century Gothic" panose="020B0502020202020204" pitchFamily="34" charset="0"/>
                <a:cs typeface="Century Gothic" panose="020B0502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s-ES" dirty="0" smtClean="0"/>
              <a:t>Haga clic aquí para editar el título</a:t>
            </a:r>
            <a:endParaRPr dirty="0"/>
          </a:p>
        </p:txBody>
      </p:sp>
    </p:spTree>
    <p:extLst>
      <p:ext uri="{BB962C8B-B14F-4D97-AF65-F5344CB8AC3E}">
        <p14:creationId xmlns:p14="http://schemas.microsoft.com/office/powerpoint/2010/main" val="24744374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ubtitle">
    <p:bg>
      <p:bgRef idx="1001">
        <a:schemeClr val="bg1"/>
      </p:bgRef>
    </p:bg>
    <p:spTree>
      <p:nvGrpSpPr>
        <p:cNvPr id="1" name="Shape 26"/>
        <p:cNvGrpSpPr/>
        <p:nvPr/>
      </p:nvGrpSpPr>
      <p:grpSpPr>
        <a:xfrm>
          <a:off x="0" y="0"/>
          <a:ext cx="0" cy="0"/>
          <a:chOff x="0" y="0"/>
          <a:chExt cx="0" cy="0"/>
        </a:xfrm>
      </p:grpSpPr>
      <p:sp>
        <p:nvSpPr>
          <p:cNvPr id="30" name="Shape 30"/>
          <p:cNvSpPr/>
          <p:nvPr/>
        </p:nvSpPr>
        <p:spPr>
          <a:xfrm>
            <a:off x="773930" y="464177"/>
            <a:ext cx="72400" cy="900799"/>
          </a:xfrm>
          <a:prstGeom prst="rect">
            <a:avLst/>
          </a:prstGeom>
          <a:solidFill>
            <a:srgbClr val="CD262E"/>
          </a:solidFill>
          <a:ln>
            <a:noFill/>
          </a:ln>
        </p:spPr>
        <p:txBody>
          <a:bodyPr lIns="121900" tIns="121900" rIns="121900" bIns="121900" anchor="ctr" anchorCtr="0">
            <a:noAutofit/>
          </a:bodyPr>
          <a:lstStyle/>
          <a:p>
            <a:pPr lvl="0">
              <a:spcBef>
                <a:spcPts val="0"/>
              </a:spcBef>
              <a:buNone/>
            </a:pPr>
            <a:endParaRPr sz="2489"/>
          </a:p>
        </p:txBody>
      </p:sp>
      <p:sp>
        <p:nvSpPr>
          <p:cNvPr id="31" name="Shape 31"/>
          <p:cNvSpPr/>
          <p:nvPr/>
        </p:nvSpPr>
        <p:spPr>
          <a:xfrm>
            <a:off x="12119600" y="1"/>
            <a:ext cx="72400" cy="6857999"/>
          </a:xfrm>
          <a:prstGeom prst="rect">
            <a:avLst/>
          </a:prstGeom>
          <a:solidFill>
            <a:srgbClr val="CD262E"/>
          </a:solidFill>
          <a:ln>
            <a:noFill/>
          </a:ln>
        </p:spPr>
        <p:txBody>
          <a:bodyPr lIns="121900" tIns="121900" rIns="121900" bIns="121900" anchor="ctr" anchorCtr="0">
            <a:noAutofit/>
          </a:bodyPr>
          <a:lstStyle/>
          <a:p>
            <a:pPr lvl="0">
              <a:spcBef>
                <a:spcPts val="0"/>
              </a:spcBef>
              <a:buNone/>
            </a:pPr>
            <a:endParaRPr sz="2489"/>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01064" y="694221"/>
            <a:ext cx="1531795" cy="440712"/>
          </a:xfrm>
          <a:prstGeom prst="rect">
            <a:avLst/>
          </a:prstGeom>
        </p:spPr>
      </p:pic>
      <p:sp>
        <p:nvSpPr>
          <p:cNvPr id="59" name="Shape 27"/>
          <p:cNvSpPr txBox="1">
            <a:spLocks noGrp="1"/>
          </p:cNvSpPr>
          <p:nvPr>
            <p:ph type="title" hasCustomPrompt="1"/>
          </p:nvPr>
        </p:nvSpPr>
        <p:spPr>
          <a:xfrm>
            <a:off x="1169678" y="464177"/>
            <a:ext cx="8488424" cy="615523"/>
          </a:xfrm>
          <a:prstGeom prst="rect">
            <a:avLst/>
          </a:prstGeom>
        </p:spPr>
        <p:txBody>
          <a:bodyPr lIns="91425" tIns="91425" rIns="91425" bIns="91425" anchor="t" anchorCtr="0">
            <a:spAutoFit/>
          </a:bodyPr>
          <a:lstStyle>
            <a:lvl1pPr lvl="0">
              <a:spcBef>
                <a:spcPts val="0"/>
              </a:spcBef>
              <a:defRPr sz="2800" b="0" baseline="0">
                <a:solidFill>
                  <a:schemeClr val="tx2"/>
                </a:solidFill>
                <a:latin typeface="Century Gothic" charset="0"/>
                <a:ea typeface="Century Gothic" charset="0"/>
                <a:cs typeface="Century Gothic"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s-ES" dirty="0" smtClean="0"/>
              <a:t>Haga clic aquí para editar el título</a:t>
            </a:r>
            <a:endParaRPr dirty="0"/>
          </a:p>
        </p:txBody>
      </p:sp>
      <p:sp>
        <p:nvSpPr>
          <p:cNvPr id="60" name="Marcador de texto 3"/>
          <p:cNvSpPr>
            <a:spLocks noGrp="1"/>
          </p:cNvSpPr>
          <p:nvPr>
            <p:ph type="body" sz="quarter" idx="10" hasCustomPrompt="1"/>
          </p:nvPr>
        </p:nvSpPr>
        <p:spPr>
          <a:xfrm>
            <a:off x="1169678" y="1096833"/>
            <a:ext cx="8488424" cy="396159"/>
          </a:xfrm>
          <a:prstGeom prst="rect">
            <a:avLst/>
          </a:prstGeom>
        </p:spPr>
        <p:txBody>
          <a:bodyPr/>
          <a:lstStyle>
            <a:lvl1pPr marL="0" indent="0">
              <a:buNone/>
              <a:defRPr sz="2400" b="0" baseline="0">
                <a:solidFill>
                  <a:schemeClr val="tx2">
                    <a:lumMod val="60000"/>
                    <a:lumOff val="40000"/>
                  </a:schemeClr>
                </a:solidFill>
                <a:latin typeface="Century Gothic" charset="0"/>
                <a:ea typeface="Century Gothic" charset="0"/>
                <a:cs typeface="Century Gothic" charset="0"/>
              </a:defRPr>
            </a:lvl1pPr>
          </a:lstStyle>
          <a:p>
            <a:pPr lvl="0"/>
            <a:r>
              <a:rPr lang="es-ES" dirty="0" smtClean="0"/>
              <a:t>Haga clic aquí para editar el subtítulo</a:t>
            </a:r>
          </a:p>
        </p:txBody>
      </p:sp>
    </p:spTree>
    <p:extLst>
      <p:ext uri="{BB962C8B-B14F-4D97-AF65-F5344CB8AC3E}">
        <p14:creationId xmlns:p14="http://schemas.microsoft.com/office/powerpoint/2010/main" val="1574285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gif"/><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2199" y="228601"/>
            <a:ext cx="11151918"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249" y="1447801"/>
            <a:ext cx="11151916" cy="1768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967112" y="6500394"/>
            <a:ext cx="1079500" cy="306805"/>
          </a:xfrm>
          <a:prstGeom prst="rect">
            <a:avLst/>
          </a:prstGeom>
        </p:spPr>
      </p:pic>
    </p:spTree>
    <p:extLst>
      <p:ext uri="{BB962C8B-B14F-4D97-AF65-F5344CB8AC3E}">
        <p14:creationId xmlns:p14="http://schemas.microsoft.com/office/powerpoint/2010/main" val="2912645296"/>
      </p:ext>
    </p:extLst>
  </p:cSld>
  <p:clrMap bg1="lt1" tx1="dk1" bg2="lt2" tx2="dk2" accent1="accent1" accent2="accent2" accent3="accent3" accent4="accent4" accent5="accent5" accent6="accent6" hlink="hlink" folHlink="folHlink"/>
  <p:sldLayoutIdLst>
    <p:sldLayoutId id="2147483702" r:id="rId1"/>
    <p:sldLayoutId id="2147483656" r:id="rId2"/>
    <p:sldLayoutId id="2147483652" r:id="rId3"/>
    <p:sldLayoutId id="2147483651" r:id="rId4"/>
    <p:sldLayoutId id="2147483703" r:id="rId5"/>
    <p:sldLayoutId id="2147483704" r:id="rId6"/>
  </p:sldLayoutIdLst>
  <p:transition>
    <p:fade/>
  </p:transition>
  <p:timing>
    <p:tnLst>
      <p:par>
        <p:cTn id="1" dur="indefinite" restart="never" nodeType="tmRoot"/>
      </p:par>
    </p:tnLst>
  </p:timing>
  <p:txStyles>
    <p:titleStyle>
      <a:lvl1pPr algn="l" defTabSz="808406" rtl="0" eaLnBrk="1" latinLnBrk="0" hangingPunct="1">
        <a:lnSpc>
          <a:spcPct val="90000"/>
        </a:lnSpc>
        <a:spcBef>
          <a:spcPct val="0"/>
        </a:spcBef>
        <a:buNone/>
        <a:defRPr lang="en-US" sz="4400" b="0" kern="1200" cap="none" spc="-89"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05971" indent="-305971" algn="l" defTabSz="808406" rtl="0" eaLnBrk="1" latinLnBrk="0" hangingPunct="1">
        <a:lnSpc>
          <a:spcPct val="90000"/>
        </a:lnSpc>
        <a:spcBef>
          <a:spcPct val="20000"/>
        </a:spcBef>
        <a:buSzPct val="90000"/>
        <a:buFont typeface="Arial" pitchFamily="34" charset="0"/>
        <a:buChar char="•"/>
        <a:defRPr sz="283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557205" indent="-251234" algn="l" defTabSz="808406" rtl="0" eaLnBrk="1" latinLnBrk="0" hangingPunct="1">
        <a:lnSpc>
          <a:spcPct val="90000"/>
        </a:lnSpc>
        <a:spcBef>
          <a:spcPct val="20000"/>
        </a:spcBef>
        <a:buSzPct val="90000"/>
        <a:buFont typeface="Arial" pitchFamily="34" charset="0"/>
        <a:buChar char="•"/>
        <a:tabLst>
          <a:tab pos="557205" algn="l"/>
        </a:tabLst>
        <a:defRPr sz="2476"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808439" indent="-251234" algn="l" defTabSz="808406" rtl="0" eaLnBrk="1" latinLnBrk="0" hangingPunct="1">
        <a:lnSpc>
          <a:spcPct val="90000"/>
        </a:lnSpc>
        <a:spcBef>
          <a:spcPct val="20000"/>
        </a:spcBef>
        <a:buSzPct val="90000"/>
        <a:buFont typeface="Arial" pitchFamily="34" charset="0"/>
        <a:buChar char="•"/>
        <a:defRPr sz="2121"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310906" indent="-197899" algn="l" defTabSz="808406" rtl="0" eaLnBrk="1" latinLnBrk="0" hangingPunct="1">
        <a:lnSpc>
          <a:spcPct val="90000"/>
        </a:lnSpc>
        <a:spcBef>
          <a:spcPct val="20000"/>
        </a:spcBef>
        <a:buSzPct val="90000"/>
        <a:buFont typeface="Arial" pitchFamily="34" charset="0"/>
        <a:buChar char="•"/>
        <a:tabLst>
          <a:tab pos="808439" algn="l"/>
        </a:tabLst>
        <a:defRPr sz="1768"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514420" indent="-203514" algn="l" defTabSz="808406" rtl="0" eaLnBrk="1" latinLnBrk="0" hangingPunct="1">
        <a:lnSpc>
          <a:spcPct val="90000"/>
        </a:lnSpc>
        <a:spcBef>
          <a:spcPct val="20000"/>
        </a:spcBef>
        <a:buSzPct val="90000"/>
        <a:buFont typeface="Arial" pitchFamily="34" charset="0"/>
        <a:buChar char="•"/>
        <a:defRPr sz="1768"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223118"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6pPr>
      <a:lvl7pPr marL="2627320"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7pPr>
      <a:lvl8pPr marL="3031524"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8pPr>
      <a:lvl9pPr marL="3435727"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9pPr>
    </p:bodyStyle>
    <p:otherStyle>
      <a:defPPr>
        <a:defRPr lang="en-US"/>
      </a:defPPr>
      <a:lvl1pPr marL="0" algn="l" defTabSz="808406" rtl="0" eaLnBrk="1" latinLnBrk="0" hangingPunct="1">
        <a:defRPr sz="1591" kern="1200">
          <a:solidFill>
            <a:schemeClr val="tx1"/>
          </a:solidFill>
          <a:latin typeface="+mn-lt"/>
          <a:ea typeface="+mn-ea"/>
          <a:cs typeface="+mn-cs"/>
        </a:defRPr>
      </a:lvl1pPr>
      <a:lvl2pPr marL="404204" algn="l" defTabSz="808406" rtl="0" eaLnBrk="1" latinLnBrk="0" hangingPunct="1">
        <a:defRPr sz="1591" kern="1200">
          <a:solidFill>
            <a:schemeClr val="tx1"/>
          </a:solidFill>
          <a:latin typeface="+mn-lt"/>
          <a:ea typeface="+mn-ea"/>
          <a:cs typeface="+mn-cs"/>
        </a:defRPr>
      </a:lvl2pPr>
      <a:lvl3pPr marL="808406" algn="l" defTabSz="808406" rtl="0" eaLnBrk="1" latinLnBrk="0" hangingPunct="1">
        <a:defRPr sz="1591" kern="1200">
          <a:solidFill>
            <a:schemeClr val="tx1"/>
          </a:solidFill>
          <a:latin typeface="+mn-lt"/>
          <a:ea typeface="+mn-ea"/>
          <a:cs typeface="+mn-cs"/>
        </a:defRPr>
      </a:lvl3pPr>
      <a:lvl4pPr marL="1212609" algn="l" defTabSz="808406" rtl="0" eaLnBrk="1" latinLnBrk="0" hangingPunct="1">
        <a:defRPr sz="1591" kern="1200">
          <a:solidFill>
            <a:schemeClr val="tx1"/>
          </a:solidFill>
          <a:latin typeface="+mn-lt"/>
          <a:ea typeface="+mn-ea"/>
          <a:cs typeface="+mn-cs"/>
        </a:defRPr>
      </a:lvl4pPr>
      <a:lvl5pPr marL="1616813" algn="l" defTabSz="808406" rtl="0" eaLnBrk="1" latinLnBrk="0" hangingPunct="1">
        <a:defRPr sz="1591" kern="1200">
          <a:solidFill>
            <a:schemeClr val="tx1"/>
          </a:solidFill>
          <a:latin typeface="+mn-lt"/>
          <a:ea typeface="+mn-ea"/>
          <a:cs typeface="+mn-cs"/>
        </a:defRPr>
      </a:lvl5pPr>
      <a:lvl6pPr marL="2021016" algn="l" defTabSz="808406" rtl="0" eaLnBrk="1" latinLnBrk="0" hangingPunct="1">
        <a:defRPr sz="1591" kern="1200">
          <a:solidFill>
            <a:schemeClr val="tx1"/>
          </a:solidFill>
          <a:latin typeface="+mn-lt"/>
          <a:ea typeface="+mn-ea"/>
          <a:cs typeface="+mn-cs"/>
        </a:defRPr>
      </a:lvl6pPr>
      <a:lvl7pPr marL="2425219" algn="l" defTabSz="808406" rtl="0" eaLnBrk="1" latinLnBrk="0" hangingPunct="1">
        <a:defRPr sz="1591" kern="1200">
          <a:solidFill>
            <a:schemeClr val="tx1"/>
          </a:solidFill>
          <a:latin typeface="+mn-lt"/>
          <a:ea typeface="+mn-ea"/>
          <a:cs typeface="+mn-cs"/>
        </a:defRPr>
      </a:lvl7pPr>
      <a:lvl8pPr marL="2829422" algn="l" defTabSz="808406" rtl="0" eaLnBrk="1" latinLnBrk="0" hangingPunct="1">
        <a:defRPr sz="1591" kern="1200">
          <a:solidFill>
            <a:schemeClr val="tx1"/>
          </a:solidFill>
          <a:latin typeface="+mn-lt"/>
          <a:ea typeface="+mn-ea"/>
          <a:cs typeface="+mn-cs"/>
        </a:defRPr>
      </a:lvl8pPr>
      <a:lvl9pPr marL="3233626" algn="l" defTabSz="808406" rtl="0" eaLnBrk="1" latinLnBrk="0" hangingPunct="1">
        <a:defRPr sz="159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2199" y="228601"/>
            <a:ext cx="11151918"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249" y="1447801"/>
            <a:ext cx="11151916" cy="1768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967112" y="6500394"/>
            <a:ext cx="1079500" cy="306805"/>
          </a:xfrm>
          <a:prstGeom prst="rect">
            <a:avLst/>
          </a:prstGeom>
        </p:spPr>
      </p:pic>
    </p:spTree>
    <p:extLst>
      <p:ext uri="{BB962C8B-B14F-4D97-AF65-F5344CB8AC3E}">
        <p14:creationId xmlns:p14="http://schemas.microsoft.com/office/powerpoint/2010/main" val="3980505230"/>
      </p:ext>
    </p:extLst>
  </p:cSld>
  <p:clrMap bg1="lt1" tx1="dk1" bg2="lt2" tx2="dk2" accent1="accent1" accent2="accent2" accent3="accent3" accent4="accent4" accent5="accent5" accent6="accent6" hlink="hlink" folHlink="folHlink"/>
  <p:sldLayoutIdLst>
    <p:sldLayoutId id="2147483701" r:id="rId1"/>
    <p:sldLayoutId id="2147483699" r:id="rId2"/>
    <p:sldLayoutId id="2147483698" r:id="rId3"/>
    <p:sldLayoutId id="2147483700" r:id="rId4"/>
  </p:sldLayoutIdLst>
  <p:transition>
    <p:fade/>
  </p:transition>
  <p:timing>
    <p:tnLst>
      <p:par>
        <p:cTn id="1" dur="indefinite" restart="never" nodeType="tmRoot"/>
      </p:par>
    </p:tnLst>
  </p:timing>
  <p:txStyles>
    <p:titleStyle>
      <a:lvl1pPr algn="l" defTabSz="808406" rtl="0" eaLnBrk="1" latinLnBrk="0" hangingPunct="1">
        <a:lnSpc>
          <a:spcPct val="90000"/>
        </a:lnSpc>
        <a:spcBef>
          <a:spcPct val="0"/>
        </a:spcBef>
        <a:buNone/>
        <a:defRPr lang="en-US" sz="4400" b="0" kern="1200" cap="none" spc="-89"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05971" indent="-305971" algn="l" defTabSz="808406" rtl="0" eaLnBrk="1" latinLnBrk="0" hangingPunct="1">
        <a:lnSpc>
          <a:spcPct val="90000"/>
        </a:lnSpc>
        <a:spcBef>
          <a:spcPct val="20000"/>
        </a:spcBef>
        <a:buSzPct val="90000"/>
        <a:buFont typeface="Arial" pitchFamily="34" charset="0"/>
        <a:buChar char="•"/>
        <a:defRPr sz="283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557205" indent="-251234" algn="l" defTabSz="808406" rtl="0" eaLnBrk="1" latinLnBrk="0" hangingPunct="1">
        <a:lnSpc>
          <a:spcPct val="90000"/>
        </a:lnSpc>
        <a:spcBef>
          <a:spcPct val="20000"/>
        </a:spcBef>
        <a:buSzPct val="90000"/>
        <a:buFont typeface="Arial" pitchFamily="34" charset="0"/>
        <a:buChar char="•"/>
        <a:tabLst>
          <a:tab pos="557205" algn="l"/>
        </a:tabLst>
        <a:defRPr sz="2476"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808439" indent="-251234" algn="l" defTabSz="808406" rtl="0" eaLnBrk="1" latinLnBrk="0" hangingPunct="1">
        <a:lnSpc>
          <a:spcPct val="90000"/>
        </a:lnSpc>
        <a:spcBef>
          <a:spcPct val="20000"/>
        </a:spcBef>
        <a:buSzPct val="90000"/>
        <a:buFont typeface="Arial" pitchFamily="34" charset="0"/>
        <a:buChar char="•"/>
        <a:defRPr sz="2121"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310906" indent="-197899" algn="l" defTabSz="808406" rtl="0" eaLnBrk="1" latinLnBrk="0" hangingPunct="1">
        <a:lnSpc>
          <a:spcPct val="90000"/>
        </a:lnSpc>
        <a:spcBef>
          <a:spcPct val="20000"/>
        </a:spcBef>
        <a:buSzPct val="90000"/>
        <a:buFont typeface="Arial" pitchFamily="34" charset="0"/>
        <a:buChar char="•"/>
        <a:tabLst>
          <a:tab pos="808439" algn="l"/>
        </a:tabLst>
        <a:defRPr sz="1768"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514420" indent="-203514" algn="l" defTabSz="808406" rtl="0" eaLnBrk="1" latinLnBrk="0" hangingPunct="1">
        <a:lnSpc>
          <a:spcPct val="90000"/>
        </a:lnSpc>
        <a:spcBef>
          <a:spcPct val="20000"/>
        </a:spcBef>
        <a:buSzPct val="90000"/>
        <a:buFont typeface="Arial" pitchFamily="34" charset="0"/>
        <a:buChar char="•"/>
        <a:defRPr sz="1768"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223118"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6pPr>
      <a:lvl7pPr marL="2627320"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7pPr>
      <a:lvl8pPr marL="3031524"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8pPr>
      <a:lvl9pPr marL="3435727"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9pPr>
    </p:bodyStyle>
    <p:otherStyle>
      <a:defPPr>
        <a:defRPr lang="en-US"/>
      </a:defPPr>
      <a:lvl1pPr marL="0" algn="l" defTabSz="808406" rtl="0" eaLnBrk="1" latinLnBrk="0" hangingPunct="1">
        <a:defRPr sz="1591" kern="1200">
          <a:solidFill>
            <a:schemeClr val="tx1"/>
          </a:solidFill>
          <a:latin typeface="+mn-lt"/>
          <a:ea typeface="+mn-ea"/>
          <a:cs typeface="+mn-cs"/>
        </a:defRPr>
      </a:lvl1pPr>
      <a:lvl2pPr marL="404204" algn="l" defTabSz="808406" rtl="0" eaLnBrk="1" latinLnBrk="0" hangingPunct="1">
        <a:defRPr sz="1591" kern="1200">
          <a:solidFill>
            <a:schemeClr val="tx1"/>
          </a:solidFill>
          <a:latin typeface="+mn-lt"/>
          <a:ea typeface="+mn-ea"/>
          <a:cs typeface="+mn-cs"/>
        </a:defRPr>
      </a:lvl2pPr>
      <a:lvl3pPr marL="808406" algn="l" defTabSz="808406" rtl="0" eaLnBrk="1" latinLnBrk="0" hangingPunct="1">
        <a:defRPr sz="1591" kern="1200">
          <a:solidFill>
            <a:schemeClr val="tx1"/>
          </a:solidFill>
          <a:latin typeface="+mn-lt"/>
          <a:ea typeface="+mn-ea"/>
          <a:cs typeface="+mn-cs"/>
        </a:defRPr>
      </a:lvl3pPr>
      <a:lvl4pPr marL="1212609" algn="l" defTabSz="808406" rtl="0" eaLnBrk="1" latinLnBrk="0" hangingPunct="1">
        <a:defRPr sz="1591" kern="1200">
          <a:solidFill>
            <a:schemeClr val="tx1"/>
          </a:solidFill>
          <a:latin typeface="+mn-lt"/>
          <a:ea typeface="+mn-ea"/>
          <a:cs typeface="+mn-cs"/>
        </a:defRPr>
      </a:lvl4pPr>
      <a:lvl5pPr marL="1616813" algn="l" defTabSz="808406" rtl="0" eaLnBrk="1" latinLnBrk="0" hangingPunct="1">
        <a:defRPr sz="1591" kern="1200">
          <a:solidFill>
            <a:schemeClr val="tx1"/>
          </a:solidFill>
          <a:latin typeface="+mn-lt"/>
          <a:ea typeface="+mn-ea"/>
          <a:cs typeface="+mn-cs"/>
        </a:defRPr>
      </a:lvl5pPr>
      <a:lvl6pPr marL="2021016" algn="l" defTabSz="808406" rtl="0" eaLnBrk="1" latinLnBrk="0" hangingPunct="1">
        <a:defRPr sz="1591" kern="1200">
          <a:solidFill>
            <a:schemeClr val="tx1"/>
          </a:solidFill>
          <a:latin typeface="+mn-lt"/>
          <a:ea typeface="+mn-ea"/>
          <a:cs typeface="+mn-cs"/>
        </a:defRPr>
      </a:lvl6pPr>
      <a:lvl7pPr marL="2425219" algn="l" defTabSz="808406" rtl="0" eaLnBrk="1" latinLnBrk="0" hangingPunct="1">
        <a:defRPr sz="1591" kern="1200">
          <a:solidFill>
            <a:schemeClr val="tx1"/>
          </a:solidFill>
          <a:latin typeface="+mn-lt"/>
          <a:ea typeface="+mn-ea"/>
          <a:cs typeface="+mn-cs"/>
        </a:defRPr>
      </a:lvl7pPr>
      <a:lvl8pPr marL="2829422" algn="l" defTabSz="808406" rtl="0" eaLnBrk="1" latinLnBrk="0" hangingPunct="1">
        <a:defRPr sz="1591" kern="1200">
          <a:solidFill>
            <a:schemeClr val="tx1"/>
          </a:solidFill>
          <a:latin typeface="+mn-lt"/>
          <a:ea typeface="+mn-ea"/>
          <a:cs typeface="+mn-cs"/>
        </a:defRPr>
      </a:lvl8pPr>
      <a:lvl9pPr marL="3233626" algn="l" defTabSz="808406" rtl="0" eaLnBrk="1" latinLnBrk="0" hangingPunct="1">
        <a:defRPr sz="15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8" Type="http://schemas.openxmlformats.org/officeDocument/2006/relationships/hyperlink" Target="https://www.w3schools.com/js/js_array_sort.asp" TargetMode="External"/><Relationship Id="rId3" Type="http://schemas.openxmlformats.org/officeDocument/2006/relationships/hyperlink" Target="https://www.typescriptlang.org/docs/handbook/basic-types.html" TargetMode="External"/><Relationship Id="rId7" Type="http://schemas.openxmlformats.org/officeDocument/2006/relationships/hyperlink" Target="https://www.w3schools.com/jsref/jsref_obj_array.asp"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hyperlink" Target="https://www.w3schools.com/js/js_arrays.asp" TargetMode="External"/><Relationship Id="rId5" Type="http://schemas.openxmlformats.org/officeDocument/2006/relationships/hyperlink" Target="https://developer.mozilla.org/en-US/docs/Web/JavaScript/Reference/Global_Objects/Array/Reduce" TargetMode="External"/><Relationship Id="rId4" Type="http://schemas.openxmlformats.org/officeDocument/2006/relationships/hyperlink" Target="https://www.tutorialspoint.com/typescript/typescript_arrays.htm" TargetMode="External"/><Relationship Id="rId9" Type="http://schemas.openxmlformats.org/officeDocument/2006/relationships/hyperlink" Target="https://www.w3schools.com/js/js_array_iteration.asp"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3.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3.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94468" y="359056"/>
            <a:ext cx="11596766" cy="1606594"/>
          </a:xfrm>
          <a:prstGeom prst="rect">
            <a:avLst/>
          </a:prstGeom>
        </p:spPr>
        <p:txBody>
          <a:bodyPr vert="horz" wrap="square" lIns="91440" tIns="0" rIns="0" bIns="0" rtlCol="0" anchor="b" anchorCtr="0">
            <a:spAutoFit/>
          </a:bodyPr>
          <a:lstStyle>
            <a:lvl1pPr algn="l" defTabSz="808406" rtl="0" eaLnBrk="1" latinLnBrk="0" hangingPunct="1">
              <a:lnSpc>
                <a:spcPct val="90000"/>
              </a:lnSpc>
              <a:spcBef>
                <a:spcPct val="0"/>
              </a:spcBef>
              <a:buNone/>
              <a:defRPr lang="en-US" sz="7200" b="0" kern="1200" cap="none" spc="-300" baseline="0">
                <a:ln w="3175">
                  <a:noFill/>
                </a:ln>
                <a:gradFill>
                  <a:gsLst>
                    <a:gs pos="100000">
                      <a:schemeClr val="bg1"/>
                    </a:gs>
                    <a:gs pos="0">
                      <a:schemeClr val="bg1"/>
                    </a:gs>
                  </a:gsLst>
                  <a:lin ang="5400000" scaled="0"/>
                </a:gradFill>
                <a:effectLst/>
                <a:latin typeface="Segoe UI Light" pitchFamily="34" charset="0"/>
                <a:ea typeface="+mn-ea"/>
                <a:cs typeface="Arial" charset="0"/>
              </a:defRPr>
            </a:lvl1pPr>
          </a:lstStyle>
          <a:p>
            <a:r>
              <a:rPr lang="es-AR" sz="5800" b="1" dirty="0" smtClean="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Programa de Entrenamiento Intensivo</a:t>
            </a:r>
            <a:br>
              <a:rPr lang="es-AR" sz="5800" b="1" dirty="0" smtClean="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br>
            <a:endParaRPr lang="es-AR" sz="5800" b="1" dirty="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endParaRPr>
          </a:p>
        </p:txBody>
      </p:sp>
      <p:sp>
        <p:nvSpPr>
          <p:cNvPr id="15" name="Title 5"/>
          <p:cNvSpPr txBox="1">
            <a:spLocks/>
          </p:cNvSpPr>
          <p:nvPr/>
        </p:nvSpPr>
        <p:spPr>
          <a:xfrm>
            <a:off x="9362783" y="1788156"/>
            <a:ext cx="2528451" cy="443198"/>
          </a:xfrm>
          <a:prstGeom prst="rect">
            <a:avLst/>
          </a:prstGeom>
        </p:spPr>
        <p:txBody>
          <a:bodyPr vert="horz" wrap="square" lIns="91440" tIns="0" rIns="0" bIns="0" rtlCol="0" anchor="b" anchorCtr="0">
            <a:spAutoFit/>
          </a:bodyPr>
          <a:lstStyle>
            <a:lvl1pPr algn="l" defTabSz="808406" rtl="0" eaLnBrk="1" latinLnBrk="0" hangingPunct="1">
              <a:lnSpc>
                <a:spcPct val="90000"/>
              </a:lnSpc>
              <a:spcBef>
                <a:spcPct val="0"/>
              </a:spcBef>
              <a:buNone/>
              <a:defRPr lang="en-US" sz="7200" b="0" kern="1200" cap="none" spc="-300" baseline="0">
                <a:ln w="3175">
                  <a:noFill/>
                </a:ln>
                <a:gradFill>
                  <a:gsLst>
                    <a:gs pos="100000">
                      <a:schemeClr val="bg1"/>
                    </a:gs>
                    <a:gs pos="0">
                      <a:schemeClr val="bg1"/>
                    </a:gs>
                  </a:gsLst>
                  <a:lin ang="5400000" scaled="0"/>
                </a:gradFill>
                <a:effectLst/>
                <a:latin typeface="Segoe UI Light" pitchFamily="34" charset="0"/>
                <a:ea typeface="+mn-ea"/>
                <a:cs typeface="Arial" charset="0"/>
              </a:defRPr>
            </a:lvl1pPr>
          </a:lstStyle>
          <a:p>
            <a:pPr algn="r"/>
            <a:r>
              <a:rPr sz="3200" dirty="0" err="1" smtClean="0">
                <a:solidFill>
                  <a:srgbClr val="FFFFFF">
                    <a:alpha val="99000"/>
                  </a:srgbClr>
                </a:solidFill>
                <a:effectLst>
                  <a:outerShdw blurRad="38100" dist="38100" dir="2700000" algn="tl">
                    <a:srgbClr val="000000">
                      <a:alpha val="43137"/>
                    </a:srgbClr>
                  </a:outerShdw>
                </a:effectLst>
                <a:latin typeface="Segoe UI Light"/>
              </a:rPr>
              <a:t>Marzo</a:t>
            </a:r>
            <a:r>
              <a:rPr sz="3200" dirty="0" smtClean="0">
                <a:solidFill>
                  <a:srgbClr val="FFFFFF">
                    <a:alpha val="99000"/>
                  </a:srgbClr>
                </a:solidFill>
                <a:effectLst>
                  <a:outerShdw blurRad="38100" dist="38100" dir="2700000" algn="tl">
                    <a:srgbClr val="000000">
                      <a:alpha val="43137"/>
                    </a:srgbClr>
                  </a:outerShdw>
                </a:effectLst>
                <a:latin typeface="Segoe UI Light"/>
              </a:rPr>
              <a:t> de 2019</a:t>
            </a:r>
            <a:endParaRPr sz="3200" dirty="0">
              <a:solidFill>
                <a:srgbClr val="FFFFFF">
                  <a:alpha val="99000"/>
                </a:srgbClr>
              </a:solidFill>
              <a:effectLst>
                <a:outerShdw blurRad="38100" dist="38100" dir="2700000" algn="tl">
                  <a:srgbClr val="000000">
                    <a:alpha val="43137"/>
                  </a:srgbClr>
                </a:outerShdw>
              </a:effectLst>
              <a:latin typeface="Segoe UI Light"/>
            </a:endParaRPr>
          </a:p>
        </p:txBody>
      </p:sp>
      <p:sp>
        <p:nvSpPr>
          <p:cNvPr id="16" name="Title 5"/>
          <p:cNvSpPr txBox="1">
            <a:spLocks/>
          </p:cNvSpPr>
          <p:nvPr/>
        </p:nvSpPr>
        <p:spPr>
          <a:xfrm>
            <a:off x="294468" y="5968403"/>
            <a:ext cx="10261600" cy="553998"/>
          </a:xfrm>
          <a:prstGeom prst="rect">
            <a:avLst/>
          </a:prstGeom>
        </p:spPr>
        <p:txBody>
          <a:bodyPr vert="horz" wrap="square" lIns="91440" tIns="0" rIns="0" bIns="0" rtlCol="0" anchor="b" anchorCtr="0">
            <a:spAutoFit/>
          </a:bodyPr>
          <a:lstStyle>
            <a:lvl1pPr algn="l" defTabSz="808406" rtl="0" eaLnBrk="1" latinLnBrk="0" hangingPunct="1">
              <a:lnSpc>
                <a:spcPct val="90000"/>
              </a:lnSpc>
              <a:spcBef>
                <a:spcPct val="0"/>
              </a:spcBef>
              <a:buNone/>
              <a:defRPr lang="en-US" sz="7200" b="0" kern="1200" cap="none" spc="-300" baseline="0">
                <a:ln w="3175">
                  <a:noFill/>
                </a:ln>
                <a:gradFill>
                  <a:gsLst>
                    <a:gs pos="100000">
                      <a:schemeClr val="bg1"/>
                    </a:gs>
                    <a:gs pos="0">
                      <a:schemeClr val="bg1"/>
                    </a:gs>
                  </a:gsLst>
                  <a:lin ang="5400000" scaled="0"/>
                </a:gradFill>
                <a:effectLst/>
                <a:latin typeface="Segoe UI Light" pitchFamily="34" charset="0"/>
                <a:ea typeface="+mn-ea"/>
                <a:cs typeface="Arial" charset="0"/>
              </a:defRPr>
            </a:lvl1pPr>
          </a:lstStyle>
          <a:p>
            <a:r>
              <a:rPr lang="es-AR" sz="4000" b="1" dirty="0" smtClean="0">
                <a:solidFill>
                  <a:srgbClr val="FFFFFF">
                    <a:alpha val="99000"/>
                  </a:srgbClr>
                </a:solidFill>
                <a:effectLst>
                  <a:outerShdw blurRad="38100" dist="38100" dir="2700000" algn="tl">
                    <a:srgbClr val="000000">
                      <a:alpha val="43137"/>
                    </a:srgbClr>
                  </a:outerShdw>
                </a:effectLst>
                <a:latin typeface="Segoe UI Light"/>
              </a:rPr>
              <a:t>Día 03 – Introducción a la POO con </a:t>
            </a:r>
            <a:r>
              <a:rPr lang="es-AR" sz="4000" b="1" dirty="0" err="1" smtClean="0">
                <a:solidFill>
                  <a:srgbClr val="FFFFFF">
                    <a:alpha val="99000"/>
                  </a:srgbClr>
                </a:solidFill>
                <a:effectLst>
                  <a:outerShdw blurRad="38100" dist="38100" dir="2700000" algn="tl">
                    <a:srgbClr val="000000">
                      <a:alpha val="43137"/>
                    </a:srgbClr>
                  </a:outerShdw>
                </a:effectLst>
                <a:latin typeface="Segoe UI Light"/>
              </a:rPr>
              <a:t>TypeScript</a:t>
            </a:r>
            <a:endParaRPr lang="es-AR" sz="4000" b="1" dirty="0">
              <a:solidFill>
                <a:srgbClr val="FFFFFF">
                  <a:alpha val="99000"/>
                </a:srgbClr>
              </a:solidFill>
              <a:effectLst>
                <a:outerShdw blurRad="38100" dist="38100" dir="2700000" algn="tl">
                  <a:srgbClr val="000000">
                    <a:alpha val="43137"/>
                  </a:srgbClr>
                </a:outerShdw>
              </a:effectLst>
              <a:latin typeface="Segoe UI Light"/>
            </a:endParaRPr>
          </a:p>
        </p:txBody>
      </p:sp>
      <p:sp>
        <p:nvSpPr>
          <p:cNvPr id="18" name="Title 1"/>
          <p:cNvSpPr txBox="1">
            <a:spLocks/>
          </p:cNvSpPr>
          <p:nvPr/>
        </p:nvSpPr>
        <p:spPr>
          <a:xfrm>
            <a:off x="294468" y="1621956"/>
            <a:ext cx="11596766" cy="609398"/>
          </a:xfrm>
          <a:prstGeom prst="rect">
            <a:avLst/>
          </a:prstGeom>
        </p:spPr>
        <p:txBody>
          <a:bodyPr vert="horz" wrap="square" lIns="91440" tIns="0" rIns="0" bIns="0" rtlCol="0" anchor="b" anchorCtr="0">
            <a:spAutoFit/>
          </a:bodyPr>
          <a:lstStyle>
            <a:lvl1pPr algn="l" defTabSz="808406" rtl="0" eaLnBrk="1" latinLnBrk="0" hangingPunct="1">
              <a:lnSpc>
                <a:spcPct val="90000"/>
              </a:lnSpc>
              <a:spcBef>
                <a:spcPct val="0"/>
              </a:spcBef>
              <a:buNone/>
              <a:defRPr lang="en-US" sz="7200" b="0" kern="1200" cap="none" spc="-300" baseline="0">
                <a:ln w="3175">
                  <a:noFill/>
                </a:ln>
                <a:gradFill>
                  <a:gsLst>
                    <a:gs pos="100000">
                      <a:schemeClr val="bg1"/>
                    </a:gs>
                    <a:gs pos="0">
                      <a:schemeClr val="bg1"/>
                    </a:gs>
                  </a:gsLst>
                  <a:lin ang="5400000" scaled="0"/>
                </a:gradFill>
                <a:effectLst/>
                <a:latin typeface="Segoe UI Light" pitchFamily="34" charset="0"/>
                <a:ea typeface="+mn-ea"/>
                <a:cs typeface="Arial" charset="0"/>
              </a:defRPr>
            </a:lvl1pPr>
          </a:lstStyle>
          <a:p>
            <a:pPr lvl="0">
              <a:defRPr/>
            </a:pPr>
            <a:r>
              <a:rPr lang="es-AR" sz="4400" i="1" dirty="0" smtClean="0">
                <a:gradFill>
                  <a:gsLst>
                    <a:gs pos="100000">
                      <a:srgbClr val="FFFFFF"/>
                    </a:gs>
                    <a:gs pos="0">
                      <a:srgbClr val="FFFFFF"/>
                    </a:gs>
                  </a:gsLst>
                  <a:lin ang="5400000" scaled="0"/>
                </a:gradFill>
                <a:effectLst>
                  <a:outerShdw blurRad="38100" dist="38100" dir="2700000" algn="tl">
                    <a:srgbClr val="000000">
                      <a:alpha val="43137"/>
                    </a:srgbClr>
                  </a:outerShdw>
                </a:effectLst>
                <a:latin typeface="Segoe UI"/>
                <a:cs typeface="Segoe UI Semibold" panose="020B0702040204020203" pitchFamily="34" charset="0"/>
              </a:rPr>
              <a:t>Desarrollador Web Full </a:t>
            </a:r>
            <a:r>
              <a:rPr lang="es-AR" sz="4400" i="1" dirty="0" err="1" smtClean="0">
                <a:gradFill>
                  <a:gsLst>
                    <a:gs pos="100000">
                      <a:srgbClr val="FFFFFF"/>
                    </a:gs>
                    <a:gs pos="0">
                      <a:srgbClr val="FFFFFF"/>
                    </a:gs>
                  </a:gsLst>
                  <a:lin ang="5400000" scaled="0"/>
                </a:gradFill>
                <a:effectLst>
                  <a:outerShdw blurRad="38100" dist="38100" dir="2700000" algn="tl">
                    <a:srgbClr val="000000">
                      <a:alpha val="43137"/>
                    </a:srgbClr>
                  </a:outerShdw>
                </a:effectLst>
                <a:latin typeface="Segoe UI"/>
                <a:cs typeface="Segoe UI Semibold" panose="020B0702040204020203" pitchFamily="34" charset="0"/>
              </a:rPr>
              <a:t>Stack</a:t>
            </a:r>
            <a:endParaRPr lang="es-AR" sz="4400" i="1" dirty="0">
              <a:gradFill>
                <a:gsLst>
                  <a:gs pos="100000">
                    <a:srgbClr val="FFFFFF"/>
                  </a:gs>
                  <a:gs pos="0">
                    <a:srgbClr val="FFFFFF"/>
                  </a:gs>
                </a:gsLst>
                <a:lin ang="5400000" scaled="0"/>
              </a:gradFill>
              <a:effectLst>
                <a:outerShdw blurRad="38100" dist="38100" dir="2700000" algn="tl">
                  <a:srgbClr val="000000">
                    <a:alpha val="43137"/>
                  </a:srgbClr>
                </a:outerShdw>
              </a:effectLst>
              <a:latin typeface="Segoe UI"/>
              <a:cs typeface="Segoe UI Semibold" panose="020B0702040204020203" pitchFamily="34" charset="0"/>
            </a:endParaRPr>
          </a:p>
        </p:txBody>
      </p:sp>
      <p:pic>
        <p:nvPicPr>
          <p:cNvPr id="4" name="Picture 3" descr="Angular (application platform) - Wikipedi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05" y="2547334"/>
            <a:ext cx="2726371" cy="2726371"/>
          </a:xfrm>
          <a:prstGeom prst="rect">
            <a:avLst/>
          </a:prstGeom>
        </p:spPr>
      </p:pic>
      <p:pic>
        <p:nvPicPr>
          <p:cNvPr id="7" name="Picture 6" descr="Getting Started With Nodejs and Express Framework | jr0cke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9918" y="3126759"/>
            <a:ext cx="3153025" cy="1763205"/>
          </a:xfrm>
          <a:prstGeom prst="rect">
            <a:avLst/>
          </a:prstGeom>
        </p:spPr>
      </p:pic>
      <p:pic>
        <p:nvPicPr>
          <p:cNvPr id="8" name="Picture 7" descr="EditorConfi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9651" y="2547334"/>
            <a:ext cx="1832834" cy="1832834"/>
          </a:xfrm>
          <a:prstGeom prst="rect">
            <a:avLst/>
          </a:prstGeom>
        </p:spPr>
      </p:pic>
      <p:pic>
        <p:nvPicPr>
          <p:cNvPr id="2" name="Picture 1" descr="SimoZ WeB: &quot;dtsrun&quot; non è riconosciuto come comando ..."/>
          <p:cNvPicPr>
            <a:picLocks noChangeAspect="1"/>
          </p:cNvPicPr>
          <p:nvPr/>
        </p:nvPicPr>
        <p:blipFill>
          <a:blip r:embed="rId6">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tretch>
            <a:fillRect/>
          </a:stretch>
        </p:blipFill>
        <p:spPr>
          <a:xfrm>
            <a:off x="7660334" y="2899751"/>
            <a:ext cx="1450007" cy="1189005"/>
          </a:xfrm>
          <a:prstGeom prst="rect">
            <a:avLst/>
          </a:prstGeom>
        </p:spPr>
      </p:pic>
      <p:pic>
        <p:nvPicPr>
          <p:cNvPr id="6" name="Picture 5"/>
          <p:cNvPicPr>
            <a:picLocks noChangeAspect="1"/>
          </p:cNvPicPr>
          <p:nvPr/>
        </p:nvPicPr>
        <p:blipFill rotWithShape="1">
          <a:blip r:embed="rId8">
            <a:extLst>
              <a:ext uri="{28A0092B-C50C-407E-A947-70E740481C1C}">
                <a14:useLocalDpi xmlns:a14="http://schemas.microsoft.com/office/drawing/2010/main" val="0"/>
              </a:ext>
            </a:extLst>
          </a:blip>
          <a:srcRect r="35288"/>
          <a:stretch/>
        </p:blipFill>
        <p:spPr>
          <a:xfrm>
            <a:off x="9830383" y="4635650"/>
            <a:ext cx="1881337" cy="1310118"/>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96039" y="4408221"/>
            <a:ext cx="2541247" cy="1905936"/>
          </a:xfrm>
          <a:prstGeom prst="rect">
            <a:avLst/>
          </a:prstGeom>
        </p:spPr>
      </p:pic>
    </p:spTree>
    <p:extLst>
      <p:ext uri="{BB962C8B-B14F-4D97-AF65-F5344CB8AC3E}">
        <p14:creationId xmlns:p14="http://schemas.microsoft.com/office/powerpoint/2010/main" val="627419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¿Qué es un Objeto?</a:t>
            </a:r>
            <a:endParaRPr lang="es-AR" dirty="0"/>
          </a:p>
        </p:txBody>
      </p:sp>
      <p:sp>
        <p:nvSpPr>
          <p:cNvPr id="3" name="Content Placeholder 2"/>
          <p:cNvSpPr>
            <a:spLocks noGrp="1"/>
          </p:cNvSpPr>
          <p:nvPr>
            <p:ph idx="1"/>
          </p:nvPr>
        </p:nvSpPr>
        <p:spPr>
          <a:xfrm>
            <a:off x="519247" y="1447801"/>
            <a:ext cx="11151918" cy="3847656"/>
          </a:xfrm>
        </p:spPr>
        <p:txBody>
          <a:bodyPr/>
          <a:lstStyle/>
          <a:p>
            <a:pPr marL="457200" indent="-457200"/>
            <a:r>
              <a:rPr lang="es-CR" sz="3200" dirty="0"/>
              <a:t>Entidades Físicas </a:t>
            </a:r>
          </a:p>
          <a:p>
            <a:pPr marL="708434" lvl="1" indent="-457200"/>
            <a:r>
              <a:rPr lang="es-CR" sz="2846" dirty="0" smtClean="0"/>
              <a:t>Perro, Vehículo, Casa, Producto</a:t>
            </a:r>
            <a:br>
              <a:rPr lang="es-CR" sz="2846" dirty="0" smtClean="0"/>
            </a:br>
            <a:endParaRPr lang="es-CR" sz="2846" dirty="0" smtClean="0"/>
          </a:p>
          <a:p>
            <a:pPr marL="457200" indent="-457200"/>
            <a:r>
              <a:rPr lang="es-CR" sz="3200" dirty="0"/>
              <a:t>Entidades Conceptuales </a:t>
            </a:r>
          </a:p>
          <a:p>
            <a:pPr lvl="1"/>
            <a:r>
              <a:rPr lang="es-CR" sz="2846" dirty="0"/>
              <a:t>Proceso Químico, </a:t>
            </a:r>
            <a:r>
              <a:rPr lang="es-AR" sz="2846" dirty="0" smtClean="0"/>
              <a:t>Transacción </a:t>
            </a:r>
            <a:r>
              <a:rPr lang="es-AR" sz="2846" dirty="0"/>
              <a:t>Bancaria, </a:t>
            </a:r>
            <a:r>
              <a:rPr lang="es-AR" sz="2846" dirty="0" smtClean="0"/>
              <a:t>Deuda</a:t>
            </a:r>
          </a:p>
          <a:p>
            <a:pPr marL="305971" lvl="1" indent="0">
              <a:buNone/>
            </a:pPr>
            <a:endParaRPr lang="es-CR" sz="2846" dirty="0"/>
          </a:p>
          <a:p>
            <a:pPr marL="457200" indent="-457200"/>
            <a:r>
              <a:rPr lang="es-CR" sz="3200" dirty="0"/>
              <a:t>Entidades de Software </a:t>
            </a:r>
          </a:p>
          <a:p>
            <a:pPr lvl="1"/>
            <a:r>
              <a:rPr lang="es-CR" sz="2846" dirty="0" err="1" smtClean="0"/>
              <a:t>List</a:t>
            </a:r>
            <a:r>
              <a:rPr lang="es-CR" sz="2846" dirty="0" smtClean="0"/>
              <a:t>, </a:t>
            </a:r>
            <a:r>
              <a:rPr lang="es-AR" sz="2846" dirty="0" err="1" smtClean="0"/>
              <a:t>Exception</a:t>
            </a:r>
            <a:endParaRPr lang="es-CR" sz="2846" dirty="0"/>
          </a:p>
        </p:txBody>
      </p:sp>
    </p:spTree>
    <p:extLst>
      <p:ext uri="{BB962C8B-B14F-4D97-AF65-F5344CB8AC3E}">
        <p14:creationId xmlns:p14="http://schemas.microsoft.com/office/powerpoint/2010/main" val="13903585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¿Qué es un Objeto?</a:t>
            </a:r>
            <a:endParaRPr lang="es-AR" dirty="0"/>
          </a:p>
        </p:txBody>
      </p:sp>
      <p:sp>
        <p:nvSpPr>
          <p:cNvPr id="3" name="Content Placeholder 2"/>
          <p:cNvSpPr>
            <a:spLocks noGrp="1"/>
          </p:cNvSpPr>
          <p:nvPr>
            <p:ph idx="1"/>
          </p:nvPr>
        </p:nvSpPr>
        <p:spPr>
          <a:xfrm>
            <a:off x="552199" y="1447801"/>
            <a:ext cx="11151918" cy="1959076"/>
          </a:xfrm>
        </p:spPr>
        <p:txBody>
          <a:bodyPr/>
          <a:lstStyle/>
          <a:p>
            <a:pPr lvl="1"/>
            <a:endParaRPr lang="es-AR" sz="3554" dirty="0" smtClean="0"/>
          </a:p>
          <a:p>
            <a:pPr lvl="1"/>
            <a:r>
              <a:rPr lang="es-AR" sz="3554" dirty="0" smtClean="0"/>
              <a:t>¿</a:t>
            </a:r>
            <a:r>
              <a:rPr lang="es-AR" sz="3554" dirty="0"/>
              <a:t>Dónde pongo el límite para definir un sistema con objetos?</a:t>
            </a:r>
          </a:p>
          <a:p>
            <a:pPr marL="305971" lvl="1" indent="0">
              <a:buNone/>
            </a:pPr>
            <a:endParaRPr lang="es-AR" dirty="0"/>
          </a:p>
          <a:p>
            <a:pPr marL="305971" lvl="1" indent="0">
              <a:buNone/>
            </a:pPr>
            <a:r>
              <a:rPr lang="es-AR" dirty="0"/>
              <a:t>	</a:t>
            </a:r>
            <a:endParaRPr lang="es-CR" sz="2846" dirty="0"/>
          </a:p>
        </p:txBody>
      </p:sp>
      <p:sp>
        <p:nvSpPr>
          <p:cNvPr id="7" name="Rectangle 6"/>
          <p:cNvSpPr/>
          <p:nvPr/>
        </p:nvSpPr>
        <p:spPr>
          <a:xfrm>
            <a:off x="664474" y="3548286"/>
            <a:ext cx="10927368" cy="968214"/>
          </a:xfrm>
          <a:prstGeom prst="rect">
            <a:avLst/>
          </a:prstGeom>
        </p:spPr>
        <p:txBody>
          <a:bodyPr wrap="square">
            <a:spAutoFit/>
          </a:bodyPr>
          <a:lstStyle/>
          <a:p>
            <a:pPr marL="305971" lvl="1" indent="0">
              <a:buNone/>
            </a:pPr>
            <a:r>
              <a:rPr lang="es-AR" sz="2846"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rPr>
              <a:t>“Un sistema es un conjunto de objetos que se envían mensajes para alcanzar un determinado objetivo”</a:t>
            </a:r>
            <a:endParaRPr lang="es-CR" sz="2846"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ndParaRPr>
          </a:p>
        </p:txBody>
      </p:sp>
    </p:spTree>
    <p:extLst>
      <p:ext uri="{BB962C8B-B14F-4D97-AF65-F5344CB8AC3E}">
        <p14:creationId xmlns:p14="http://schemas.microsoft.com/office/powerpoint/2010/main" val="159026062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Características Fundamentales </a:t>
            </a:r>
            <a:endParaRPr lang="es-AR" dirty="0"/>
          </a:p>
        </p:txBody>
      </p:sp>
      <p:sp>
        <p:nvSpPr>
          <p:cNvPr id="3" name="Content Placeholder 2"/>
          <p:cNvSpPr>
            <a:spLocks noGrp="1"/>
          </p:cNvSpPr>
          <p:nvPr>
            <p:ph idx="1"/>
          </p:nvPr>
        </p:nvSpPr>
        <p:spPr>
          <a:xfrm>
            <a:off x="519247" y="1447801"/>
            <a:ext cx="11151918" cy="3081741"/>
          </a:xfrm>
        </p:spPr>
        <p:txBody>
          <a:bodyPr/>
          <a:lstStyle/>
          <a:p>
            <a:r>
              <a:rPr lang="es-AR" sz="3600" dirty="0"/>
              <a:t>Los objetos tienen 3 características fundamentales:</a:t>
            </a:r>
          </a:p>
          <a:p>
            <a:endParaRPr lang="es-AR" dirty="0"/>
          </a:p>
          <a:p>
            <a:pPr lvl="1"/>
            <a:r>
              <a:rPr lang="es-AR" sz="3200" dirty="0" smtClean="0"/>
              <a:t>Comportamiento</a:t>
            </a:r>
          </a:p>
          <a:p>
            <a:pPr lvl="1"/>
            <a:r>
              <a:rPr lang="es-AR" sz="3200" dirty="0" smtClean="0"/>
              <a:t>Estado Interno</a:t>
            </a:r>
            <a:endParaRPr lang="es-AR" sz="3200" dirty="0"/>
          </a:p>
          <a:p>
            <a:pPr lvl="1"/>
            <a:r>
              <a:rPr lang="es-AR" sz="3200" dirty="0" smtClean="0"/>
              <a:t>Identidad</a:t>
            </a:r>
            <a:endParaRPr lang="es-AR" sz="3200" dirty="0"/>
          </a:p>
          <a:p>
            <a:endParaRPr lang="es-AR" dirty="0"/>
          </a:p>
        </p:txBody>
      </p:sp>
    </p:spTree>
    <p:extLst>
      <p:ext uri="{BB962C8B-B14F-4D97-AF65-F5344CB8AC3E}">
        <p14:creationId xmlns:p14="http://schemas.microsoft.com/office/powerpoint/2010/main" val="56636214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Comportamiento</a:t>
            </a:r>
            <a:endParaRPr lang="es-AR" dirty="0"/>
          </a:p>
        </p:txBody>
      </p:sp>
      <p:sp>
        <p:nvSpPr>
          <p:cNvPr id="3" name="Content Placeholder 2"/>
          <p:cNvSpPr>
            <a:spLocks noGrp="1"/>
          </p:cNvSpPr>
          <p:nvPr>
            <p:ph idx="1"/>
          </p:nvPr>
        </p:nvSpPr>
        <p:spPr>
          <a:xfrm>
            <a:off x="519247" y="1447801"/>
            <a:ext cx="11151918" cy="4972323"/>
          </a:xfrm>
        </p:spPr>
        <p:txBody>
          <a:bodyPr/>
          <a:lstStyle/>
          <a:p>
            <a:pPr marL="342900" indent="-342900"/>
            <a:r>
              <a:rPr lang="es-ES" sz="3600" b="1" i="1" dirty="0"/>
              <a:t>Lo que el objeto puede </a:t>
            </a:r>
            <a:r>
              <a:rPr lang="es-ES" sz="3600" b="1" i="1" dirty="0" smtClean="0"/>
              <a:t>hacer</a:t>
            </a:r>
            <a:endParaRPr lang="es-ES" sz="3600" b="1" i="1" dirty="0"/>
          </a:p>
          <a:p>
            <a:pPr marL="342900" indent="-342900"/>
            <a:r>
              <a:rPr lang="es-ES" sz="3600" dirty="0" smtClean="0"/>
              <a:t>Determina </a:t>
            </a:r>
            <a:r>
              <a:rPr lang="es-ES" sz="3600" dirty="0"/>
              <a:t>cómo éste actúa y reacciona frente a las peticiones de otros objetos</a:t>
            </a:r>
          </a:p>
          <a:p>
            <a:pPr marL="342900" indent="-342900"/>
            <a:r>
              <a:rPr lang="es-ES" sz="3600" dirty="0"/>
              <a:t>Es modelado por un conjunto de mensajes a los que el objeto puede </a:t>
            </a:r>
            <a:r>
              <a:rPr lang="es-ES" sz="3600" dirty="0" smtClean="0"/>
              <a:t>responder</a:t>
            </a:r>
          </a:p>
          <a:p>
            <a:pPr marL="342900" indent="-342900"/>
            <a:endParaRPr lang="es-ES" sz="3600" dirty="0"/>
          </a:p>
          <a:p>
            <a:pPr marL="594134" lvl="1" indent="-342900"/>
            <a:r>
              <a:rPr lang="es-ES" sz="3246" dirty="0" smtClean="0"/>
              <a:t>Ejemplo: ¿Cuál es el comportamiento de un gato? </a:t>
            </a:r>
          </a:p>
          <a:p>
            <a:pPr marL="251234" lvl="1" indent="0">
              <a:buNone/>
            </a:pPr>
            <a:r>
              <a:rPr lang="es-ES" sz="3246" dirty="0"/>
              <a:t>	</a:t>
            </a:r>
            <a:r>
              <a:rPr lang="es-ES" sz="3246" dirty="0" smtClean="0"/>
              <a:t>Maúlla, Come, Duerme </a:t>
            </a:r>
          </a:p>
          <a:p>
            <a:pPr marL="251234" lvl="1" indent="0">
              <a:buNone/>
            </a:pPr>
            <a:r>
              <a:rPr lang="es-ES" sz="3246" dirty="0"/>
              <a:t>	</a:t>
            </a:r>
            <a:r>
              <a:rPr lang="es-ES" sz="3246" dirty="0" smtClean="0"/>
              <a:t>Mensajes: Maullar, Comer, Dormir</a:t>
            </a:r>
            <a:endParaRPr lang="es-ES" sz="3246" dirty="0"/>
          </a:p>
        </p:txBody>
      </p:sp>
    </p:spTree>
    <p:extLst>
      <p:ext uri="{BB962C8B-B14F-4D97-AF65-F5344CB8AC3E}">
        <p14:creationId xmlns:p14="http://schemas.microsoft.com/office/powerpoint/2010/main" val="291064397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Implementación</a:t>
            </a:r>
            <a:endParaRPr lang="es-AR" dirty="0"/>
          </a:p>
        </p:txBody>
      </p:sp>
      <p:sp>
        <p:nvSpPr>
          <p:cNvPr id="3" name="Content Placeholder 2"/>
          <p:cNvSpPr>
            <a:spLocks noGrp="1"/>
          </p:cNvSpPr>
          <p:nvPr>
            <p:ph idx="1"/>
          </p:nvPr>
        </p:nvSpPr>
        <p:spPr>
          <a:xfrm>
            <a:off x="519247" y="1270824"/>
            <a:ext cx="11151918" cy="1969770"/>
          </a:xfrm>
        </p:spPr>
        <p:txBody>
          <a:bodyPr/>
          <a:lstStyle/>
          <a:p>
            <a:pPr marL="601663" lvl="2" indent="-342900"/>
            <a:r>
              <a:rPr lang="en-US" sz="3200" dirty="0" err="1" smtClean="0"/>
              <a:t>Es</a:t>
            </a:r>
            <a:r>
              <a:rPr lang="en-US" sz="3200" dirty="0" smtClean="0"/>
              <a:t> </a:t>
            </a:r>
            <a:r>
              <a:rPr lang="en-US" sz="3200" b="1" i="1" dirty="0" err="1" smtClean="0"/>
              <a:t>cómo</a:t>
            </a:r>
            <a:r>
              <a:rPr lang="en-US" sz="3200" dirty="0" smtClean="0"/>
              <a:t> se </a:t>
            </a:r>
            <a:r>
              <a:rPr lang="en-US" sz="3200" dirty="0" err="1" smtClean="0"/>
              <a:t>resuelve</a:t>
            </a:r>
            <a:r>
              <a:rPr lang="en-US" sz="3200" dirty="0" smtClean="0"/>
              <a:t> un </a:t>
            </a:r>
            <a:r>
              <a:rPr lang="en-US" sz="3200" dirty="0" err="1" smtClean="0"/>
              <a:t>mensaje</a:t>
            </a:r>
            <a:endParaRPr lang="en-US" sz="3200" dirty="0" smtClean="0"/>
          </a:p>
          <a:p>
            <a:pPr marL="601663" lvl="2" indent="-342900"/>
            <a:r>
              <a:rPr lang="en-US" sz="3200" dirty="0" err="1" smtClean="0"/>
              <a:t>Código</a:t>
            </a:r>
            <a:r>
              <a:rPr lang="en-US" sz="3200" dirty="0" smtClean="0"/>
              <a:t> </a:t>
            </a:r>
            <a:r>
              <a:rPr lang="en-US" sz="3200" dirty="0"/>
              <a:t>que el </a:t>
            </a:r>
            <a:r>
              <a:rPr lang="en-US" sz="3200" dirty="0" err="1"/>
              <a:t>desarrollador</a:t>
            </a:r>
            <a:r>
              <a:rPr lang="en-US" sz="3200" dirty="0"/>
              <a:t> </a:t>
            </a:r>
            <a:r>
              <a:rPr lang="en-US" sz="3200" dirty="0" smtClean="0"/>
              <a:t>define</a:t>
            </a:r>
            <a:endParaRPr lang="en-US" sz="3200" b="1" dirty="0" smtClean="0"/>
          </a:p>
          <a:p>
            <a:pPr marL="601663" lvl="2" indent="-342900"/>
            <a:r>
              <a:rPr lang="en-US" sz="3200" dirty="0" err="1" smtClean="0"/>
              <a:t>Conjunto</a:t>
            </a:r>
            <a:r>
              <a:rPr lang="en-US" sz="3200" dirty="0" smtClean="0"/>
              <a:t> </a:t>
            </a:r>
            <a:r>
              <a:rPr lang="en-US" sz="3200" dirty="0"/>
              <a:t>de </a:t>
            </a:r>
            <a:r>
              <a:rPr lang="en-US" sz="3200" dirty="0" err="1"/>
              <a:t>colaboraciones</a:t>
            </a:r>
            <a:r>
              <a:rPr lang="en-US" sz="3200" dirty="0"/>
              <a:t> que </a:t>
            </a:r>
            <a:r>
              <a:rPr lang="en-US" sz="3200" dirty="0" err="1"/>
              <a:t>realiza</a:t>
            </a:r>
            <a:r>
              <a:rPr lang="en-US" sz="3200" dirty="0"/>
              <a:t> el </a:t>
            </a:r>
            <a:r>
              <a:rPr lang="en-US" sz="3200" dirty="0" err="1"/>
              <a:t>objeto</a:t>
            </a:r>
            <a:r>
              <a:rPr lang="en-US" sz="3200" dirty="0"/>
              <a:t> para responder un </a:t>
            </a:r>
            <a:r>
              <a:rPr lang="en-US" sz="3200" dirty="0" err="1" smtClean="0"/>
              <a:t>mensaje</a:t>
            </a:r>
            <a:endParaRPr lang="en-US" sz="3200" dirty="0" smtClean="0"/>
          </a:p>
        </p:txBody>
      </p:sp>
    </p:spTree>
    <p:extLst>
      <p:ext uri="{BB962C8B-B14F-4D97-AF65-F5344CB8AC3E}">
        <p14:creationId xmlns:p14="http://schemas.microsoft.com/office/powerpoint/2010/main" val="371884006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247" y="1447801"/>
            <a:ext cx="11151918" cy="2856167"/>
          </a:xfrm>
        </p:spPr>
        <p:txBody>
          <a:bodyPr/>
          <a:lstStyle/>
          <a:p>
            <a:pPr marL="601663" lvl="2" indent="-342900"/>
            <a:r>
              <a:rPr lang="es-AR" sz="3200" dirty="0"/>
              <a:t>Mensaje es lo que el objeto emisor le envía como orden al </a:t>
            </a:r>
            <a:r>
              <a:rPr lang="es-AR" sz="3200" dirty="0" smtClean="0"/>
              <a:t>receptor</a:t>
            </a:r>
          </a:p>
          <a:p>
            <a:pPr marL="601663" lvl="2" indent="-342900"/>
            <a:r>
              <a:rPr lang="es-AR" sz="3200" dirty="0" smtClean="0"/>
              <a:t>El </a:t>
            </a:r>
            <a:r>
              <a:rPr lang="es-AR" sz="3200" dirty="0"/>
              <a:t>emisor no se entera de cómo se resuelve el mensaje, sólo lo pide </a:t>
            </a:r>
            <a:r>
              <a:rPr lang="es-AR" sz="3200" dirty="0" smtClean="0"/>
              <a:t>(¿qué?)</a:t>
            </a:r>
          </a:p>
          <a:p>
            <a:pPr marL="601663" lvl="2" indent="-342900"/>
            <a:r>
              <a:rPr lang="es-AR" sz="3200" dirty="0" smtClean="0"/>
              <a:t>El </a:t>
            </a:r>
            <a:r>
              <a:rPr lang="es-AR" sz="3200" dirty="0"/>
              <a:t>receptor recibe el mensaje y se ejecuta un </a:t>
            </a:r>
            <a:r>
              <a:rPr lang="es-AR" sz="3200" dirty="0" smtClean="0"/>
              <a:t>método (¿cómo?)</a:t>
            </a:r>
            <a:endParaRPr lang="es-AR" sz="3200" dirty="0"/>
          </a:p>
        </p:txBody>
      </p:sp>
      <p:sp>
        <p:nvSpPr>
          <p:cNvPr id="4" name="Title 1"/>
          <p:cNvSpPr>
            <a:spLocks noGrp="1"/>
          </p:cNvSpPr>
          <p:nvPr>
            <p:ph type="title"/>
          </p:nvPr>
        </p:nvSpPr>
        <p:spPr>
          <a:xfrm>
            <a:off x="552199" y="228601"/>
            <a:ext cx="11151918" cy="609398"/>
          </a:xfrm>
        </p:spPr>
        <p:txBody>
          <a:bodyPr/>
          <a:lstStyle/>
          <a:p>
            <a:r>
              <a:rPr lang="es-AR" dirty="0" smtClean="0"/>
              <a:t>Mensajes y Métodos</a:t>
            </a:r>
            <a:endParaRPr lang="es-AR" dirty="0"/>
          </a:p>
        </p:txBody>
      </p:sp>
    </p:spTree>
    <p:extLst>
      <p:ext uri="{BB962C8B-B14F-4D97-AF65-F5344CB8AC3E}">
        <p14:creationId xmlns:p14="http://schemas.microsoft.com/office/powerpoint/2010/main" val="367885308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Identidad</a:t>
            </a:r>
            <a:endParaRPr lang="es-AR" dirty="0"/>
          </a:p>
        </p:txBody>
      </p:sp>
      <p:sp>
        <p:nvSpPr>
          <p:cNvPr id="3" name="Content Placeholder 2"/>
          <p:cNvSpPr>
            <a:spLocks noGrp="1"/>
          </p:cNvSpPr>
          <p:nvPr>
            <p:ph idx="1"/>
          </p:nvPr>
        </p:nvSpPr>
        <p:spPr>
          <a:xfrm>
            <a:off x="519247" y="1447801"/>
            <a:ext cx="11151918" cy="3532185"/>
          </a:xfrm>
        </p:spPr>
        <p:txBody>
          <a:bodyPr/>
          <a:lstStyle/>
          <a:p>
            <a:pPr marL="342900" indent="-342900"/>
            <a:r>
              <a:rPr lang="es-ES" sz="3200" b="1" i="1" dirty="0"/>
              <a:t>Lo que el objeto es</a:t>
            </a:r>
          </a:p>
          <a:p>
            <a:pPr marL="342900" indent="-342900"/>
            <a:r>
              <a:rPr lang="es-ES" sz="3200" dirty="0"/>
              <a:t>Todo objeto tiene una determinada identidad, que es única</a:t>
            </a:r>
          </a:p>
          <a:p>
            <a:pPr marL="342900" indent="-342900"/>
            <a:r>
              <a:rPr lang="es-ES" sz="3200" dirty="0"/>
              <a:t>Ningún objeto es idéntico a otro</a:t>
            </a:r>
          </a:p>
          <a:p>
            <a:pPr marL="342900" indent="-342900"/>
            <a:r>
              <a:rPr lang="es-ES" sz="3200" dirty="0"/>
              <a:t>Identidad </a:t>
            </a:r>
            <a:r>
              <a:rPr lang="es-ES" sz="3200" b="1" i="1" dirty="0"/>
              <a:t>no</a:t>
            </a:r>
            <a:r>
              <a:rPr lang="es-ES" sz="3200" dirty="0"/>
              <a:t> es igualdad</a:t>
            </a:r>
          </a:p>
          <a:p>
            <a:pPr marL="342900" indent="-342900"/>
            <a:r>
              <a:rPr lang="es-ES" sz="3200" dirty="0"/>
              <a:t>La igualdad depende del contexto. La identidad es única para cada </a:t>
            </a:r>
            <a:r>
              <a:rPr lang="es-ES" sz="3200" dirty="0" smtClean="0"/>
              <a:t>objeto</a:t>
            </a:r>
            <a:endParaRPr lang="es-ES" sz="3200" dirty="0"/>
          </a:p>
          <a:p>
            <a:endParaRPr lang="es-AR" dirty="0"/>
          </a:p>
        </p:txBody>
      </p:sp>
    </p:spTree>
    <p:extLst>
      <p:ext uri="{BB962C8B-B14F-4D97-AF65-F5344CB8AC3E}">
        <p14:creationId xmlns:p14="http://schemas.microsoft.com/office/powerpoint/2010/main" val="379942536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Referencia</a:t>
            </a:r>
            <a:endParaRPr lang="es-AR" dirty="0"/>
          </a:p>
        </p:txBody>
      </p:sp>
      <p:sp>
        <p:nvSpPr>
          <p:cNvPr id="3" name="Content Placeholder 2"/>
          <p:cNvSpPr>
            <a:spLocks noGrp="1"/>
          </p:cNvSpPr>
          <p:nvPr>
            <p:ph idx="1"/>
          </p:nvPr>
        </p:nvSpPr>
        <p:spPr>
          <a:xfrm>
            <a:off x="552199" y="1374058"/>
            <a:ext cx="11151918" cy="1969770"/>
          </a:xfrm>
        </p:spPr>
        <p:txBody>
          <a:bodyPr/>
          <a:lstStyle/>
          <a:p>
            <a:pPr marL="342900" indent="-342900"/>
            <a:r>
              <a:rPr lang="es-ES" sz="3200" dirty="0" smtClean="0"/>
              <a:t>Permite que los objetos se conozcan</a:t>
            </a:r>
          </a:p>
          <a:p>
            <a:pPr marL="342900" indent="-342900"/>
            <a:r>
              <a:rPr lang="es-ES" sz="3200" dirty="0" smtClean="0"/>
              <a:t>Es</a:t>
            </a:r>
            <a:r>
              <a:rPr lang="es-ES" sz="3200" i="1" dirty="0" smtClean="0"/>
              <a:t> una flecha </a:t>
            </a:r>
            <a:r>
              <a:rPr lang="es-ES" sz="3200" dirty="0" smtClean="0"/>
              <a:t>que “a</a:t>
            </a:r>
            <a:r>
              <a:rPr lang="es-AR" sz="3200" dirty="0" smtClean="0"/>
              <a:t>punta” a </a:t>
            </a:r>
            <a:r>
              <a:rPr lang="es-AR" sz="3200" dirty="0"/>
              <a:t>un </a:t>
            </a:r>
            <a:r>
              <a:rPr lang="es-AR" sz="3200" dirty="0" smtClean="0"/>
              <a:t>objeto</a:t>
            </a:r>
          </a:p>
          <a:p>
            <a:pPr marL="342900" indent="-342900"/>
            <a:r>
              <a:rPr lang="es-AR" sz="3200" dirty="0" smtClean="0"/>
              <a:t>Necesita </a:t>
            </a:r>
            <a:r>
              <a:rPr lang="es-AR" sz="3200" dirty="0"/>
              <a:t>un nombre, que es la forma que tiene el observador de dirigirse al objeto </a:t>
            </a:r>
            <a:r>
              <a:rPr lang="es-AR" sz="3200" dirty="0" smtClean="0"/>
              <a:t>observado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025" y="3452184"/>
            <a:ext cx="7331951" cy="2970300"/>
          </a:xfrm>
          <a:prstGeom prst="rect">
            <a:avLst/>
          </a:prstGeom>
        </p:spPr>
      </p:pic>
    </p:spTree>
    <p:extLst>
      <p:ext uri="{BB962C8B-B14F-4D97-AF65-F5344CB8AC3E}">
        <p14:creationId xmlns:p14="http://schemas.microsoft.com/office/powerpoint/2010/main" val="38084880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Estado Interno</a:t>
            </a:r>
            <a:endParaRPr lang="es-AR" dirty="0"/>
          </a:p>
        </p:txBody>
      </p:sp>
      <p:sp>
        <p:nvSpPr>
          <p:cNvPr id="3" name="Content Placeholder 2"/>
          <p:cNvSpPr>
            <a:spLocks noGrp="1"/>
          </p:cNvSpPr>
          <p:nvPr>
            <p:ph idx="1"/>
          </p:nvPr>
        </p:nvSpPr>
        <p:spPr>
          <a:xfrm>
            <a:off x="520041" y="1070049"/>
            <a:ext cx="11151918" cy="2990499"/>
          </a:xfrm>
        </p:spPr>
        <p:txBody>
          <a:bodyPr/>
          <a:lstStyle/>
          <a:p>
            <a:pPr marL="342900" indent="-342900"/>
            <a:r>
              <a:rPr lang="es-ES" sz="3200" b="1" i="1" dirty="0"/>
              <a:t>Lo que el objeto </a:t>
            </a:r>
            <a:r>
              <a:rPr lang="es-ES" sz="3200" b="1" i="1" dirty="0" smtClean="0"/>
              <a:t>conoce</a:t>
            </a:r>
            <a:endParaRPr lang="es-AR" sz="3200" dirty="0" smtClean="0"/>
          </a:p>
          <a:p>
            <a:pPr marL="342900" indent="-342900"/>
            <a:r>
              <a:rPr lang="es-AR" sz="3200" dirty="0" smtClean="0"/>
              <a:t>Conjunto </a:t>
            </a:r>
            <a:r>
              <a:rPr lang="es-AR" sz="3200" dirty="0"/>
              <a:t>de referencias que tiene un </a:t>
            </a:r>
            <a:r>
              <a:rPr lang="es-AR" sz="3200" dirty="0" smtClean="0"/>
              <a:t>objeto</a:t>
            </a:r>
          </a:p>
          <a:p>
            <a:pPr marL="342900" indent="-342900"/>
            <a:r>
              <a:rPr lang="es-AR" sz="3200" dirty="0"/>
              <a:t>Cada referencia define un </a:t>
            </a:r>
            <a:r>
              <a:rPr lang="es-AR" sz="3200" b="1" dirty="0" smtClean="0"/>
              <a:t>atributo</a:t>
            </a:r>
            <a:r>
              <a:rPr lang="es-AR" sz="3200" dirty="0"/>
              <a:t>, que tiene un nombre y un </a:t>
            </a:r>
            <a:r>
              <a:rPr lang="es-AR" sz="3200" dirty="0" smtClean="0"/>
              <a:t>valor</a:t>
            </a:r>
          </a:p>
          <a:p>
            <a:pPr marL="342900" indent="-342900"/>
            <a:r>
              <a:rPr lang="es-AR" sz="3200" dirty="0" smtClean="0"/>
              <a:t>Debería ser manipulado por métodos del propio objeto</a:t>
            </a:r>
            <a:endParaRPr lang="es-ES" sz="3200" dirty="0"/>
          </a:p>
          <a:p>
            <a:endParaRPr lang="es-AR" dirty="0"/>
          </a:p>
        </p:txBody>
      </p:sp>
      <p:pic>
        <p:nvPicPr>
          <p:cNvPr id="4" name="Picture 3"/>
          <p:cNvPicPr>
            <a:picLocks noChangeAspect="1"/>
          </p:cNvPicPr>
          <p:nvPr/>
        </p:nvPicPr>
        <p:blipFill>
          <a:blip r:embed="rId3"/>
          <a:stretch>
            <a:fillRect/>
          </a:stretch>
        </p:blipFill>
        <p:spPr>
          <a:xfrm>
            <a:off x="3215292" y="3620644"/>
            <a:ext cx="5761416" cy="2993924"/>
          </a:xfrm>
          <a:prstGeom prst="rect">
            <a:avLst/>
          </a:prstGeom>
        </p:spPr>
      </p:pic>
    </p:spTree>
    <p:extLst>
      <p:ext uri="{BB962C8B-B14F-4D97-AF65-F5344CB8AC3E}">
        <p14:creationId xmlns:p14="http://schemas.microsoft.com/office/powerpoint/2010/main" val="309002615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801062" y="3124301"/>
            <a:ext cx="10589876" cy="609398"/>
          </a:xfrm>
          <a:prstGeom prst="rect">
            <a:avLst/>
          </a:prstGeom>
        </p:spPr>
        <p:txBody>
          <a:bodyPr vert="horz" wrap="square" lIns="0" tIns="0" rIns="0" bIns="0" rtlCol="0" anchor="t">
            <a:spAutoFit/>
          </a:bodyPr>
          <a:lstStyle>
            <a:lvl1pPr algn="l" defTabSz="808406" rtl="0" eaLnBrk="1" latinLnBrk="0" hangingPunct="1">
              <a:lnSpc>
                <a:spcPct val="90000"/>
              </a:lnSpc>
              <a:spcBef>
                <a:spcPct val="0"/>
              </a:spcBef>
              <a:buNone/>
              <a:defRPr lang="en-US" sz="4400" b="0" kern="1200" cap="none" spc="-89"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ctr"/>
            <a:r>
              <a:rPr lang="es-AR" b="1" dirty="0" smtClean="0">
                <a:effectLst>
                  <a:outerShdw blurRad="38100" dist="38100" dir="2700000" algn="tl">
                    <a:srgbClr val="000000">
                      <a:alpha val="43137"/>
                    </a:srgbClr>
                  </a:outerShdw>
                </a:effectLst>
              </a:rPr>
              <a:t>¿Qué es una clase?</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4928700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552199" y="228601"/>
            <a:ext cx="11151918" cy="60939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595959"/>
              </a:buClr>
              <a:buSzPts val="4400"/>
              <a:buFont typeface="Quattrocento Sans"/>
              <a:buNone/>
            </a:pPr>
            <a:r>
              <a:rPr lang="es-AR" sz="4400" b="0" i="0" u="none" strike="noStrike" cap="none" dirty="0">
                <a:solidFill>
                  <a:srgbClr val="595959"/>
                </a:solidFill>
                <a:latin typeface="Quattrocento Sans"/>
                <a:ea typeface="Quattrocento Sans"/>
                <a:cs typeface="Quattrocento Sans"/>
                <a:sym typeface="Quattrocento Sans"/>
              </a:rPr>
              <a:t>Sobre el </a:t>
            </a:r>
            <a:r>
              <a:rPr lang="es-AR" dirty="0">
                <a:solidFill>
                  <a:srgbClr val="595959"/>
                </a:solidFill>
                <a:latin typeface="Quattrocento Sans"/>
                <a:ea typeface="Quattrocento Sans"/>
                <a:cs typeface="Quattrocento Sans"/>
                <a:sym typeface="Quattrocento Sans"/>
              </a:rPr>
              <a:t>I</a:t>
            </a:r>
            <a:r>
              <a:rPr lang="es-AR" sz="4400" b="0" i="0" u="none" strike="noStrike" cap="none" dirty="0" smtClean="0">
                <a:solidFill>
                  <a:srgbClr val="595959"/>
                </a:solidFill>
                <a:latin typeface="Quattrocento Sans"/>
                <a:ea typeface="Quattrocento Sans"/>
                <a:cs typeface="Quattrocento Sans"/>
                <a:sym typeface="Quattrocento Sans"/>
              </a:rPr>
              <a:t>nstructor</a:t>
            </a:r>
            <a:endParaRPr sz="4400" b="0" i="0" u="none" strike="noStrike" cap="none" dirty="0">
              <a:solidFill>
                <a:srgbClr val="595959"/>
              </a:solidFill>
              <a:latin typeface="Quattrocento Sans"/>
              <a:ea typeface="Quattrocento Sans"/>
              <a:cs typeface="Quattrocento Sans"/>
              <a:sym typeface="Quattrocento Sans"/>
            </a:endParaRPr>
          </a:p>
        </p:txBody>
      </p:sp>
      <p:sp>
        <p:nvSpPr>
          <p:cNvPr id="118" name="Shape 118"/>
          <p:cNvSpPr txBox="1">
            <a:spLocks noGrp="1"/>
          </p:cNvSpPr>
          <p:nvPr>
            <p:ph type="body" idx="1"/>
          </p:nvPr>
        </p:nvSpPr>
        <p:spPr>
          <a:xfrm>
            <a:off x="691662" y="1199828"/>
            <a:ext cx="10821465" cy="458587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595959"/>
              </a:buClr>
              <a:buSzPts val="2520"/>
              <a:buFont typeface="Arial"/>
              <a:buNone/>
            </a:pPr>
            <a:r>
              <a:rPr lang="es-419" sz="2800" b="1" dirty="0" smtClean="0">
                <a:solidFill>
                  <a:srgbClr val="595959"/>
                </a:solidFill>
                <a:latin typeface="Quattrocento Sans"/>
                <a:sym typeface="Quattrocento Sans"/>
              </a:rPr>
              <a:t>Gonzalo Moares</a:t>
            </a:r>
            <a:endParaRPr dirty="0"/>
          </a:p>
          <a:p>
            <a:pPr marL="0" marR="0" lvl="0" indent="0" algn="l" rtl="0">
              <a:lnSpc>
                <a:spcPct val="90000"/>
              </a:lnSpc>
              <a:spcBef>
                <a:spcPts val="560"/>
              </a:spcBef>
              <a:spcAft>
                <a:spcPts val="0"/>
              </a:spcAft>
              <a:buClr>
                <a:srgbClr val="595959"/>
              </a:buClr>
              <a:buSzPts val="2520"/>
              <a:buFont typeface="Arial"/>
              <a:buNone/>
            </a:pPr>
            <a:endParaRPr sz="2800" b="1" i="0" u="none" strike="noStrike" cap="none" dirty="0">
              <a:solidFill>
                <a:srgbClr val="595959"/>
              </a:solidFill>
              <a:latin typeface="Quattrocento Sans"/>
              <a:ea typeface="Quattrocento Sans"/>
              <a:cs typeface="Quattrocento Sans"/>
              <a:sym typeface="Quattrocento Sans"/>
            </a:endParaRPr>
          </a:p>
          <a:p>
            <a:pPr marL="0" marR="0" lvl="0" indent="0" algn="l" rtl="0">
              <a:lnSpc>
                <a:spcPct val="90000"/>
              </a:lnSpc>
              <a:spcBef>
                <a:spcPts val="560"/>
              </a:spcBef>
              <a:spcAft>
                <a:spcPts val="0"/>
              </a:spcAft>
              <a:buClr>
                <a:srgbClr val="595959"/>
              </a:buClr>
              <a:buSzPts val="2520"/>
              <a:buFont typeface="Arial"/>
              <a:buNone/>
            </a:pPr>
            <a:r>
              <a:rPr lang="es-419" sz="2800" i="1" dirty="0" smtClean="0">
                <a:solidFill>
                  <a:srgbClr val="595959"/>
                </a:solidFill>
                <a:latin typeface="Quattrocento Sans"/>
                <a:ea typeface="Quattrocento Sans"/>
                <a:cs typeface="Quattrocento Sans"/>
                <a:sym typeface="Quattrocento Sans"/>
              </a:rPr>
              <a:t>Ing. En Sistemas de Información</a:t>
            </a:r>
            <a:endParaRPr lang="es-AR" sz="2800" b="0" i="1" u="none" strike="noStrike" cap="none" dirty="0" smtClean="0">
              <a:solidFill>
                <a:srgbClr val="595959"/>
              </a:solidFill>
              <a:latin typeface="Quattrocento Sans"/>
              <a:ea typeface="Quattrocento Sans"/>
              <a:cs typeface="Quattrocento Sans"/>
              <a:sym typeface="Quattrocento Sans"/>
            </a:endParaRPr>
          </a:p>
          <a:p>
            <a:pPr marL="0" marR="0" lvl="0" indent="0" algn="l" rtl="0">
              <a:lnSpc>
                <a:spcPct val="90000"/>
              </a:lnSpc>
              <a:spcBef>
                <a:spcPts val="560"/>
              </a:spcBef>
              <a:spcAft>
                <a:spcPts val="0"/>
              </a:spcAft>
              <a:buClr>
                <a:srgbClr val="595959"/>
              </a:buClr>
              <a:buSzPts val="2520"/>
              <a:buFont typeface="Arial"/>
              <a:buNone/>
            </a:pPr>
            <a:r>
              <a:rPr lang="es-419" sz="2800" i="1" dirty="0" smtClean="0">
                <a:solidFill>
                  <a:srgbClr val="595959"/>
                </a:solidFill>
                <a:latin typeface="Quattrocento Sans"/>
                <a:ea typeface="Quattrocento Sans"/>
                <a:cs typeface="Quattrocento Sans"/>
                <a:sym typeface="Quattrocento Sans"/>
              </a:rPr>
              <a:t>Technical Expert</a:t>
            </a:r>
            <a:endParaRPr sz="2800" b="0" i="1" u="none" strike="noStrike" cap="none" dirty="0">
              <a:solidFill>
                <a:srgbClr val="595959"/>
              </a:solidFill>
              <a:latin typeface="Quattrocento Sans"/>
              <a:ea typeface="Quattrocento Sans"/>
              <a:cs typeface="Quattrocento Sans"/>
              <a:sym typeface="Quattrocento Sans"/>
            </a:endParaRPr>
          </a:p>
          <a:p>
            <a:pPr marL="0" marR="0" lvl="0" indent="0" algn="l" rtl="0">
              <a:lnSpc>
                <a:spcPct val="90000"/>
              </a:lnSpc>
              <a:spcBef>
                <a:spcPts val="560"/>
              </a:spcBef>
              <a:spcAft>
                <a:spcPts val="0"/>
              </a:spcAft>
              <a:buClr>
                <a:srgbClr val="595959"/>
              </a:buClr>
              <a:buSzPts val="2520"/>
              <a:buFont typeface="Arial"/>
              <a:buNone/>
            </a:pPr>
            <a:r>
              <a:rPr lang="es-AR" sz="2800" b="0" i="0" u="none" strike="noStrike" cap="none" dirty="0">
                <a:solidFill>
                  <a:srgbClr val="595959"/>
                </a:solidFill>
                <a:latin typeface="Quattrocento Sans"/>
                <a:ea typeface="Quattrocento Sans"/>
                <a:cs typeface="Quattrocento Sans"/>
                <a:sym typeface="Quattrocento Sans"/>
              </a:rPr>
              <a:t> </a:t>
            </a:r>
            <a:r>
              <a:rPr lang="es-AR" sz="2800" dirty="0" smtClean="0">
                <a:solidFill>
                  <a:srgbClr val="595959"/>
                </a:solidFill>
                <a:latin typeface="Quattrocento Sans"/>
                <a:ea typeface="Quattrocento Sans"/>
                <a:cs typeface="Quattrocento Sans"/>
                <a:sym typeface="Quattrocento Sans"/>
              </a:rPr>
              <a:t>6 años</a:t>
            </a:r>
            <a:endParaRPr lang="es-AR" sz="2800" b="0" i="0" u="none" strike="noStrike" cap="none" dirty="0" smtClean="0">
              <a:solidFill>
                <a:srgbClr val="595959"/>
              </a:solidFill>
              <a:latin typeface="Quattrocento Sans"/>
              <a:ea typeface="Quattrocento Sans"/>
              <a:cs typeface="Quattrocento Sans"/>
              <a:sym typeface="Quattrocento Sans"/>
            </a:endParaRPr>
          </a:p>
          <a:p>
            <a:pPr marL="0" marR="0" lvl="0" indent="0" algn="l" rtl="0">
              <a:lnSpc>
                <a:spcPct val="90000"/>
              </a:lnSpc>
              <a:spcBef>
                <a:spcPts val="560"/>
              </a:spcBef>
              <a:spcAft>
                <a:spcPts val="0"/>
              </a:spcAft>
              <a:buClr>
                <a:srgbClr val="595959"/>
              </a:buClr>
              <a:buSzPts val="2520"/>
              <a:buFont typeface="Arial"/>
              <a:buNone/>
            </a:pPr>
            <a:endParaRPr sz="2800" b="0" i="0" u="none" strike="noStrike" cap="none" dirty="0">
              <a:solidFill>
                <a:srgbClr val="595959"/>
              </a:solidFill>
              <a:latin typeface="Quattrocento Sans"/>
              <a:ea typeface="Quattrocento Sans"/>
              <a:cs typeface="Quattrocento Sans"/>
              <a:sym typeface="Quattrocento Sans"/>
            </a:endParaRPr>
          </a:p>
          <a:p>
            <a:pPr marL="0" marR="0" lvl="0" indent="0" algn="l" rtl="0">
              <a:lnSpc>
                <a:spcPct val="90000"/>
              </a:lnSpc>
              <a:spcBef>
                <a:spcPts val="640"/>
              </a:spcBef>
              <a:spcAft>
                <a:spcPts val="0"/>
              </a:spcAft>
              <a:buClr>
                <a:srgbClr val="595959"/>
              </a:buClr>
              <a:buSzPts val="2880"/>
              <a:buFont typeface="Arial"/>
              <a:buNone/>
            </a:pPr>
            <a:r>
              <a:rPr lang="es-AR" sz="3200" b="0" i="0" u="none" strike="noStrike" cap="none" dirty="0">
                <a:solidFill>
                  <a:srgbClr val="595959"/>
                </a:solidFill>
                <a:latin typeface="Quattrocento Sans"/>
                <a:ea typeface="Quattrocento Sans"/>
                <a:cs typeface="Quattrocento Sans"/>
                <a:sym typeface="Quattrocento Sans"/>
              </a:rPr>
              <a:t>Principales clientes en los que trabajé…</a:t>
            </a:r>
            <a:endParaRPr dirty="0"/>
          </a:p>
          <a:p>
            <a:pPr marL="0" marR="0" lvl="0" indent="0" algn="l" rtl="0">
              <a:lnSpc>
                <a:spcPct val="90000"/>
              </a:lnSpc>
              <a:spcBef>
                <a:spcPts val="560"/>
              </a:spcBef>
              <a:spcAft>
                <a:spcPts val="0"/>
              </a:spcAft>
              <a:buClr>
                <a:srgbClr val="595959"/>
              </a:buClr>
              <a:buSzPts val="2520"/>
              <a:buFont typeface="Arial"/>
              <a:buNone/>
            </a:pPr>
            <a:r>
              <a:rPr lang="es-AR" sz="2400" b="0" i="0" u="none" strike="noStrike" cap="none" dirty="0">
                <a:solidFill>
                  <a:srgbClr val="595959"/>
                </a:solidFill>
                <a:latin typeface="Quattrocento Sans"/>
                <a:ea typeface="Quattrocento Sans"/>
                <a:cs typeface="Quattrocento Sans"/>
                <a:sym typeface="Quattrocento Sans"/>
              </a:rPr>
              <a:t> </a:t>
            </a:r>
            <a:r>
              <a:rPr lang="es-AR" sz="2400" b="0" i="0" u="none" strike="noStrike" cap="none" dirty="0" smtClean="0">
                <a:solidFill>
                  <a:srgbClr val="595959"/>
                </a:solidFill>
                <a:latin typeface="Quattrocento Sans"/>
                <a:ea typeface="Quattrocento Sans"/>
                <a:cs typeface="Quattrocento Sans"/>
                <a:sym typeface="Quattrocento Sans"/>
              </a:rPr>
              <a:t>- </a:t>
            </a:r>
            <a:r>
              <a:rPr lang="es-AR" sz="2400" i="1" dirty="0" smtClean="0">
                <a:solidFill>
                  <a:srgbClr val="595959"/>
                </a:solidFill>
                <a:latin typeface="Quattrocento Sans"/>
                <a:ea typeface="Quattrocento Sans"/>
                <a:cs typeface="Quattrocento Sans"/>
                <a:sym typeface="Quattrocento Sans"/>
              </a:rPr>
              <a:t>Banco Galicia – Prestamos por Convenio  </a:t>
            </a:r>
            <a:endParaRPr sz="2400" dirty="0" smtClean="0">
              <a:latin typeface="Quattrocento Sans"/>
            </a:endParaRPr>
          </a:p>
          <a:p>
            <a:pPr marL="0" marR="0" lvl="0" indent="0" algn="l" rtl="0">
              <a:lnSpc>
                <a:spcPct val="90000"/>
              </a:lnSpc>
              <a:spcBef>
                <a:spcPts val="480"/>
              </a:spcBef>
              <a:spcAft>
                <a:spcPts val="0"/>
              </a:spcAft>
              <a:buClr>
                <a:srgbClr val="595959"/>
              </a:buClr>
              <a:buSzPts val="2160"/>
              <a:buFont typeface="Arial"/>
              <a:buNone/>
            </a:pPr>
            <a:r>
              <a:rPr lang="es-AR" sz="2400" b="0" i="1" u="none" strike="noStrike" cap="none" dirty="0" smtClean="0">
                <a:solidFill>
                  <a:srgbClr val="595959"/>
                </a:solidFill>
                <a:latin typeface="Quattrocento Sans"/>
                <a:ea typeface="Quattrocento Sans"/>
                <a:cs typeface="Quattrocento Sans"/>
                <a:sym typeface="Quattrocento Sans"/>
              </a:rPr>
              <a:t> - Cencosud – Sistema de Administración de Valores</a:t>
            </a:r>
          </a:p>
          <a:p>
            <a:pPr marL="0" marR="0" lvl="0" indent="0" algn="l" rtl="0">
              <a:lnSpc>
                <a:spcPct val="90000"/>
              </a:lnSpc>
              <a:spcBef>
                <a:spcPts val="480"/>
              </a:spcBef>
              <a:spcAft>
                <a:spcPts val="0"/>
              </a:spcAft>
              <a:buClr>
                <a:srgbClr val="595959"/>
              </a:buClr>
              <a:buSzPts val="2160"/>
              <a:buFont typeface="Arial"/>
              <a:buNone/>
            </a:pPr>
            <a:r>
              <a:rPr lang="es-419" sz="2400" i="1" dirty="0">
                <a:solidFill>
                  <a:srgbClr val="595959"/>
                </a:solidFill>
                <a:latin typeface="Quattrocento Sans"/>
                <a:ea typeface="Quattrocento Sans"/>
                <a:cs typeface="Quattrocento Sans"/>
                <a:sym typeface="Quattrocento Sans"/>
              </a:rPr>
              <a:t> </a:t>
            </a:r>
            <a:r>
              <a:rPr lang="es-419" sz="2400" i="1" dirty="0" smtClean="0">
                <a:solidFill>
                  <a:srgbClr val="595959"/>
                </a:solidFill>
                <a:latin typeface="Quattrocento Sans"/>
                <a:ea typeface="Quattrocento Sans"/>
                <a:cs typeface="Quattrocento Sans"/>
                <a:sym typeface="Quattrocento Sans"/>
              </a:rPr>
              <a:t>- Censosud – Super.Net</a:t>
            </a:r>
            <a:endParaRPr lang="es-AR" sz="2400" b="0" i="1" u="none" strike="noStrike" cap="none" dirty="0" smtClean="0">
              <a:solidFill>
                <a:srgbClr val="595959"/>
              </a:solidFill>
              <a:latin typeface="Quattrocento Sans"/>
              <a:ea typeface="Quattrocento Sans"/>
              <a:cs typeface="Quattrocento Sans"/>
              <a:sym typeface="Quattrocento Sans"/>
            </a:endParaRPr>
          </a:p>
          <a:p>
            <a:pPr marL="0" marR="0" lvl="0" indent="0" algn="l" rtl="0">
              <a:lnSpc>
                <a:spcPct val="90000"/>
              </a:lnSpc>
              <a:spcBef>
                <a:spcPts val="480"/>
              </a:spcBef>
              <a:spcAft>
                <a:spcPts val="0"/>
              </a:spcAft>
              <a:buClr>
                <a:srgbClr val="595959"/>
              </a:buClr>
              <a:buSzPts val="2160"/>
              <a:buFont typeface="Arial"/>
              <a:buNone/>
            </a:pPr>
            <a:r>
              <a:rPr lang="es-419" sz="2400" i="1" dirty="0" smtClean="0">
                <a:solidFill>
                  <a:srgbClr val="595959"/>
                </a:solidFill>
                <a:latin typeface="Quattrocento Sans"/>
                <a:sym typeface="Quattrocento Sans"/>
              </a:rPr>
              <a:t> - Metlife – Cuenta Corriente Productores</a:t>
            </a:r>
          </a:p>
          <a:p>
            <a:pPr marL="0" lvl="0" indent="0">
              <a:spcBef>
                <a:spcPts val="480"/>
              </a:spcBef>
              <a:buClr>
                <a:srgbClr val="595959"/>
              </a:buClr>
              <a:buSzPts val="2160"/>
              <a:buNone/>
            </a:pPr>
            <a:r>
              <a:rPr lang="es-419" sz="2400" i="1" dirty="0">
                <a:solidFill>
                  <a:srgbClr val="595959"/>
                </a:solidFill>
                <a:latin typeface="Quattrocento Sans"/>
                <a:sym typeface="Quattrocento Sans"/>
              </a:rPr>
              <a:t> </a:t>
            </a:r>
            <a:r>
              <a:rPr lang="es-419" sz="2400" i="1" dirty="0" smtClean="0">
                <a:solidFill>
                  <a:srgbClr val="595959"/>
                </a:solidFill>
                <a:latin typeface="Quattrocento Sans"/>
                <a:sym typeface="Quattrocento Sans"/>
              </a:rPr>
              <a:t>- Metlife</a:t>
            </a:r>
            <a:r>
              <a:rPr lang="es-419" sz="2400" i="1" dirty="0">
                <a:solidFill>
                  <a:srgbClr val="595959"/>
                </a:solidFill>
                <a:latin typeface="Quattrocento Sans"/>
                <a:sym typeface="Quattrocento Sans"/>
              </a:rPr>
              <a:t> – </a:t>
            </a:r>
            <a:r>
              <a:rPr lang="es-419" sz="2400" i="1" dirty="0" smtClean="0">
                <a:solidFill>
                  <a:srgbClr val="595959"/>
                </a:solidFill>
                <a:latin typeface="Quattrocento Sans"/>
                <a:sym typeface="Quattrocento Sans"/>
              </a:rPr>
              <a:t>Cotizador</a:t>
            </a:r>
            <a:endParaRPr sz="2400" dirty="0" smtClean="0">
              <a:latin typeface="Quattrocento Sans"/>
            </a:endParaRPr>
          </a:p>
          <a:p>
            <a:pPr marL="0" marR="0" lvl="0" indent="0" algn="l" rtl="0">
              <a:lnSpc>
                <a:spcPct val="90000"/>
              </a:lnSpc>
              <a:spcBef>
                <a:spcPts val="480"/>
              </a:spcBef>
              <a:spcAft>
                <a:spcPts val="0"/>
              </a:spcAft>
              <a:buClr>
                <a:srgbClr val="595959"/>
              </a:buClr>
              <a:buSzPts val="2160"/>
              <a:buFont typeface="Arial"/>
              <a:buNone/>
            </a:pPr>
            <a:endParaRPr sz="2400" b="0" i="0" u="none" strike="noStrike" cap="none"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268738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¿Qué es una Clase?</a:t>
            </a:r>
          </a:p>
        </p:txBody>
      </p:sp>
      <p:sp>
        <p:nvSpPr>
          <p:cNvPr id="3" name="Content Placeholder 2"/>
          <p:cNvSpPr>
            <a:spLocks noGrp="1"/>
          </p:cNvSpPr>
          <p:nvPr>
            <p:ph idx="1"/>
          </p:nvPr>
        </p:nvSpPr>
        <p:spPr>
          <a:xfrm>
            <a:off x="519247" y="1447801"/>
            <a:ext cx="11151918" cy="984885"/>
          </a:xfrm>
        </p:spPr>
        <p:txBody>
          <a:bodyPr/>
          <a:lstStyle/>
          <a:p>
            <a:pPr marL="342900" indent="-342900"/>
            <a:r>
              <a:rPr lang="es-ES" sz="3200" dirty="0" smtClean="0"/>
              <a:t>Un molde</a:t>
            </a:r>
          </a:p>
          <a:p>
            <a:pPr marL="342900" indent="-342900"/>
            <a:r>
              <a:rPr lang="es-ES" sz="3200" dirty="0" smtClean="0"/>
              <a:t>Una forma de organizar el comportamiento de los objetos</a:t>
            </a:r>
          </a:p>
        </p:txBody>
      </p:sp>
      <p:pic>
        <p:nvPicPr>
          <p:cNvPr id="6" name="Picture 5"/>
          <p:cNvPicPr>
            <a:picLocks noChangeAspect="1"/>
          </p:cNvPicPr>
          <p:nvPr/>
        </p:nvPicPr>
        <p:blipFill>
          <a:blip r:embed="rId2"/>
          <a:stretch>
            <a:fillRect/>
          </a:stretch>
        </p:blipFill>
        <p:spPr>
          <a:xfrm>
            <a:off x="3071813" y="2769625"/>
            <a:ext cx="6048375" cy="3619500"/>
          </a:xfrm>
          <a:prstGeom prst="rect">
            <a:avLst/>
          </a:prstGeom>
        </p:spPr>
      </p:pic>
    </p:spTree>
    <p:extLst>
      <p:ext uri="{BB962C8B-B14F-4D97-AF65-F5344CB8AC3E}">
        <p14:creationId xmlns:p14="http://schemas.microsoft.com/office/powerpoint/2010/main" val="60939193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¿Qué es una Clase?</a:t>
            </a:r>
          </a:p>
        </p:txBody>
      </p:sp>
      <p:sp>
        <p:nvSpPr>
          <p:cNvPr id="3" name="Content Placeholder 2"/>
          <p:cNvSpPr>
            <a:spLocks noGrp="1"/>
          </p:cNvSpPr>
          <p:nvPr>
            <p:ph idx="1"/>
          </p:nvPr>
        </p:nvSpPr>
        <p:spPr>
          <a:xfrm>
            <a:off x="519247" y="1447801"/>
            <a:ext cx="11323708" cy="3587585"/>
          </a:xfrm>
        </p:spPr>
        <p:txBody>
          <a:bodyPr/>
          <a:lstStyle/>
          <a:p>
            <a:pPr marL="342900" indent="-342900"/>
            <a:r>
              <a:rPr lang="es-ES" sz="3600" dirty="0" smtClean="0"/>
              <a:t>Una </a:t>
            </a:r>
            <a:r>
              <a:rPr lang="es-ES" sz="3600" dirty="0"/>
              <a:t>descripción de un grupo de objetos con: </a:t>
            </a:r>
          </a:p>
          <a:p>
            <a:pPr lvl="1"/>
            <a:r>
              <a:rPr lang="es-ES" sz="3200" dirty="0" smtClean="0"/>
              <a:t>Propiedades en común (atributos)</a:t>
            </a:r>
          </a:p>
          <a:p>
            <a:pPr lvl="1"/>
            <a:r>
              <a:rPr lang="es-ES" sz="3200" dirty="0" smtClean="0"/>
              <a:t>Comportamiento similar (operaciones)</a:t>
            </a:r>
          </a:p>
          <a:p>
            <a:pPr lvl="1"/>
            <a:r>
              <a:rPr lang="es-ES" sz="3200" dirty="0" smtClean="0"/>
              <a:t>La misma forma de relacionarse con otros objetos (relaciones)</a:t>
            </a:r>
          </a:p>
          <a:p>
            <a:pPr lvl="1"/>
            <a:r>
              <a:rPr lang="es-ES" sz="3200" dirty="0" smtClean="0"/>
              <a:t>Una semántica en común (significan lo mismo)</a:t>
            </a:r>
          </a:p>
          <a:p>
            <a:endParaRPr lang="es-AR" dirty="0"/>
          </a:p>
        </p:txBody>
      </p:sp>
    </p:spTree>
    <p:extLst>
      <p:ext uri="{BB962C8B-B14F-4D97-AF65-F5344CB8AC3E}">
        <p14:creationId xmlns:p14="http://schemas.microsoft.com/office/powerpoint/2010/main" val="40046414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Definiciones</a:t>
            </a:r>
            <a:endParaRPr lang="es-AR" dirty="0"/>
          </a:p>
        </p:txBody>
      </p:sp>
      <p:sp>
        <p:nvSpPr>
          <p:cNvPr id="3" name="Content Placeholder 2"/>
          <p:cNvSpPr>
            <a:spLocks noGrp="1"/>
          </p:cNvSpPr>
          <p:nvPr>
            <p:ph idx="1"/>
          </p:nvPr>
        </p:nvSpPr>
        <p:spPr>
          <a:xfrm>
            <a:off x="519247" y="1447801"/>
            <a:ext cx="11323708" cy="2479590"/>
          </a:xfrm>
        </p:spPr>
        <p:txBody>
          <a:bodyPr/>
          <a:lstStyle/>
          <a:p>
            <a:pPr marL="342900" indent="-342900"/>
            <a:r>
              <a:rPr lang="es-ES" sz="3200" dirty="0"/>
              <a:t>Un objeto es una instancia de una </a:t>
            </a:r>
            <a:r>
              <a:rPr lang="es-ES" sz="3200" dirty="0" smtClean="0"/>
              <a:t>clase</a:t>
            </a:r>
          </a:p>
          <a:p>
            <a:pPr marL="342900" indent="-342900"/>
            <a:endParaRPr lang="es-ES" sz="3200" dirty="0" smtClean="0"/>
          </a:p>
          <a:p>
            <a:pPr marL="342900" indent="-342900"/>
            <a:r>
              <a:rPr lang="es-ES" sz="3200" dirty="0" smtClean="0"/>
              <a:t>Sintaxis: </a:t>
            </a:r>
            <a:r>
              <a:rPr lang="es-ES" sz="3200" dirty="0" err="1" smtClean="0"/>
              <a:t>Objeto.Mensaje</a:t>
            </a:r>
            <a:r>
              <a:rPr lang="es-ES" sz="3200" dirty="0" smtClean="0"/>
              <a:t>(Parámetro);</a:t>
            </a:r>
          </a:p>
          <a:p>
            <a:pPr marL="594134" lvl="1" indent="-342900"/>
            <a:r>
              <a:rPr lang="es-ES" sz="2800" dirty="0" smtClean="0"/>
              <a:t>Ejemplo: </a:t>
            </a:r>
            <a:r>
              <a:rPr lang="es-ES" sz="2800" dirty="0" err="1" smtClean="0"/>
              <a:t>ave.Volar</a:t>
            </a:r>
            <a:r>
              <a:rPr lang="es-ES" sz="2800" dirty="0" smtClean="0"/>
              <a:t>(“Buenos Aires”);</a:t>
            </a:r>
            <a:endParaRPr lang="en-US" sz="2800" dirty="0"/>
          </a:p>
          <a:p>
            <a:endParaRPr lang="es-AR" dirty="0"/>
          </a:p>
        </p:txBody>
      </p:sp>
    </p:spTree>
    <p:extLst>
      <p:ext uri="{BB962C8B-B14F-4D97-AF65-F5344CB8AC3E}">
        <p14:creationId xmlns:p14="http://schemas.microsoft.com/office/powerpoint/2010/main" val="399800342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Modificadores de Acceso</a:t>
            </a:r>
          </a:p>
        </p:txBody>
      </p:sp>
      <p:sp>
        <p:nvSpPr>
          <p:cNvPr id="3" name="Content Placeholder 2"/>
          <p:cNvSpPr>
            <a:spLocks noGrp="1"/>
          </p:cNvSpPr>
          <p:nvPr>
            <p:ph idx="1"/>
          </p:nvPr>
        </p:nvSpPr>
        <p:spPr>
          <a:xfrm>
            <a:off x="519247" y="1447801"/>
            <a:ext cx="11151918" cy="4800225"/>
          </a:xfrm>
        </p:spPr>
        <p:txBody>
          <a:bodyPr/>
          <a:lstStyle/>
          <a:p>
            <a:pPr marL="342900" indent="-342900"/>
            <a:r>
              <a:rPr lang="es-AR" sz="3600" dirty="0"/>
              <a:t>Permiten definir el nivel de acceso (visibilidad) de los miembros (atributos o métodos) de una clase</a:t>
            </a:r>
          </a:p>
          <a:p>
            <a:pPr lvl="1"/>
            <a:r>
              <a:rPr lang="es-AR" sz="3600" b="1" dirty="0" err="1" smtClean="0"/>
              <a:t>Public</a:t>
            </a:r>
            <a:r>
              <a:rPr lang="es-AR" sz="3600" dirty="0" smtClean="0"/>
              <a:t>: </a:t>
            </a:r>
            <a:r>
              <a:rPr lang="es-AR" sz="3600" dirty="0"/>
              <a:t>Cualquier clase puede “ver” los miembros públicos de otra clase</a:t>
            </a:r>
          </a:p>
          <a:p>
            <a:pPr lvl="1"/>
            <a:r>
              <a:rPr lang="es-AR" sz="3600" b="1" dirty="0" err="1" smtClean="0"/>
              <a:t>Private</a:t>
            </a:r>
            <a:r>
              <a:rPr lang="es-AR" sz="3600" dirty="0" smtClean="0"/>
              <a:t>: </a:t>
            </a:r>
            <a:r>
              <a:rPr lang="es-AR" sz="3600" dirty="0"/>
              <a:t>Sólo la clase puede ver sus propios miembros </a:t>
            </a:r>
            <a:r>
              <a:rPr lang="es-AR" sz="3600" dirty="0" smtClean="0"/>
              <a:t>privados</a:t>
            </a:r>
          </a:p>
          <a:p>
            <a:pPr lvl="1"/>
            <a:r>
              <a:rPr lang="es-419" sz="3600" b="1" dirty="0" err="1" smtClean="0"/>
              <a:t>Protected</a:t>
            </a:r>
            <a:r>
              <a:rPr lang="es-419" sz="3600" b="1" dirty="0" smtClean="0"/>
              <a:t>: </a:t>
            </a:r>
            <a:r>
              <a:rPr lang="es-419" sz="3600" dirty="0" smtClean="0"/>
              <a:t>Sólo la clase y sus clases derivadas pueden ver los miembros protegidos.</a:t>
            </a:r>
          </a:p>
          <a:p>
            <a:pPr marL="0" indent="0">
              <a:buNone/>
            </a:pPr>
            <a:endParaRPr lang="es-AR" dirty="0"/>
          </a:p>
        </p:txBody>
      </p:sp>
    </p:spTree>
    <p:extLst>
      <p:ext uri="{BB962C8B-B14F-4D97-AF65-F5344CB8AC3E}">
        <p14:creationId xmlns:p14="http://schemas.microsoft.com/office/powerpoint/2010/main" val="180691461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801062" y="3124301"/>
            <a:ext cx="10589876" cy="609398"/>
          </a:xfrm>
          <a:prstGeom prst="rect">
            <a:avLst/>
          </a:prstGeom>
        </p:spPr>
        <p:txBody>
          <a:bodyPr vert="horz" wrap="square" lIns="0" tIns="0" rIns="0" bIns="0" rtlCol="0" anchor="t">
            <a:spAutoFit/>
          </a:bodyPr>
          <a:lstStyle>
            <a:lvl1pPr algn="l" defTabSz="808406" rtl="0" eaLnBrk="1" latinLnBrk="0" hangingPunct="1">
              <a:lnSpc>
                <a:spcPct val="90000"/>
              </a:lnSpc>
              <a:spcBef>
                <a:spcPct val="0"/>
              </a:spcBef>
              <a:buNone/>
              <a:defRPr lang="en-US" sz="4400" b="0" kern="1200" cap="none" spc="-89"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ctr"/>
            <a:r>
              <a:rPr lang="es-419" b="1" dirty="0" smtClean="0">
                <a:effectLst>
                  <a:outerShdw blurRad="38100" dist="38100" dir="2700000" algn="tl">
                    <a:srgbClr val="000000">
                      <a:alpha val="43137"/>
                    </a:srgbClr>
                  </a:outerShdw>
                </a:effectLst>
              </a:rPr>
              <a:t>Clases abstractas e interfaces</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5980320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Clases </a:t>
            </a:r>
            <a:r>
              <a:rPr lang="es-AR" dirty="0" smtClean="0"/>
              <a:t>abstractas</a:t>
            </a:r>
            <a:endParaRPr lang="es-AR" dirty="0"/>
          </a:p>
        </p:txBody>
      </p:sp>
      <p:sp>
        <p:nvSpPr>
          <p:cNvPr id="3" name="Content Placeholder 2"/>
          <p:cNvSpPr>
            <a:spLocks noGrp="1"/>
          </p:cNvSpPr>
          <p:nvPr>
            <p:ph idx="1"/>
          </p:nvPr>
        </p:nvSpPr>
        <p:spPr>
          <a:xfrm>
            <a:off x="519247" y="1447801"/>
            <a:ext cx="11151918" cy="2954655"/>
          </a:xfrm>
        </p:spPr>
        <p:txBody>
          <a:bodyPr/>
          <a:lstStyle/>
          <a:p>
            <a:r>
              <a:rPr lang="es-AR" sz="3200" dirty="0" smtClean="0"/>
              <a:t>Son una </a:t>
            </a:r>
            <a:r>
              <a:rPr lang="es-AR" sz="3200" dirty="0"/>
              <a:t>forma de agrupar comportamiento y atributos para las subclases</a:t>
            </a:r>
            <a:endParaRPr lang="es-AR" sz="3200" dirty="0" smtClean="0"/>
          </a:p>
          <a:p>
            <a:r>
              <a:rPr lang="es-AR" sz="3200" dirty="0" smtClean="0"/>
              <a:t>No </a:t>
            </a:r>
            <a:r>
              <a:rPr lang="es-AR" sz="3200" dirty="0"/>
              <a:t>se pueden instanciar, es decir, no se puede crear objetos de </a:t>
            </a:r>
            <a:r>
              <a:rPr lang="es-AR" sz="3200" dirty="0" smtClean="0"/>
              <a:t>ellas</a:t>
            </a:r>
          </a:p>
          <a:p>
            <a:r>
              <a:rPr lang="es-AR" sz="3200" dirty="0" smtClean="0"/>
              <a:t>No todas las superclases deben ser abstractas</a:t>
            </a:r>
          </a:p>
          <a:p>
            <a:r>
              <a:rPr lang="es-AR" sz="3200" dirty="0"/>
              <a:t>Se utiliza </a:t>
            </a:r>
            <a:r>
              <a:rPr lang="es-AR" sz="3200" dirty="0" smtClean="0"/>
              <a:t>la palabra </a:t>
            </a:r>
            <a:r>
              <a:rPr lang="es-AR" sz="3200" b="1" dirty="0" err="1" smtClean="0"/>
              <a:t>abstract</a:t>
            </a:r>
            <a:r>
              <a:rPr lang="es-AR" sz="3200" dirty="0" smtClean="0"/>
              <a:t> </a:t>
            </a:r>
            <a:r>
              <a:rPr lang="es-AR" sz="3200" dirty="0"/>
              <a:t>para </a:t>
            </a:r>
            <a:r>
              <a:rPr lang="es-AR" sz="3200" dirty="0" smtClean="0"/>
              <a:t>definirlas</a:t>
            </a:r>
            <a:endParaRPr lang="es-AR" sz="3200" dirty="0"/>
          </a:p>
        </p:txBody>
      </p:sp>
    </p:spTree>
    <p:extLst>
      <p:ext uri="{BB962C8B-B14F-4D97-AF65-F5344CB8AC3E}">
        <p14:creationId xmlns:p14="http://schemas.microsoft.com/office/powerpoint/2010/main" val="158820869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Clases abstractas con elementos abstractos </a:t>
            </a:r>
          </a:p>
        </p:txBody>
      </p:sp>
      <p:sp>
        <p:nvSpPr>
          <p:cNvPr id="3" name="Content Placeholder 2"/>
          <p:cNvSpPr>
            <a:spLocks noGrp="1"/>
          </p:cNvSpPr>
          <p:nvPr>
            <p:ph idx="1"/>
          </p:nvPr>
        </p:nvSpPr>
        <p:spPr>
          <a:xfrm>
            <a:off x="519247" y="2046317"/>
            <a:ext cx="11151918" cy="2894703"/>
          </a:xfrm>
        </p:spPr>
        <p:txBody>
          <a:bodyPr/>
          <a:lstStyle/>
          <a:p>
            <a:r>
              <a:rPr lang="es-AR" sz="3200" dirty="0" smtClean="0"/>
              <a:t>Pueden </a:t>
            </a:r>
            <a:r>
              <a:rPr lang="es-AR" sz="3200" dirty="0"/>
              <a:t>definir métodos y propiedades abstractos, </a:t>
            </a:r>
            <a:r>
              <a:rPr lang="es-AR" sz="3200" dirty="0" smtClean="0"/>
              <a:t>que </a:t>
            </a:r>
            <a:r>
              <a:rPr lang="es-AR" sz="3200" b="1" dirty="0" smtClean="0"/>
              <a:t>deben</a:t>
            </a:r>
            <a:r>
              <a:rPr lang="es-AR" sz="3200" dirty="0" smtClean="0"/>
              <a:t> ser sobrescritos en la subclase</a:t>
            </a:r>
          </a:p>
          <a:p>
            <a:pPr lvl="1"/>
            <a:r>
              <a:rPr lang="es-AR" sz="2846" dirty="0" smtClean="0"/>
              <a:t>La superclase no les define implementación</a:t>
            </a:r>
          </a:p>
          <a:p>
            <a:endParaRPr lang="es-AR" sz="3200" dirty="0" smtClean="0"/>
          </a:p>
          <a:p>
            <a:r>
              <a:rPr lang="es-AR" sz="3200" dirty="0" smtClean="0"/>
              <a:t>Se utiliza la palabra </a:t>
            </a:r>
            <a:r>
              <a:rPr lang="es-AR" sz="3200" b="1" dirty="0" err="1" smtClean="0"/>
              <a:t>abstract</a:t>
            </a:r>
            <a:r>
              <a:rPr lang="es-AR" sz="3200" b="1" dirty="0" smtClean="0"/>
              <a:t> </a:t>
            </a:r>
            <a:r>
              <a:rPr lang="es-AR" sz="3200" dirty="0" smtClean="0"/>
              <a:t>para definir elementos abstractos (sólo dentro de clases abstractas</a:t>
            </a:r>
            <a:r>
              <a:rPr lang="es-AR" sz="3200" dirty="0" smtClean="0"/>
              <a:t>)</a:t>
            </a:r>
            <a:endParaRPr lang="es-AR" sz="3200" dirty="0" smtClean="0"/>
          </a:p>
        </p:txBody>
      </p:sp>
    </p:spTree>
    <p:extLst>
      <p:ext uri="{BB962C8B-B14F-4D97-AF65-F5344CB8AC3E}">
        <p14:creationId xmlns:p14="http://schemas.microsoft.com/office/powerpoint/2010/main" val="103669886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Interfaces</a:t>
            </a:r>
          </a:p>
        </p:txBody>
      </p:sp>
      <p:sp>
        <p:nvSpPr>
          <p:cNvPr id="3" name="Content Placeholder 2"/>
          <p:cNvSpPr>
            <a:spLocks noGrp="1"/>
          </p:cNvSpPr>
          <p:nvPr>
            <p:ph idx="1"/>
          </p:nvPr>
        </p:nvSpPr>
        <p:spPr>
          <a:xfrm>
            <a:off x="519247" y="1447801"/>
            <a:ext cx="11151918" cy="5090624"/>
          </a:xfrm>
        </p:spPr>
        <p:txBody>
          <a:bodyPr/>
          <a:lstStyle/>
          <a:p>
            <a:r>
              <a:rPr lang="es-AR" sz="3200" dirty="0"/>
              <a:t>Son </a:t>
            </a:r>
            <a:r>
              <a:rPr lang="es-AR" sz="3200" b="1" dirty="0" smtClean="0"/>
              <a:t>contratos</a:t>
            </a:r>
            <a:endParaRPr lang="es-AR" sz="3200" dirty="0"/>
          </a:p>
          <a:p>
            <a:r>
              <a:rPr lang="es-AR" sz="3200" dirty="0" smtClean="0"/>
              <a:t>Definen los métodos a implementar por las partes</a:t>
            </a:r>
          </a:p>
          <a:p>
            <a:r>
              <a:rPr lang="es-AR" sz="3200" dirty="0" smtClean="0"/>
              <a:t>Obligan </a:t>
            </a:r>
            <a:r>
              <a:rPr lang="es-AR" sz="3200" dirty="0"/>
              <a:t>la implementación</a:t>
            </a:r>
          </a:p>
          <a:p>
            <a:r>
              <a:rPr lang="es-AR" sz="3200" dirty="0"/>
              <a:t>Contienen las declaraciones de los métodos, pero no su </a:t>
            </a:r>
            <a:r>
              <a:rPr lang="es-AR" sz="3200" dirty="0" smtClean="0"/>
              <a:t>implementación</a:t>
            </a:r>
          </a:p>
          <a:p>
            <a:r>
              <a:rPr lang="es-AR" sz="3200" dirty="0"/>
              <a:t>No se pueden instanciar, es decir, no se puede crear objetos de </a:t>
            </a:r>
            <a:r>
              <a:rPr lang="es-AR" sz="3200" dirty="0" smtClean="0"/>
              <a:t>ellas</a:t>
            </a:r>
          </a:p>
          <a:p>
            <a:r>
              <a:rPr lang="es-AR" sz="3200" dirty="0"/>
              <a:t>Las declaraciones </a:t>
            </a:r>
            <a:r>
              <a:rPr lang="es-AR" sz="3200" dirty="0" smtClean="0"/>
              <a:t>de </a:t>
            </a:r>
            <a:r>
              <a:rPr lang="es-AR" sz="3200" dirty="0"/>
              <a:t>la interfaz no llevan ningún modificador de </a:t>
            </a:r>
            <a:r>
              <a:rPr lang="es-AR" sz="3200" dirty="0" smtClean="0"/>
              <a:t>acceso (son siempre públicas)</a:t>
            </a:r>
            <a:endParaRPr lang="es-AR" sz="3200" dirty="0"/>
          </a:p>
          <a:p>
            <a:endParaRPr lang="es-AR" sz="3600" dirty="0" smtClean="0"/>
          </a:p>
        </p:txBody>
      </p:sp>
    </p:spTree>
    <p:extLst>
      <p:ext uri="{BB962C8B-B14F-4D97-AF65-F5344CB8AC3E}">
        <p14:creationId xmlns:p14="http://schemas.microsoft.com/office/powerpoint/2010/main" val="104309046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801062" y="2178904"/>
            <a:ext cx="10589876" cy="1828193"/>
          </a:xfrm>
          <a:prstGeom prst="rect">
            <a:avLst/>
          </a:prstGeom>
        </p:spPr>
        <p:txBody>
          <a:bodyPr vert="horz" wrap="square" lIns="0" tIns="0" rIns="0" bIns="0" rtlCol="0" anchor="t">
            <a:spAutoFit/>
          </a:bodyPr>
          <a:lstStyle>
            <a:lvl1pPr algn="l" defTabSz="808406" rtl="0" eaLnBrk="1" latinLnBrk="0" hangingPunct="1">
              <a:lnSpc>
                <a:spcPct val="90000"/>
              </a:lnSpc>
              <a:spcBef>
                <a:spcPct val="0"/>
              </a:spcBef>
              <a:buNone/>
              <a:defRPr lang="en-US" sz="4400" b="0" kern="1200" cap="none" spc="-89"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ctr"/>
            <a:r>
              <a:rPr lang="es-419" b="1" dirty="0" smtClean="0">
                <a:effectLst>
                  <a:outerShdw blurRad="38100" dist="38100" dir="2700000" algn="tl">
                    <a:srgbClr val="000000">
                      <a:alpha val="43137"/>
                    </a:srgbClr>
                  </a:outerShdw>
                </a:effectLst>
              </a:rPr>
              <a:t>Características</a:t>
            </a:r>
            <a:r>
              <a:rPr lang="es-419" b="1" dirty="0" smtClean="0">
                <a:effectLst>
                  <a:outerShdw blurRad="38100" dist="38100" dir="2700000" algn="tl">
                    <a:srgbClr val="000000">
                      <a:alpha val="43137"/>
                    </a:srgbClr>
                  </a:outerShdw>
                </a:effectLst>
              </a:rPr>
              <a:t> de la POO (I): Abstracción, Encapsulamiento, Responsabilidad, Cohesión y Acoplamiento</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5449976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Características de la POO (I): Abstracción</a:t>
            </a:r>
            <a:endParaRPr lang="es-AR" dirty="0"/>
          </a:p>
        </p:txBody>
      </p:sp>
      <p:sp>
        <p:nvSpPr>
          <p:cNvPr id="3" name="Content Placeholder 2"/>
          <p:cNvSpPr>
            <a:spLocks noGrp="1"/>
          </p:cNvSpPr>
          <p:nvPr>
            <p:ph idx="1"/>
          </p:nvPr>
        </p:nvSpPr>
        <p:spPr>
          <a:xfrm>
            <a:off x="380409" y="5321286"/>
            <a:ext cx="11323708" cy="886397"/>
          </a:xfrm>
        </p:spPr>
        <p:txBody>
          <a:bodyPr/>
          <a:lstStyle/>
          <a:p>
            <a:pPr marL="0" indent="0" algn="ctr">
              <a:buNone/>
            </a:pPr>
            <a:r>
              <a:rPr lang="es-AR" sz="3200" dirty="0"/>
              <a:t>La abstracción se centra en las características esenciales </a:t>
            </a:r>
            <a:br>
              <a:rPr lang="es-AR" sz="3200" dirty="0"/>
            </a:br>
            <a:r>
              <a:rPr lang="es-AR" sz="3200" dirty="0"/>
              <a:t>de un objeto en relación a la perspectiva del observador</a:t>
            </a:r>
            <a:r>
              <a:rPr lang="es-AR" sz="3200" dirty="0" smtClean="0"/>
              <a:t>.</a:t>
            </a:r>
            <a:endParaRPr lang="es-AR" sz="3200" dirty="0"/>
          </a:p>
        </p:txBody>
      </p:sp>
      <p:pic>
        <p:nvPicPr>
          <p:cNvPr id="4"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5083" y="698514"/>
            <a:ext cx="5754360" cy="448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62556569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552199" y="228601"/>
            <a:ext cx="11151918" cy="60939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595959"/>
              </a:buClr>
              <a:buSzPts val="4400"/>
              <a:buFont typeface="Quattrocento Sans"/>
              <a:buNone/>
            </a:pPr>
            <a:r>
              <a:rPr lang="es-AR" dirty="0">
                <a:solidFill>
                  <a:srgbClr val="595959"/>
                </a:solidFill>
                <a:latin typeface="Quattrocento Sans"/>
                <a:ea typeface="Quattrocento Sans"/>
                <a:cs typeface="Quattrocento Sans"/>
                <a:sym typeface="Quattrocento Sans"/>
              </a:rPr>
              <a:t>Sobre</a:t>
            </a:r>
            <a:r>
              <a:rPr lang="es-AR" sz="4400" b="0" i="0" u="none" strike="noStrike" cap="none" dirty="0">
                <a:solidFill>
                  <a:srgbClr val="595959"/>
                </a:solidFill>
                <a:latin typeface="Quattrocento Sans"/>
                <a:ea typeface="Quattrocento Sans"/>
                <a:cs typeface="Quattrocento Sans"/>
                <a:sym typeface="Quattrocento Sans"/>
              </a:rPr>
              <a:t> el </a:t>
            </a:r>
            <a:r>
              <a:rPr lang="es-AR" sz="4400" b="0" i="0" u="none" strike="noStrike" cap="none" dirty="0" smtClean="0">
                <a:solidFill>
                  <a:srgbClr val="595959"/>
                </a:solidFill>
                <a:latin typeface="Quattrocento Sans"/>
                <a:ea typeface="Quattrocento Sans"/>
                <a:cs typeface="Quattrocento Sans"/>
                <a:sym typeface="Quattrocento Sans"/>
              </a:rPr>
              <a:t>Instructor</a:t>
            </a:r>
            <a:endParaRPr sz="4400" b="0" i="0" u="none" strike="noStrike" cap="none" dirty="0">
              <a:solidFill>
                <a:srgbClr val="595959"/>
              </a:solidFill>
              <a:latin typeface="Quattrocento Sans"/>
              <a:ea typeface="Quattrocento Sans"/>
              <a:cs typeface="Quattrocento Sans"/>
              <a:sym typeface="Quattrocento Sans"/>
            </a:endParaRPr>
          </a:p>
        </p:txBody>
      </p:sp>
      <p:sp>
        <p:nvSpPr>
          <p:cNvPr id="124" name="Shape 124"/>
          <p:cNvSpPr txBox="1">
            <a:spLocks noGrp="1"/>
          </p:cNvSpPr>
          <p:nvPr>
            <p:ph type="body" idx="1"/>
          </p:nvPr>
        </p:nvSpPr>
        <p:spPr>
          <a:xfrm>
            <a:off x="691662" y="1447800"/>
            <a:ext cx="10445261" cy="479583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595959"/>
              </a:buClr>
              <a:buSzPts val="2520"/>
              <a:buFont typeface="Arial"/>
              <a:buNone/>
            </a:pPr>
            <a:r>
              <a:rPr lang="es-419" sz="2800" b="1" dirty="0" smtClean="0">
                <a:solidFill>
                  <a:srgbClr val="595959"/>
                </a:solidFill>
                <a:latin typeface="Quattrocento Sans"/>
                <a:sym typeface="Quattrocento Sans"/>
              </a:rPr>
              <a:t>Gregorio Michalopulos</a:t>
            </a:r>
            <a:endParaRPr dirty="0"/>
          </a:p>
          <a:p>
            <a:pPr marL="0" marR="0" lvl="0" indent="0" algn="l" rtl="0">
              <a:lnSpc>
                <a:spcPct val="90000"/>
              </a:lnSpc>
              <a:spcBef>
                <a:spcPts val="560"/>
              </a:spcBef>
              <a:spcAft>
                <a:spcPts val="0"/>
              </a:spcAft>
              <a:buClr>
                <a:srgbClr val="595959"/>
              </a:buClr>
              <a:buSzPts val="2520"/>
              <a:buFont typeface="Arial"/>
              <a:buNone/>
            </a:pPr>
            <a:endParaRPr sz="2800" b="1" i="0" u="none" strike="noStrike" cap="none" dirty="0">
              <a:solidFill>
                <a:srgbClr val="595959"/>
              </a:solidFill>
              <a:latin typeface="Quattrocento Sans"/>
              <a:ea typeface="Quattrocento Sans"/>
              <a:cs typeface="Quattrocento Sans"/>
              <a:sym typeface="Quattrocento Sans"/>
            </a:endParaRPr>
          </a:p>
          <a:p>
            <a:pPr marL="0" lvl="0" indent="0">
              <a:spcBef>
                <a:spcPts val="480"/>
              </a:spcBef>
              <a:buClr>
                <a:srgbClr val="595959"/>
              </a:buClr>
              <a:buSzPts val="2160"/>
              <a:buNone/>
            </a:pPr>
            <a:r>
              <a:rPr lang="es-419" sz="2800" dirty="0" smtClean="0">
                <a:solidFill>
                  <a:srgbClr val="595959"/>
                </a:solidFill>
                <a:latin typeface="Quattrocento Sans"/>
                <a:ea typeface="Quattrocento Sans"/>
                <a:cs typeface="Quattrocento Sans"/>
                <a:sym typeface="Quattrocento Sans"/>
              </a:rPr>
              <a:t> Ingeniería </a:t>
            </a:r>
            <a:r>
              <a:rPr lang="es-419" sz="2800" dirty="0">
                <a:solidFill>
                  <a:srgbClr val="595959"/>
                </a:solidFill>
                <a:latin typeface="Quattrocento Sans"/>
                <a:ea typeface="Quattrocento Sans"/>
                <a:cs typeface="Quattrocento Sans"/>
                <a:sym typeface="Quattrocento Sans"/>
              </a:rPr>
              <a:t>e</a:t>
            </a:r>
            <a:r>
              <a:rPr lang="es-419" sz="2800" dirty="0" smtClean="0">
                <a:solidFill>
                  <a:srgbClr val="595959"/>
                </a:solidFill>
                <a:latin typeface="Quattrocento Sans"/>
                <a:ea typeface="Quattrocento Sans"/>
                <a:cs typeface="Quattrocento Sans"/>
                <a:sym typeface="Quattrocento Sans"/>
              </a:rPr>
              <a:t>n Sistemas UTN   </a:t>
            </a:r>
            <a:endParaRPr lang="es-AR" sz="2800" dirty="0">
              <a:solidFill>
                <a:srgbClr val="595959"/>
              </a:solidFill>
              <a:latin typeface="Quattrocento Sans"/>
              <a:ea typeface="Quattrocento Sans"/>
              <a:cs typeface="Quattrocento Sans"/>
              <a:sym typeface="Quattrocento Sans"/>
            </a:endParaRPr>
          </a:p>
          <a:p>
            <a:pPr marL="0" lvl="0" indent="0">
              <a:spcBef>
                <a:spcPts val="480"/>
              </a:spcBef>
              <a:buClr>
                <a:srgbClr val="595959"/>
              </a:buClr>
              <a:buSzPts val="2160"/>
              <a:buNone/>
            </a:pPr>
            <a:r>
              <a:rPr lang="es-419" sz="2800" dirty="0" smtClean="0">
                <a:solidFill>
                  <a:srgbClr val="595959"/>
                </a:solidFill>
                <a:latin typeface="Quattrocento Sans"/>
                <a:ea typeface="Quattrocento Sans"/>
                <a:cs typeface="Quattrocento Sans"/>
                <a:sym typeface="Quattrocento Sans"/>
              </a:rPr>
              <a:t> Desarrollador .NET</a:t>
            </a:r>
            <a:endParaRPr lang="es-AR" sz="2800" dirty="0">
              <a:solidFill>
                <a:srgbClr val="595959"/>
              </a:solidFill>
              <a:latin typeface="Quattrocento Sans"/>
              <a:ea typeface="Quattrocento Sans"/>
              <a:cs typeface="Quattrocento Sans"/>
              <a:sym typeface="Quattrocento Sans"/>
            </a:endParaRPr>
          </a:p>
          <a:p>
            <a:pPr marL="0" lvl="0" indent="0">
              <a:spcBef>
                <a:spcPts val="480"/>
              </a:spcBef>
              <a:buClr>
                <a:srgbClr val="595959"/>
              </a:buClr>
              <a:buSzPts val="2160"/>
              <a:buNone/>
            </a:pPr>
            <a:r>
              <a:rPr lang="es-AR" sz="2800" dirty="0" smtClean="0">
                <a:solidFill>
                  <a:srgbClr val="595959"/>
                </a:solidFill>
                <a:latin typeface="Quattrocento Sans"/>
                <a:ea typeface="Quattrocento Sans"/>
                <a:cs typeface="Quattrocento Sans"/>
                <a:sym typeface="Quattrocento Sans"/>
              </a:rPr>
              <a:t> 2 años</a:t>
            </a:r>
            <a:endParaRPr lang="es-AR" sz="2800" dirty="0">
              <a:solidFill>
                <a:srgbClr val="595959"/>
              </a:solidFill>
              <a:latin typeface="Quattrocento Sans"/>
              <a:ea typeface="Quattrocento Sans"/>
              <a:cs typeface="Quattrocento Sans"/>
              <a:sym typeface="Quattrocento Sans"/>
            </a:endParaRPr>
          </a:p>
          <a:p>
            <a:pPr marL="0" lvl="0" indent="0">
              <a:spcBef>
                <a:spcPts val="480"/>
              </a:spcBef>
              <a:buClr>
                <a:srgbClr val="595959"/>
              </a:buClr>
              <a:buSzPts val="2160"/>
              <a:buNone/>
            </a:pPr>
            <a:endParaRPr lang="es-AR" sz="2800" dirty="0">
              <a:solidFill>
                <a:srgbClr val="595959"/>
              </a:solidFill>
              <a:latin typeface="Quattrocento Sans"/>
              <a:ea typeface="Quattrocento Sans"/>
              <a:cs typeface="Quattrocento Sans"/>
              <a:sym typeface="Quattrocento Sans"/>
            </a:endParaRPr>
          </a:p>
          <a:p>
            <a:pPr marL="0" lvl="0" indent="0">
              <a:spcBef>
                <a:spcPts val="480"/>
              </a:spcBef>
              <a:buClr>
                <a:srgbClr val="595959"/>
              </a:buClr>
              <a:buSzPts val="2160"/>
              <a:buNone/>
            </a:pPr>
            <a:r>
              <a:rPr lang="es-AR" sz="2800" dirty="0" smtClean="0">
                <a:solidFill>
                  <a:srgbClr val="595959"/>
                </a:solidFill>
                <a:latin typeface="Quattrocento Sans"/>
                <a:ea typeface="Quattrocento Sans"/>
                <a:cs typeface="Quattrocento Sans"/>
                <a:sym typeface="Quattrocento Sans"/>
              </a:rPr>
              <a:t> Principales </a:t>
            </a:r>
            <a:r>
              <a:rPr lang="es-AR" sz="2800" dirty="0">
                <a:solidFill>
                  <a:srgbClr val="595959"/>
                </a:solidFill>
                <a:latin typeface="Quattrocento Sans"/>
                <a:ea typeface="Quattrocento Sans"/>
                <a:cs typeface="Quattrocento Sans"/>
                <a:sym typeface="Quattrocento Sans"/>
              </a:rPr>
              <a:t>clientes en los que trabajé…</a:t>
            </a:r>
          </a:p>
          <a:p>
            <a:pPr marL="0" lvl="0" indent="0">
              <a:spcBef>
                <a:spcPts val="480"/>
              </a:spcBef>
              <a:buClr>
                <a:srgbClr val="595959"/>
              </a:buClr>
              <a:buSzPts val="2160"/>
              <a:buNone/>
            </a:pPr>
            <a:r>
              <a:rPr lang="es-AR" sz="2800" dirty="0">
                <a:solidFill>
                  <a:srgbClr val="595959"/>
                </a:solidFill>
                <a:latin typeface="Quattrocento Sans"/>
                <a:ea typeface="Quattrocento Sans"/>
                <a:cs typeface="Quattrocento Sans"/>
                <a:sym typeface="Quattrocento Sans"/>
              </a:rPr>
              <a:t> - </a:t>
            </a:r>
            <a:r>
              <a:rPr lang="es-419" sz="2800" dirty="0">
                <a:solidFill>
                  <a:srgbClr val="595959"/>
                </a:solidFill>
                <a:latin typeface="Quattrocento Sans"/>
                <a:ea typeface="Quattrocento Sans"/>
                <a:cs typeface="Quattrocento Sans"/>
                <a:sym typeface="Quattrocento Sans"/>
              </a:rPr>
              <a:t>Banco </a:t>
            </a:r>
            <a:r>
              <a:rPr lang="es-419" sz="2800" dirty="0" smtClean="0">
                <a:solidFill>
                  <a:srgbClr val="595959"/>
                </a:solidFill>
                <a:latin typeface="Quattrocento Sans"/>
                <a:ea typeface="Quattrocento Sans"/>
                <a:cs typeface="Quattrocento Sans"/>
                <a:sym typeface="Quattrocento Sans"/>
              </a:rPr>
              <a:t>Galicia (Prestamos por Convenio)</a:t>
            </a:r>
            <a:endParaRPr lang="es-AR" sz="2800" dirty="0" smtClean="0">
              <a:solidFill>
                <a:srgbClr val="595959"/>
              </a:solidFill>
              <a:latin typeface="Quattrocento Sans"/>
              <a:ea typeface="Quattrocento Sans"/>
              <a:cs typeface="Quattrocento Sans"/>
              <a:sym typeface="Quattrocento Sans"/>
            </a:endParaRPr>
          </a:p>
          <a:p>
            <a:pPr marL="0" lvl="0" indent="0">
              <a:spcBef>
                <a:spcPts val="480"/>
              </a:spcBef>
              <a:buClr>
                <a:srgbClr val="595959"/>
              </a:buClr>
              <a:buSzPts val="2160"/>
              <a:buNone/>
            </a:pPr>
            <a:r>
              <a:rPr lang="es-AR" sz="2800" dirty="0" smtClean="0">
                <a:solidFill>
                  <a:srgbClr val="595959"/>
                </a:solidFill>
                <a:latin typeface="Quattrocento Sans"/>
                <a:ea typeface="Quattrocento Sans"/>
                <a:cs typeface="Quattrocento Sans"/>
                <a:sym typeface="Quattrocento Sans"/>
              </a:rPr>
              <a:t> - </a:t>
            </a:r>
            <a:r>
              <a:rPr lang="es-AR" sz="2800" dirty="0" err="1" smtClean="0">
                <a:solidFill>
                  <a:srgbClr val="595959"/>
                </a:solidFill>
                <a:latin typeface="Quattrocento Sans"/>
                <a:ea typeface="Quattrocento Sans"/>
                <a:cs typeface="Quattrocento Sans"/>
                <a:sym typeface="Quattrocento Sans"/>
              </a:rPr>
              <a:t>Asociart</a:t>
            </a:r>
            <a:r>
              <a:rPr lang="es-AR" sz="2800" dirty="0" smtClean="0">
                <a:solidFill>
                  <a:srgbClr val="595959"/>
                </a:solidFill>
                <a:latin typeface="Quattrocento Sans"/>
                <a:ea typeface="Quattrocento Sans"/>
                <a:cs typeface="Quattrocento Sans"/>
                <a:sym typeface="Quattrocento Sans"/>
              </a:rPr>
              <a:t>  (PISCYS)</a:t>
            </a:r>
            <a:endParaRPr lang="es-AR" sz="2800" dirty="0">
              <a:solidFill>
                <a:srgbClr val="595959"/>
              </a:solidFill>
              <a:latin typeface="Quattrocento Sans"/>
              <a:ea typeface="Quattrocento Sans"/>
              <a:cs typeface="Quattrocento Sans"/>
              <a:sym typeface="Quattrocento Sans"/>
            </a:endParaRPr>
          </a:p>
          <a:p>
            <a:pPr marL="0" lvl="0" indent="0">
              <a:spcBef>
                <a:spcPts val="480"/>
              </a:spcBef>
              <a:buClr>
                <a:srgbClr val="595959"/>
              </a:buClr>
              <a:buSzPts val="2160"/>
              <a:buNone/>
            </a:pPr>
            <a:r>
              <a:rPr lang="es-AR" sz="2800" dirty="0">
                <a:solidFill>
                  <a:srgbClr val="595959"/>
                </a:solidFill>
                <a:latin typeface="Quattrocento Sans"/>
                <a:ea typeface="Quattrocento Sans"/>
                <a:cs typeface="Quattrocento Sans"/>
                <a:sym typeface="Quattrocento Sans"/>
              </a:rPr>
              <a:t> </a:t>
            </a:r>
            <a:r>
              <a:rPr lang="es-AR" sz="2800" dirty="0" smtClean="0">
                <a:solidFill>
                  <a:srgbClr val="595959"/>
                </a:solidFill>
                <a:latin typeface="Quattrocento Sans"/>
                <a:ea typeface="Quattrocento Sans"/>
                <a:cs typeface="Quattrocento Sans"/>
                <a:sym typeface="Quattrocento Sans"/>
              </a:rPr>
              <a:t>- </a:t>
            </a:r>
            <a:r>
              <a:rPr lang="es-AR" sz="2800" dirty="0" err="1" smtClean="0">
                <a:solidFill>
                  <a:srgbClr val="595959"/>
                </a:solidFill>
                <a:latin typeface="Quattrocento Sans"/>
                <a:ea typeface="Quattrocento Sans"/>
                <a:cs typeface="Quattrocento Sans"/>
                <a:sym typeface="Quattrocento Sans"/>
              </a:rPr>
              <a:t>Tenaris</a:t>
            </a:r>
            <a:r>
              <a:rPr lang="es-AR" sz="2800" dirty="0" smtClean="0">
                <a:solidFill>
                  <a:srgbClr val="595959"/>
                </a:solidFill>
                <a:latin typeface="Quattrocento Sans"/>
                <a:ea typeface="Quattrocento Sans"/>
                <a:cs typeface="Quattrocento Sans"/>
                <a:sym typeface="Quattrocento Sans"/>
              </a:rPr>
              <a:t> (ITUS)</a:t>
            </a:r>
          </a:p>
          <a:p>
            <a:pPr marL="0" lvl="0" indent="0">
              <a:spcBef>
                <a:spcPts val="480"/>
              </a:spcBef>
              <a:buClr>
                <a:srgbClr val="595959"/>
              </a:buClr>
              <a:buSzPts val="2160"/>
              <a:buNone/>
            </a:pPr>
            <a:r>
              <a:rPr lang="es-419" sz="2800" dirty="0">
                <a:solidFill>
                  <a:srgbClr val="595959"/>
                </a:solidFill>
                <a:latin typeface="Quattrocento Sans"/>
                <a:ea typeface="Quattrocento Sans"/>
                <a:cs typeface="Quattrocento Sans"/>
                <a:sym typeface="Quattrocento Sans"/>
              </a:rPr>
              <a:t> </a:t>
            </a:r>
            <a:r>
              <a:rPr lang="es-419" sz="2800" dirty="0" smtClean="0">
                <a:solidFill>
                  <a:srgbClr val="595959"/>
                </a:solidFill>
                <a:latin typeface="Quattrocento Sans"/>
                <a:ea typeface="Quattrocento Sans"/>
                <a:cs typeface="Quattrocento Sans"/>
                <a:sym typeface="Quattrocento Sans"/>
              </a:rPr>
              <a:t>- </a:t>
            </a:r>
            <a:r>
              <a:rPr lang="es-419" sz="2800" dirty="0" err="1" smtClean="0">
                <a:solidFill>
                  <a:srgbClr val="595959"/>
                </a:solidFill>
                <a:latin typeface="Quattrocento Sans"/>
                <a:ea typeface="Quattrocento Sans"/>
                <a:cs typeface="Quattrocento Sans"/>
                <a:sym typeface="Quattrocento Sans"/>
              </a:rPr>
              <a:t>Enersa</a:t>
            </a:r>
            <a:r>
              <a:rPr lang="es-419" sz="2800" dirty="0" smtClean="0">
                <a:solidFill>
                  <a:srgbClr val="595959"/>
                </a:solidFill>
                <a:latin typeface="Quattrocento Sans"/>
                <a:ea typeface="Quattrocento Sans"/>
                <a:cs typeface="Quattrocento Sans"/>
                <a:sym typeface="Quattrocento Sans"/>
              </a:rPr>
              <a:t> (SCCS)</a:t>
            </a:r>
            <a:endParaRPr lang="es-AR" sz="2800" dirty="0" smtClean="0">
              <a:solidFill>
                <a:srgbClr val="595959"/>
              </a:solidFill>
              <a:latin typeface="Quattrocento Sans"/>
              <a:ea typeface="Quattrocento Sans"/>
              <a:cs typeface="Quattrocento Sans"/>
              <a:sym typeface="Quattrocento Sans"/>
            </a:endParaRPr>
          </a:p>
          <a:p>
            <a:pPr marL="0" lvl="0" indent="0">
              <a:spcBef>
                <a:spcPts val="480"/>
              </a:spcBef>
              <a:buClr>
                <a:srgbClr val="595959"/>
              </a:buClr>
              <a:buSzPts val="2160"/>
              <a:buNone/>
            </a:pPr>
            <a:endParaRPr lang="es-AR" sz="2800" dirty="0">
              <a:solidFill>
                <a:srgbClr val="595959"/>
              </a:solidFill>
              <a:latin typeface="Quattrocento Sans"/>
              <a:ea typeface="Quattrocento Sans"/>
              <a:cs typeface="Quattrocento Sans"/>
              <a:sym typeface="Quattrocento Sans"/>
            </a:endParaRPr>
          </a:p>
          <a:p>
            <a:pPr marL="0" marR="0" lvl="0" indent="0" algn="l" rtl="0">
              <a:lnSpc>
                <a:spcPct val="90000"/>
              </a:lnSpc>
              <a:spcBef>
                <a:spcPts val="480"/>
              </a:spcBef>
              <a:spcAft>
                <a:spcPts val="0"/>
              </a:spcAft>
              <a:buClr>
                <a:srgbClr val="595959"/>
              </a:buClr>
              <a:buSzPts val="2160"/>
              <a:buFont typeface="Arial"/>
              <a:buNone/>
            </a:pPr>
            <a:endParaRPr sz="2400" b="0" i="0" u="none" strike="noStrike" cap="none"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2261937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Características de la POO (I): Encapsulamiento</a:t>
            </a:r>
            <a:endParaRPr lang="es-AR" dirty="0"/>
          </a:p>
        </p:txBody>
      </p:sp>
      <p:sp>
        <p:nvSpPr>
          <p:cNvPr id="3" name="Content Placeholder 2"/>
          <p:cNvSpPr>
            <a:spLocks noGrp="1"/>
          </p:cNvSpPr>
          <p:nvPr>
            <p:ph idx="1"/>
          </p:nvPr>
        </p:nvSpPr>
        <p:spPr>
          <a:xfrm>
            <a:off x="380409" y="5487541"/>
            <a:ext cx="11323708" cy="886397"/>
          </a:xfrm>
        </p:spPr>
        <p:txBody>
          <a:bodyPr/>
          <a:lstStyle/>
          <a:p>
            <a:pPr marL="0" indent="0" algn="ctr">
              <a:buNone/>
            </a:pPr>
            <a:r>
              <a:rPr lang="es-AR" sz="3200" dirty="0"/>
              <a:t>El encapsulamiento oculta los detalles de implementación de un objeto</a:t>
            </a:r>
            <a:r>
              <a:rPr lang="es-AR" sz="3200" dirty="0" smtClean="0"/>
              <a:t>.</a:t>
            </a:r>
            <a:endParaRPr lang="es-AR" sz="3200" dirty="0"/>
          </a:p>
        </p:txBody>
      </p:sp>
      <p:pic>
        <p:nvPicPr>
          <p:cNvPr id="5"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6792" y="991312"/>
            <a:ext cx="5978197" cy="419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76986711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smtClean="0"/>
              <a:t>Características de la POO (I): Responsabilidad</a:t>
            </a:r>
            <a:endParaRPr lang="es-AR" dirty="0"/>
          </a:p>
        </p:txBody>
      </p:sp>
      <p:sp>
        <p:nvSpPr>
          <p:cNvPr id="3" name="Content Placeholder 2"/>
          <p:cNvSpPr>
            <a:spLocks noGrp="1"/>
          </p:cNvSpPr>
          <p:nvPr>
            <p:ph idx="1"/>
          </p:nvPr>
        </p:nvSpPr>
        <p:spPr>
          <a:xfrm>
            <a:off x="466304" y="5221534"/>
            <a:ext cx="11323708" cy="443198"/>
          </a:xfrm>
        </p:spPr>
        <p:txBody>
          <a:bodyPr/>
          <a:lstStyle/>
          <a:p>
            <a:pPr marL="0" indent="0" algn="ctr">
              <a:buNone/>
            </a:pPr>
            <a:r>
              <a:rPr lang="es-AR" sz="3200" dirty="0" smtClean="0"/>
              <a:t>Un </a:t>
            </a:r>
            <a:r>
              <a:rPr lang="es-AR" sz="3200" dirty="0"/>
              <a:t>objeto debe </a:t>
            </a:r>
            <a:r>
              <a:rPr lang="es-AR" sz="3200" dirty="0" smtClean="0"/>
              <a:t>tener </a:t>
            </a:r>
            <a:r>
              <a:rPr lang="es-AR" sz="3200" dirty="0"/>
              <a:t>una única </a:t>
            </a:r>
            <a:r>
              <a:rPr lang="es-AR" sz="3200" dirty="0" smtClean="0"/>
              <a:t>responsabilidad</a:t>
            </a:r>
            <a:endParaRPr lang="es-AR" sz="3200" dirty="0"/>
          </a:p>
        </p:txBody>
      </p:sp>
      <p:pic>
        <p:nvPicPr>
          <p:cNvPr id="6" name="Picture 5"/>
          <p:cNvPicPr>
            <a:picLocks noChangeAspect="1"/>
          </p:cNvPicPr>
          <p:nvPr/>
        </p:nvPicPr>
        <p:blipFill>
          <a:blip r:embed="rId3"/>
          <a:stretch>
            <a:fillRect/>
          </a:stretch>
        </p:blipFill>
        <p:spPr>
          <a:xfrm>
            <a:off x="1535433" y="1795550"/>
            <a:ext cx="9000389" cy="2560320"/>
          </a:xfrm>
          <a:prstGeom prst="rect">
            <a:avLst/>
          </a:prstGeom>
        </p:spPr>
      </p:pic>
    </p:spTree>
    <p:extLst>
      <p:ext uri="{BB962C8B-B14F-4D97-AF65-F5344CB8AC3E}">
        <p14:creationId xmlns:p14="http://schemas.microsoft.com/office/powerpoint/2010/main" val="152711487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884" y="228601"/>
            <a:ext cx="11671069" cy="1218795"/>
          </a:xfrm>
        </p:spPr>
        <p:txBody>
          <a:bodyPr/>
          <a:lstStyle/>
          <a:p>
            <a:r>
              <a:rPr lang="es-419" dirty="0" smtClean="0"/>
              <a:t>Características de la POO (I): Cohesión y acoplamiento</a:t>
            </a:r>
            <a:endParaRPr lang="es-AR" dirty="0"/>
          </a:p>
        </p:txBody>
      </p:sp>
      <p:sp>
        <p:nvSpPr>
          <p:cNvPr id="3" name="Content Placeholder 2"/>
          <p:cNvSpPr>
            <a:spLocks noGrp="1"/>
          </p:cNvSpPr>
          <p:nvPr>
            <p:ph idx="1"/>
          </p:nvPr>
        </p:nvSpPr>
        <p:spPr>
          <a:xfrm>
            <a:off x="489564" y="4358540"/>
            <a:ext cx="11323708" cy="886397"/>
          </a:xfrm>
        </p:spPr>
        <p:txBody>
          <a:bodyPr/>
          <a:lstStyle/>
          <a:p>
            <a:pPr marL="0" indent="0" algn="ctr">
              <a:buNone/>
            </a:pPr>
            <a:r>
              <a:rPr lang="es-419" sz="3200" dirty="0" smtClean="0"/>
              <a:t>La cohesión es el grado en que un objeto tiene una sola responsabilidad</a:t>
            </a:r>
            <a:r>
              <a:rPr lang="es-AR" sz="3200" dirty="0" smtClean="0"/>
              <a:t>.</a:t>
            </a:r>
            <a:endParaRPr lang="es-419" sz="3200" dirty="0" smtClean="0"/>
          </a:p>
        </p:txBody>
      </p:sp>
      <p:pic>
        <p:nvPicPr>
          <p:cNvPr id="4" name="Picture 3"/>
          <p:cNvPicPr>
            <a:picLocks noChangeAspect="1"/>
          </p:cNvPicPr>
          <p:nvPr/>
        </p:nvPicPr>
        <p:blipFill>
          <a:blip r:embed="rId3"/>
          <a:stretch>
            <a:fillRect/>
          </a:stretch>
        </p:blipFill>
        <p:spPr>
          <a:xfrm>
            <a:off x="3131079" y="1073540"/>
            <a:ext cx="6040678" cy="2899944"/>
          </a:xfrm>
          <a:prstGeom prst="rect">
            <a:avLst/>
          </a:prstGeom>
        </p:spPr>
      </p:pic>
      <p:sp>
        <p:nvSpPr>
          <p:cNvPr id="7" name="Content Placeholder 2"/>
          <p:cNvSpPr txBox="1">
            <a:spLocks/>
          </p:cNvSpPr>
          <p:nvPr/>
        </p:nvSpPr>
        <p:spPr>
          <a:xfrm>
            <a:off x="489564" y="5322128"/>
            <a:ext cx="11323708" cy="886397"/>
          </a:xfrm>
          <a:prstGeom prst="rect">
            <a:avLst/>
          </a:prstGeom>
        </p:spPr>
        <p:txBody>
          <a:bodyPr vert="horz" wrap="square" lIns="0" tIns="0" rIns="0" bIns="0" rtlCol="0">
            <a:spAutoFit/>
          </a:bodyPr>
          <a:lstStyle>
            <a:lvl1pPr marL="305971" indent="-305971" algn="l" defTabSz="808406" rtl="0" eaLnBrk="1" latinLnBrk="0" hangingPunct="1">
              <a:lnSpc>
                <a:spcPct val="90000"/>
              </a:lnSpc>
              <a:spcBef>
                <a:spcPct val="20000"/>
              </a:spcBef>
              <a:buSzPct val="90000"/>
              <a:buFont typeface="Arial" pitchFamily="34" charset="0"/>
              <a:buChar char="•"/>
              <a:defRPr sz="283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557205" indent="-251234" algn="l" defTabSz="808406" rtl="0" eaLnBrk="1" latinLnBrk="0" hangingPunct="1">
              <a:lnSpc>
                <a:spcPct val="90000"/>
              </a:lnSpc>
              <a:spcBef>
                <a:spcPct val="20000"/>
              </a:spcBef>
              <a:buSzPct val="90000"/>
              <a:buFont typeface="Arial" pitchFamily="34" charset="0"/>
              <a:buChar char="•"/>
              <a:tabLst>
                <a:tab pos="557205" algn="l"/>
              </a:tabLst>
              <a:defRPr sz="2476"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808439" indent="-251234" algn="l" defTabSz="808406" rtl="0" eaLnBrk="1" latinLnBrk="0" hangingPunct="1">
              <a:lnSpc>
                <a:spcPct val="90000"/>
              </a:lnSpc>
              <a:spcBef>
                <a:spcPct val="20000"/>
              </a:spcBef>
              <a:buSzPct val="90000"/>
              <a:buFont typeface="Arial" pitchFamily="34" charset="0"/>
              <a:buChar char="•"/>
              <a:defRPr sz="2121"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310906" indent="-197899" algn="l" defTabSz="808406" rtl="0" eaLnBrk="1" latinLnBrk="0" hangingPunct="1">
              <a:lnSpc>
                <a:spcPct val="90000"/>
              </a:lnSpc>
              <a:spcBef>
                <a:spcPct val="20000"/>
              </a:spcBef>
              <a:buSzPct val="90000"/>
              <a:buFont typeface="Arial" pitchFamily="34" charset="0"/>
              <a:buChar char="•"/>
              <a:tabLst>
                <a:tab pos="808439" algn="l"/>
              </a:tabLst>
              <a:defRPr sz="1768"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514420" indent="-203514" algn="l" defTabSz="808406" rtl="0" eaLnBrk="1" latinLnBrk="0" hangingPunct="1">
              <a:lnSpc>
                <a:spcPct val="90000"/>
              </a:lnSpc>
              <a:spcBef>
                <a:spcPct val="20000"/>
              </a:spcBef>
              <a:buSzPct val="90000"/>
              <a:buFont typeface="Arial" pitchFamily="34" charset="0"/>
              <a:buChar char="•"/>
              <a:defRPr sz="1768"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223118"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6pPr>
            <a:lvl7pPr marL="2627320"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7pPr>
            <a:lvl8pPr marL="3031524"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8pPr>
            <a:lvl9pPr marL="3435727"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9pPr>
          </a:lstStyle>
          <a:p>
            <a:pPr marL="0" indent="0" algn="ctr">
              <a:buFont typeface="Arial" pitchFamily="34" charset="0"/>
              <a:buNone/>
            </a:pPr>
            <a:r>
              <a:rPr lang="es-419" sz="3200" dirty="0" smtClean="0"/>
              <a:t>El acoplamiento es el grado en que se relacionan los objetos entre ellos y la dependencia que tienen.</a:t>
            </a:r>
            <a:endParaRPr lang="es-419" sz="3200" dirty="0" smtClean="0"/>
          </a:p>
        </p:txBody>
      </p:sp>
    </p:spTree>
    <p:extLst>
      <p:ext uri="{BB962C8B-B14F-4D97-AF65-F5344CB8AC3E}">
        <p14:creationId xmlns:p14="http://schemas.microsoft.com/office/powerpoint/2010/main" val="375332598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801062" y="3124301"/>
            <a:ext cx="10589876" cy="1218795"/>
          </a:xfrm>
          <a:prstGeom prst="rect">
            <a:avLst/>
          </a:prstGeom>
        </p:spPr>
        <p:txBody>
          <a:bodyPr vert="horz" wrap="square" lIns="0" tIns="0" rIns="0" bIns="0" rtlCol="0" anchor="t">
            <a:spAutoFit/>
          </a:bodyPr>
          <a:lstStyle>
            <a:lvl1pPr algn="l" defTabSz="808406" rtl="0" eaLnBrk="1" latinLnBrk="0" hangingPunct="1">
              <a:lnSpc>
                <a:spcPct val="90000"/>
              </a:lnSpc>
              <a:spcBef>
                <a:spcPct val="0"/>
              </a:spcBef>
              <a:buNone/>
              <a:defRPr lang="en-US" sz="4400" b="0" kern="1200" cap="none" spc="-89"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ctr"/>
            <a:r>
              <a:rPr lang="es-419" b="1" dirty="0">
                <a:effectLst>
                  <a:outerShdw blurRad="38100" dist="38100" dir="2700000" algn="tl">
                    <a:srgbClr val="000000">
                      <a:alpha val="43137"/>
                    </a:srgbClr>
                  </a:outerShdw>
                </a:effectLst>
              </a:rPr>
              <a:t>Características de la </a:t>
            </a:r>
            <a:r>
              <a:rPr lang="es-419" b="1" dirty="0" smtClean="0">
                <a:effectLst>
                  <a:outerShdw blurRad="38100" dist="38100" dir="2700000" algn="tl">
                    <a:srgbClr val="000000">
                      <a:alpha val="43137"/>
                    </a:srgbClr>
                  </a:outerShdw>
                </a:effectLst>
              </a:rPr>
              <a:t>POO (II): </a:t>
            </a:r>
            <a:r>
              <a:rPr lang="es-AR" b="1" dirty="0" smtClean="0">
                <a:effectLst>
                  <a:outerShdw blurRad="38100" dist="38100" dir="2700000" algn="tl">
                    <a:srgbClr val="000000">
                      <a:alpha val="43137"/>
                    </a:srgbClr>
                  </a:outerShdw>
                </a:effectLst>
              </a:rPr>
              <a:t>Herencia</a:t>
            </a:r>
            <a:r>
              <a:rPr lang="es-AR" b="1" dirty="0" smtClean="0">
                <a:effectLst>
                  <a:outerShdw blurRad="38100" dist="38100" dir="2700000" algn="tl">
                    <a:srgbClr val="000000">
                      <a:alpha val="43137"/>
                    </a:srgbClr>
                  </a:outerShdw>
                </a:effectLst>
              </a:rPr>
              <a:t>, Composición y Polimorfismo</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333924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Características de la POO (II): Herencia</a:t>
            </a:r>
            <a:endParaRPr lang="es-AR" dirty="0"/>
          </a:p>
        </p:txBody>
      </p:sp>
      <p:sp>
        <p:nvSpPr>
          <p:cNvPr id="3" name="Content Placeholder 2"/>
          <p:cNvSpPr>
            <a:spLocks noGrp="1"/>
          </p:cNvSpPr>
          <p:nvPr>
            <p:ph idx="1"/>
          </p:nvPr>
        </p:nvSpPr>
        <p:spPr>
          <a:xfrm>
            <a:off x="519247" y="1090722"/>
            <a:ext cx="6220502" cy="5966120"/>
          </a:xfrm>
        </p:spPr>
        <p:txBody>
          <a:bodyPr/>
          <a:lstStyle/>
          <a:p>
            <a:r>
              <a:rPr lang="es-AR" dirty="0" smtClean="0"/>
              <a:t>Relación </a:t>
            </a:r>
            <a:r>
              <a:rPr lang="es-AR" dirty="0"/>
              <a:t>entre </a:t>
            </a:r>
            <a:r>
              <a:rPr lang="es-AR" dirty="0" smtClean="0"/>
              <a:t>clases</a:t>
            </a:r>
            <a:endParaRPr lang="es-AR" dirty="0"/>
          </a:p>
          <a:p>
            <a:r>
              <a:rPr lang="es-AR" dirty="0"/>
              <a:t>Cada clase que hereda de otra posee:</a:t>
            </a:r>
          </a:p>
          <a:p>
            <a:pPr lvl="1"/>
            <a:r>
              <a:rPr lang="es-AR" dirty="0"/>
              <a:t>Los </a:t>
            </a:r>
            <a:r>
              <a:rPr lang="es-AR" b="1" dirty="0"/>
              <a:t>atributos</a:t>
            </a:r>
            <a:r>
              <a:rPr lang="es-AR" dirty="0"/>
              <a:t> de la clase base además de los propios</a:t>
            </a:r>
          </a:p>
          <a:p>
            <a:pPr lvl="1"/>
            <a:r>
              <a:rPr lang="es-AR" dirty="0"/>
              <a:t>Soporta </a:t>
            </a:r>
            <a:r>
              <a:rPr lang="es-AR" dirty="0" smtClean="0"/>
              <a:t>los </a:t>
            </a:r>
            <a:r>
              <a:rPr lang="es-AR" b="1" dirty="0"/>
              <a:t>métodos</a:t>
            </a:r>
            <a:r>
              <a:rPr lang="es-AR" dirty="0"/>
              <a:t> de la clase base además de los </a:t>
            </a:r>
            <a:r>
              <a:rPr lang="es-AR" dirty="0" smtClean="0"/>
              <a:t>propios</a:t>
            </a:r>
          </a:p>
          <a:p>
            <a:r>
              <a:rPr lang="es-AR" dirty="0"/>
              <a:t>Una subclase </a:t>
            </a:r>
            <a:r>
              <a:rPr lang="es-AR" dirty="0" smtClean="0"/>
              <a:t>invoca métodos </a:t>
            </a:r>
            <a:r>
              <a:rPr lang="es-AR" dirty="0"/>
              <a:t>de </a:t>
            </a:r>
            <a:r>
              <a:rPr lang="es-AR" dirty="0" smtClean="0"/>
              <a:t>la superclase con </a:t>
            </a:r>
            <a:r>
              <a:rPr lang="es-AR" dirty="0"/>
              <a:t>la palabra </a:t>
            </a:r>
            <a:r>
              <a:rPr lang="es-AR" b="1" dirty="0"/>
              <a:t>base</a:t>
            </a:r>
          </a:p>
          <a:p>
            <a:r>
              <a:rPr lang="es-AR" dirty="0" smtClean="0"/>
              <a:t>Permite </a:t>
            </a:r>
            <a:r>
              <a:rPr lang="es-AR" dirty="0"/>
              <a:t>la reusabilidad de </a:t>
            </a:r>
            <a:r>
              <a:rPr lang="es-AR" dirty="0" smtClean="0"/>
              <a:t>código</a:t>
            </a:r>
            <a:br>
              <a:rPr lang="es-AR" dirty="0" smtClean="0"/>
            </a:br>
            <a:endParaRPr lang="es-AR" dirty="0" smtClean="0"/>
          </a:p>
          <a:p>
            <a:r>
              <a:rPr lang="es-AR" dirty="0" smtClean="0"/>
              <a:t>Un Empresa </a:t>
            </a:r>
            <a:r>
              <a:rPr lang="es-AR" b="1" dirty="0" smtClean="0"/>
              <a:t>es un</a:t>
            </a:r>
            <a:r>
              <a:rPr lang="es-AR" dirty="0" smtClean="0"/>
              <a:t> Usuario</a:t>
            </a:r>
          </a:p>
          <a:p>
            <a:r>
              <a:rPr lang="es-AR" dirty="0"/>
              <a:t>Un </a:t>
            </a:r>
            <a:r>
              <a:rPr lang="es-AR" dirty="0" smtClean="0"/>
              <a:t>Cliente </a:t>
            </a:r>
            <a:r>
              <a:rPr lang="es-AR" b="1" dirty="0"/>
              <a:t>es un</a:t>
            </a:r>
            <a:r>
              <a:rPr lang="es-AR" dirty="0"/>
              <a:t> Usuario</a:t>
            </a:r>
          </a:p>
          <a:p>
            <a:endParaRPr lang="es-AR" dirty="0"/>
          </a:p>
        </p:txBody>
      </p:sp>
      <p:sp>
        <p:nvSpPr>
          <p:cNvPr id="9" name="Right Brace 8"/>
          <p:cNvSpPr/>
          <p:nvPr/>
        </p:nvSpPr>
        <p:spPr>
          <a:xfrm>
            <a:off x="10497718" y="1442419"/>
            <a:ext cx="321124" cy="150228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solidFill>
                <a:srgbClr val="FF0000"/>
              </a:solidFill>
            </a:endParaRPr>
          </a:p>
        </p:txBody>
      </p:sp>
      <p:sp>
        <p:nvSpPr>
          <p:cNvPr id="11" name="Rectangle 10"/>
          <p:cNvSpPr/>
          <p:nvPr/>
        </p:nvSpPr>
        <p:spPr>
          <a:xfrm>
            <a:off x="10818842" y="2183843"/>
            <a:ext cx="1249060" cy="369332"/>
          </a:xfrm>
          <a:prstGeom prst="rect">
            <a:avLst/>
          </a:prstGeom>
        </p:spPr>
        <p:txBody>
          <a:bodyPr wrap="none">
            <a:spAutoFit/>
          </a:bodyPr>
          <a:lstStyle/>
          <a:p>
            <a:pPr algn="ctr">
              <a:spcBef>
                <a:spcPct val="50000"/>
              </a:spcBef>
            </a:pPr>
            <a:r>
              <a:rPr lang="es-AR" dirty="0" smtClean="0"/>
              <a:t>Clase Base</a:t>
            </a:r>
            <a:endParaRPr lang="es-AR" dirty="0"/>
          </a:p>
        </p:txBody>
      </p:sp>
      <p:sp>
        <p:nvSpPr>
          <p:cNvPr id="12" name="Rectangle 11"/>
          <p:cNvSpPr/>
          <p:nvPr/>
        </p:nvSpPr>
        <p:spPr>
          <a:xfrm>
            <a:off x="7809618" y="5989298"/>
            <a:ext cx="3091552" cy="369332"/>
          </a:xfrm>
          <a:prstGeom prst="rect">
            <a:avLst/>
          </a:prstGeom>
        </p:spPr>
        <p:txBody>
          <a:bodyPr wrap="none">
            <a:spAutoFit/>
          </a:bodyPr>
          <a:lstStyle/>
          <a:p>
            <a:pPr algn="ctr">
              <a:spcBef>
                <a:spcPct val="50000"/>
              </a:spcBef>
            </a:pPr>
            <a:r>
              <a:rPr lang="es-AR" dirty="0"/>
              <a:t>Clases Derivadas o subclases</a:t>
            </a:r>
          </a:p>
        </p:txBody>
      </p:sp>
      <p:sp>
        <p:nvSpPr>
          <p:cNvPr id="14" name="Right Brace 13"/>
          <p:cNvSpPr/>
          <p:nvPr/>
        </p:nvSpPr>
        <p:spPr>
          <a:xfrm rot="5400000">
            <a:off x="9019152" y="3573176"/>
            <a:ext cx="504242" cy="414812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graphicFrame>
        <p:nvGraphicFramePr>
          <p:cNvPr id="10" name="Table 9"/>
          <p:cNvGraphicFramePr>
            <a:graphicFrameLocks noGrp="1"/>
          </p:cNvGraphicFramePr>
          <p:nvPr>
            <p:extLst/>
          </p:nvPr>
        </p:nvGraphicFramePr>
        <p:xfrm>
          <a:off x="8048172" y="1475616"/>
          <a:ext cx="2400662" cy="1483360"/>
        </p:xfrm>
        <a:graphic>
          <a:graphicData uri="http://schemas.openxmlformats.org/drawingml/2006/table">
            <a:tbl>
              <a:tblPr firstRow="1">
                <a:tableStyleId>{073A0DAA-6AF3-43AB-8588-CEC1D06C72B9}</a:tableStyleId>
              </a:tblPr>
              <a:tblGrid>
                <a:gridCol w="2400662">
                  <a:extLst>
                    <a:ext uri="{9D8B030D-6E8A-4147-A177-3AD203B41FA5}">
                      <a16:colId xmlns:a16="http://schemas.microsoft.com/office/drawing/2014/main" val="775755161"/>
                    </a:ext>
                  </a:extLst>
                </a:gridCol>
              </a:tblGrid>
              <a:tr h="370840">
                <a:tc>
                  <a:txBody>
                    <a:bodyPr/>
                    <a:lstStyle/>
                    <a:p>
                      <a:pPr algn="ctr"/>
                      <a:r>
                        <a:rPr lang="es-419" dirty="0" smtClean="0"/>
                        <a:t>USUARIO</a:t>
                      </a:r>
                      <a:endParaRPr lang="es-AR" dirty="0"/>
                    </a:p>
                  </a:txBody>
                  <a:tcPr/>
                </a:tc>
                <a:extLst>
                  <a:ext uri="{0D108BD9-81ED-4DB2-BD59-A6C34878D82A}">
                    <a16:rowId xmlns:a16="http://schemas.microsoft.com/office/drawing/2014/main" val="4191038910"/>
                  </a:ext>
                </a:extLst>
              </a:tr>
              <a:tr h="370840">
                <a:tc>
                  <a:txBody>
                    <a:bodyPr/>
                    <a:lstStyle/>
                    <a:p>
                      <a:r>
                        <a:rPr lang="es-419" dirty="0" smtClean="0"/>
                        <a:t>-</a:t>
                      </a:r>
                      <a:r>
                        <a:rPr lang="es-419" dirty="0" err="1" smtClean="0"/>
                        <a:t>numeroCuenta</a:t>
                      </a:r>
                      <a:endParaRPr lang="es-AR" dirty="0"/>
                    </a:p>
                  </a:txBody>
                  <a:tcPr/>
                </a:tc>
                <a:extLst>
                  <a:ext uri="{0D108BD9-81ED-4DB2-BD59-A6C34878D82A}">
                    <a16:rowId xmlns:a16="http://schemas.microsoft.com/office/drawing/2014/main" val="2531792807"/>
                  </a:ext>
                </a:extLst>
              </a:tr>
              <a:tr h="370840">
                <a:tc>
                  <a:txBody>
                    <a:bodyPr/>
                    <a:lstStyle/>
                    <a:p>
                      <a:r>
                        <a:rPr lang="es-419" dirty="0" smtClean="0"/>
                        <a:t>+</a:t>
                      </a:r>
                      <a:r>
                        <a:rPr lang="es-419" dirty="0" err="1" smtClean="0"/>
                        <a:t>RealizarTransaccion</a:t>
                      </a:r>
                      <a:r>
                        <a:rPr lang="es-419" dirty="0" smtClean="0"/>
                        <a:t>()</a:t>
                      </a:r>
                      <a:endParaRPr lang="es-AR" dirty="0"/>
                    </a:p>
                  </a:txBody>
                  <a:tcPr/>
                </a:tc>
                <a:extLst>
                  <a:ext uri="{0D108BD9-81ED-4DB2-BD59-A6C34878D82A}">
                    <a16:rowId xmlns:a16="http://schemas.microsoft.com/office/drawing/2014/main" val="1168137753"/>
                  </a:ext>
                </a:extLst>
              </a:tr>
              <a:tr h="370840">
                <a:tc>
                  <a:txBody>
                    <a:bodyPr/>
                    <a:lstStyle/>
                    <a:p>
                      <a:r>
                        <a:rPr lang="es-419" dirty="0" smtClean="0"/>
                        <a:t>+</a:t>
                      </a:r>
                      <a:r>
                        <a:rPr lang="es-419" dirty="0" err="1" smtClean="0"/>
                        <a:t>ConsultarSaldo</a:t>
                      </a:r>
                      <a:r>
                        <a:rPr lang="es-419" dirty="0" smtClean="0"/>
                        <a:t>()</a:t>
                      </a:r>
                      <a:endParaRPr lang="es-AR" dirty="0"/>
                    </a:p>
                  </a:txBody>
                  <a:tcPr/>
                </a:tc>
                <a:extLst>
                  <a:ext uri="{0D108BD9-81ED-4DB2-BD59-A6C34878D82A}">
                    <a16:rowId xmlns:a16="http://schemas.microsoft.com/office/drawing/2014/main" val="3990498186"/>
                  </a:ext>
                </a:extLst>
              </a:tr>
            </a:tbl>
          </a:graphicData>
        </a:graphic>
      </p:graphicFrame>
      <p:graphicFrame>
        <p:nvGraphicFramePr>
          <p:cNvPr id="13" name="Table 12"/>
          <p:cNvGraphicFramePr>
            <a:graphicFrameLocks noGrp="1"/>
          </p:cNvGraphicFramePr>
          <p:nvPr>
            <p:extLst/>
          </p:nvPr>
        </p:nvGraphicFramePr>
        <p:xfrm>
          <a:off x="6429104" y="4012958"/>
          <a:ext cx="2400662" cy="1446403"/>
        </p:xfrm>
        <a:graphic>
          <a:graphicData uri="http://schemas.openxmlformats.org/drawingml/2006/table">
            <a:tbl>
              <a:tblPr firstRow="1">
                <a:tableStyleId>{073A0DAA-6AF3-43AB-8588-CEC1D06C72B9}</a:tableStyleId>
              </a:tblPr>
              <a:tblGrid>
                <a:gridCol w="2400662">
                  <a:extLst>
                    <a:ext uri="{9D8B030D-6E8A-4147-A177-3AD203B41FA5}">
                      <a16:colId xmlns:a16="http://schemas.microsoft.com/office/drawing/2014/main" val="775755161"/>
                    </a:ext>
                  </a:extLst>
                </a:gridCol>
              </a:tblGrid>
              <a:tr h="0">
                <a:tc>
                  <a:txBody>
                    <a:bodyPr/>
                    <a:lstStyle/>
                    <a:p>
                      <a:pPr algn="ctr"/>
                      <a:r>
                        <a:rPr lang="es-419" dirty="0" smtClean="0"/>
                        <a:t>EMPRESA</a:t>
                      </a:r>
                      <a:endParaRPr lang="es-AR" dirty="0"/>
                    </a:p>
                  </a:txBody>
                  <a:tcPr/>
                </a:tc>
                <a:extLst>
                  <a:ext uri="{0D108BD9-81ED-4DB2-BD59-A6C34878D82A}">
                    <a16:rowId xmlns:a16="http://schemas.microsoft.com/office/drawing/2014/main" val="4191038910"/>
                  </a:ext>
                </a:extLst>
              </a:tr>
              <a:tr h="370840">
                <a:tc>
                  <a:txBody>
                    <a:bodyPr/>
                    <a:lstStyle/>
                    <a:p>
                      <a:endParaRPr lang="es-AR" dirty="0"/>
                    </a:p>
                  </a:txBody>
                  <a:tcPr/>
                </a:tc>
                <a:extLst>
                  <a:ext uri="{0D108BD9-81ED-4DB2-BD59-A6C34878D82A}">
                    <a16:rowId xmlns:a16="http://schemas.microsoft.com/office/drawing/2014/main" val="2531792807"/>
                  </a:ext>
                </a:extLst>
              </a:tr>
              <a:tr h="370840">
                <a:tc>
                  <a:txBody>
                    <a:bodyPr/>
                    <a:lstStyle/>
                    <a:p>
                      <a:endParaRPr lang="es-AR" dirty="0"/>
                    </a:p>
                  </a:txBody>
                  <a:tcPr/>
                </a:tc>
                <a:extLst>
                  <a:ext uri="{0D108BD9-81ED-4DB2-BD59-A6C34878D82A}">
                    <a16:rowId xmlns:a16="http://schemas.microsoft.com/office/drawing/2014/main" val="1168137753"/>
                  </a:ext>
                </a:extLst>
              </a:tr>
              <a:tr h="370840">
                <a:tc>
                  <a:txBody>
                    <a:bodyPr/>
                    <a:lstStyle/>
                    <a:p>
                      <a:endParaRPr lang="es-AR" dirty="0"/>
                    </a:p>
                  </a:txBody>
                  <a:tcPr/>
                </a:tc>
                <a:extLst>
                  <a:ext uri="{0D108BD9-81ED-4DB2-BD59-A6C34878D82A}">
                    <a16:rowId xmlns:a16="http://schemas.microsoft.com/office/drawing/2014/main" val="3990498186"/>
                  </a:ext>
                </a:extLst>
              </a:tr>
            </a:tbl>
          </a:graphicData>
        </a:graphic>
      </p:graphicFrame>
      <p:graphicFrame>
        <p:nvGraphicFramePr>
          <p:cNvPr id="15" name="Table 14"/>
          <p:cNvGraphicFramePr>
            <a:graphicFrameLocks noGrp="1"/>
          </p:cNvGraphicFramePr>
          <p:nvPr>
            <p:extLst/>
          </p:nvPr>
        </p:nvGraphicFramePr>
        <p:xfrm>
          <a:off x="9667240" y="4012958"/>
          <a:ext cx="2400662" cy="1483360"/>
        </p:xfrm>
        <a:graphic>
          <a:graphicData uri="http://schemas.openxmlformats.org/drawingml/2006/table">
            <a:tbl>
              <a:tblPr firstRow="1">
                <a:tableStyleId>{073A0DAA-6AF3-43AB-8588-CEC1D06C72B9}</a:tableStyleId>
              </a:tblPr>
              <a:tblGrid>
                <a:gridCol w="2400662">
                  <a:extLst>
                    <a:ext uri="{9D8B030D-6E8A-4147-A177-3AD203B41FA5}">
                      <a16:colId xmlns:a16="http://schemas.microsoft.com/office/drawing/2014/main" val="775755161"/>
                    </a:ext>
                  </a:extLst>
                </a:gridCol>
              </a:tblGrid>
              <a:tr h="370840">
                <a:tc>
                  <a:txBody>
                    <a:bodyPr/>
                    <a:lstStyle/>
                    <a:p>
                      <a:pPr algn="ctr"/>
                      <a:r>
                        <a:rPr lang="es-419" dirty="0" smtClean="0"/>
                        <a:t>CLIENTE</a:t>
                      </a:r>
                      <a:endParaRPr lang="es-AR" dirty="0"/>
                    </a:p>
                  </a:txBody>
                  <a:tcPr/>
                </a:tc>
                <a:extLst>
                  <a:ext uri="{0D108BD9-81ED-4DB2-BD59-A6C34878D82A}">
                    <a16:rowId xmlns:a16="http://schemas.microsoft.com/office/drawing/2014/main" val="4191038910"/>
                  </a:ext>
                </a:extLst>
              </a:tr>
              <a:tr h="370840">
                <a:tc>
                  <a:txBody>
                    <a:bodyPr/>
                    <a:lstStyle/>
                    <a:p>
                      <a:endParaRPr lang="es-AR" dirty="0"/>
                    </a:p>
                  </a:txBody>
                  <a:tcPr/>
                </a:tc>
                <a:extLst>
                  <a:ext uri="{0D108BD9-81ED-4DB2-BD59-A6C34878D82A}">
                    <a16:rowId xmlns:a16="http://schemas.microsoft.com/office/drawing/2014/main" val="2531792807"/>
                  </a:ext>
                </a:extLst>
              </a:tr>
              <a:tr h="370840">
                <a:tc>
                  <a:txBody>
                    <a:bodyPr/>
                    <a:lstStyle/>
                    <a:p>
                      <a:endParaRPr lang="es-AR" dirty="0"/>
                    </a:p>
                  </a:txBody>
                  <a:tcPr/>
                </a:tc>
                <a:extLst>
                  <a:ext uri="{0D108BD9-81ED-4DB2-BD59-A6C34878D82A}">
                    <a16:rowId xmlns:a16="http://schemas.microsoft.com/office/drawing/2014/main" val="1168137753"/>
                  </a:ext>
                </a:extLst>
              </a:tr>
              <a:tr h="370840">
                <a:tc>
                  <a:txBody>
                    <a:bodyPr/>
                    <a:lstStyle/>
                    <a:p>
                      <a:endParaRPr lang="es-AR" dirty="0"/>
                    </a:p>
                  </a:txBody>
                  <a:tcPr/>
                </a:tc>
                <a:extLst>
                  <a:ext uri="{0D108BD9-81ED-4DB2-BD59-A6C34878D82A}">
                    <a16:rowId xmlns:a16="http://schemas.microsoft.com/office/drawing/2014/main" val="3990498186"/>
                  </a:ext>
                </a:extLst>
              </a:tr>
            </a:tbl>
          </a:graphicData>
        </a:graphic>
      </p:graphicFrame>
      <p:cxnSp>
        <p:nvCxnSpPr>
          <p:cNvPr id="16" name="Elbow Connector 15"/>
          <p:cNvCxnSpPr/>
          <p:nvPr/>
        </p:nvCxnSpPr>
        <p:spPr>
          <a:xfrm rot="5400000" flipH="1" flipV="1">
            <a:off x="7678781" y="3006148"/>
            <a:ext cx="1068253" cy="97390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6200000" flipV="1">
            <a:off x="9801497" y="2946884"/>
            <a:ext cx="1068252" cy="106389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00304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Características de la POO (II): </a:t>
            </a:r>
            <a:r>
              <a:rPr lang="es-AR" dirty="0" smtClean="0"/>
              <a:t>Herencia </a:t>
            </a:r>
            <a:r>
              <a:rPr lang="es-AR" dirty="0" smtClean="0"/>
              <a:t>(ejercicio)</a:t>
            </a:r>
            <a:endParaRPr lang="es-AR" dirty="0"/>
          </a:p>
        </p:txBody>
      </p:sp>
      <p:sp>
        <p:nvSpPr>
          <p:cNvPr id="3" name="Content Placeholder 2"/>
          <p:cNvSpPr>
            <a:spLocks noGrp="1"/>
          </p:cNvSpPr>
          <p:nvPr>
            <p:ph idx="1"/>
          </p:nvPr>
        </p:nvSpPr>
        <p:spPr>
          <a:xfrm>
            <a:off x="519247" y="1447801"/>
            <a:ext cx="11151918" cy="391967"/>
          </a:xfrm>
        </p:spPr>
        <p:txBody>
          <a:bodyPr/>
          <a:lstStyle/>
          <a:p>
            <a:r>
              <a:rPr lang="es-AR" dirty="0"/>
              <a:t>Se deben modelar dos clases con las siguientes características:</a:t>
            </a:r>
          </a:p>
        </p:txBody>
      </p:sp>
      <p:sp>
        <p:nvSpPr>
          <p:cNvPr id="6" name="TextBox 5"/>
          <p:cNvSpPr txBox="1"/>
          <p:nvPr/>
        </p:nvSpPr>
        <p:spPr>
          <a:xfrm flipH="1">
            <a:off x="6364131" y="2141793"/>
            <a:ext cx="5575959" cy="3016210"/>
          </a:xfrm>
          <a:prstGeom prst="rect">
            <a:avLst/>
          </a:prstGeom>
          <a:noFill/>
        </p:spPr>
        <p:txBody>
          <a:bodyPr wrap="square" lIns="0" tIns="0" rIns="0" bIns="0" rtlCol="0">
            <a:spAutoFit/>
          </a:bodyPr>
          <a:lstStyle/>
          <a:p>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Cliente</a:t>
            </a:r>
            <a:endParaRPr lang="es-419"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s-419"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-nombre(</a:t>
            </a:r>
            <a:r>
              <a:rPr lang="es-419" sz="28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string</a:t>
            </a:r>
            <a:r>
              <a:rPr lang="es-419"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a:p>
            <a:r>
              <a:rPr lang="es-419"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r>
              <a:rPr lang="es-419" sz="28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numeroDeCuenta</a:t>
            </a:r>
            <a:r>
              <a:rPr lang="es-419"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r>
              <a:rPr lang="es-419" sz="28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number</a:t>
            </a:r>
            <a:r>
              <a:rPr lang="es-419"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a:p>
            <a:r>
              <a:rPr lang="es-419"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-saldo (</a:t>
            </a:r>
            <a:r>
              <a:rPr lang="es-419" sz="28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number</a:t>
            </a:r>
            <a:r>
              <a:rPr lang="es-419"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a:p>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r>
              <a:rPr lang="es-419"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Transaccion</a:t>
            </a:r>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(cuanto</a:t>
            </a:r>
            <a:r>
              <a:rPr lang="es-419"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r>
              <a:rPr lang="es-419" sz="28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number</a:t>
            </a:r>
            <a:r>
              <a:rPr lang="es-419"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 </a:t>
            </a:r>
            <a:r>
              <a:rPr lang="es-419" sz="28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void</a:t>
            </a:r>
            <a:endParaRPr lang="es-419"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s-419"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r>
              <a:rPr lang="es-419" sz="28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ConsultarSaldo</a:t>
            </a:r>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 </a:t>
            </a:r>
            <a:r>
              <a:rPr lang="es-419"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void</a:t>
            </a:r>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p>
          <a:p>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r>
              <a:rPr lang="es-419"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Prestamo</a:t>
            </a:r>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(importe: </a:t>
            </a:r>
            <a:r>
              <a:rPr lang="es-419"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number</a:t>
            </a:r>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 </a:t>
            </a:r>
            <a:r>
              <a:rPr lang="es-419"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void</a:t>
            </a:r>
            <a:endParaRPr lang="es-AR" sz="28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7" name="TextBox 6"/>
          <p:cNvSpPr txBox="1"/>
          <p:nvPr/>
        </p:nvSpPr>
        <p:spPr>
          <a:xfrm flipH="1">
            <a:off x="330978" y="2141793"/>
            <a:ext cx="5730608" cy="3016210"/>
          </a:xfrm>
          <a:prstGeom prst="rect">
            <a:avLst/>
          </a:prstGeom>
          <a:noFill/>
        </p:spPr>
        <p:txBody>
          <a:bodyPr wrap="square" lIns="0" tIns="0" rIns="0" bIns="0" rtlCol="0">
            <a:spAutoFit/>
          </a:bodyPr>
          <a:lstStyle/>
          <a:p>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Empresa</a:t>
            </a:r>
          </a:p>
          <a:p>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-nombre(</a:t>
            </a:r>
            <a:r>
              <a:rPr lang="es-419"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string</a:t>
            </a:r>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a:p>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r>
              <a:rPr lang="es-419"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numeroDeCuenta</a:t>
            </a:r>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r>
              <a:rPr lang="es-419"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number</a:t>
            </a:r>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a:p>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-saldo (</a:t>
            </a:r>
            <a:r>
              <a:rPr lang="es-419"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number</a:t>
            </a:r>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a:p>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r>
              <a:rPr lang="es-419"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Transaccion</a:t>
            </a:r>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(cuanto: </a:t>
            </a:r>
            <a:r>
              <a:rPr lang="es-419"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number</a:t>
            </a:r>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 </a:t>
            </a:r>
            <a:r>
              <a:rPr lang="es-419"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void</a:t>
            </a:r>
            <a:endPar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r>
              <a:rPr lang="es-419"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ConsultarSaldo</a:t>
            </a:r>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r>
              <a:rPr lang="es-419"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void</a:t>
            </a:r>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p>
          <a:p>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r>
              <a:rPr lang="es-419"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PagarSueldos</a:t>
            </a:r>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(importe: </a:t>
            </a:r>
            <a:r>
              <a:rPr lang="es-419"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number</a:t>
            </a:r>
            <a:r>
              <a:rPr lang="es-419"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r>
              <a:rPr lang="es-419"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void</a:t>
            </a:r>
            <a:endParaRPr lang="es-AR"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285284271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Características de la POO (II): Composición</a:t>
            </a:r>
            <a:endParaRPr lang="es-AR" dirty="0"/>
          </a:p>
        </p:txBody>
      </p:sp>
      <p:sp>
        <p:nvSpPr>
          <p:cNvPr id="3" name="Content Placeholder 2"/>
          <p:cNvSpPr>
            <a:spLocks noGrp="1"/>
          </p:cNvSpPr>
          <p:nvPr>
            <p:ph idx="1"/>
          </p:nvPr>
        </p:nvSpPr>
        <p:spPr>
          <a:xfrm>
            <a:off x="519247" y="1344722"/>
            <a:ext cx="5542886" cy="5029967"/>
          </a:xfrm>
        </p:spPr>
        <p:txBody>
          <a:bodyPr/>
          <a:lstStyle/>
          <a:p>
            <a:r>
              <a:rPr lang="es-AR" dirty="0" smtClean="0"/>
              <a:t>Relación </a:t>
            </a:r>
            <a:r>
              <a:rPr lang="es-AR" dirty="0"/>
              <a:t>entre </a:t>
            </a:r>
            <a:r>
              <a:rPr lang="es-AR" dirty="0" smtClean="0"/>
              <a:t>clases</a:t>
            </a:r>
            <a:endParaRPr lang="es-AR" dirty="0"/>
          </a:p>
          <a:p>
            <a:r>
              <a:rPr lang="es-AR" dirty="0"/>
              <a:t>Cada clase que </a:t>
            </a:r>
            <a:r>
              <a:rPr lang="es-AR" dirty="0" smtClean="0"/>
              <a:t>está compuesta por otra </a:t>
            </a:r>
            <a:r>
              <a:rPr lang="es-AR" dirty="0"/>
              <a:t>posee:</a:t>
            </a:r>
          </a:p>
          <a:p>
            <a:pPr lvl="1"/>
            <a:r>
              <a:rPr lang="es-AR" dirty="0" smtClean="0"/>
              <a:t>Una dependencia para llevar a cabo su objetivo</a:t>
            </a:r>
          </a:p>
          <a:p>
            <a:r>
              <a:rPr lang="es-AR" dirty="0" smtClean="0"/>
              <a:t>Permite </a:t>
            </a:r>
            <a:r>
              <a:rPr lang="es-AR" dirty="0"/>
              <a:t>la reusabilidad de </a:t>
            </a:r>
            <a:r>
              <a:rPr lang="es-AR" dirty="0" smtClean="0"/>
              <a:t>código</a:t>
            </a:r>
            <a:br>
              <a:rPr lang="es-AR" dirty="0" smtClean="0"/>
            </a:br>
            <a:endParaRPr lang="es-AR" dirty="0" smtClean="0"/>
          </a:p>
          <a:p>
            <a:r>
              <a:rPr lang="es-AR" dirty="0" smtClean="0"/>
              <a:t>Un cuenta Bancaria </a:t>
            </a:r>
            <a:r>
              <a:rPr lang="es-AR" b="1" dirty="0" smtClean="0"/>
              <a:t>tiene un</a:t>
            </a:r>
            <a:r>
              <a:rPr lang="es-AR" dirty="0" smtClean="0"/>
              <a:t> usuario</a:t>
            </a:r>
          </a:p>
          <a:p>
            <a:r>
              <a:rPr lang="es-AR" dirty="0"/>
              <a:t>Un cuenta Bancaria </a:t>
            </a:r>
            <a:r>
              <a:rPr lang="es-AR" b="1" dirty="0"/>
              <a:t>tiene </a:t>
            </a:r>
            <a:r>
              <a:rPr lang="es-AR" dirty="0" smtClean="0"/>
              <a:t>Movimientos</a:t>
            </a:r>
            <a:endParaRPr lang="es-AR" dirty="0"/>
          </a:p>
        </p:txBody>
      </p:sp>
    </p:spTree>
    <p:extLst>
      <p:ext uri="{BB962C8B-B14F-4D97-AF65-F5344CB8AC3E}">
        <p14:creationId xmlns:p14="http://schemas.microsoft.com/office/powerpoint/2010/main" val="92110623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756" y="228601"/>
            <a:ext cx="11720946" cy="1218795"/>
          </a:xfrm>
        </p:spPr>
        <p:txBody>
          <a:bodyPr/>
          <a:lstStyle/>
          <a:p>
            <a:r>
              <a:rPr lang="es-CR" dirty="0"/>
              <a:t>Características de la POO (II): Composición </a:t>
            </a:r>
            <a:r>
              <a:rPr lang="es-CR" dirty="0" smtClean="0"/>
              <a:t>(ejercicio)</a:t>
            </a:r>
            <a:endParaRPr lang="es-AR" dirty="0"/>
          </a:p>
        </p:txBody>
      </p:sp>
      <p:sp>
        <p:nvSpPr>
          <p:cNvPr id="3" name="Content Placeholder 2"/>
          <p:cNvSpPr>
            <a:spLocks noGrp="1"/>
          </p:cNvSpPr>
          <p:nvPr>
            <p:ph idx="1"/>
          </p:nvPr>
        </p:nvSpPr>
        <p:spPr>
          <a:xfrm>
            <a:off x="801880" y="1447396"/>
            <a:ext cx="6286287" cy="3788922"/>
          </a:xfrm>
        </p:spPr>
        <p:txBody>
          <a:bodyPr/>
          <a:lstStyle/>
          <a:p>
            <a:r>
              <a:rPr lang="es-AR" dirty="0"/>
              <a:t>Crear una </a:t>
            </a:r>
            <a:r>
              <a:rPr lang="es-AR" dirty="0" smtClean="0"/>
              <a:t>clase Usuario con un atributo </a:t>
            </a:r>
            <a:r>
              <a:rPr lang="es-AR" dirty="0" err="1" smtClean="0"/>
              <a:t>string</a:t>
            </a:r>
            <a:r>
              <a:rPr lang="es-AR" dirty="0" smtClean="0"/>
              <a:t> que indique el domicilio</a:t>
            </a:r>
          </a:p>
          <a:p>
            <a:r>
              <a:rPr lang="es-AR" dirty="0" smtClean="0"/>
              <a:t>Crear una clase Cta. Bancaria</a:t>
            </a:r>
          </a:p>
          <a:p>
            <a:r>
              <a:rPr lang="es-AR" dirty="0" smtClean="0"/>
              <a:t>Crear en la clase </a:t>
            </a:r>
            <a:r>
              <a:rPr lang="es-AR" dirty="0"/>
              <a:t>Cta. </a:t>
            </a:r>
            <a:r>
              <a:rPr lang="es-AR" dirty="0" smtClean="0"/>
              <a:t>Bancaria un atributo de tipo </a:t>
            </a:r>
            <a:r>
              <a:rPr lang="es-AR" dirty="0"/>
              <a:t>Usuario</a:t>
            </a:r>
            <a:endParaRPr lang="es-AR" dirty="0" smtClean="0"/>
          </a:p>
          <a:p>
            <a:r>
              <a:rPr lang="es-AR" dirty="0" smtClean="0"/>
              <a:t>Crear en la clase </a:t>
            </a:r>
            <a:r>
              <a:rPr lang="es-AR" dirty="0"/>
              <a:t>Cta. </a:t>
            </a:r>
            <a:r>
              <a:rPr lang="es-AR" dirty="0" smtClean="0"/>
              <a:t>Bancaria un método </a:t>
            </a:r>
            <a:r>
              <a:rPr lang="es-AR" dirty="0" err="1" smtClean="0"/>
              <a:t>CambiarDomicilio</a:t>
            </a:r>
            <a:r>
              <a:rPr lang="es-AR" dirty="0" smtClean="0"/>
              <a:t> que modifique el domicilio del usuario</a:t>
            </a:r>
            <a:endParaRPr lang="es-AR" dirty="0"/>
          </a:p>
        </p:txBody>
      </p:sp>
    </p:spTree>
    <p:extLst>
      <p:ext uri="{BB962C8B-B14F-4D97-AF65-F5344CB8AC3E}">
        <p14:creationId xmlns:p14="http://schemas.microsoft.com/office/powerpoint/2010/main" val="155748855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247" y="1344722"/>
            <a:ext cx="6286287" cy="391967"/>
          </a:xfrm>
        </p:spPr>
        <p:txBody>
          <a:bodyPr/>
          <a:lstStyle/>
          <a:p>
            <a:r>
              <a:rPr lang="es-AR" dirty="0" smtClean="0"/>
              <a:t>Vamos al código</a:t>
            </a:r>
            <a:endParaRPr lang="es-AR" dirty="0"/>
          </a:p>
        </p:txBody>
      </p:sp>
      <p:sp>
        <p:nvSpPr>
          <p:cNvPr id="4" name="Title 1"/>
          <p:cNvSpPr txBox="1">
            <a:spLocks/>
          </p:cNvSpPr>
          <p:nvPr/>
        </p:nvSpPr>
        <p:spPr>
          <a:xfrm>
            <a:off x="216131" y="252542"/>
            <a:ext cx="11720946" cy="1218795"/>
          </a:xfrm>
          <a:prstGeom prst="rect">
            <a:avLst/>
          </a:prstGeom>
        </p:spPr>
        <p:txBody>
          <a:bodyPr vert="horz" wrap="square" lIns="0" tIns="0" rIns="0" bIns="0" rtlCol="0" anchor="t">
            <a:spAutoFit/>
          </a:bodyPr>
          <a:lstStyle>
            <a:lvl1pPr algn="l" defTabSz="808406" rtl="0" eaLnBrk="1" latinLnBrk="0" hangingPunct="1">
              <a:lnSpc>
                <a:spcPct val="90000"/>
              </a:lnSpc>
              <a:spcBef>
                <a:spcPct val="0"/>
              </a:spcBef>
              <a:buNone/>
              <a:defRPr lang="en-US" sz="4400" b="0" kern="1200" cap="none" spc="-89"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r>
              <a:rPr lang="es-CR" dirty="0" smtClean="0"/>
              <a:t>Características de la POO (II): Composición (ejercicio)</a:t>
            </a:r>
            <a:endParaRPr lang="es-AR" dirty="0"/>
          </a:p>
        </p:txBody>
      </p:sp>
    </p:spTree>
    <p:extLst>
      <p:ext uri="{BB962C8B-B14F-4D97-AF65-F5344CB8AC3E}">
        <p14:creationId xmlns:p14="http://schemas.microsoft.com/office/powerpoint/2010/main" val="107274782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Herencia </a:t>
            </a:r>
            <a:r>
              <a:rPr lang="es-AR" dirty="0" smtClean="0"/>
              <a:t>vs Composición</a:t>
            </a:r>
            <a:endParaRPr lang="es-AR" dirty="0"/>
          </a:p>
        </p:txBody>
      </p:sp>
      <p:sp>
        <p:nvSpPr>
          <p:cNvPr id="5" name="Content Placeholder 2"/>
          <p:cNvSpPr>
            <a:spLocks noGrp="1"/>
          </p:cNvSpPr>
          <p:nvPr>
            <p:ph idx="1"/>
          </p:nvPr>
        </p:nvSpPr>
        <p:spPr>
          <a:xfrm>
            <a:off x="519247" y="1066801"/>
            <a:ext cx="11151918" cy="2112053"/>
          </a:xfrm>
        </p:spPr>
        <p:txBody>
          <a:bodyPr/>
          <a:lstStyle/>
          <a:p>
            <a:r>
              <a:rPr lang="es-AR" dirty="0" smtClean="0"/>
              <a:t>La herencia marca una relación estática entre clases</a:t>
            </a:r>
          </a:p>
          <a:p>
            <a:pPr lvl="1"/>
            <a:r>
              <a:rPr lang="es-AR" dirty="0" smtClean="0"/>
              <a:t>La superclase tiene las características generales y la subclase el comportamiento específico</a:t>
            </a:r>
          </a:p>
          <a:p>
            <a:r>
              <a:rPr lang="es-AR" dirty="0" smtClean="0"/>
              <a:t>La composición no marca una relación estática entre clases</a:t>
            </a:r>
          </a:p>
          <a:p>
            <a:pPr lvl="1"/>
            <a:r>
              <a:rPr lang="es-AR" dirty="0" smtClean="0"/>
              <a:t>Una instancia conoce a la otra y le envía mensajes</a:t>
            </a:r>
            <a:endParaRPr lang="es-AR" dirty="0"/>
          </a:p>
        </p:txBody>
      </p:sp>
      <p:pic>
        <p:nvPicPr>
          <p:cNvPr id="3" name="Picture 2"/>
          <p:cNvPicPr>
            <a:picLocks noChangeAspect="1"/>
          </p:cNvPicPr>
          <p:nvPr/>
        </p:nvPicPr>
        <p:blipFill>
          <a:blip r:embed="rId3"/>
          <a:stretch>
            <a:fillRect/>
          </a:stretch>
        </p:blipFill>
        <p:spPr>
          <a:xfrm>
            <a:off x="3854658" y="3230859"/>
            <a:ext cx="7055334" cy="3581754"/>
          </a:xfrm>
          <a:prstGeom prst="rect">
            <a:avLst/>
          </a:prstGeom>
        </p:spPr>
      </p:pic>
      <p:sp>
        <p:nvSpPr>
          <p:cNvPr id="6" name="Content Placeholder 2"/>
          <p:cNvSpPr txBox="1">
            <a:spLocks/>
          </p:cNvSpPr>
          <p:nvPr/>
        </p:nvSpPr>
        <p:spPr>
          <a:xfrm>
            <a:off x="552199" y="3782519"/>
            <a:ext cx="3120391" cy="2307939"/>
          </a:xfrm>
          <a:prstGeom prst="rect">
            <a:avLst/>
          </a:prstGeom>
        </p:spPr>
        <p:txBody>
          <a:bodyPr vert="horz" wrap="square" lIns="0" tIns="0" rIns="0" bIns="0" rtlCol="0">
            <a:spAutoFit/>
          </a:bodyPr>
          <a:lstStyle>
            <a:lvl1pPr marL="305971" indent="-305971" algn="l" defTabSz="808406" rtl="0" eaLnBrk="1" latinLnBrk="0" hangingPunct="1">
              <a:lnSpc>
                <a:spcPct val="90000"/>
              </a:lnSpc>
              <a:spcBef>
                <a:spcPct val="20000"/>
              </a:spcBef>
              <a:buSzPct val="90000"/>
              <a:buFont typeface="Arial" pitchFamily="34" charset="0"/>
              <a:buChar char="•"/>
              <a:defRPr sz="283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557205" indent="-251234" algn="l" defTabSz="808406" rtl="0" eaLnBrk="1" latinLnBrk="0" hangingPunct="1">
              <a:lnSpc>
                <a:spcPct val="90000"/>
              </a:lnSpc>
              <a:spcBef>
                <a:spcPct val="20000"/>
              </a:spcBef>
              <a:buSzPct val="90000"/>
              <a:buFont typeface="Arial" pitchFamily="34" charset="0"/>
              <a:buChar char="•"/>
              <a:tabLst>
                <a:tab pos="557205" algn="l"/>
              </a:tabLst>
              <a:defRPr sz="2476"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808439" indent="-251234" algn="l" defTabSz="808406" rtl="0" eaLnBrk="1" latinLnBrk="0" hangingPunct="1">
              <a:lnSpc>
                <a:spcPct val="90000"/>
              </a:lnSpc>
              <a:spcBef>
                <a:spcPct val="20000"/>
              </a:spcBef>
              <a:buSzPct val="90000"/>
              <a:buFont typeface="Arial" pitchFamily="34" charset="0"/>
              <a:buChar char="•"/>
              <a:defRPr sz="2121"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310906" indent="-197899" algn="l" defTabSz="808406" rtl="0" eaLnBrk="1" latinLnBrk="0" hangingPunct="1">
              <a:lnSpc>
                <a:spcPct val="90000"/>
              </a:lnSpc>
              <a:spcBef>
                <a:spcPct val="20000"/>
              </a:spcBef>
              <a:buSzPct val="90000"/>
              <a:buFont typeface="Arial" pitchFamily="34" charset="0"/>
              <a:buChar char="•"/>
              <a:tabLst>
                <a:tab pos="808439" algn="l"/>
              </a:tabLst>
              <a:defRPr sz="1768"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514420" indent="-203514" algn="l" defTabSz="808406" rtl="0" eaLnBrk="1" latinLnBrk="0" hangingPunct="1">
              <a:lnSpc>
                <a:spcPct val="90000"/>
              </a:lnSpc>
              <a:spcBef>
                <a:spcPct val="20000"/>
              </a:spcBef>
              <a:buSzPct val="90000"/>
              <a:buFont typeface="Arial" pitchFamily="34" charset="0"/>
              <a:buChar char="•"/>
              <a:defRPr sz="1768"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223118"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6pPr>
            <a:lvl7pPr marL="2627320"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7pPr>
            <a:lvl8pPr marL="3031524"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8pPr>
            <a:lvl9pPr marL="3435727"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9pPr>
          </a:lstStyle>
          <a:p>
            <a:r>
              <a:rPr lang="es-AR" dirty="0" smtClean="0"/>
              <a:t>Si tenemos que modelar una Pila: </a:t>
            </a:r>
          </a:p>
          <a:p>
            <a:pPr lvl="1"/>
            <a:r>
              <a:rPr lang="es-AR" dirty="0" smtClean="0"/>
              <a:t>¿Conviene utilizar herencia o composición?</a:t>
            </a:r>
          </a:p>
          <a:p>
            <a:pPr lvl="1"/>
            <a:r>
              <a:rPr lang="es-AR" dirty="0" smtClean="0"/>
              <a:t>¿Por qué?</a:t>
            </a:r>
            <a:endParaRPr lang="es-AR" dirty="0"/>
          </a:p>
        </p:txBody>
      </p:sp>
    </p:spTree>
    <p:extLst>
      <p:ext uri="{BB962C8B-B14F-4D97-AF65-F5344CB8AC3E}">
        <p14:creationId xmlns:p14="http://schemas.microsoft.com/office/powerpoint/2010/main" val="380840136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552199" y="228601"/>
            <a:ext cx="11151918" cy="609398"/>
          </a:xfrm>
          <a:prstGeom prst="rect">
            <a:avLst/>
          </a:prstGeom>
          <a:noFill/>
          <a:ln>
            <a:noFill/>
          </a:ln>
        </p:spPr>
        <p:txBody>
          <a:bodyPr spcFirstLastPara="1" vert="horz" wrap="square" lIns="0" tIns="0" rIns="0" bIns="0" rtlCol="0" anchor="t" anchorCtr="0">
            <a:noAutofit/>
          </a:bodyPr>
          <a:lstStyle/>
          <a:p>
            <a:pPr>
              <a:spcBef>
                <a:spcPts val="0"/>
              </a:spcBef>
              <a:buClr>
                <a:srgbClr val="595959"/>
              </a:buClr>
              <a:buSzPts val="4400"/>
              <a:buFont typeface="Quattrocento Sans"/>
            </a:pPr>
            <a:r>
              <a:rPr lang="es-AR" dirty="0">
                <a:solidFill>
                  <a:srgbClr val="595959"/>
                </a:solidFill>
                <a:latin typeface="Quattrocento Sans"/>
                <a:ea typeface="Quattrocento Sans"/>
                <a:cs typeface="Quattrocento Sans"/>
                <a:sym typeface="Quattrocento Sans"/>
              </a:rPr>
              <a:t>Sobre el Instructor</a:t>
            </a:r>
            <a:endParaRPr dirty="0">
              <a:solidFill>
                <a:srgbClr val="595959"/>
              </a:solidFill>
              <a:latin typeface="Quattrocento Sans"/>
              <a:ea typeface="Quattrocento Sans"/>
              <a:cs typeface="Quattrocento Sans"/>
              <a:sym typeface="Quattrocento Sans"/>
            </a:endParaRPr>
          </a:p>
        </p:txBody>
      </p:sp>
      <p:sp>
        <p:nvSpPr>
          <p:cNvPr id="130" name="Shape 130"/>
          <p:cNvSpPr txBox="1">
            <a:spLocks noGrp="1"/>
          </p:cNvSpPr>
          <p:nvPr>
            <p:ph type="body" idx="1"/>
          </p:nvPr>
        </p:nvSpPr>
        <p:spPr>
          <a:xfrm>
            <a:off x="691662" y="1447801"/>
            <a:ext cx="10445261" cy="4179606"/>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595959"/>
              </a:buClr>
              <a:buSzPts val="2520"/>
              <a:buFont typeface="Arial"/>
              <a:buNone/>
            </a:pPr>
            <a:r>
              <a:rPr lang="es-419" sz="2800" b="1" dirty="0" smtClean="0">
                <a:solidFill>
                  <a:srgbClr val="595959"/>
                </a:solidFill>
                <a:latin typeface="Quattrocento Sans"/>
                <a:sym typeface="Quattrocento Sans"/>
              </a:rPr>
              <a:t>Tomas </a:t>
            </a:r>
            <a:r>
              <a:rPr lang="es-419" sz="2800" b="1" dirty="0" err="1" smtClean="0">
                <a:solidFill>
                  <a:srgbClr val="595959"/>
                </a:solidFill>
                <a:latin typeface="Quattrocento Sans"/>
                <a:sym typeface="Quattrocento Sans"/>
              </a:rPr>
              <a:t>Borodowski</a:t>
            </a:r>
            <a:endParaRPr dirty="0"/>
          </a:p>
          <a:p>
            <a:pPr marL="0" marR="0" lvl="0" indent="0" algn="l" rtl="0">
              <a:lnSpc>
                <a:spcPct val="90000"/>
              </a:lnSpc>
              <a:spcBef>
                <a:spcPts val="560"/>
              </a:spcBef>
              <a:spcAft>
                <a:spcPts val="0"/>
              </a:spcAft>
              <a:buClr>
                <a:srgbClr val="595959"/>
              </a:buClr>
              <a:buSzPts val="2520"/>
              <a:buFont typeface="Arial"/>
              <a:buNone/>
            </a:pPr>
            <a:endParaRPr sz="2800" b="1" i="0" u="none" strike="noStrike" cap="none" dirty="0">
              <a:solidFill>
                <a:srgbClr val="595959"/>
              </a:solidFill>
              <a:latin typeface="Quattrocento Sans"/>
              <a:ea typeface="Quattrocento Sans"/>
              <a:cs typeface="Quattrocento Sans"/>
              <a:sym typeface="Quattrocento Sans"/>
            </a:endParaRPr>
          </a:p>
          <a:p>
            <a:pPr marL="0" lvl="0" indent="0">
              <a:spcBef>
                <a:spcPts val="480"/>
              </a:spcBef>
              <a:buClr>
                <a:srgbClr val="595959"/>
              </a:buClr>
              <a:buSzPts val="2160"/>
              <a:buNone/>
            </a:pPr>
            <a:r>
              <a:rPr lang="es-AR" sz="2800" dirty="0" smtClean="0">
                <a:solidFill>
                  <a:srgbClr val="595959"/>
                </a:solidFill>
                <a:latin typeface="Quattrocento Sans"/>
                <a:ea typeface="Quattrocento Sans"/>
                <a:cs typeface="Quattrocento Sans"/>
                <a:sym typeface="Quattrocento Sans"/>
              </a:rPr>
              <a:t>Lic. En Tecnología de la Información (UP)</a:t>
            </a:r>
            <a:endParaRPr lang="es-AR" sz="2800" dirty="0">
              <a:solidFill>
                <a:srgbClr val="595959"/>
              </a:solidFill>
              <a:latin typeface="Quattrocento Sans"/>
              <a:ea typeface="Quattrocento Sans"/>
              <a:cs typeface="Quattrocento Sans"/>
              <a:sym typeface="Quattrocento Sans"/>
            </a:endParaRPr>
          </a:p>
          <a:p>
            <a:pPr marL="0" lvl="0" indent="0">
              <a:spcBef>
                <a:spcPts val="480"/>
              </a:spcBef>
              <a:buClr>
                <a:srgbClr val="595959"/>
              </a:buClr>
              <a:buSzPts val="2160"/>
              <a:buNone/>
            </a:pPr>
            <a:r>
              <a:rPr lang="es-AR" sz="2800" dirty="0" smtClean="0">
                <a:solidFill>
                  <a:srgbClr val="595959"/>
                </a:solidFill>
                <a:latin typeface="Quattrocento Sans"/>
                <a:ea typeface="Quattrocento Sans"/>
                <a:cs typeface="Quattrocento Sans"/>
                <a:sym typeface="Quattrocento Sans"/>
              </a:rPr>
              <a:t>Desarrollador .NET</a:t>
            </a:r>
            <a:endParaRPr lang="es-AR" sz="2800" dirty="0">
              <a:solidFill>
                <a:srgbClr val="595959"/>
              </a:solidFill>
              <a:latin typeface="Quattrocento Sans"/>
              <a:ea typeface="Quattrocento Sans"/>
              <a:cs typeface="Quattrocento Sans"/>
              <a:sym typeface="Quattrocento Sans"/>
            </a:endParaRPr>
          </a:p>
          <a:p>
            <a:pPr marL="0" lvl="0" indent="0">
              <a:spcBef>
                <a:spcPts val="480"/>
              </a:spcBef>
              <a:buClr>
                <a:srgbClr val="595959"/>
              </a:buClr>
              <a:buSzPts val="2160"/>
              <a:buNone/>
            </a:pPr>
            <a:r>
              <a:rPr lang="es-AR" sz="2800" dirty="0">
                <a:solidFill>
                  <a:srgbClr val="595959"/>
                </a:solidFill>
                <a:latin typeface="Quattrocento Sans"/>
                <a:ea typeface="Quattrocento Sans"/>
                <a:cs typeface="Quattrocento Sans"/>
                <a:sym typeface="Quattrocento Sans"/>
              </a:rPr>
              <a:t> </a:t>
            </a:r>
            <a:r>
              <a:rPr lang="es-AR" sz="2800" dirty="0" smtClean="0">
                <a:solidFill>
                  <a:srgbClr val="595959"/>
                </a:solidFill>
                <a:latin typeface="Quattrocento Sans"/>
                <a:ea typeface="Quattrocento Sans"/>
                <a:cs typeface="Quattrocento Sans"/>
                <a:sym typeface="Quattrocento Sans"/>
              </a:rPr>
              <a:t>2 Años</a:t>
            </a:r>
            <a:endParaRPr lang="es-AR" sz="2800" dirty="0">
              <a:solidFill>
                <a:srgbClr val="595959"/>
              </a:solidFill>
              <a:latin typeface="Quattrocento Sans"/>
              <a:ea typeface="Quattrocento Sans"/>
              <a:cs typeface="Quattrocento Sans"/>
              <a:sym typeface="Quattrocento Sans"/>
            </a:endParaRPr>
          </a:p>
          <a:p>
            <a:pPr marL="0" lvl="0" indent="0">
              <a:spcBef>
                <a:spcPts val="480"/>
              </a:spcBef>
              <a:buClr>
                <a:srgbClr val="595959"/>
              </a:buClr>
              <a:buSzPts val="2160"/>
              <a:buNone/>
            </a:pPr>
            <a:endParaRPr lang="es-AR" sz="2800" dirty="0">
              <a:solidFill>
                <a:srgbClr val="595959"/>
              </a:solidFill>
              <a:latin typeface="Quattrocento Sans"/>
              <a:ea typeface="Quattrocento Sans"/>
              <a:cs typeface="Quattrocento Sans"/>
              <a:sym typeface="Quattrocento Sans"/>
            </a:endParaRPr>
          </a:p>
          <a:p>
            <a:pPr marL="0" lvl="0" indent="0">
              <a:spcBef>
                <a:spcPts val="480"/>
              </a:spcBef>
              <a:buClr>
                <a:srgbClr val="595959"/>
              </a:buClr>
              <a:buSzPts val="2160"/>
              <a:buNone/>
            </a:pPr>
            <a:r>
              <a:rPr lang="es-AR" sz="2800" dirty="0">
                <a:solidFill>
                  <a:srgbClr val="595959"/>
                </a:solidFill>
                <a:latin typeface="Quattrocento Sans"/>
                <a:ea typeface="Quattrocento Sans"/>
                <a:cs typeface="Quattrocento Sans"/>
                <a:sym typeface="Quattrocento Sans"/>
              </a:rPr>
              <a:t>Principales clientes en los que trabajé…</a:t>
            </a:r>
          </a:p>
          <a:p>
            <a:pPr marL="0" lvl="0" indent="0">
              <a:spcBef>
                <a:spcPts val="480"/>
              </a:spcBef>
              <a:buClr>
                <a:srgbClr val="595959"/>
              </a:buClr>
              <a:buSzPts val="2160"/>
              <a:buNone/>
            </a:pPr>
            <a:r>
              <a:rPr lang="es-AR" sz="2800" dirty="0">
                <a:solidFill>
                  <a:srgbClr val="595959"/>
                </a:solidFill>
                <a:latin typeface="Quattrocento Sans"/>
                <a:ea typeface="Quattrocento Sans"/>
                <a:cs typeface="Quattrocento Sans"/>
                <a:sym typeface="Quattrocento Sans"/>
              </a:rPr>
              <a:t> - </a:t>
            </a:r>
            <a:r>
              <a:rPr lang="es-AR" sz="2800" dirty="0" smtClean="0">
                <a:solidFill>
                  <a:srgbClr val="595959"/>
                </a:solidFill>
                <a:latin typeface="Quattrocento Sans"/>
                <a:ea typeface="Quattrocento Sans"/>
                <a:cs typeface="Quattrocento Sans"/>
                <a:sym typeface="Quattrocento Sans"/>
              </a:rPr>
              <a:t>Nuevo sistema de investigación(PBS), Don Mario.</a:t>
            </a:r>
            <a:endParaRPr lang="es-AR" sz="2800" dirty="0">
              <a:solidFill>
                <a:srgbClr val="595959"/>
              </a:solidFill>
              <a:latin typeface="Quattrocento Sans"/>
              <a:ea typeface="Quattrocento Sans"/>
              <a:cs typeface="Quattrocento Sans"/>
              <a:sym typeface="Quattrocento Sans"/>
            </a:endParaRPr>
          </a:p>
          <a:p>
            <a:pPr marL="0" lvl="0" indent="0">
              <a:spcBef>
                <a:spcPts val="480"/>
              </a:spcBef>
              <a:buClr>
                <a:srgbClr val="595959"/>
              </a:buClr>
              <a:buSzPts val="2160"/>
              <a:buNone/>
            </a:pPr>
            <a:r>
              <a:rPr lang="es-AR" sz="2800">
                <a:solidFill>
                  <a:srgbClr val="595959"/>
                </a:solidFill>
                <a:latin typeface="Quattrocento Sans"/>
                <a:ea typeface="Quattrocento Sans"/>
                <a:cs typeface="Quattrocento Sans"/>
                <a:sym typeface="Quattrocento Sans"/>
              </a:rPr>
              <a:t> </a:t>
            </a:r>
            <a:endParaRPr lang="es-AR" sz="2800" dirty="0">
              <a:solidFill>
                <a:srgbClr val="595959"/>
              </a:solidFill>
              <a:latin typeface="Quattrocento Sans"/>
              <a:ea typeface="Quattrocento Sans"/>
              <a:cs typeface="Quattrocento Sans"/>
              <a:sym typeface="Quattrocento Sans"/>
            </a:endParaRPr>
          </a:p>
          <a:p>
            <a:pPr marL="0" marR="0" lvl="0" indent="0" algn="l" rtl="0">
              <a:lnSpc>
                <a:spcPct val="90000"/>
              </a:lnSpc>
              <a:spcBef>
                <a:spcPts val="480"/>
              </a:spcBef>
              <a:spcAft>
                <a:spcPts val="0"/>
              </a:spcAft>
              <a:buClr>
                <a:srgbClr val="595959"/>
              </a:buClr>
              <a:buSzPts val="2160"/>
              <a:buFont typeface="Arial"/>
              <a:buNone/>
            </a:pPr>
            <a:endParaRPr sz="2400" b="0" i="0" u="none" strike="noStrike" cap="none"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6364582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Polimorfismo</a:t>
            </a:r>
            <a:endParaRPr lang="es-AR" dirty="0"/>
          </a:p>
        </p:txBody>
      </p:sp>
      <p:sp>
        <p:nvSpPr>
          <p:cNvPr id="3" name="Content Placeholder 2"/>
          <p:cNvSpPr>
            <a:spLocks noGrp="1"/>
          </p:cNvSpPr>
          <p:nvPr>
            <p:ph idx="1"/>
          </p:nvPr>
        </p:nvSpPr>
        <p:spPr>
          <a:xfrm>
            <a:off x="519247" y="1136303"/>
            <a:ext cx="11151918" cy="1871282"/>
          </a:xfrm>
        </p:spPr>
        <p:txBody>
          <a:bodyPr/>
          <a:lstStyle/>
          <a:p>
            <a:r>
              <a:rPr lang="es-AR" sz="3200" dirty="0" smtClean="0"/>
              <a:t>Propiedad </a:t>
            </a:r>
            <a:r>
              <a:rPr lang="es-AR" sz="3200" dirty="0"/>
              <a:t>por la que es posible enviar mensajes </a:t>
            </a:r>
            <a:r>
              <a:rPr lang="es-AR" sz="3200" dirty="0" smtClean="0"/>
              <a:t>iguales </a:t>
            </a:r>
            <a:r>
              <a:rPr lang="es-AR" sz="3200" dirty="0"/>
              <a:t>a </a:t>
            </a:r>
            <a:r>
              <a:rPr lang="es-AR" sz="3200" dirty="0" smtClean="0"/>
              <a:t>objetos</a:t>
            </a:r>
            <a:r>
              <a:rPr lang="es-AR" sz="3200" dirty="0"/>
              <a:t> </a:t>
            </a:r>
            <a:r>
              <a:rPr lang="es-AR" sz="3200" dirty="0" smtClean="0"/>
              <a:t>distintos</a:t>
            </a:r>
          </a:p>
          <a:p>
            <a:r>
              <a:rPr lang="es-AR" sz="3200" dirty="0" smtClean="0"/>
              <a:t>Habilidad </a:t>
            </a:r>
            <a:r>
              <a:rPr lang="es-AR" sz="3200" dirty="0"/>
              <a:t>que poseen los objetos para </a:t>
            </a:r>
            <a:r>
              <a:rPr lang="es-AR" sz="3200" dirty="0" smtClean="0"/>
              <a:t>comportarse de </a:t>
            </a:r>
            <a:r>
              <a:rPr lang="es-AR" sz="3200" dirty="0"/>
              <a:t>modo diferente ante los mismos </a:t>
            </a:r>
            <a:r>
              <a:rPr lang="es-AR" sz="3200" dirty="0" smtClean="0"/>
              <a:t>mensajes</a:t>
            </a:r>
            <a:endParaRPr lang="es-AR" sz="32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7953" y="3096245"/>
            <a:ext cx="5596095" cy="35823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9617326"/>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294468" y="359056"/>
            <a:ext cx="11596766" cy="1606594"/>
          </a:xfrm>
          <a:prstGeom prst="rect">
            <a:avLst/>
          </a:prstGeom>
        </p:spPr>
        <p:txBody>
          <a:bodyPr vert="horz" wrap="square" lIns="91440" tIns="0" rIns="0" bIns="0" rtlCol="0" anchor="b" anchorCtr="0">
            <a:spAutoFit/>
          </a:bodyPr>
          <a:lstStyle>
            <a:lvl1pPr algn="l" defTabSz="808406" rtl="0" eaLnBrk="1" latinLnBrk="0" hangingPunct="1">
              <a:lnSpc>
                <a:spcPct val="90000"/>
              </a:lnSpc>
              <a:spcBef>
                <a:spcPct val="0"/>
              </a:spcBef>
              <a:buNone/>
              <a:defRPr lang="en-US" sz="7200" b="0" kern="1200" cap="none" spc="-300" baseline="0">
                <a:ln w="3175">
                  <a:noFill/>
                </a:ln>
                <a:gradFill>
                  <a:gsLst>
                    <a:gs pos="100000">
                      <a:schemeClr val="bg1"/>
                    </a:gs>
                    <a:gs pos="0">
                      <a:schemeClr val="bg1"/>
                    </a:gs>
                  </a:gsLst>
                  <a:lin ang="5400000" scaled="0"/>
                </a:gradFill>
                <a:effectLst/>
                <a:latin typeface="Segoe UI Light" pitchFamily="34" charset="0"/>
                <a:ea typeface="+mn-ea"/>
                <a:cs typeface="Arial" charset="0"/>
              </a:defRPr>
            </a:lvl1pPr>
          </a:lstStyle>
          <a:p>
            <a:r>
              <a:rPr lang="es-AR" sz="5800" b="1" dirty="0" smtClean="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Colecciones</a:t>
            </a:r>
            <a:br>
              <a:rPr lang="es-AR" sz="5800" b="1" dirty="0" smtClean="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br>
            <a:endParaRPr lang="es-AR" sz="5800" b="1" dirty="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96780208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52199" y="228601"/>
            <a:ext cx="11151900" cy="609300"/>
          </a:xfrm>
          <a:prstGeom prst="rect">
            <a:avLst/>
          </a:prstGeom>
          <a:noFill/>
          <a:ln>
            <a:noFill/>
          </a:ln>
        </p:spPr>
        <p:txBody>
          <a:bodyPr spcFirstLastPara="1" vert="horz" wrap="square" lIns="0" tIns="0" rIns="0" bIns="0" rtlCol="0" anchor="t" anchorCtr="0">
            <a:noAutofit/>
          </a:bodyPr>
          <a:lstStyle/>
          <a:p>
            <a:pPr>
              <a:spcBef>
                <a:spcPts val="0"/>
              </a:spcBef>
              <a:buClr>
                <a:srgbClr val="595959"/>
              </a:buClr>
              <a:buSzPts val="4400"/>
              <a:buFont typeface="Quattrocento Sans"/>
            </a:pPr>
            <a:r>
              <a:rPr lang="es-AR" dirty="0"/>
              <a:t>¿Qué es una colección?</a:t>
            </a:r>
            <a:endParaRPr dirty="0">
              <a:solidFill>
                <a:srgbClr val="595959"/>
              </a:solidFill>
              <a:latin typeface="Quattrocento Sans"/>
              <a:ea typeface="Quattrocento Sans"/>
              <a:cs typeface="Quattrocento Sans"/>
              <a:sym typeface="Quattrocento Sans"/>
            </a:endParaRPr>
          </a:p>
        </p:txBody>
      </p:sp>
      <p:sp>
        <p:nvSpPr>
          <p:cNvPr id="148" name="Shape 148"/>
          <p:cNvSpPr txBox="1">
            <a:spLocks noGrp="1"/>
          </p:cNvSpPr>
          <p:nvPr>
            <p:ph type="body" idx="1"/>
          </p:nvPr>
        </p:nvSpPr>
        <p:spPr>
          <a:xfrm>
            <a:off x="691662" y="1447801"/>
            <a:ext cx="10445400" cy="4818088"/>
          </a:xfrm>
          <a:prstGeom prst="rect">
            <a:avLst/>
          </a:prstGeom>
          <a:noFill/>
          <a:ln>
            <a:noFill/>
          </a:ln>
        </p:spPr>
        <p:txBody>
          <a:bodyPr spcFirstLastPara="1" wrap="square" lIns="0" tIns="0" rIns="0" bIns="0" anchor="t" anchorCtr="0">
            <a:noAutofit/>
          </a:bodyPr>
          <a:lstStyle/>
          <a:p>
            <a:pPr marL="0" indent="0">
              <a:buNone/>
            </a:pPr>
            <a:r>
              <a:rPr lang="es-AR" sz="2800" b="1" dirty="0"/>
              <a:t>Es un conjunto de objetos que tienen algo en común</a:t>
            </a:r>
          </a:p>
          <a:p>
            <a:endParaRPr lang="es-AR" sz="2800" dirty="0"/>
          </a:p>
          <a:p>
            <a:pPr marL="548866" indent="-342900"/>
            <a:r>
              <a:rPr lang="es-AR" sz="2400" b="1" dirty="0" err="1"/>
              <a:t>Typescript</a:t>
            </a:r>
            <a:endParaRPr lang="es-AR" sz="2400" b="1" dirty="0"/>
          </a:p>
          <a:p>
            <a:pPr marL="457200" lvl="1" indent="0">
              <a:buNone/>
            </a:pPr>
            <a:r>
              <a:rPr lang="es-AR" sz="2400" dirty="0"/>
              <a:t>	</a:t>
            </a:r>
            <a:r>
              <a:rPr lang="es-AR" sz="2400" dirty="0" smtClean="0"/>
              <a:t>	</a:t>
            </a:r>
            <a:r>
              <a:rPr lang="es-AR" sz="2400" dirty="0" err="1" smtClean="0"/>
              <a:t>let</a:t>
            </a:r>
            <a:r>
              <a:rPr lang="es-AR" sz="2400" dirty="0" smtClean="0"/>
              <a:t> </a:t>
            </a:r>
            <a:r>
              <a:rPr lang="es-AR" sz="2400" dirty="0" err="1"/>
              <a:t>list</a:t>
            </a:r>
            <a:r>
              <a:rPr lang="es-AR" sz="2400" dirty="0"/>
              <a:t>: </a:t>
            </a:r>
            <a:r>
              <a:rPr lang="es-AR" sz="2400" dirty="0" err="1"/>
              <a:t>number</a:t>
            </a:r>
            <a:r>
              <a:rPr lang="es-AR" sz="2400" dirty="0"/>
              <a:t>[] = [1, 2, 3];</a:t>
            </a:r>
          </a:p>
          <a:p>
            <a:pPr marL="457200" lvl="1" indent="0">
              <a:buNone/>
            </a:pPr>
            <a:r>
              <a:rPr lang="en" sz="2400" dirty="0"/>
              <a:t>	</a:t>
            </a:r>
            <a:r>
              <a:rPr lang="en" sz="2400" dirty="0" smtClean="0"/>
              <a:t>	let </a:t>
            </a:r>
            <a:r>
              <a:rPr lang="en" sz="2400" dirty="0"/>
              <a:t>list: Array&lt;Cliente&gt; = [</a:t>
            </a:r>
            <a:r>
              <a:rPr lang="en" sz="2400" dirty="0" smtClean="0"/>
              <a:t>clienteA, clienteB]; </a:t>
            </a:r>
            <a:endParaRPr lang="en" sz="2400" dirty="0"/>
          </a:p>
          <a:p>
            <a:pPr marL="457200" lvl="1" indent="0">
              <a:buNone/>
            </a:pPr>
            <a:endParaRPr lang="en" sz="2400" dirty="0"/>
          </a:p>
          <a:p>
            <a:pPr marL="548866" indent="-342900"/>
            <a:r>
              <a:rPr lang="en" sz="2400" b="1" dirty="0"/>
              <a:t>C#</a:t>
            </a:r>
          </a:p>
          <a:p>
            <a:pPr marL="457200" lvl="1" indent="0">
              <a:buNone/>
            </a:pPr>
            <a:r>
              <a:rPr lang="en" sz="2400" dirty="0"/>
              <a:t>	</a:t>
            </a:r>
            <a:r>
              <a:rPr lang="en" sz="2400" dirty="0" smtClean="0"/>
              <a:t>	var </a:t>
            </a:r>
            <a:r>
              <a:rPr lang="en" sz="2400" dirty="0"/>
              <a:t>coleccion = new List&lt;Producto&gt;();</a:t>
            </a:r>
          </a:p>
          <a:p>
            <a:pPr marL="457200" lvl="1" indent="0">
              <a:buNone/>
            </a:pPr>
            <a:endParaRPr lang="en" sz="2400" dirty="0"/>
          </a:p>
          <a:p>
            <a:pPr marL="548866" indent="-342900"/>
            <a:r>
              <a:rPr lang="en" sz="2400" b="1" dirty="0"/>
              <a:t>Java</a:t>
            </a:r>
            <a:r>
              <a:rPr lang="en" sz="2400" dirty="0"/>
              <a:t/>
            </a:r>
            <a:br>
              <a:rPr lang="en" sz="2400" dirty="0"/>
            </a:br>
            <a:r>
              <a:rPr lang="en" sz="2400" dirty="0" smtClean="0"/>
              <a:t>	</a:t>
            </a:r>
            <a:r>
              <a:rPr lang="es-AR" sz="2400" dirty="0" err="1" smtClean="0"/>
              <a:t>List</a:t>
            </a:r>
            <a:r>
              <a:rPr lang="es-AR" sz="2400" dirty="0" smtClean="0"/>
              <a:t>&lt;</a:t>
            </a:r>
            <a:r>
              <a:rPr lang="es-AR" sz="2400" dirty="0" err="1" smtClean="0"/>
              <a:t>String</a:t>
            </a:r>
            <a:r>
              <a:rPr lang="es-AR" sz="2400" dirty="0"/>
              <a:t>&gt; </a:t>
            </a:r>
            <a:r>
              <a:rPr lang="es-AR" sz="2400" dirty="0" err="1"/>
              <a:t>ejemploLista</a:t>
            </a:r>
            <a:r>
              <a:rPr lang="es-AR" sz="2400" dirty="0"/>
              <a:t> = new </a:t>
            </a:r>
            <a:r>
              <a:rPr lang="es-AR" sz="2400" dirty="0" err="1"/>
              <a:t>ArrayList</a:t>
            </a:r>
            <a:r>
              <a:rPr lang="es-AR" sz="2400" dirty="0"/>
              <a:t>&lt;</a:t>
            </a:r>
            <a:r>
              <a:rPr lang="es-AR" sz="2400" dirty="0" err="1"/>
              <a:t>String</a:t>
            </a:r>
            <a:r>
              <a:rPr lang="es-AR" sz="2400" dirty="0"/>
              <a:t>&gt;();</a:t>
            </a:r>
            <a:endParaRPr lang="en" sz="2400" dirty="0"/>
          </a:p>
          <a:p>
            <a:pPr marL="0" marR="0" lvl="0" indent="0" algn="l" rtl="0">
              <a:lnSpc>
                <a:spcPct val="90000"/>
              </a:lnSpc>
              <a:spcBef>
                <a:spcPts val="560"/>
              </a:spcBef>
              <a:spcAft>
                <a:spcPts val="0"/>
              </a:spcAft>
              <a:buClr>
                <a:srgbClr val="595959"/>
              </a:buClr>
              <a:buSzPts val="2520"/>
              <a:buFont typeface="Arial"/>
              <a:buNone/>
            </a:pPr>
            <a:endParaRPr sz="2800" dirty="0"/>
          </a:p>
        </p:txBody>
      </p:sp>
    </p:spTree>
    <p:extLst>
      <p:ext uri="{BB962C8B-B14F-4D97-AF65-F5344CB8AC3E}">
        <p14:creationId xmlns:p14="http://schemas.microsoft.com/office/powerpoint/2010/main" val="2740781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52199" y="228601"/>
            <a:ext cx="11151900" cy="609300"/>
          </a:xfrm>
          <a:prstGeom prst="rect">
            <a:avLst/>
          </a:prstGeom>
          <a:noFill/>
          <a:ln>
            <a:noFill/>
          </a:ln>
        </p:spPr>
        <p:txBody>
          <a:bodyPr spcFirstLastPara="1" vert="horz" wrap="square" lIns="0" tIns="0" rIns="0" bIns="0" rtlCol="0" anchor="t" anchorCtr="0">
            <a:noAutofit/>
          </a:bodyPr>
          <a:lstStyle/>
          <a:p>
            <a:pPr>
              <a:spcBef>
                <a:spcPts val="0"/>
              </a:spcBef>
              <a:buClr>
                <a:srgbClr val="595959"/>
              </a:buClr>
              <a:buSzPts val="4400"/>
              <a:buFont typeface="Quattrocento Sans"/>
            </a:pPr>
            <a:r>
              <a:rPr lang="es-AR" dirty="0"/>
              <a:t>Tipos de colecciones</a:t>
            </a:r>
            <a:endParaRPr dirty="0">
              <a:solidFill>
                <a:srgbClr val="595959"/>
              </a:solidFill>
              <a:latin typeface="Quattrocento Sans"/>
              <a:ea typeface="Quattrocento Sans"/>
              <a:cs typeface="Quattrocento Sans"/>
              <a:sym typeface="Quattrocento Sans"/>
            </a:endParaRPr>
          </a:p>
        </p:txBody>
      </p:sp>
      <p:sp>
        <p:nvSpPr>
          <p:cNvPr id="148" name="Shape 148"/>
          <p:cNvSpPr txBox="1">
            <a:spLocks noGrp="1"/>
          </p:cNvSpPr>
          <p:nvPr>
            <p:ph type="body" idx="1"/>
          </p:nvPr>
        </p:nvSpPr>
        <p:spPr>
          <a:xfrm>
            <a:off x="691662" y="1569720"/>
            <a:ext cx="11210778" cy="4892039"/>
          </a:xfrm>
          <a:prstGeom prst="rect">
            <a:avLst/>
          </a:prstGeom>
          <a:noFill/>
          <a:ln>
            <a:noFill/>
          </a:ln>
        </p:spPr>
        <p:txBody>
          <a:bodyPr spcFirstLastPara="1" wrap="square" lIns="0" tIns="0" rIns="0" bIns="0" anchor="t" anchorCtr="0">
            <a:noAutofit/>
          </a:bodyPr>
          <a:lstStyle/>
          <a:p>
            <a:r>
              <a:rPr lang="es-419" sz="2400" b="1" dirty="0" smtClean="0">
                <a:cs typeface="Consolas" panose="020B0609020204030204" pitchFamily="49" charset="0"/>
              </a:rPr>
              <a:t>Homogéneas</a:t>
            </a:r>
            <a:endParaRPr lang="es-AR" sz="2400" b="1" dirty="0" smtClean="0">
              <a:cs typeface="Consolas" panose="020B0609020204030204" pitchFamily="49" charset="0"/>
            </a:endParaRPr>
          </a:p>
          <a:p>
            <a:pPr marL="0" indent="0">
              <a:buNone/>
            </a:pPr>
            <a:endParaRPr lang="es-AR" sz="2400" dirty="0" smtClean="0">
              <a:latin typeface="Consolas" panose="020B0609020204030204" pitchFamily="49" charset="0"/>
              <a:cs typeface="Consolas" panose="020B0609020204030204" pitchFamily="49" charset="0"/>
            </a:endParaRPr>
          </a:p>
          <a:p>
            <a:pPr marL="0" indent="0">
              <a:buNone/>
            </a:pPr>
            <a:r>
              <a:rPr lang="es-AR" sz="2400" dirty="0" smtClean="0">
                <a:latin typeface="Consolas" panose="020B0609020204030204" pitchFamily="49" charset="0"/>
                <a:cs typeface="Consolas" panose="020B0609020204030204" pitchFamily="49" charset="0"/>
              </a:rPr>
              <a:t>  </a:t>
            </a:r>
            <a:r>
              <a:rPr lang="es-AR" sz="2400" dirty="0" err="1" smtClean="0">
                <a:latin typeface="Consolas" panose="020B0609020204030204" pitchFamily="49" charset="0"/>
                <a:cs typeface="Consolas" panose="020B0609020204030204" pitchFamily="49" charset="0"/>
              </a:rPr>
              <a:t>unaLista</a:t>
            </a:r>
            <a:r>
              <a:rPr lang="es-AR" sz="2400" dirty="0" smtClean="0">
                <a:latin typeface="Consolas" panose="020B0609020204030204" pitchFamily="49" charset="0"/>
                <a:cs typeface="Consolas" panose="020B0609020204030204" pitchFamily="49" charset="0"/>
              </a:rPr>
              <a:t> </a:t>
            </a:r>
            <a:r>
              <a:rPr lang="es-AR" sz="2400" dirty="0">
                <a:latin typeface="Consolas" panose="020B0609020204030204" pitchFamily="49" charset="0"/>
                <a:cs typeface="Consolas" panose="020B0609020204030204" pitchFamily="49" charset="0"/>
              </a:rPr>
              <a:t>= [1, 2, 3]; 		</a:t>
            </a:r>
            <a:r>
              <a:rPr lang="es-AR" sz="2400" dirty="0" smtClean="0">
                <a:latin typeface="Consolas" panose="020B0609020204030204" pitchFamily="49" charset="0"/>
                <a:cs typeface="Consolas" panose="020B0609020204030204" pitchFamily="49" charset="0"/>
              </a:rPr>
              <a:t>	 	//</a:t>
            </a:r>
            <a:r>
              <a:rPr lang="es-AR" sz="2400" dirty="0" err="1">
                <a:latin typeface="Consolas" panose="020B0609020204030204" pitchFamily="49" charset="0"/>
                <a:cs typeface="Consolas" panose="020B0609020204030204" pitchFamily="49" charset="0"/>
              </a:rPr>
              <a:t>unaLista</a:t>
            </a:r>
            <a:r>
              <a:rPr lang="es-AR" sz="2400" dirty="0">
                <a:latin typeface="Consolas" panose="020B0609020204030204" pitchFamily="49" charset="0"/>
                <a:cs typeface="Consolas" panose="020B0609020204030204" pitchFamily="49" charset="0"/>
              </a:rPr>
              <a:t>: </a:t>
            </a:r>
            <a:r>
              <a:rPr lang="es-AR" sz="2400" dirty="0" err="1">
                <a:latin typeface="Consolas" panose="020B0609020204030204" pitchFamily="49" charset="0"/>
                <a:cs typeface="Consolas" panose="020B0609020204030204" pitchFamily="49" charset="0"/>
              </a:rPr>
              <a:t>number</a:t>
            </a:r>
            <a:r>
              <a:rPr lang="es-AR" sz="2400" dirty="0">
                <a:latin typeface="Consolas" panose="020B0609020204030204" pitchFamily="49" charset="0"/>
                <a:cs typeface="Consolas" panose="020B0609020204030204" pitchFamily="49" charset="0"/>
              </a:rPr>
              <a:t>[]</a:t>
            </a:r>
          </a:p>
          <a:p>
            <a:pPr marL="0" indent="0">
              <a:buNone/>
            </a:pPr>
            <a:r>
              <a:rPr lang="es-AR" sz="2400" dirty="0" smtClean="0">
                <a:latin typeface="Consolas" panose="020B0609020204030204" pitchFamily="49" charset="0"/>
                <a:cs typeface="Consolas" panose="020B0609020204030204" pitchFamily="49" charset="0"/>
              </a:rPr>
              <a:t>  </a:t>
            </a:r>
            <a:r>
              <a:rPr lang="es-AR" sz="2400" dirty="0" err="1" smtClean="0">
                <a:latin typeface="Consolas" panose="020B0609020204030204" pitchFamily="49" charset="0"/>
                <a:cs typeface="Consolas" panose="020B0609020204030204" pitchFamily="49" charset="0"/>
              </a:rPr>
              <a:t>unaLista</a:t>
            </a:r>
            <a:r>
              <a:rPr lang="es-AR" sz="2400" dirty="0" smtClean="0">
                <a:latin typeface="Consolas" panose="020B0609020204030204" pitchFamily="49" charset="0"/>
                <a:cs typeface="Consolas" panose="020B0609020204030204" pitchFamily="49" charset="0"/>
              </a:rPr>
              <a:t> </a:t>
            </a:r>
            <a:r>
              <a:rPr lang="es-AR" sz="2400" dirty="0">
                <a:latin typeface="Consolas" panose="020B0609020204030204" pitchFamily="49" charset="0"/>
                <a:cs typeface="Consolas" panose="020B0609020204030204" pitchFamily="49" charset="0"/>
              </a:rPr>
              <a:t>= </a:t>
            </a:r>
            <a:r>
              <a:rPr lang="es-AR" sz="2400" dirty="0" smtClean="0">
                <a:latin typeface="Consolas" panose="020B0609020204030204" pitchFamily="49" charset="0"/>
                <a:cs typeface="Consolas" panose="020B0609020204030204" pitchFamily="49" charset="0"/>
              </a:rPr>
              <a:t>[“a”, “b”, “c”]; </a:t>
            </a:r>
            <a:r>
              <a:rPr lang="es-AR" sz="2400" dirty="0">
                <a:latin typeface="Consolas" panose="020B0609020204030204" pitchFamily="49" charset="0"/>
                <a:cs typeface="Consolas" panose="020B0609020204030204" pitchFamily="49" charset="0"/>
              </a:rPr>
              <a:t>	</a:t>
            </a:r>
            <a:r>
              <a:rPr lang="es-AR" sz="2400" dirty="0" smtClean="0">
                <a:latin typeface="Consolas" panose="020B0609020204030204" pitchFamily="49" charset="0"/>
                <a:cs typeface="Consolas" panose="020B0609020204030204" pitchFamily="49" charset="0"/>
              </a:rPr>
              <a:t>	//</a:t>
            </a:r>
            <a:r>
              <a:rPr lang="es-AR" sz="2400" dirty="0" err="1">
                <a:latin typeface="Consolas" panose="020B0609020204030204" pitchFamily="49" charset="0"/>
                <a:cs typeface="Consolas" panose="020B0609020204030204" pitchFamily="49" charset="0"/>
              </a:rPr>
              <a:t>unaLista</a:t>
            </a:r>
            <a:r>
              <a:rPr lang="es-AR" sz="2400" dirty="0">
                <a:latin typeface="Consolas" panose="020B0609020204030204" pitchFamily="49" charset="0"/>
                <a:cs typeface="Consolas" panose="020B0609020204030204" pitchFamily="49" charset="0"/>
              </a:rPr>
              <a:t>: </a:t>
            </a:r>
            <a:r>
              <a:rPr lang="es-AR" sz="2400" dirty="0" err="1" smtClean="0">
                <a:latin typeface="Consolas" panose="020B0609020204030204" pitchFamily="49" charset="0"/>
                <a:cs typeface="Consolas" panose="020B0609020204030204" pitchFamily="49" charset="0"/>
              </a:rPr>
              <a:t>string</a:t>
            </a:r>
            <a:r>
              <a:rPr lang="es-AR" sz="2400" dirty="0" smtClean="0">
                <a:latin typeface="Consolas" panose="020B0609020204030204" pitchFamily="49" charset="0"/>
                <a:cs typeface="Consolas" panose="020B0609020204030204" pitchFamily="49" charset="0"/>
              </a:rPr>
              <a:t>[]</a:t>
            </a:r>
            <a:endParaRPr lang="es-AR" sz="2400" dirty="0">
              <a:latin typeface="Consolas" panose="020B0609020204030204" pitchFamily="49" charset="0"/>
              <a:cs typeface="Consolas" panose="020B0609020204030204" pitchFamily="49" charset="0"/>
            </a:endParaRPr>
          </a:p>
          <a:p>
            <a:pPr marL="0" indent="0">
              <a:buNone/>
            </a:pPr>
            <a:r>
              <a:rPr lang="es-AR" sz="2400" dirty="0" smtClean="0">
                <a:latin typeface="Consolas" panose="020B0609020204030204" pitchFamily="49" charset="0"/>
                <a:cs typeface="Consolas" panose="020B0609020204030204" pitchFamily="49" charset="0"/>
              </a:rPr>
              <a:t>  </a:t>
            </a:r>
            <a:r>
              <a:rPr lang="es-AR" sz="2400" dirty="0" err="1" smtClean="0">
                <a:latin typeface="Consolas" panose="020B0609020204030204" pitchFamily="49" charset="0"/>
                <a:cs typeface="Consolas" panose="020B0609020204030204" pitchFamily="49" charset="0"/>
              </a:rPr>
              <a:t>unaLista</a:t>
            </a:r>
            <a:r>
              <a:rPr lang="es-AR" sz="2400" dirty="0" smtClean="0">
                <a:latin typeface="Consolas" panose="020B0609020204030204" pitchFamily="49" charset="0"/>
                <a:cs typeface="Consolas" panose="020B0609020204030204" pitchFamily="49" charset="0"/>
              </a:rPr>
              <a:t> </a:t>
            </a:r>
            <a:r>
              <a:rPr lang="es-AR" sz="2400" dirty="0">
                <a:latin typeface="Consolas" panose="020B0609020204030204" pitchFamily="49" charset="0"/>
                <a:cs typeface="Consolas" panose="020B0609020204030204" pitchFamily="49" charset="0"/>
              </a:rPr>
              <a:t>= </a:t>
            </a:r>
            <a:r>
              <a:rPr lang="es-AR" sz="2400" dirty="0" smtClean="0">
                <a:latin typeface="Consolas" panose="020B0609020204030204" pitchFamily="49" charset="0"/>
                <a:cs typeface="Consolas" panose="020B0609020204030204" pitchFamily="49" charset="0"/>
              </a:rPr>
              <a:t>[cliente1, cliente2];	//</a:t>
            </a:r>
            <a:r>
              <a:rPr lang="es-AR" sz="2400" dirty="0" err="1">
                <a:latin typeface="Consolas" panose="020B0609020204030204" pitchFamily="49" charset="0"/>
                <a:cs typeface="Consolas" panose="020B0609020204030204" pitchFamily="49" charset="0"/>
              </a:rPr>
              <a:t>unaLista</a:t>
            </a:r>
            <a:r>
              <a:rPr lang="es-AR" sz="2400" dirty="0">
                <a:latin typeface="Consolas" panose="020B0609020204030204" pitchFamily="49" charset="0"/>
                <a:cs typeface="Consolas" panose="020B0609020204030204" pitchFamily="49" charset="0"/>
              </a:rPr>
              <a:t>: </a:t>
            </a:r>
            <a:r>
              <a:rPr lang="es-AR" sz="2400" dirty="0" smtClean="0">
                <a:latin typeface="Consolas" panose="020B0609020204030204" pitchFamily="49" charset="0"/>
                <a:cs typeface="Consolas" panose="020B0609020204030204" pitchFamily="49" charset="0"/>
              </a:rPr>
              <a:t>Cliente[]</a:t>
            </a:r>
            <a:endParaRPr lang="es-AR" sz="2400" dirty="0">
              <a:latin typeface="Consolas" panose="020B0609020204030204" pitchFamily="49" charset="0"/>
              <a:cs typeface="Consolas" panose="020B0609020204030204" pitchFamily="49" charset="0"/>
            </a:endParaRPr>
          </a:p>
          <a:p>
            <a:pPr marL="0" indent="0">
              <a:buNone/>
            </a:pPr>
            <a:endParaRPr lang="es-419" sz="2400" dirty="0" smtClean="0">
              <a:latin typeface="Consolas" panose="020B0609020204030204" pitchFamily="49" charset="0"/>
              <a:cs typeface="Consolas" panose="020B0609020204030204" pitchFamily="49" charset="0"/>
            </a:endParaRPr>
          </a:p>
          <a:p>
            <a:r>
              <a:rPr lang="es-419" sz="2400" b="1" dirty="0" smtClean="0">
                <a:cs typeface="Consolas" panose="020B0609020204030204" pitchFamily="49" charset="0"/>
              </a:rPr>
              <a:t>Heterogéneas</a:t>
            </a:r>
          </a:p>
          <a:p>
            <a:pPr marL="0" indent="0">
              <a:buNone/>
            </a:pPr>
            <a:endParaRPr lang="es-AR" sz="2400" dirty="0">
              <a:cs typeface="Consolas" panose="020B0609020204030204" pitchFamily="49" charset="0"/>
            </a:endParaRPr>
          </a:p>
          <a:p>
            <a:pPr marL="0" indent="0">
              <a:buNone/>
            </a:pPr>
            <a:r>
              <a:rPr lang="es-AR" sz="2400" dirty="0" smtClean="0">
                <a:latin typeface="Consolas" panose="020B0609020204030204" pitchFamily="49" charset="0"/>
                <a:cs typeface="Consolas" panose="020B0609020204030204" pitchFamily="49" charset="0"/>
              </a:rPr>
              <a:t>  </a:t>
            </a:r>
            <a:r>
              <a:rPr lang="es-AR" sz="2400" dirty="0" err="1" smtClean="0">
                <a:latin typeface="Consolas" panose="020B0609020204030204" pitchFamily="49" charset="0"/>
                <a:cs typeface="Consolas" panose="020B0609020204030204" pitchFamily="49" charset="0"/>
              </a:rPr>
              <a:t>unaLista</a:t>
            </a:r>
            <a:r>
              <a:rPr lang="es-AR" sz="2400" dirty="0" smtClean="0">
                <a:latin typeface="Consolas" panose="020B0609020204030204" pitchFamily="49" charset="0"/>
                <a:cs typeface="Consolas" panose="020B0609020204030204" pitchFamily="49" charset="0"/>
              </a:rPr>
              <a:t> </a:t>
            </a:r>
            <a:r>
              <a:rPr lang="es-AR" sz="2400" dirty="0">
                <a:latin typeface="Consolas" panose="020B0609020204030204" pitchFamily="49" charset="0"/>
                <a:cs typeface="Consolas" panose="020B0609020204030204" pitchFamily="49" charset="0"/>
              </a:rPr>
              <a:t>= []; 			</a:t>
            </a:r>
            <a:r>
              <a:rPr lang="es-AR" sz="2400" dirty="0" smtClean="0">
                <a:latin typeface="Consolas" panose="020B0609020204030204" pitchFamily="49" charset="0"/>
                <a:cs typeface="Consolas" panose="020B0609020204030204" pitchFamily="49" charset="0"/>
              </a:rPr>
              <a:t>	 //</a:t>
            </a:r>
            <a:r>
              <a:rPr lang="es-AR" sz="2400" dirty="0" err="1">
                <a:latin typeface="Consolas" panose="020B0609020204030204" pitchFamily="49" charset="0"/>
                <a:cs typeface="Consolas" panose="020B0609020204030204" pitchFamily="49" charset="0"/>
              </a:rPr>
              <a:t>unaLista</a:t>
            </a:r>
            <a:r>
              <a:rPr lang="es-AR" sz="2400" dirty="0">
                <a:latin typeface="Consolas" panose="020B0609020204030204" pitchFamily="49" charset="0"/>
                <a:cs typeface="Consolas" panose="020B0609020204030204" pitchFamily="49" charset="0"/>
              </a:rPr>
              <a:t>: </a:t>
            </a:r>
            <a:r>
              <a:rPr lang="es-AR" sz="2400" dirty="0" err="1">
                <a:latin typeface="Consolas" panose="020B0609020204030204" pitchFamily="49" charset="0"/>
                <a:cs typeface="Consolas" panose="020B0609020204030204" pitchFamily="49" charset="0"/>
              </a:rPr>
              <a:t>any</a:t>
            </a:r>
            <a:r>
              <a:rPr lang="es-AR" sz="2400" dirty="0">
                <a:latin typeface="Consolas" panose="020B0609020204030204" pitchFamily="49" charset="0"/>
                <a:cs typeface="Consolas" panose="020B0609020204030204" pitchFamily="49" charset="0"/>
              </a:rPr>
              <a:t>[]</a:t>
            </a:r>
          </a:p>
          <a:p>
            <a:pPr marL="0" indent="0">
              <a:buNone/>
            </a:pPr>
            <a:r>
              <a:rPr lang="es-AR" sz="2400" dirty="0" smtClean="0">
                <a:latin typeface="Consolas" panose="020B0609020204030204" pitchFamily="49" charset="0"/>
                <a:cs typeface="Consolas" panose="020B0609020204030204" pitchFamily="49" charset="0"/>
              </a:rPr>
              <a:t>  </a:t>
            </a:r>
            <a:r>
              <a:rPr lang="es-AR" sz="2400" dirty="0" err="1" smtClean="0">
                <a:latin typeface="Consolas" panose="020B0609020204030204" pitchFamily="49" charset="0"/>
                <a:cs typeface="Consolas" panose="020B0609020204030204" pitchFamily="49" charset="0"/>
              </a:rPr>
              <a:t>unaLista</a:t>
            </a:r>
            <a:r>
              <a:rPr lang="es-AR" sz="2400" dirty="0" smtClean="0">
                <a:latin typeface="Consolas" panose="020B0609020204030204" pitchFamily="49" charset="0"/>
                <a:cs typeface="Consolas" panose="020B0609020204030204" pitchFamily="49" charset="0"/>
              </a:rPr>
              <a:t> </a:t>
            </a:r>
            <a:r>
              <a:rPr lang="es-AR" sz="2400" dirty="0">
                <a:latin typeface="Consolas" panose="020B0609020204030204" pitchFamily="49" charset="0"/>
                <a:cs typeface="Consolas" panose="020B0609020204030204" pitchFamily="49" charset="0"/>
              </a:rPr>
              <a:t>= </a:t>
            </a:r>
            <a:r>
              <a:rPr lang="es-AR" sz="2400" dirty="0" smtClean="0">
                <a:latin typeface="Consolas" panose="020B0609020204030204" pitchFamily="49" charset="0"/>
                <a:cs typeface="Consolas" panose="020B0609020204030204" pitchFamily="49" charset="0"/>
              </a:rPr>
              <a:t>['A', 'B', 1, 2];</a:t>
            </a:r>
            <a:r>
              <a:rPr lang="es-AR" sz="2400" dirty="0">
                <a:latin typeface="Consolas" panose="020B0609020204030204" pitchFamily="49" charset="0"/>
                <a:cs typeface="Consolas" panose="020B0609020204030204" pitchFamily="49" charset="0"/>
              </a:rPr>
              <a:t>	</a:t>
            </a:r>
            <a:r>
              <a:rPr lang="es-AR" sz="2400" dirty="0" smtClean="0">
                <a:latin typeface="Consolas" panose="020B0609020204030204" pitchFamily="49" charset="0"/>
                <a:cs typeface="Consolas" panose="020B0609020204030204" pitchFamily="49" charset="0"/>
              </a:rPr>
              <a:t> //</a:t>
            </a:r>
            <a:r>
              <a:rPr lang="es-AR" sz="2400" dirty="0" err="1">
                <a:latin typeface="Consolas" panose="020B0609020204030204" pitchFamily="49" charset="0"/>
                <a:cs typeface="Consolas" panose="020B0609020204030204" pitchFamily="49" charset="0"/>
              </a:rPr>
              <a:t>unaLista</a:t>
            </a:r>
            <a:r>
              <a:rPr lang="es-AR" sz="2400" dirty="0">
                <a:latin typeface="Consolas" panose="020B0609020204030204" pitchFamily="49" charset="0"/>
                <a:cs typeface="Consolas" panose="020B0609020204030204" pitchFamily="49" charset="0"/>
              </a:rPr>
              <a:t>: (</a:t>
            </a:r>
            <a:r>
              <a:rPr lang="es-AR" sz="2400" dirty="0" err="1">
                <a:latin typeface="Consolas" panose="020B0609020204030204" pitchFamily="49" charset="0"/>
                <a:cs typeface="Consolas" panose="020B0609020204030204" pitchFamily="49" charset="0"/>
              </a:rPr>
              <a:t>string</a:t>
            </a:r>
            <a:r>
              <a:rPr lang="es-AR" sz="2400" dirty="0">
                <a:latin typeface="Consolas" panose="020B0609020204030204" pitchFamily="49" charset="0"/>
                <a:cs typeface="Consolas" panose="020B0609020204030204" pitchFamily="49" charset="0"/>
              </a:rPr>
              <a:t> | </a:t>
            </a:r>
            <a:r>
              <a:rPr lang="es-AR" sz="2400" dirty="0" err="1">
                <a:latin typeface="Consolas" panose="020B0609020204030204" pitchFamily="49" charset="0"/>
                <a:cs typeface="Consolas" panose="020B0609020204030204" pitchFamily="49" charset="0"/>
              </a:rPr>
              <a:t>number</a:t>
            </a:r>
            <a:r>
              <a:rPr lang="es-AR" sz="2400" dirty="0">
                <a:latin typeface="Consolas" panose="020B0609020204030204" pitchFamily="49" charset="0"/>
                <a:cs typeface="Consolas" panose="020B0609020204030204" pitchFamily="49" charset="0"/>
              </a:rPr>
              <a:t>)[] </a:t>
            </a:r>
          </a:p>
          <a:p>
            <a:pPr marL="0" marR="0" lvl="0" indent="0" algn="l" rtl="0">
              <a:lnSpc>
                <a:spcPct val="90000"/>
              </a:lnSpc>
              <a:spcBef>
                <a:spcPts val="560"/>
              </a:spcBef>
              <a:spcAft>
                <a:spcPts val="0"/>
              </a:spcAft>
              <a:buClr>
                <a:srgbClr val="595959"/>
              </a:buClr>
              <a:buSzPts val="2520"/>
              <a:buFont typeface="Arial"/>
              <a:buNone/>
            </a:pPr>
            <a:endParaRPr sz="2400" dirty="0"/>
          </a:p>
        </p:txBody>
      </p:sp>
    </p:spTree>
    <p:extLst>
      <p:ext uri="{BB962C8B-B14F-4D97-AF65-F5344CB8AC3E}">
        <p14:creationId xmlns:p14="http://schemas.microsoft.com/office/powerpoint/2010/main" val="119665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52199" y="228601"/>
            <a:ext cx="11151900" cy="609300"/>
          </a:xfrm>
          <a:prstGeom prst="rect">
            <a:avLst/>
          </a:prstGeom>
          <a:noFill/>
          <a:ln>
            <a:noFill/>
          </a:ln>
        </p:spPr>
        <p:txBody>
          <a:bodyPr spcFirstLastPara="1" vert="horz" wrap="square" lIns="0" tIns="0" rIns="0" bIns="0" rtlCol="0" anchor="t" anchorCtr="0">
            <a:noAutofit/>
          </a:bodyPr>
          <a:lstStyle/>
          <a:p>
            <a:pPr>
              <a:spcBef>
                <a:spcPts val="0"/>
              </a:spcBef>
              <a:buClr>
                <a:srgbClr val="595959"/>
              </a:buClr>
              <a:buSzPts val="4400"/>
              <a:buFont typeface="Quattrocento Sans"/>
            </a:pPr>
            <a:r>
              <a:rPr lang="es-AR" dirty="0"/>
              <a:t>Declarar colecciones</a:t>
            </a:r>
            <a:endParaRPr dirty="0">
              <a:solidFill>
                <a:srgbClr val="595959"/>
              </a:solidFill>
              <a:latin typeface="Quattrocento Sans"/>
              <a:ea typeface="Quattrocento Sans"/>
              <a:cs typeface="Quattrocento Sans"/>
              <a:sym typeface="Quattrocento Sans"/>
            </a:endParaRPr>
          </a:p>
        </p:txBody>
      </p:sp>
      <p:sp>
        <p:nvSpPr>
          <p:cNvPr id="148" name="Shape 148"/>
          <p:cNvSpPr txBox="1">
            <a:spLocks noGrp="1"/>
          </p:cNvSpPr>
          <p:nvPr>
            <p:ph type="body" idx="1"/>
          </p:nvPr>
        </p:nvSpPr>
        <p:spPr>
          <a:xfrm>
            <a:off x="691662" y="2255519"/>
            <a:ext cx="10445400" cy="3371881"/>
          </a:xfrm>
          <a:prstGeom prst="rect">
            <a:avLst/>
          </a:prstGeom>
          <a:noFill/>
          <a:ln>
            <a:noFill/>
          </a:ln>
        </p:spPr>
        <p:txBody>
          <a:bodyPr spcFirstLastPara="1" wrap="square" lIns="0" tIns="0" rIns="0" bIns="0" anchor="t" anchorCtr="0">
            <a:noAutofit/>
          </a:bodyPr>
          <a:lstStyle/>
          <a:p>
            <a:r>
              <a:rPr lang="es-AR" sz="2800" dirty="0" err="1">
                <a:latin typeface="Consolas" panose="020B0609020204030204" pitchFamily="49" charset="0"/>
              </a:rPr>
              <a:t>l</a:t>
            </a:r>
            <a:r>
              <a:rPr lang="es-AR" sz="2800" dirty="0" err="1" smtClean="0">
                <a:latin typeface="Consolas" panose="020B0609020204030204" pitchFamily="49" charset="0"/>
              </a:rPr>
              <a:t>et</a:t>
            </a:r>
            <a:r>
              <a:rPr lang="es-AR" sz="2800" dirty="0" smtClean="0">
                <a:latin typeface="Consolas" panose="020B0609020204030204" pitchFamily="49" charset="0"/>
              </a:rPr>
              <a:t> </a:t>
            </a:r>
            <a:r>
              <a:rPr lang="es-AR" sz="2800" dirty="0" err="1" smtClean="0">
                <a:latin typeface="Consolas" panose="020B0609020204030204" pitchFamily="49" charset="0"/>
              </a:rPr>
              <a:t>messages</a:t>
            </a:r>
            <a:r>
              <a:rPr lang="es-AR" sz="2800" dirty="0">
                <a:latin typeface="Consolas" panose="020B0609020204030204" pitchFamily="49" charset="0"/>
              </a:rPr>
              <a:t>: </a:t>
            </a:r>
            <a:r>
              <a:rPr lang="es-AR" sz="2800" dirty="0" err="1">
                <a:latin typeface="Consolas" panose="020B0609020204030204" pitchFamily="49" charset="0"/>
              </a:rPr>
              <a:t>Message</a:t>
            </a:r>
            <a:r>
              <a:rPr lang="es-AR" sz="2800" dirty="0">
                <a:latin typeface="Consolas" panose="020B0609020204030204" pitchFamily="49" charset="0"/>
              </a:rPr>
              <a:t>[] = </a:t>
            </a:r>
            <a:r>
              <a:rPr lang="es-AR" sz="2800" dirty="0" smtClean="0">
                <a:latin typeface="Consolas" panose="020B0609020204030204" pitchFamily="49" charset="0"/>
              </a:rPr>
              <a:t>[];</a:t>
            </a:r>
          </a:p>
          <a:p>
            <a:endParaRPr lang="es-AR" sz="2800" dirty="0">
              <a:latin typeface="Consolas" panose="020B0609020204030204" pitchFamily="49" charset="0"/>
            </a:endParaRPr>
          </a:p>
          <a:p>
            <a:r>
              <a:rPr lang="es-AR" sz="2800" dirty="0">
                <a:latin typeface="Consolas" panose="020B0609020204030204" pitchFamily="49" charset="0"/>
              </a:rPr>
              <a:t>l</a:t>
            </a:r>
            <a:r>
              <a:rPr lang="en" sz="2800" dirty="0" smtClean="0">
                <a:latin typeface="Consolas" panose="020B0609020204030204" pitchFamily="49" charset="0"/>
              </a:rPr>
              <a:t>et messages</a:t>
            </a:r>
            <a:r>
              <a:rPr lang="en" sz="2800" dirty="0">
                <a:latin typeface="Consolas" panose="020B0609020204030204" pitchFamily="49" charset="0"/>
              </a:rPr>
              <a:t>: Array&lt;Message&gt; = new Array</a:t>
            </a:r>
            <a:r>
              <a:rPr lang="en" sz="2800" dirty="0" smtClean="0">
                <a:latin typeface="Consolas" panose="020B0609020204030204" pitchFamily="49" charset="0"/>
              </a:rPr>
              <a:t>();</a:t>
            </a:r>
          </a:p>
          <a:p>
            <a:endParaRPr lang="en" sz="2800" dirty="0">
              <a:latin typeface="Consolas" panose="020B0609020204030204" pitchFamily="49" charset="0"/>
            </a:endParaRPr>
          </a:p>
          <a:p>
            <a:r>
              <a:rPr lang="es-AR" sz="2800" dirty="0" err="1">
                <a:latin typeface="Consolas" panose="020B0609020204030204" pitchFamily="49" charset="0"/>
              </a:rPr>
              <a:t>l</a:t>
            </a:r>
            <a:r>
              <a:rPr lang="es-AR" sz="2800" dirty="0" err="1" smtClean="0">
                <a:latin typeface="Consolas" panose="020B0609020204030204" pitchFamily="49" charset="0"/>
              </a:rPr>
              <a:t>et</a:t>
            </a:r>
            <a:r>
              <a:rPr lang="es-AR" sz="2800" dirty="0" smtClean="0">
                <a:latin typeface="Consolas" panose="020B0609020204030204" pitchFamily="49" charset="0"/>
              </a:rPr>
              <a:t> </a:t>
            </a:r>
            <a:r>
              <a:rPr lang="es-AR" sz="2800" dirty="0" err="1" smtClean="0">
                <a:latin typeface="Consolas" panose="020B0609020204030204" pitchFamily="49" charset="0"/>
              </a:rPr>
              <a:t>messages</a:t>
            </a:r>
            <a:r>
              <a:rPr lang="es-AR" sz="2800" dirty="0" smtClean="0">
                <a:latin typeface="Consolas" panose="020B0609020204030204" pitchFamily="49" charset="0"/>
              </a:rPr>
              <a:t> </a:t>
            </a:r>
            <a:r>
              <a:rPr lang="es-AR" sz="2800" dirty="0">
                <a:latin typeface="Consolas" panose="020B0609020204030204" pitchFamily="49" charset="0"/>
              </a:rPr>
              <a:t>= [] as </a:t>
            </a:r>
            <a:r>
              <a:rPr lang="es-AR" sz="2800" dirty="0" err="1">
                <a:latin typeface="Consolas" panose="020B0609020204030204" pitchFamily="49" charset="0"/>
              </a:rPr>
              <a:t>Message</a:t>
            </a:r>
            <a:r>
              <a:rPr lang="es-AR" sz="2800" dirty="0">
                <a:latin typeface="Consolas" panose="020B0609020204030204" pitchFamily="49" charset="0"/>
              </a:rPr>
              <a:t>[];</a:t>
            </a:r>
            <a:endParaRPr lang="es-AR"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65690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52199" y="228601"/>
            <a:ext cx="11151900" cy="609300"/>
          </a:xfrm>
          <a:prstGeom prst="rect">
            <a:avLst/>
          </a:prstGeom>
          <a:noFill/>
          <a:ln>
            <a:noFill/>
          </a:ln>
        </p:spPr>
        <p:txBody>
          <a:bodyPr spcFirstLastPara="1" vert="horz" wrap="square" lIns="0" tIns="0" rIns="0" bIns="0" rtlCol="0" anchor="t" anchorCtr="0">
            <a:noAutofit/>
          </a:bodyPr>
          <a:lstStyle/>
          <a:p>
            <a:pPr>
              <a:spcBef>
                <a:spcPts val="0"/>
              </a:spcBef>
              <a:buClr>
                <a:srgbClr val="595959"/>
              </a:buClr>
              <a:buSzPts val="4400"/>
              <a:buFont typeface="Quattrocento Sans"/>
            </a:pPr>
            <a:r>
              <a:rPr lang="es-AR" dirty="0"/>
              <a:t>¿Qué podemos hacer con una colección?</a:t>
            </a:r>
            <a:endParaRPr dirty="0">
              <a:solidFill>
                <a:srgbClr val="595959"/>
              </a:solidFill>
              <a:latin typeface="Quattrocento Sans"/>
              <a:ea typeface="Quattrocento Sans"/>
              <a:cs typeface="Quattrocento Sans"/>
              <a:sym typeface="Quattrocento Sans"/>
            </a:endParaRPr>
          </a:p>
        </p:txBody>
      </p:sp>
      <p:sp>
        <p:nvSpPr>
          <p:cNvPr id="148" name="Shape 148"/>
          <p:cNvSpPr txBox="1">
            <a:spLocks noGrp="1"/>
          </p:cNvSpPr>
          <p:nvPr>
            <p:ph type="body" idx="1"/>
          </p:nvPr>
        </p:nvSpPr>
        <p:spPr>
          <a:xfrm>
            <a:off x="691662" y="1447801"/>
            <a:ext cx="10445400" cy="4179600"/>
          </a:xfrm>
          <a:prstGeom prst="rect">
            <a:avLst/>
          </a:prstGeom>
          <a:noFill/>
          <a:ln>
            <a:noFill/>
          </a:ln>
        </p:spPr>
        <p:txBody>
          <a:bodyPr spcFirstLastPara="1" wrap="square" lIns="0" tIns="0" rIns="0" bIns="0" anchor="t" anchorCtr="0">
            <a:noAutofit/>
          </a:bodyPr>
          <a:lstStyle/>
          <a:p>
            <a:r>
              <a:rPr lang="es-AR" sz="3200" dirty="0" smtClean="0"/>
              <a:t>Recorrerla</a:t>
            </a:r>
            <a:endParaRPr lang="es-AR" sz="3200" dirty="0"/>
          </a:p>
          <a:p>
            <a:r>
              <a:rPr lang="es-AR" sz="3200" dirty="0" smtClean="0"/>
              <a:t>Ordenarla</a:t>
            </a:r>
            <a:endParaRPr lang="es-AR" sz="3200" dirty="0"/>
          </a:p>
          <a:p>
            <a:r>
              <a:rPr lang="es-AR" sz="3200" dirty="0" smtClean="0"/>
              <a:t>Agregar o quitarle </a:t>
            </a:r>
            <a:r>
              <a:rPr lang="es-AR" sz="3200" dirty="0"/>
              <a:t>elementos</a:t>
            </a:r>
          </a:p>
          <a:p>
            <a:r>
              <a:rPr lang="es-AR" sz="3200" dirty="0" smtClean="0"/>
              <a:t>Modificar sus elementos</a:t>
            </a:r>
            <a:endParaRPr lang="es-AR" sz="3200" dirty="0"/>
          </a:p>
          <a:p>
            <a:r>
              <a:rPr lang="es-AR" sz="3200" dirty="0" smtClean="0"/>
              <a:t>Filtrar elementos específicos </a:t>
            </a:r>
            <a:endParaRPr lang="es-AR" sz="3200" dirty="0"/>
          </a:p>
          <a:p>
            <a:r>
              <a:rPr lang="es-AR" sz="3200" dirty="0" smtClean="0"/>
              <a:t>Operar con otras colecciones </a:t>
            </a:r>
            <a:endParaRPr lang="es-AR" sz="3200" dirty="0"/>
          </a:p>
          <a:p>
            <a:r>
              <a:rPr lang="es-AR" sz="3200" dirty="0" smtClean="0"/>
              <a:t>Transformar una colección en otra colección</a:t>
            </a:r>
          </a:p>
          <a:p>
            <a:r>
              <a:rPr lang="es-419" sz="3200" dirty="0" smtClean="0"/>
              <a:t>Reducirla</a:t>
            </a:r>
            <a:endParaRPr lang="es-AR" sz="3200" dirty="0"/>
          </a:p>
        </p:txBody>
      </p:sp>
    </p:spTree>
    <p:extLst>
      <p:ext uri="{BB962C8B-B14F-4D97-AF65-F5344CB8AC3E}">
        <p14:creationId xmlns:p14="http://schemas.microsoft.com/office/powerpoint/2010/main" val="2573451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52199" y="228601"/>
            <a:ext cx="11151900" cy="609300"/>
          </a:xfrm>
          <a:prstGeom prst="rect">
            <a:avLst/>
          </a:prstGeom>
          <a:noFill/>
          <a:ln>
            <a:noFill/>
          </a:ln>
        </p:spPr>
        <p:txBody>
          <a:bodyPr spcFirstLastPara="1" vert="horz" wrap="square" lIns="0" tIns="0" rIns="0" bIns="0" rtlCol="0" anchor="t" anchorCtr="0">
            <a:noAutofit/>
          </a:bodyPr>
          <a:lstStyle/>
          <a:p>
            <a:pPr>
              <a:spcBef>
                <a:spcPts val="0"/>
              </a:spcBef>
              <a:buClr>
                <a:srgbClr val="595959"/>
              </a:buClr>
              <a:buSzPts val="4400"/>
              <a:buFont typeface="Quattrocento Sans"/>
            </a:pPr>
            <a:r>
              <a:rPr lang="es-419" dirty="0"/>
              <a:t>¿Como operamos con colecciones?</a:t>
            </a:r>
            <a:endParaRPr dirty="0">
              <a:solidFill>
                <a:srgbClr val="595959"/>
              </a:solidFill>
              <a:latin typeface="+mj-lt"/>
              <a:ea typeface="Quattrocento Sans"/>
              <a:cs typeface="Quattrocento Sans"/>
              <a:sym typeface="Quattrocento Sans"/>
            </a:endParaRPr>
          </a:p>
        </p:txBody>
      </p:sp>
      <p:sp>
        <p:nvSpPr>
          <p:cNvPr id="148" name="Shape 148"/>
          <p:cNvSpPr txBox="1">
            <a:spLocks noGrp="1"/>
          </p:cNvSpPr>
          <p:nvPr>
            <p:ph type="body" idx="1"/>
          </p:nvPr>
        </p:nvSpPr>
        <p:spPr>
          <a:xfrm>
            <a:off x="691662" y="1447801"/>
            <a:ext cx="10875498" cy="413004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560"/>
              </a:spcBef>
              <a:spcAft>
                <a:spcPts val="0"/>
              </a:spcAft>
              <a:buClr>
                <a:srgbClr val="595959"/>
              </a:buClr>
              <a:buSzPts val="2520"/>
              <a:buFont typeface="Arial"/>
              <a:buNone/>
            </a:pPr>
            <a:r>
              <a:rPr lang="es-419" sz="2800" dirty="0" smtClean="0"/>
              <a:t>Comúnmente utilizamos una estructura de ciclo (</a:t>
            </a:r>
            <a:r>
              <a:rPr lang="es-419" sz="2800" dirty="0" err="1" smtClean="0"/>
              <a:t>for</a:t>
            </a:r>
            <a:r>
              <a:rPr lang="es-419" sz="2800" dirty="0" smtClean="0"/>
              <a:t>, </a:t>
            </a:r>
            <a:r>
              <a:rPr lang="es-419" sz="2800" dirty="0" err="1" smtClean="0"/>
              <a:t>while</a:t>
            </a:r>
            <a:r>
              <a:rPr lang="es-419" sz="2800" dirty="0" smtClean="0"/>
              <a:t>) para recorrer uno a uno los elementos.</a:t>
            </a:r>
          </a:p>
          <a:p>
            <a:pPr marL="0" marR="0" lvl="0" indent="0" algn="l" rtl="0">
              <a:lnSpc>
                <a:spcPct val="90000"/>
              </a:lnSpc>
              <a:spcBef>
                <a:spcPts val="560"/>
              </a:spcBef>
              <a:spcAft>
                <a:spcPts val="0"/>
              </a:spcAft>
              <a:buClr>
                <a:srgbClr val="595959"/>
              </a:buClr>
              <a:buSzPts val="2520"/>
              <a:buFont typeface="Arial"/>
              <a:buNone/>
            </a:pPr>
            <a:endParaRPr lang="es-419" sz="2800" dirty="0"/>
          </a:p>
          <a:p>
            <a:pPr marL="0" indent="0">
              <a:buNone/>
            </a:pPr>
            <a:r>
              <a:rPr lang="es-419" sz="2800" dirty="0"/>
              <a:t>	</a:t>
            </a:r>
            <a:r>
              <a:rPr lang="es-AR" sz="2400" dirty="0" err="1" smtClean="0">
                <a:latin typeface="Consolas" panose="020B0609020204030204" pitchFamily="49" charset="0"/>
              </a:rPr>
              <a:t>let</a:t>
            </a:r>
            <a:r>
              <a:rPr lang="es-AR" sz="2400" dirty="0" smtClean="0">
                <a:latin typeface="Consolas" panose="020B0609020204030204" pitchFamily="49" charset="0"/>
              </a:rPr>
              <a:t> </a:t>
            </a:r>
            <a:r>
              <a:rPr lang="es-AR" sz="2400" dirty="0" err="1">
                <a:latin typeface="Consolas" panose="020B0609020204030204" pitchFamily="49" charset="0"/>
              </a:rPr>
              <a:t>messages</a:t>
            </a:r>
            <a:r>
              <a:rPr lang="es-AR" sz="2400" dirty="0">
                <a:latin typeface="Consolas" panose="020B0609020204030204" pitchFamily="49" charset="0"/>
              </a:rPr>
              <a:t>: </a:t>
            </a:r>
            <a:r>
              <a:rPr lang="es-AR" sz="2400" dirty="0" err="1">
                <a:latin typeface="Consolas" panose="020B0609020204030204" pitchFamily="49" charset="0"/>
              </a:rPr>
              <a:t>string</a:t>
            </a:r>
            <a:r>
              <a:rPr lang="es-AR" sz="2400" dirty="0">
                <a:latin typeface="Consolas" panose="020B0609020204030204" pitchFamily="49" charset="0"/>
              </a:rPr>
              <a:t>[] = [ 'Hola', 'Chau' ];</a:t>
            </a:r>
          </a:p>
          <a:p>
            <a:pPr marL="0" indent="0">
              <a:buNone/>
            </a:pPr>
            <a:r>
              <a:rPr lang="es-AR" sz="2400" dirty="0">
                <a:latin typeface="Consolas" panose="020B0609020204030204" pitchFamily="49" charset="0"/>
              </a:rPr>
              <a:t/>
            </a:r>
            <a:br>
              <a:rPr lang="es-AR" sz="2400" dirty="0">
                <a:latin typeface="Consolas" panose="020B0609020204030204" pitchFamily="49" charset="0"/>
              </a:rPr>
            </a:br>
            <a:r>
              <a:rPr lang="es-AR" sz="2400" dirty="0" smtClean="0">
                <a:latin typeface="Consolas" panose="020B0609020204030204" pitchFamily="49" charset="0"/>
              </a:rPr>
              <a:t>	</a:t>
            </a:r>
            <a:r>
              <a:rPr lang="es-AR" sz="2400" dirty="0" err="1" smtClean="0">
                <a:latin typeface="Consolas" panose="020B0609020204030204" pitchFamily="49" charset="0"/>
              </a:rPr>
              <a:t>for</a:t>
            </a:r>
            <a:r>
              <a:rPr lang="es-AR" sz="2400" dirty="0" smtClean="0">
                <a:latin typeface="Consolas" panose="020B0609020204030204" pitchFamily="49" charset="0"/>
              </a:rPr>
              <a:t>(</a:t>
            </a:r>
            <a:r>
              <a:rPr lang="es-AR" sz="2400" dirty="0" err="1" smtClean="0">
                <a:latin typeface="Consolas" panose="020B0609020204030204" pitchFamily="49" charset="0"/>
              </a:rPr>
              <a:t>let</a:t>
            </a:r>
            <a:r>
              <a:rPr lang="es-AR" sz="2400" dirty="0" smtClean="0">
                <a:latin typeface="Consolas" panose="020B0609020204030204" pitchFamily="49" charset="0"/>
              </a:rPr>
              <a:t> i </a:t>
            </a:r>
            <a:r>
              <a:rPr lang="es-AR" sz="2400" dirty="0">
                <a:latin typeface="Consolas" panose="020B0609020204030204" pitchFamily="49" charset="0"/>
              </a:rPr>
              <a:t>= 0; </a:t>
            </a:r>
            <a:r>
              <a:rPr lang="es-AR" sz="2400" dirty="0" smtClean="0">
                <a:latin typeface="Consolas" panose="020B0609020204030204" pitchFamily="49" charset="0"/>
              </a:rPr>
              <a:t>i </a:t>
            </a:r>
            <a:r>
              <a:rPr lang="es-AR" sz="2400" dirty="0">
                <a:latin typeface="Consolas" panose="020B0609020204030204" pitchFamily="49" charset="0"/>
              </a:rPr>
              <a:t>&lt; </a:t>
            </a:r>
            <a:r>
              <a:rPr lang="es-AR" sz="2400" dirty="0" smtClean="0">
                <a:latin typeface="Consolas" panose="020B0609020204030204" pitchFamily="49" charset="0"/>
              </a:rPr>
              <a:t>2; i++) {</a:t>
            </a:r>
          </a:p>
          <a:p>
            <a:pPr marL="0" indent="0">
              <a:buNone/>
            </a:pPr>
            <a:endParaRPr lang="es-AR" sz="2400" dirty="0">
              <a:latin typeface="Consolas" panose="020B0609020204030204" pitchFamily="49" charset="0"/>
            </a:endParaRPr>
          </a:p>
          <a:p>
            <a:pPr marL="0" indent="0">
              <a:buNone/>
            </a:pPr>
            <a:r>
              <a:rPr lang="es-AR" sz="2400" dirty="0">
                <a:latin typeface="Consolas" panose="020B0609020204030204" pitchFamily="49" charset="0"/>
              </a:rPr>
              <a:t>    </a:t>
            </a:r>
            <a:r>
              <a:rPr lang="es-AR" sz="2400" dirty="0" smtClean="0">
                <a:latin typeface="Consolas" panose="020B0609020204030204" pitchFamily="49" charset="0"/>
              </a:rPr>
              <a:t>		console.log(</a:t>
            </a:r>
            <a:r>
              <a:rPr lang="es-AR" sz="2400" dirty="0" err="1" smtClean="0">
                <a:latin typeface="Consolas" panose="020B0609020204030204" pitchFamily="49" charset="0"/>
              </a:rPr>
              <a:t>messages</a:t>
            </a:r>
            <a:r>
              <a:rPr lang="es-AR" sz="2400" dirty="0" smtClean="0">
                <a:latin typeface="Consolas" panose="020B0609020204030204" pitchFamily="49" charset="0"/>
              </a:rPr>
              <a:t>[i]);</a:t>
            </a:r>
            <a:endParaRPr lang="es-AR" sz="2400" dirty="0">
              <a:latin typeface="Consolas" panose="020B0609020204030204" pitchFamily="49" charset="0"/>
            </a:endParaRPr>
          </a:p>
          <a:p>
            <a:pPr marL="0" indent="0">
              <a:buNone/>
            </a:pPr>
            <a:r>
              <a:rPr lang="es-AR" sz="2400" dirty="0" smtClean="0">
                <a:latin typeface="Consolas" panose="020B0609020204030204" pitchFamily="49" charset="0"/>
              </a:rPr>
              <a:t>	} </a:t>
            </a:r>
            <a:r>
              <a:rPr lang="es-419" sz="2800" dirty="0"/>
              <a:t>	</a:t>
            </a:r>
          </a:p>
          <a:p>
            <a:pPr marL="0" marR="0" lvl="0" indent="0" algn="l" rtl="0">
              <a:lnSpc>
                <a:spcPct val="90000"/>
              </a:lnSpc>
              <a:spcBef>
                <a:spcPts val="560"/>
              </a:spcBef>
              <a:spcAft>
                <a:spcPts val="0"/>
              </a:spcAft>
              <a:buClr>
                <a:srgbClr val="595959"/>
              </a:buClr>
              <a:buSzPts val="2520"/>
              <a:buFont typeface="Arial"/>
              <a:buNone/>
            </a:pPr>
            <a:endParaRPr lang="es-419" sz="2800" dirty="0"/>
          </a:p>
        </p:txBody>
      </p:sp>
    </p:spTree>
    <p:extLst>
      <p:ext uri="{BB962C8B-B14F-4D97-AF65-F5344CB8AC3E}">
        <p14:creationId xmlns:p14="http://schemas.microsoft.com/office/powerpoint/2010/main" val="2433699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52199" y="228601"/>
            <a:ext cx="11151900" cy="609300"/>
          </a:xfrm>
          <a:prstGeom prst="rect">
            <a:avLst/>
          </a:prstGeom>
          <a:noFill/>
          <a:ln>
            <a:noFill/>
          </a:ln>
        </p:spPr>
        <p:txBody>
          <a:bodyPr spcFirstLastPara="1" vert="horz" wrap="square" lIns="0" tIns="0" rIns="0" bIns="0" rtlCol="0" anchor="t" anchorCtr="0">
            <a:noAutofit/>
          </a:bodyPr>
          <a:lstStyle/>
          <a:p>
            <a:pPr>
              <a:spcBef>
                <a:spcPts val="0"/>
              </a:spcBef>
              <a:buClr>
                <a:srgbClr val="595959"/>
              </a:buClr>
              <a:buSzPts val="4400"/>
              <a:buFont typeface="Quattrocento Sans"/>
            </a:pPr>
            <a:r>
              <a:rPr lang="es-419" dirty="0" smtClean="0">
                <a:solidFill>
                  <a:srgbClr val="595959"/>
                </a:solidFill>
                <a:latin typeface="+mj-lt"/>
                <a:ea typeface="Quattrocento Sans"/>
                <a:cs typeface="Quattrocento Sans"/>
                <a:sym typeface="Quattrocento Sans"/>
              </a:rPr>
              <a:t>Métodos de las colecciones</a:t>
            </a:r>
            <a:endParaRPr dirty="0">
              <a:solidFill>
                <a:srgbClr val="595959"/>
              </a:solidFill>
              <a:latin typeface="+mj-lt"/>
              <a:ea typeface="Quattrocento Sans"/>
              <a:cs typeface="Quattrocento Sans"/>
              <a:sym typeface="Quattrocento Sans"/>
            </a:endParaRPr>
          </a:p>
        </p:txBody>
      </p:sp>
      <p:sp>
        <p:nvSpPr>
          <p:cNvPr id="148" name="Shape 148"/>
          <p:cNvSpPr txBox="1">
            <a:spLocks noGrp="1"/>
          </p:cNvSpPr>
          <p:nvPr>
            <p:ph type="body" idx="1"/>
          </p:nvPr>
        </p:nvSpPr>
        <p:spPr>
          <a:xfrm>
            <a:off x="691662" y="1447800"/>
            <a:ext cx="11119338" cy="4937759"/>
          </a:xfrm>
          <a:prstGeom prst="rect">
            <a:avLst/>
          </a:prstGeom>
          <a:noFill/>
          <a:ln>
            <a:noFill/>
          </a:ln>
        </p:spPr>
        <p:txBody>
          <a:bodyPr spcFirstLastPara="1" wrap="square" lIns="0" tIns="0" rIns="0" bIns="0" anchor="t" anchorCtr="0">
            <a:noAutofit/>
          </a:bodyPr>
          <a:lstStyle/>
          <a:p>
            <a:pPr>
              <a:spcBef>
                <a:spcPts val="560"/>
              </a:spcBef>
              <a:buClr>
                <a:srgbClr val="595959"/>
              </a:buClr>
              <a:buSzPts val="2520"/>
            </a:pPr>
            <a:r>
              <a:rPr lang="es-419" sz="2400" b="1" dirty="0" err="1" smtClean="0"/>
              <a:t>length</a:t>
            </a:r>
            <a:r>
              <a:rPr lang="es-419" sz="2400" dirty="0" smtClean="0"/>
              <a:t> (Devuelve el tamaño del </a:t>
            </a:r>
            <a:r>
              <a:rPr lang="es-419" sz="2400" dirty="0" err="1" smtClean="0"/>
              <a:t>array</a:t>
            </a:r>
            <a:r>
              <a:rPr lang="es-419" sz="2400" dirty="0" smtClean="0"/>
              <a:t>)</a:t>
            </a:r>
          </a:p>
          <a:p>
            <a:pPr marL="305971" lvl="1" indent="0">
              <a:spcBef>
                <a:spcPts val="560"/>
              </a:spcBef>
              <a:buClr>
                <a:srgbClr val="595959"/>
              </a:buClr>
              <a:buSzPts val="2520"/>
              <a:buNone/>
            </a:pPr>
            <a:r>
              <a:rPr lang="es-419" sz="2400" dirty="0"/>
              <a:t>	</a:t>
            </a:r>
            <a:r>
              <a:rPr lang="es-419" sz="2400" dirty="0" err="1" smtClean="0">
                <a:latin typeface="Consolas" panose="020B0609020204030204" pitchFamily="49" charset="0"/>
              </a:rPr>
              <a:t>messages.length</a:t>
            </a:r>
            <a:r>
              <a:rPr lang="es-419" sz="2400" dirty="0" smtClean="0">
                <a:latin typeface="Consolas" panose="020B0609020204030204" pitchFamily="49" charset="0"/>
              </a:rPr>
              <a:t>;</a:t>
            </a:r>
          </a:p>
          <a:p>
            <a:pPr lvl="1">
              <a:spcBef>
                <a:spcPts val="560"/>
              </a:spcBef>
              <a:buClr>
                <a:srgbClr val="595959"/>
              </a:buClr>
              <a:buSzPts val="2520"/>
            </a:pPr>
            <a:endParaRPr lang="es-419" sz="2400" dirty="0" smtClean="0"/>
          </a:p>
          <a:p>
            <a:pPr lvl="1">
              <a:spcBef>
                <a:spcPts val="560"/>
              </a:spcBef>
              <a:buClr>
                <a:srgbClr val="595959"/>
              </a:buClr>
              <a:buSzPts val="2520"/>
            </a:pPr>
            <a:endParaRPr lang="es-419" sz="2400" dirty="0" smtClean="0"/>
          </a:p>
          <a:p>
            <a:pPr>
              <a:spcBef>
                <a:spcPts val="560"/>
              </a:spcBef>
              <a:buClr>
                <a:srgbClr val="595959"/>
              </a:buClr>
              <a:buSzPts val="2520"/>
            </a:pPr>
            <a:r>
              <a:rPr lang="es-419" sz="2400" b="1" dirty="0" err="1" smtClean="0"/>
              <a:t>push</a:t>
            </a:r>
            <a:r>
              <a:rPr lang="es-419" sz="2400" b="1" dirty="0" smtClean="0"/>
              <a:t>(</a:t>
            </a:r>
            <a:r>
              <a:rPr lang="es-419" sz="2400" b="1" dirty="0" err="1" smtClean="0"/>
              <a:t>elem</a:t>
            </a:r>
            <a:r>
              <a:rPr lang="es-419" sz="2400" b="1" dirty="0" smtClean="0"/>
              <a:t>)</a:t>
            </a:r>
            <a:r>
              <a:rPr lang="es-419" sz="2400" dirty="0" smtClean="0"/>
              <a:t> (Inserta un elemento al final y devuelve su nuevo tamaño)</a:t>
            </a:r>
          </a:p>
          <a:p>
            <a:pPr marL="305971" lvl="1" indent="0">
              <a:spcBef>
                <a:spcPts val="560"/>
              </a:spcBef>
              <a:buClr>
                <a:srgbClr val="595959"/>
              </a:buClr>
              <a:buSzPts val="2520"/>
              <a:buNone/>
            </a:pPr>
            <a:r>
              <a:rPr lang="es-419" sz="2400" dirty="0"/>
              <a:t>	</a:t>
            </a:r>
            <a:r>
              <a:rPr lang="es-419" sz="2400" dirty="0" err="1" smtClean="0">
                <a:latin typeface="Consolas" panose="020B0609020204030204" pitchFamily="49" charset="0"/>
              </a:rPr>
              <a:t>let</a:t>
            </a:r>
            <a:r>
              <a:rPr lang="es-419" sz="2400" dirty="0" smtClean="0">
                <a:latin typeface="Consolas" panose="020B0609020204030204" pitchFamily="49" charset="0"/>
              </a:rPr>
              <a:t> </a:t>
            </a:r>
            <a:r>
              <a:rPr lang="es-419" sz="2400" dirty="0" err="1" smtClean="0">
                <a:latin typeface="Consolas" panose="020B0609020204030204" pitchFamily="49" charset="0"/>
              </a:rPr>
              <a:t>newLength</a:t>
            </a:r>
            <a:r>
              <a:rPr lang="es-419" sz="2400" dirty="0" smtClean="0">
                <a:latin typeface="Consolas" panose="020B0609020204030204" pitchFamily="49" charset="0"/>
              </a:rPr>
              <a:t> = </a:t>
            </a:r>
            <a:r>
              <a:rPr lang="es-419" sz="2400" dirty="0" err="1" smtClean="0">
                <a:latin typeface="Consolas" panose="020B0609020204030204" pitchFamily="49" charset="0"/>
              </a:rPr>
              <a:t>messages.push</a:t>
            </a:r>
            <a:r>
              <a:rPr lang="es-419" sz="2400" dirty="0" smtClean="0">
                <a:latin typeface="Consolas" panose="020B0609020204030204" pitchFamily="49" charset="0"/>
              </a:rPr>
              <a:t>(“Hola”); </a:t>
            </a:r>
            <a:endParaRPr lang="es-419" sz="2400" dirty="0">
              <a:latin typeface="Consolas" panose="020B0609020204030204" pitchFamily="49" charset="0"/>
            </a:endParaRPr>
          </a:p>
          <a:p>
            <a:pPr>
              <a:spcBef>
                <a:spcPts val="560"/>
              </a:spcBef>
              <a:buClr>
                <a:srgbClr val="595959"/>
              </a:buClr>
              <a:buSzPts val="2520"/>
            </a:pPr>
            <a:endParaRPr lang="es-419" sz="2400" dirty="0" smtClean="0"/>
          </a:p>
          <a:p>
            <a:pPr>
              <a:spcBef>
                <a:spcPts val="560"/>
              </a:spcBef>
              <a:buClr>
                <a:srgbClr val="595959"/>
              </a:buClr>
              <a:buSzPts val="2520"/>
            </a:pPr>
            <a:endParaRPr lang="es-419" sz="2400" dirty="0" smtClean="0"/>
          </a:p>
          <a:p>
            <a:pPr>
              <a:spcBef>
                <a:spcPts val="560"/>
              </a:spcBef>
              <a:buClr>
                <a:srgbClr val="595959"/>
              </a:buClr>
              <a:buSzPts val="2520"/>
            </a:pPr>
            <a:r>
              <a:rPr lang="es-419" sz="2400" b="1" dirty="0" err="1"/>
              <a:t>unshift</a:t>
            </a:r>
            <a:r>
              <a:rPr lang="es-419" sz="2400" b="1" dirty="0"/>
              <a:t>(</a:t>
            </a:r>
            <a:r>
              <a:rPr lang="es-419" sz="2400" b="1" dirty="0" err="1"/>
              <a:t>elem</a:t>
            </a:r>
            <a:r>
              <a:rPr lang="es-419" sz="2400" b="1" dirty="0"/>
              <a:t>)</a:t>
            </a:r>
            <a:r>
              <a:rPr lang="es-419" sz="2400" dirty="0" smtClean="0"/>
              <a:t> (Inserta un elemento al principio y devuelve su nuevo tamaño)</a:t>
            </a:r>
          </a:p>
          <a:p>
            <a:pPr marL="305971" lvl="1" indent="0">
              <a:spcBef>
                <a:spcPts val="560"/>
              </a:spcBef>
              <a:buClr>
                <a:srgbClr val="595959"/>
              </a:buClr>
              <a:buSzPts val="2520"/>
              <a:buNone/>
            </a:pPr>
            <a:r>
              <a:rPr lang="es-419" sz="2400" dirty="0"/>
              <a:t>	</a:t>
            </a:r>
            <a:r>
              <a:rPr lang="es-419" sz="2400" dirty="0" err="1" smtClean="0">
                <a:latin typeface="Consolas" panose="020B0609020204030204" pitchFamily="49" charset="0"/>
              </a:rPr>
              <a:t>let</a:t>
            </a:r>
            <a:r>
              <a:rPr lang="es-419" sz="2400" dirty="0" smtClean="0">
                <a:latin typeface="Consolas" panose="020B0609020204030204" pitchFamily="49" charset="0"/>
              </a:rPr>
              <a:t> </a:t>
            </a:r>
            <a:r>
              <a:rPr lang="es-419" sz="2400" dirty="0" err="1">
                <a:latin typeface="Consolas" panose="020B0609020204030204" pitchFamily="49" charset="0"/>
              </a:rPr>
              <a:t>newLength</a:t>
            </a:r>
            <a:r>
              <a:rPr lang="es-419" sz="2400" dirty="0">
                <a:latin typeface="Consolas" panose="020B0609020204030204" pitchFamily="49" charset="0"/>
              </a:rPr>
              <a:t> </a:t>
            </a:r>
            <a:r>
              <a:rPr lang="es-419" sz="2400" dirty="0" smtClean="0">
                <a:latin typeface="Consolas" panose="020B0609020204030204" pitchFamily="49" charset="0"/>
              </a:rPr>
              <a:t>= </a:t>
            </a:r>
            <a:r>
              <a:rPr lang="es-419" sz="2400" dirty="0" err="1" smtClean="0">
                <a:latin typeface="Consolas" panose="020B0609020204030204" pitchFamily="49" charset="0"/>
              </a:rPr>
              <a:t>messages.unshift</a:t>
            </a:r>
            <a:r>
              <a:rPr lang="es-419" sz="2400" dirty="0" smtClean="0">
                <a:latin typeface="Consolas" panose="020B0609020204030204" pitchFamily="49" charset="0"/>
              </a:rPr>
              <a:t>(“Hola”);</a:t>
            </a:r>
          </a:p>
          <a:p>
            <a:pPr>
              <a:spcBef>
                <a:spcPts val="560"/>
              </a:spcBef>
              <a:buClr>
                <a:srgbClr val="595959"/>
              </a:buClr>
              <a:buSzPts val="2520"/>
            </a:pPr>
            <a:endParaRPr lang="es-419" sz="2400" dirty="0" smtClean="0"/>
          </a:p>
        </p:txBody>
      </p:sp>
    </p:spTree>
    <p:extLst>
      <p:ext uri="{BB962C8B-B14F-4D97-AF65-F5344CB8AC3E}">
        <p14:creationId xmlns:p14="http://schemas.microsoft.com/office/powerpoint/2010/main" val="15223154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52199" y="228601"/>
            <a:ext cx="11151900" cy="609300"/>
          </a:xfrm>
          <a:prstGeom prst="rect">
            <a:avLst/>
          </a:prstGeom>
          <a:noFill/>
          <a:ln>
            <a:noFill/>
          </a:ln>
        </p:spPr>
        <p:txBody>
          <a:bodyPr spcFirstLastPara="1" vert="horz" wrap="square" lIns="0" tIns="0" rIns="0" bIns="0" rtlCol="0" anchor="t" anchorCtr="0">
            <a:noAutofit/>
          </a:bodyPr>
          <a:lstStyle/>
          <a:p>
            <a:pPr>
              <a:spcBef>
                <a:spcPts val="0"/>
              </a:spcBef>
              <a:buClr>
                <a:srgbClr val="595959"/>
              </a:buClr>
              <a:buSzPts val="4400"/>
              <a:buFont typeface="Quattrocento Sans"/>
            </a:pPr>
            <a:r>
              <a:rPr lang="es-419" dirty="0" smtClean="0">
                <a:solidFill>
                  <a:srgbClr val="595959"/>
                </a:solidFill>
                <a:latin typeface="+mj-lt"/>
                <a:ea typeface="Quattrocento Sans"/>
                <a:cs typeface="Quattrocento Sans"/>
                <a:sym typeface="Quattrocento Sans"/>
              </a:rPr>
              <a:t>Métodos de las colecciones</a:t>
            </a:r>
            <a:endParaRPr dirty="0">
              <a:solidFill>
                <a:srgbClr val="595959"/>
              </a:solidFill>
              <a:latin typeface="+mj-lt"/>
              <a:ea typeface="Quattrocento Sans"/>
              <a:cs typeface="Quattrocento Sans"/>
              <a:sym typeface="Quattrocento Sans"/>
            </a:endParaRPr>
          </a:p>
        </p:txBody>
      </p:sp>
      <p:sp>
        <p:nvSpPr>
          <p:cNvPr id="148" name="Shape 148"/>
          <p:cNvSpPr txBox="1">
            <a:spLocks noGrp="1"/>
          </p:cNvSpPr>
          <p:nvPr>
            <p:ph type="body" idx="1"/>
          </p:nvPr>
        </p:nvSpPr>
        <p:spPr>
          <a:xfrm>
            <a:off x="691662" y="1447800"/>
            <a:ext cx="10445400" cy="4937759"/>
          </a:xfrm>
          <a:prstGeom prst="rect">
            <a:avLst/>
          </a:prstGeom>
          <a:noFill/>
          <a:ln>
            <a:noFill/>
          </a:ln>
        </p:spPr>
        <p:txBody>
          <a:bodyPr spcFirstLastPara="1" wrap="square" lIns="0" tIns="0" rIns="0" bIns="0" anchor="t" anchorCtr="0">
            <a:noAutofit/>
          </a:bodyPr>
          <a:lstStyle/>
          <a:p>
            <a:pPr>
              <a:spcBef>
                <a:spcPts val="560"/>
              </a:spcBef>
              <a:buClr>
                <a:srgbClr val="595959"/>
              </a:buClr>
              <a:buSzPts val="2520"/>
            </a:pPr>
            <a:r>
              <a:rPr lang="es-419" sz="2400" b="1" dirty="0" err="1"/>
              <a:t>s</a:t>
            </a:r>
            <a:r>
              <a:rPr lang="es-419" sz="2400" b="1" dirty="0" err="1" smtClean="0"/>
              <a:t>ort</a:t>
            </a:r>
            <a:r>
              <a:rPr lang="es-419" sz="2400" b="1" dirty="0" smtClean="0"/>
              <a:t>()</a:t>
            </a:r>
            <a:r>
              <a:rPr lang="es-419" sz="2400" dirty="0" smtClean="0"/>
              <a:t> (Ordena la colección según un criterio)</a:t>
            </a:r>
          </a:p>
          <a:p>
            <a:pPr marL="305971" lvl="1" indent="0">
              <a:spcBef>
                <a:spcPts val="560"/>
              </a:spcBef>
              <a:buClr>
                <a:srgbClr val="595959"/>
              </a:buClr>
              <a:buSzPts val="2520"/>
              <a:buNone/>
            </a:pPr>
            <a:r>
              <a:rPr lang="es-419" sz="2400" dirty="0"/>
              <a:t>	</a:t>
            </a:r>
            <a:r>
              <a:rPr lang="es-419" sz="2400" dirty="0" err="1" smtClean="0">
                <a:latin typeface="Consolas" panose="020B0609020204030204" pitchFamily="49" charset="0"/>
              </a:rPr>
              <a:t>messages.sort</a:t>
            </a:r>
            <a:r>
              <a:rPr lang="es-419" sz="2400" dirty="0" smtClean="0">
                <a:latin typeface="Consolas" panose="020B0609020204030204" pitchFamily="49" charset="0"/>
              </a:rPr>
              <a:t>();</a:t>
            </a:r>
          </a:p>
          <a:p>
            <a:pPr marL="305971" lvl="1" indent="0">
              <a:spcBef>
                <a:spcPts val="560"/>
              </a:spcBef>
              <a:buClr>
                <a:srgbClr val="595959"/>
              </a:buClr>
              <a:buSzPts val="2520"/>
              <a:buNone/>
            </a:pPr>
            <a:r>
              <a:rPr lang="es-419" sz="2400" dirty="0" smtClean="0">
                <a:latin typeface="Consolas" panose="020B0609020204030204" pitchFamily="49" charset="0"/>
              </a:rPr>
              <a:t> 	</a:t>
            </a:r>
            <a:r>
              <a:rPr lang="es-419" sz="2400" dirty="0" err="1" smtClean="0">
                <a:latin typeface="Consolas" panose="020B0609020204030204" pitchFamily="49" charset="0"/>
              </a:rPr>
              <a:t>messages.sort</a:t>
            </a:r>
            <a:r>
              <a:rPr lang="es-419" sz="2400" dirty="0" smtClean="0">
                <a:latin typeface="Consolas" panose="020B0609020204030204" pitchFamily="49" charset="0"/>
              </a:rPr>
              <a:t>(criterio);</a:t>
            </a:r>
            <a:endParaRPr lang="es-419" sz="2400" dirty="0" smtClean="0"/>
          </a:p>
          <a:p>
            <a:pPr lvl="1">
              <a:spcBef>
                <a:spcPts val="560"/>
              </a:spcBef>
              <a:buClr>
                <a:srgbClr val="595959"/>
              </a:buClr>
              <a:buSzPts val="2520"/>
            </a:pPr>
            <a:endParaRPr lang="es-419" sz="2400" dirty="0" smtClean="0"/>
          </a:p>
          <a:p>
            <a:pPr>
              <a:spcBef>
                <a:spcPts val="560"/>
              </a:spcBef>
              <a:buClr>
                <a:srgbClr val="595959"/>
              </a:buClr>
              <a:buSzPts val="2520"/>
            </a:pPr>
            <a:r>
              <a:rPr lang="es-419" sz="2400" b="1" dirty="0"/>
              <a:t>pop()</a:t>
            </a:r>
            <a:r>
              <a:rPr lang="es-419" sz="2400" dirty="0"/>
              <a:t> (Remueve el último </a:t>
            </a:r>
            <a:r>
              <a:rPr lang="es-419" sz="2400" dirty="0" smtClean="0"/>
              <a:t>elemento </a:t>
            </a:r>
            <a:r>
              <a:rPr lang="es-419" sz="2400" dirty="0"/>
              <a:t>y lo retorna)</a:t>
            </a:r>
          </a:p>
          <a:p>
            <a:pPr marL="305971" lvl="1" indent="0">
              <a:spcBef>
                <a:spcPts val="560"/>
              </a:spcBef>
              <a:buClr>
                <a:srgbClr val="595959"/>
              </a:buClr>
              <a:buSzPts val="2520"/>
              <a:buNone/>
            </a:pPr>
            <a:r>
              <a:rPr lang="es-419" sz="2400" dirty="0"/>
              <a:t>	</a:t>
            </a:r>
            <a:r>
              <a:rPr lang="es-419" sz="2400" dirty="0" err="1">
                <a:latin typeface="Consolas" panose="020B0609020204030204" pitchFamily="49" charset="0"/>
              </a:rPr>
              <a:t>let</a:t>
            </a:r>
            <a:r>
              <a:rPr lang="es-419" sz="2400" dirty="0">
                <a:latin typeface="Consolas" panose="020B0609020204030204" pitchFamily="49" charset="0"/>
              </a:rPr>
              <a:t> </a:t>
            </a:r>
            <a:r>
              <a:rPr lang="es-419" sz="2400" dirty="0" err="1">
                <a:latin typeface="Consolas" panose="020B0609020204030204" pitchFamily="49" charset="0"/>
              </a:rPr>
              <a:t>removedElement</a:t>
            </a:r>
            <a:r>
              <a:rPr lang="es-419" sz="2400" dirty="0">
                <a:latin typeface="Consolas" panose="020B0609020204030204" pitchFamily="49" charset="0"/>
              </a:rPr>
              <a:t> = </a:t>
            </a:r>
            <a:r>
              <a:rPr lang="es-419" sz="2400" dirty="0" err="1">
                <a:latin typeface="Consolas" panose="020B0609020204030204" pitchFamily="49" charset="0"/>
              </a:rPr>
              <a:t>messages.pop</a:t>
            </a:r>
            <a:r>
              <a:rPr lang="es-419" sz="2400" dirty="0">
                <a:latin typeface="Consolas" panose="020B0609020204030204" pitchFamily="49" charset="0"/>
              </a:rPr>
              <a:t>();</a:t>
            </a:r>
          </a:p>
          <a:p>
            <a:pPr>
              <a:spcBef>
                <a:spcPts val="560"/>
              </a:spcBef>
              <a:buClr>
                <a:srgbClr val="595959"/>
              </a:buClr>
              <a:buSzPts val="2520"/>
            </a:pPr>
            <a:endParaRPr lang="es-419" sz="2400" dirty="0" smtClean="0"/>
          </a:p>
          <a:p>
            <a:pPr>
              <a:spcBef>
                <a:spcPts val="560"/>
              </a:spcBef>
              <a:buClr>
                <a:srgbClr val="595959"/>
              </a:buClr>
              <a:buSzPts val="2520"/>
            </a:pPr>
            <a:endParaRPr lang="es-419" sz="2400" dirty="0" smtClean="0"/>
          </a:p>
          <a:p>
            <a:pPr>
              <a:spcBef>
                <a:spcPts val="560"/>
              </a:spcBef>
              <a:buClr>
                <a:srgbClr val="595959"/>
              </a:buClr>
              <a:buSzPts val="2520"/>
            </a:pPr>
            <a:r>
              <a:rPr lang="es-419" sz="2400" b="1" dirty="0" err="1" smtClean="0"/>
              <a:t>shift</a:t>
            </a:r>
            <a:r>
              <a:rPr lang="es-419" sz="2400" b="1" dirty="0" smtClean="0"/>
              <a:t>()</a:t>
            </a:r>
            <a:r>
              <a:rPr lang="es-419" sz="2400" dirty="0" smtClean="0"/>
              <a:t> (Remueve el primer elemento y lo retorna)</a:t>
            </a:r>
          </a:p>
          <a:p>
            <a:pPr marL="305971" lvl="1" indent="0">
              <a:spcBef>
                <a:spcPts val="560"/>
              </a:spcBef>
              <a:buClr>
                <a:srgbClr val="595959"/>
              </a:buClr>
              <a:buSzPts val="2520"/>
              <a:buNone/>
            </a:pPr>
            <a:r>
              <a:rPr lang="es-419" sz="2400" dirty="0"/>
              <a:t>	</a:t>
            </a:r>
            <a:r>
              <a:rPr lang="es-419" sz="2400" dirty="0" err="1" smtClean="0">
                <a:latin typeface="Consolas" panose="020B0609020204030204" pitchFamily="49" charset="0"/>
              </a:rPr>
              <a:t>let</a:t>
            </a:r>
            <a:r>
              <a:rPr lang="es-419" sz="2400" dirty="0" smtClean="0">
                <a:latin typeface="Consolas" panose="020B0609020204030204" pitchFamily="49" charset="0"/>
              </a:rPr>
              <a:t> </a:t>
            </a:r>
            <a:r>
              <a:rPr lang="es-419" sz="2400" dirty="0" err="1" smtClean="0">
                <a:latin typeface="Consolas" panose="020B0609020204030204" pitchFamily="49" charset="0"/>
              </a:rPr>
              <a:t>removedElement</a:t>
            </a:r>
            <a:r>
              <a:rPr lang="es-419" sz="2400" dirty="0" smtClean="0">
                <a:latin typeface="Consolas" panose="020B0609020204030204" pitchFamily="49" charset="0"/>
              </a:rPr>
              <a:t> = </a:t>
            </a:r>
            <a:r>
              <a:rPr lang="es-419" sz="2400" dirty="0" err="1" smtClean="0">
                <a:latin typeface="Consolas" panose="020B0609020204030204" pitchFamily="49" charset="0"/>
              </a:rPr>
              <a:t>messages.shift</a:t>
            </a:r>
            <a:r>
              <a:rPr lang="es-419" sz="2400" dirty="0" smtClean="0">
                <a:latin typeface="Consolas" panose="020B0609020204030204" pitchFamily="49" charset="0"/>
              </a:rPr>
              <a:t>();</a:t>
            </a:r>
          </a:p>
          <a:p>
            <a:pPr>
              <a:spcBef>
                <a:spcPts val="560"/>
              </a:spcBef>
              <a:buClr>
                <a:srgbClr val="595959"/>
              </a:buClr>
              <a:buSzPts val="2520"/>
            </a:pPr>
            <a:endParaRPr lang="es-419" sz="2400" dirty="0" smtClean="0"/>
          </a:p>
        </p:txBody>
      </p:sp>
    </p:spTree>
    <p:extLst>
      <p:ext uri="{BB962C8B-B14F-4D97-AF65-F5344CB8AC3E}">
        <p14:creationId xmlns:p14="http://schemas.microsoft.com/office/powerpoint/2010/main" val="1681818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52199" y="228601"/>
            <a:ext cx="11151900" cy="609300"/>
          </a:xfrm>
          <a:prstGeom prst="rect">
            <a:avLst/>
          </a:prstGeom>
          <a:noFill/>
          <a:ln>
            <a:noFill/>
          </a:ln>
        </p:spPr>
        <p:txBody>
          <a:bodyPr spcFirstLastPara="1" vert="horz" wrap="square" lIns="0" tIns="0" rIns="0" bIns="0" rtlCol="0" anchor="t" anchorCtr="0">
            <a:noAutofit/>
          </a:bodyPr>
          <a:lstStyle/>
          <a:p>
            <a:pPr>
              <a:spcBef>
                <a:spcPts val="0"/>
              </a:spcBef>
              <a:buClr>
                <a:srgbClr val="595959"/>
              </a:buClr>
              <a:buSzPts val="4400"/>
              <a:buFont typeface="Quattrocento Sans"/>
            </a:pPr>
            <a:r>
              <a:rPr lang="es-419" dirty="0" smtClean="0">
                <a:solidFill>
                  <a:srgbClr val="595959"/>
                </a:solidFill>
                <a:latin typeface="+mj-lt"/>
                <a:ea typeface="Quattrocento Sans"/>
                <a:cs typeface="Quattrocento Sans"/>
                <a:sym typeface="Quattrocento Sans"/>
              </a:rPr>
              <a:t>Métodos de las colecciones</a:t>
            </a:r>
            <a:endParaRPr dirty="0">
              <a:solidFill>
                <a:srgbClr val="595959"/>
              </a:solidFill>
              <a:latin typeface="+mj-lt"/>
              <a:ea typeface="Quattrocento Sans"/>
              <a:cs typeface="Quattrocento Sans"/>
              <a:sym typeface="Quattrocento Sans"/>
            </a:endParaRPr>
          </a:p>
        </p:txBody>
      </p:sp>
      <p:sp>
        <p:nvSpPr>
          <p:cNvPr id="148" name="Shape 148"/>
          <p:cNvSpPr txBox="1">
            <a:spLocks noGrp="1"/>
          </p:cNvSpPr>
          <p:nvPr>
            <p:ph type="body" idx="1"/>
          </p:nvPr>
        </p:nvSpPr>
        <p:spPr>
          <a:xfrm>
            <a:off x="691662" y="1158240"/>
            <a:ext cx="10445400" cy="5227319"/>
          </a:xfrm>
          <a:prstGeom prst="rect">
            <a:avLst/>
          </a:prstGeom>
          <a:noFill/>
          <a:ln>
            <a:noFill/>
          </a:ln>
        </p:spPr>
        <p:txBody>
          <a:bodyPr spcFirstLastPara="1" wrap="square" lIns="0" tIns="0" rIns="0" bIns="0" anchor="t" anchorCtr="0">
            <a:noAutofit/>
          </a:bodyPr>
          <a:lstStyle/>
          <a:p>
            <a:pPr>
              <a:spcBef>
                <a:spcPts val="560"/>
              </a:spcBef>
              <a:buClr>
                <a:srgbClr val="595959"/>
              </a:buClr>
              <a:buSzPts val="2520"/>
            </a:pPr>
            <a:r>
              <a:rPr lang="es-419" sz="2400" b="1" dirty="0" err="1" smtClean="0"/>
              <a:t>filter</a:t>
            </a:r>
            <a:r>
              <a:rPr lang="es-419" sz="2400" b="1" dirty="0" smtClean="0"/>
              <a:t>(</a:t>
            </a:r>
            <a:r>
              <a:rPr lang="es-419" sz="2400" b="1" dirty="0" err="1" smtClean="0"/>
              <a:t>condicion</a:t>
            </a:r>
            <a:r>
              <a:rPr lang="es-419" sz="2400" b="1" dirty="0" smtClean="0"/>
              <a:t>)</a:t>
            </a:r>
            <a:r>
              <a:rPr lang="es-419" sz="2400" dirty="0" smtClean="0"/>
              <a:t> (Devuelve un nuevo </a:t>
            </a:r>
            <a:r>
              <a:rPr lang="es-419" sz="2400" dirty="0" err="1" smtClean="0"/>
              <a:t>array</a:t>
            </a:r>
            <a:r>
              <a:rPr lang="es-419" sz="2400" dirty="0" smtClean="0"/>
              <a:t> con los elementos que cumplen la condición)</a:t>
            </a:r>
          </a:p>
          <a:p>
            <a:pPr marL="305971" lvl="1" indent="0">
              <a:spcBef>
                <a:spcPts val="560"/>
              </a:spcBef>
              <a:buClr>
                <a:srgbClr val="595959"/>
              </a:buClr>
              <a:buSzPts val="2520"/>
              <a:buNone/>
            </a:pPr>
            <a:r>
              <a:rPr lang="es-419" sz="2400" dirty="0"/>
              <a:t>	</a:t>
            </a:r>
            <a:r>
              <a:rPr lang="es-419" sz="2400" dirty="0" err="1" smtClean="0"/>
              <a:t>let</a:t>
            </a:r>
            <a:r>
              <a:rPr lang="es-419" sz="2400" dirty="0" smtClean="0"/>
              <a:t> </a:t>
            </a:r>
            <a:r>
              <a:rPr lang="es-419" sz="2400" dirty="0" err="1" smtClean="0"/>
              <a:t>filtered</a:t>
            </a:r>
            <a:r>
              <a:rPr lang="es-419" sz="2400" dirty="0" smtClean="0"/>
              <a:t> = </a:t>
            </a:r>
            <a:r>
              <a:rPr lang="es-419" sz="2400" dirty="0" err="1" smtClean="0">
                <a:latin typeface="Consolas" panose="020B0609020204030204" pitchFamily="49" charset="0"/>
              </a:rPr>
              <a:t>messages.filter</a:t>
            </a:r>
            <a:r>
              <a:rPr lang="es-419" sz="2400" dirty="0" smtClean="0">
                <a:latin typeface="Consolas" panose="020B0609020204030204" pitchFamily="49" charset="0"/>
              </a:rPr>
              <a:t>(</a:t>
            </a:r>
            <a:r>
              <a:rPr lang="es-419" sz="2400" dirty="0" err="1" smtClean="0">
                <a:latin typeface="Consolas" panose="020B0609020204030204" pitchFamily="49" charset="0"/>
              </a:rPr>
              <a:t>condicion</a:t>
            </a:r>
            <a:r>
              <a:rPr lang="es-419" sz="2400" dirty="0" smtClean="0">
                <a:latin typeface="Consolas" panose="020B0609020204030204" pitchFamily="49" charset="0"/>
              </a:rPr>
              <a:t>);</a:t>
            </a:r>
          </a:p>
          <a:p>
            <a:pPr lvl="1">
              <a:spcBef>
                <a:spcPts val="560"/>
              </a:spcBef>
              <a:buClr>
                <a:srgbClr val="595959"/>
              </a:buClr>
              <a:buSzPts val="2520"/>
            </a:pPr>
            <a:endParaRPr lang="es-419" sz="2400" dirty="0" smtClean="0"/>
          </a:p>
          <a:p>
            <a:pPr lvl="1">
              <a:spcBef>
                <a:spcPts val="560"/>
              </a:spcBef>
              <a:buClr>
                <a:srgbClr val="595959"/>
              </a:buClr>
              <a:buSzPts val="2520"/>
            </a:pPr>
            <a:endParaRPr lang="es-419" sz="2400" dirty="0" smtClean="0"/>
          </a:p>
          <a:p>
            <a:pPr>
              <a:spcBef>
                <a:spcPts val="560"/>
              </a:spcBef>
              <a:buClr>
                <a:srgbClr val="595959"/>
              </a:buClr>
              <a:buSzPts val="2520"/>
            </a:pPr>
            <a:r>
              <a:rPr lang="es-419" sz="2400" b="1" dirty="0" err="1" smtClean="0"/>
              <a:t>map</a:t>
            </a:r>
            <a:r>
              <a:rPr lang="es-419" sz="2400" b="1" dirty="0" smtClean="0"/>
              <a:t>(</a:t>
            </a:r>
            <a:r>
              <a:rPr lang="es-419" sz="2400" b="1" dirty="0" err="1" smtClean="0"/>
              <a:t>transformacion</a:t>
            </a:r>
            <a:r>
              <a:rPr lang="es-419" sz="2400" b="1" dirty="0" smtClean="0"/>
              <a:t>)</a:t>
            </a:r>
            <a:r>
              <a:rPr lang="es-419" sz="2400" dirty="0" smtClean="0"/>
              <a:t> (Devuelve una nuevo </a:t>
            </a:r>
            <a:r>
              <a:rPr lang="es-419" sz="2400" dirty="0" err="1" smtClean="0"/>
              <a:t>array</a:t>
            </a:r>
            <a:r>
              <a:rPr lang="es-419" sz="2400" dirty="0" smtClean="0"/>
              <a:t> con los elementos transformados)</a:t>
            </a:r>
          </a:p>
          <a:p>
            <a:pPr marL="305971" lvl="1" indent="0">
              <a:spcBef>
                <a:spcPts val="560"/>
              </a:spcBef>
              <a:buClr>
                <a:srgbClr val="595959"/>
              </a:buClr>
              <a:buSzPts val="2520"/>
              <a:buNone/>
            </a:pPr>
            <a:r>
              <a:rPr lang="es-419" sz="2400" dirty="0"/>
              <a:t>	</a:t>
            </a:r>
            <a:r>
              <a:rPr lang="es-419" sz="2400" dirty="0" err="1" smtClean="0">
                <a:latin typeface="Consolas" panose="020B0609020204030204" pitchFamily="49" charset="0"/>
              </a:rPr>
              <a:t>let</a:t>
            </a:r>
            <a:r>
              <a:rPr lang="es-419" sz="2400" dirty="0" smtClean="0">
                <a:latin typeface="Consolas" panose="020B0609020204030204" pitchFamily="49" charset="0"/>
              </a:rPr>
              <a:t> </a:t>
            </a:r>
            <a:r>
              <a:rPr lang="es-419" sz="2400" dirty="0" err="1" smtClean="0">
                <a:latin typeface="Consolas" panose="020B0609020204030204" pitchFamily="49" charset="0"/>
              </a:rPr>
              <a:t>mapped</a:t>
            </a:r>
            <a:r>
              <a:rPr lang="es-419" sz="2400" dirty="0" smtClean="0">
                <a:latin typeface="Consolas" panose="020B0609020204030204" pitchFamily="49" charset="0"/>
              </a:rPr>
              <a:t> = </a:t>
            </a:r>
            <a:r>
              <a:rPr lang="es-419" sz="2400" dirty="0" err="1" smtClean="0">
                <a:latin typeface="Consolas" panose="020B0609020204030204" pitchFamily="49" charset="0"/>
              </a:rPr>
              <a:t>messages.map</a:t>
            </a:r>
            <a:r>
              <a:rPr lang="es-419" sz="2400" dirty="0" smtClean="0">
                <a:latin typeface="Consolas" panose="020B0609020204030204" pitchFamily="49" charset="0"/>
              </a:rPr>
              <a:t>(</a:t>
            </a:r>
            <a:r>
              <a:rPr lang="es-419" sz="2400" dirty="0" err="1" smtClean="0">
                <a:latin typeface="Consolas" panose="020B0609020204030204" pitchFamily="49" charset="0"/>
              </a:rPr>
              <a:t>transformacion</a:t>
            </a:r>
            <a:r>
              <a:rPr lang="es-419" sz="2400" dirty="0" smtClean="0">
                <a:latin typeface="Consolas" panose="020B0609020204030204" pitchFamily="49" charset="0"/>
              </a:rPr>
              <a:t>); </a:t>
            </a:r>
            <a:endParaRPr lang="es-419" sz="2400" dirty="0">
              <a:latin typeface="Consolas" panose="020B0609020204030204" pitchFamily="49" charset="0"/>
            </a:endParaRPr>
          </a:p>
          <a:p>
            <a:pPr>
              <a:spcBef>
                <a:spcPts val="560"/>
              </a:spcBef>
              <a:buClr>
                <a:srgbClr val="595959"/>
              </a:buClr>
              <a:buSzPts val="2520"/>
            </a:pPr>
            <a:endParaRPr lang="es-419" sz="2400" dirty="0" smtClean="0"/>
          </a:p>
          <a:p>
            <a:pPr>
              <a:spcBef>
                <a:spcPts val="560"/>
              </a:spcBef>
              <a:buClr>
                <a:srgbClr val="595959"/>
              </a:buClr>
              <a:buSzPts val="2520"/>
            </a:pPr>
            <a:endParaRPr lang="es-419" sz="2400" dirty="0" smtClean="0"/>
          </a:p>
          <a:p>
            <a:pPr>
              <a:spcBef>
                <a:spcPts val="560"/>
              </a:spcBef>
              <a:buClr>
                <a:srgbClr val="595959"/>
              </a:buClr>
              <a:buSzPts val="2520"/>
            </a:pPr>
            <a:r>
              <a:rPr lang="es-419" sz="2400" b="1" dirty="0" err="1" smtClean="0"/>
              <a:t>find</a:t>
            </a:r>
            <a:r>
              <a:rPr lang="es-419" sz="2400" b="1" dirty="0" smtClean="0"/>
              <a:t>(</a:t>
            </a:r>
            <a:r>
              <a:rPr lang="es-419" sz="2400" b="1" dirty="0" err="1" smtClean="0"/>
              <a:t>condicion</a:t>
            </a:r>
            <a:r>
              <a:rPr lang="es-419" sz="2400" b="1" dirty="0" smtClean="0"/>
              <a:t>)</a:t>
            </a:r>
            <a:r>
              <a:rPr lang="es-419" sz="2400" dirty="0" smtClean="0"/>
              <a:t> (Devuelve el primer elemento del </a:t>
            </a:r>
            <a:r>
              <a:rPr lang="es-419" sz="2400" dirty="0" err="1" smtClean="0"/>
              <a:t>array</a:t>
            </a:r>
            <a:r>
              <a:rPr lang="es-419" sz="2400" dirty="0" smtClean="0"/>
              <a:t> que cumpla la condición sino devuelve </a:t>
            </a:r>
            <a:r>
              <a:rPr lang="es-419" sz="2400" dirty="0" err="1" smtClean="0"/>
              <a:t>undefined</a:t>
            </a:r>
            <a:r>
              <a:rPr lang="es-419" sz="2400" dirty="0" smtClean="0"/>
              <a:t>)</a:t>
            </a:r>
          </a:p>
          <a:p>
            <a:pPr marL="305971" lvl="1" indent="0">
              <a:spcBef>
                <a:spcPts val="560"/>
              </a:spcBef>
              <a:buClr>
                <a:srgbClr val="595959"/>
              </a:buClr>
              <a:buSzPts val="2520"/>
              <a:buNone/>
            </a:pPr>
            <a:r>
              <a:rPr lang="es-419" sz="2400" dirty="0"/>
              <a:t>	</a:t>
            </a:r>
            <a:r>
              <a:rPr lang="es-419" sz="2400" dirty="0" err="1" smtClean="0">
                <a:latin typeface="Consolas" panose="020B0609020204030204" pitchFamily="49" charset="0"/>
              </a:rPr>
              <a:t>let</a:t>
            </a:r>
            <a:r>
              <a:rPr lang="es-419" sz="2400" dirty="0" smtClean="0">
                <a:latin typeface="Consolas" panose="020B0609020204030204" pitchFamily="49" charset="0"/>
              </a:rPr>
              <a:t> sumatoria = </a:t>
            </a:r>
            <a:r>
              <a:rPr lang="es-419" sz="2400" dirty="0" err="1" smtClean="0">
                <a:latin typeface="Consolas" panose="020B0609020204030204" pitchFamily="49" charset="0"/>
              </a:rPr>
              <a:t>números.find</a:t>
            </a:r>
            <a:r>
              <a:rPr lang="es-419" sz="2400" dirty="0" smtClean="0">
                <a:latin typeface="Consolas" panose="020B0609020204030204" pitchFamily="49" charset="0"/>
              </a:rPr>
              <a:t>(</a:t>
            </a:r>
            <a:r>
              <a:rPr lang="es-419" sz="2400" dirty="0" err="1" smtClean="0">
                <a:latin typeface="Consolas" panose="020B0609020204030204" pitchFamily="49" charset="0"/>
              </a:rPr>
              <a:t>condicion</a:t>
            </a:r>
            <a:r>
              <a:rPr lang="es-419" sz="2400" dirty="0" smtClean="0">
                <a:latin typeface="Consolas" panose="020B0609020204030204" pitchFamily="49" charset="0"/>
              </a:rPr>
              <a:t>);</a:t>
            </a:r>
          </a:p>
          <a:p>
            <a:pPr>
              <a:spcBef>
                <a:spcPts val="560"/>
              </a:spcBef>
              <a:buClr>
                <a:srgbClr val="595959"/>
              </a:buClr>
              <a:buSzPts val="2520"/>
            </a:pPr>
            <a:endParaRPr lang="es-419" sz="2400" dirty="0" smtClean="0"/>
          </a:p>
        </p:txBody>
      </p:sp>
    </p:spTree>
    <p:extLst>
      <p:ext uri="{BB962C8B-B14F-4D97-AF65-F5344CB8AC3E}">
        <p14:creationId xmlns:p14="http://schemas.microsoft.com/office/powerpoint/2010/main" val="191427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552199" y="228601"/>
            <a:ext cx="11151918" cy="60939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595959"/>
              </a:buClr>
              <a:buSzPts val="4400"/>
              <a:buFont typeface="Quattrocento Sans"/>
              <a:buNone/>
            </a:pPr>
            <a:r>
              <a:rPr lang="es-AR" sz="4400" b="0" i="0" u="none" strike="noStrike" cap="none" dirty="0">
                <a:solidFill>
                  <a:srgbClr val="595959"/>
                </a:solidFill>
                <a:latin typeface="Quattrocento Sans"/>
                <a:ea typeface="Quattrocento Sans"/>
                <a:cs typeface="Quattrocento Sans"/>
                <a:sym typeface="Quattrocento Sans"/>
              </a:rPr>
              <a:t>Objetivos del Módulo</a:t>
            </a:r>
            <a:endParaRPr dirty="0"/>
          </a:p>
        </p:txBody>
      </p:sp>
      <p:sp>
        <p:nvSpPr>
          <p:cNvPr id="5" name="Rectangle 5"/>
          <p:cNvSpPr>
            <a:spLocks noGrp="1" noChangeArrowheads="1"/>
          </p:cNvSpPr>
          <p:nvPr>
            <p:ph type="body" idx="1"/>
          </p:nvPr>
        </p:nvSpPr>
        <p:spPr>
          <a:xfrm>
            <a:off x="692150" y="1166842"/>
            <a:ext cx="10444163" cy="3619452"/>
          </a:xfrm>
        </p:spPr>
        <p:txBody>
          <a:bodyPr/>
          <a:lstStyle/>
          <a:p>
            <a:pPr marL="514350" indent="-514350">
              <a:buFont typeface="+mj-lt"/>
              <a:buAutoNum type="arabicPeriod"/>
            </a:pPr>
            <a:endParaRPr lang="es-419" altLang="es-AR" sz="2800" dirty="0" smtClean="0"/>
          </a:p>
          <a:p>
            <a:pPr marL="514350" indent="-514350">
              <a:buFont typeface="+mj-lt"/>
              <a:buAutoNum type="arabicPeriod"/>
            </a:pPr>
            <a:r>
              <a:rPr lang="es-419" altLang="es-AR" sz="2800" dirty="0" smtClean="0"/>
              <a:t>Entender los conceptos de la Programación Orientada a Objetos.</a:t>
            </a:r>
          </a:p>
          <a:p>
            <a:pPr marL="514350" indent="-514350">
              <a:buFont typeface="+mj-lt"/>
              <a:buAutoNum type="arabicPeriod"/>
            </a:pPr>
            <a:r>
              <a:rPr lang="es-419" altLang="es-AR" sz="2800" dirty="0" smtClean="0"/>
              <a:t>Entender los diferentes tipos de relaciones entre objetos</a:t>
            </a:r>
          </a:p>
          <a:p>
            <a:pPr marL="514350" indent="-514350">
              <a:buFont typeface="+mj-lt"/>
              <a:buAutoNum type="arabicPeriod"/>
            </a:pPr>
            <a:r>
              <a:rPr lang="es-419" altLang="es-AR" sz="2800" dirty="0" smtClean="0"/>
              <a:t>Entender de que forma pensar un modelo de objetos</a:t>
            </a:r>
          </a:p>
          <a:p>
            <a:pPr marL="514350" indent="-514350">
              <a:buFont typeface="+mj-lt"/>
              <a:buAutoNum type="arabicPeriod"/>
            </a:pPr>
            <a:endParaRPr lang="es-419" altLang="es-AR" sz="2800" dirty="0" smtClean="0"/>
          </a:p>
          <a:p>
            <a:pPr marL="0" indent="0">
              <a:buNone/>
            </a:pPr>
            <a:endParaRPr lang="es-AR" altLang="es-AR" sz="2800" dirty="0" smtClean="0"/>
          </a:p>
          <a:p>
            <a:pPr>
              <a:buFont typeface="Wingdings" panose="05000000000000000000" pitchFamily="2" charset="2"/>
              <a:buChar char="ü"/>
            </a:pPr>
            <a:r>
              <a:rPr lang="es-AR" altLang="es-AR" sz="2800" b="1" dirty="0" smtClean="0"/>
              <a:t>Utilizar </a:t>
            </a:r>
            <a:r>
              <a:rPr lang="es-AR" altLang="es-AR" sz="2800" dirty="0" err="1" smtClean="0"/>
              <a:t>Typescript</a:t>
            </a:r>
            <a:r>
              <a:rPr lang="es-AR" altLang="es-AR" sz="2800" dirty="0" smtClean="0"/>
              <a:t> para realizar los ejercicios</a:t>
            </a:r>
            <a:endParaRPr lang="es-AR" altLang="es-AR" sz="2800" dirty="0"/>
          </a:p>
        </p:txBody>
      </p:sp>
    </p:spTree>
    <p:extLst>
      <p:ext uri="{BB962C8B-B14F-4D97-AF65-F5344CB8AC3E}">
        <p14:creationId xmlns:p14="http://schemas.microsoft.com/office/powerpoint/2010/main" val="22655862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52199" y="228601"/>
            <a:ext cx="11151900" cy="609300"/>
          </a:xfrm>
          <a:prstGeom prst="rect">
            <a:avLst/>
          </a:prstGeom>
          <a:noFill/>
          <a:ln>
            <a:noFill/>
          </a:ln>
        </p:spPr>
        <p:txBody>
          <a:bodyPr spcFirstLastPara="1" vert="horz" wrap="square" lIns="0" tIns="0" rIns="0" bIns="0" rtlCol="0" anchor="t" anchorCtr="0">
            <a:noAutofit/>
          </a:bodyPr>
          <a:lstStyle/>
          <a:p>
            <a:pPr>
              <a:spcBef>
                <a:spcPts val="0"/>
              </a:spcBef>
              <a:buClr>
                <a:srgbClr val="595959"/>
              </a:buClr>
              <a:buSzPts val="4400"/>
              <a:buFont typeface="Quattrocento Sans"/>
            </a:pPr>
            <a:r>
              <a:rPr lang="es-419" dirty="0" smtClean="0">
                <a:solidFill>
                  <a:srgbClr val="595959"/>
                </a:solidFill>
                <a:latin typeface="+mj-lt"/>
                <a:ea typeface="Quattrocento Sans"/>
                <a:cs typeface="Quattrocento Sans"/>
                <a:sym typeface="Quattrocento Sans"/>
              </a:rPr>
              <a:t>Métodos de las colecciones</a:t>
            </a:r>
            <a:endParaRPr dirty="0">
              <a:solidFill>
                <a:srgbClr val="595959"/>
              </a:solidFill>
              <a:latin typeface="+mj-lt"/>
              <a:ea typeface="Quattrocento Sans"/>
              <a:cs typeface="Quattrocento Sans"/>
              <a:sym typeface="Quattrocento Sans"/>
            </a:endParaRPr>
          </a:p>
        </p:txBody>
      </p:sp>
      <p:sp>
        <p:nvSpPr>
          <p:cNvPr id="148" name="Shape 148"/>
          <p:cNvSpPr txBox="1">
            <a:spLocks noGrp="1"/>
          </p:cNvSpPr>
          <p:nvPr>
            <p:ph type="body" idx="1"/>
          </p:nvPr>
        </p:nvSpPr>
        <p:spPr>
          <a:xfrm>
            <a:off x="691662" y="1828800"/>
            <a:ext cx="10445400" cy="4556759"/>
          </a:xfrm>
          <a:prstGeom prst="rect">
            <a:avLst/>
          </a:prstGeom>
          <a:noFill/>
          <a:ln>
            <a:noFill/>
          </a:ln>
        </p:spPr>
        <p:txBody>
          <a:bodyPr spcFirstLastPara="1" wrap="square" lIns="0" tIns="0" rIns="0" bIns="0" anchor="t" anchorCtr="0">
            <a:noAutofit/>
          </a:bodyPr>
          <a:lstStyle/>
          <a:p>
            <a:pPr>
              <a:spcBef>
                <a:spcPts val="560"/>
              </a:spcBef>
              <a:buClr>
                <a:srgbClr val="595959"/>
              </a:buClr>
              <a:buSzPts val="2520"/>
            </a:pPr>
            <a:r>
              <a:rPr lang="es-419" sz="2400" b="1" dirty="0" err="1" smtClean="0"/>
              <a:t>every</a:t>
            </a:r>
            <a:r>
              <a:rPr lang="es-419" sz="2400" b="1" dirty="0" smtClean="0"/>
              <a:t>(</a:t>
            </a:r>
            <a:r>
              <a:rPr lang="es-419" sz="2400" b="1" dirty="0" err="1" smtClean="0"/>
              <a:t>condicion</a:t>
            </a:r>
            <a:r>
              <a:rPr lang="es-419" sz="2400" b="1" dirty="0" smtClean="0"/>
              <a:t>)</a:t>
            </a:r>
            <a:r>
              <a:rPr lang="es-419" sz="2400" dirty="0" smtClean="0"/>
              <a:t> (Devuelve true si todos los elementos cumplen la condición)</a:t>
            </a:r>
          </a:p>
          <a:p>
            <a:pPr marL="305971" lvl="1" indent="0">
              <a:spcBef>
                <a:spcPts val="560"/>
              </a:spcBef>
              <a:buClr>
                <a:srgbClr val="595959"/>
              </a:buClr>
              <a:buSzPts val="2520"/>
              <a:buNone/>
            </a:pPr>
            <a:r>
              <a:rPr lang="es-419" sz="2400" dirty="0"/>
              <a:t>	</a:t>
            </a:r>
            <a:r>
              <a:rPr lang="es-419" sz="2400" dirty="0" err="1" smtClean="0">
                <a:latin typeface="Consolas" panose="020B0609020204030204" pitchFamily="49" charset="0"/>
              </a:rPr>
              <a:t>messages.every</a:t>
            </a:r>
            <a:r>
              <a:rPr lang="es-419" sz="2400" dirty="0" smtClean="0">
                <a:latin typeface="Consolas" panose="020B0609020204030204" pitchFamily="49" charset="0"/>
              </a:rPr>
              <a:t>(</a:t>
            </a:r>
            <a:r>
              <a:rPr lang="es-419" sz="2400" dirty="0" err="1" smtClean="0">
                <a:latin typeface="Consolas" panose="020B0609020204030204" pitchFamily="49" charset="0"/>
              </a:rPr>
              <a:t>condicion</a:t>
            </a:r>
            <a:r>
              <a:rPr lang="es-419" sz="2400" dirty="0" smtClean="0">
                <a:latin typeface="Consolas" panose="020B0609020204030204" pitchFamily="49" charset="0"/>
              </a:rPr>
              <a:t>);</a:t>
            </a:r>
          </a:p>
          <a:p>
            <a:pPr lvl="1">
              <a:spcBef>
                <a:spcPts val="560"/>
              </a:spcBef>
              <a:buClr>
                <a:srgbClr val="595959"/>
              </a:buClr>
              <a:buSzPts val="2520"/>
            </a:pPr>
            <a:endParaRPr lang="es-419" sz="2400" dirty="0" smtClean="0"/>
          </a:p>
          <a:p>
            <a:pPr lvl="1">
              <a:spcBef>
                <a:spcPts val="560"/>
              </a:spcBef>
              <a:buClr>
                <a:srgbClr val="595959"/>
              </a:buClr>
              <a:buSzPts val="2520"/>
            </a:pPr>
            <a:endParaRPr lang="es-419" sz="2400" dirty="0" smtClean="0"/>
          </a:p>
          <a:p>
            <a:pPr lvl="1">
              <a:spcBef>
                <a:spcPts val="560"/>
              </a:spcBef>
              <a:buClr>
                <a:srgbClr val="595959"/>
              </a:buClr>
              <a:buSzPts val="2520"/>
            </a:pPr>
            <a:endParaRPr lang="es-419" sz="2400" dirty="0" smtClean="0"/>
          </a:p>
          <a:p>
            <a:pPr>
              <a:spcBef>
                <a:spcPts val="560"/>
              </a:spcBef>
              <a:buClr>
                <a:srgbClr val="595959"/>
              </a:buClr>
              <a:buSzPts val="2520"/>
            </a:pPr>
            <a:r>
              <a:rPr lang="es-419" sz="2400" b="1" dirty="0" err="1" smtClean="0"/>
              <a:t>some</a:t>
            </a:r>
            <a:r>
              <a:rPr lang="es-419" sz="2400" b="1" dirty="0" smtClean="0"/>
              <a:t>(</a:t>
            </a:r>
            <a:r>
              <a:rPr lang="es-419" sz="2400" b="1" dirty="0" err="1" smtClean="0"/>
              <a:t>condicion</a:t>
            </a:r>
            <a:r>
              <a:rPr lang="es-419" sz="2400" b="1" dirty="0" smtClean="0"/>
              <a:t>)</a:t>
            </a:r>
            <a:r>
              <a:rPr lang="es-419" sz="2400" dirty="0" smtClean="0"/>
              <a:t> (Devuelve true si al menos un elemento cumple la </a:t>
            </a:r>
            <a:r>
              <a:rPr lang="es-419" sz="2400" dirty="0" err="1" smtClean="0"/>
              <a:t>condicion</a:t>
            </a:r>
            <a:r>
              <a:rPr lang="es-419" sz="2400" dirty="0" smtClean="0"/>
              <a:t>)</a:t>
            </a:r>
          </a:p>
          <a:p>
            <a:pPr marL="305971" lvl="1" indent="0">
              <a:spcBef>
                <a:spcPts val="560"/>
              </a:spcBef>
              <a:buClr>
                <a:srgbClr val="595959"/>
              </a:buClr>
              <a:buSzPts val="2520"/>
              <a:buNone/>
            </a:pPr>
            <a:r>
              <a:rPr lang="es-419" sz="2400" dirty="0"/>
              <a:t>	</a:t>
            </a:r>
            <a:r>
              <a:rPr lang="es-419" sz="2400" dirty="0" err="1" smtClean="0">
                <a:latin typeface="Consolas" panose="020B0609020204030204" pitchFamily="49" charset="0"/>
              </a:rPr>
              <a:t>messages.some</a:t>
            </a:r>
            <a:r>
              <a:rPr lang="es-419" sz="2400" dirty="0" smtClean="0">
                <a:latin typeface="Consolas" panose="020B0609020204030204" pitchFamily="49" charset="0"/>
              </a:rPr>
              <a:t>(</a:t>
            </a:r>
            <a:r>
              <a:rPr lang="es-419" sz="2400" dirty="0" err="1" smtClean="0">
                <a:latin typeface="Consolas" panose="020B0609020204030204" pitchFamily="49" charset="0"/>
              </a:rPr>
              <a:t>condicion</a:t>
            </a:r>
            <a:r>
              <a:rPr lang="es-419" sz="2400" dirty="0" smtClean="0">
                <a:latin typeface="Consolas" panose="020B0609020204030204" pitchFamily="49" charset="0"/>
              </a:rPr>
              <a:t>); </a:t>
            </a:r>
            <a:endParaRPr lang="es-419" sz="2400" dirty="0">
              <a:latin typeface="Consolas" panose="020B0609020204030204" pitchFamily="49" charset="0"/>
            </a:endParaRPr>
          </a:p>
          <a:p>
            <a:pPr>
              <a:spcBef>
                <a:spcPts val="560"/>
              </a:spcBef>
              <a:buClr>
                <a:srgbClr val="595959"/>
              </a:buClr>
              <a:buSzPts val="2520"/>
            </a:pPr>
            <a:endParaRPr lang="es-419" sz="2400" dirty="0" smtClean="0"/>
          </a:p>
        </p:txBody>
      </p:sp>
    </p:spTree>
    <p:extLst>
      <p:ext uri="{BB962C8B-B14F-4D97-AF65-F5344CB8AC3E}">
        <p14:creationId xmlns:p14="http://schemas.microsoft.com/office/powerpoint/2010/main" val="5778637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52199" y="228601"/>
            <a:ext cx="11151900" cy="609300"/>
          </a:xfrm>
          <a:prstGeom prst="rect">
            <a:avLst/>
          </a:prstGeom>
          <a:noFill/>
          <a:ln>
            <a:noFill/>
          </a:ln>
        </p:spPr>
        <p:txBody>
          <a:bodyPr spcFirstLastPara="1" vert="horz" wrap="square" lIns="0" tIns="0" rIns="0" bIns="0" rtlCol="0" anchor="t" anchorCtr="0">
            <a:noAutofit/>
          </a:bodyPr>
          <a:lstStyle/>
          <a:p>
            <a:pPr>
              <a:spcBef>
                <a:spcPts val="0"/>
              </a:spcBef>
              <a:buClr>
                <a:srgbClr val="595959"/>
              </a:buClr>
              <a:buSzPts val="4400"/>
              <a:buFont typeface="Quattrocento Sans"/>
            </a:pPr>
            <a:r>
              <a:rPr lang="es-419" dirty="0" smtClean="0">
                <a:solidFill>
                  <a:srgbClr val="595959"/>
                </a:solidFill>
                <a:latin typeface="+mj-lt"/>
                <a:ea typeface="Quattrocento Sans"/>
                <a:cs typeface="Quattrocento Sans"/>
                <a:sym typeface="Quattrocento Sans"/>
              </a:rPr>
              <a:t>Métodos de las colecciones</a:t>
            </a:r>
            <a:endParaRPr dirty="0">
              <a:solidFill>
                <a:srgbClr val="595959"/>
              </a:solidFill>
              <a:latin typeface="+mj-lt"/>
              <a:ea typeface="Quattrocento Sans"/>
              <a:cs typeface="Quattrocento Sans"/>
              <a:sym typeface="Quattrocento Sans"/>
            </a:endParaRPr>
          </a:p>
        </p:txBody>
      </p:sp>
      <p:sp>
        <p:nvSpPr>
          <p:cNvPr id="148" name="Shape 148"/>
          <p:cNvSpPr txBox="1">
            <a:spLocks noGrp="1"/>
          </p:cNvSpPr>
          <p:nvPr>
            <p:ph type="body" idx="1"/>
          </p:nvPr>
        </p:nvSpPr>
        <p:spPr>
          <a:xfrm>
            <a:off x="691662" y="1920240"/>
            <a:ext cx="10445400" cy="4465319"/>
          </a:xfrm>
          <a:prstGeom prst="rect">
            <a:avLst/>
          </a:prstGeom>
          <a:noFill/>
          <a:ln>
            <a:noFill/>
          </a:ln>
        </p:spPr>
        <p:txBody>
          <a:bodyPr spcFirstLastPara="1" wrap="square" lIns="0" tIns="0" rIns="0" bIns="0" anchor="t" anchorCtr="0">
            <a:noAutofit/>
          </a:bodyPr>
          <a:lstStyle/>
          <a:p>
            <a:pPr>
              <a:spcBef>
                <a:spcPts val="560"/>
              </a:spcBef>
              <a:buClr>
                <a:srgbClr val="595959"/>
              </a:buClr>
              <a:buSzPts val="2520"/>
            </a:pPr>
            <a:r>
              <a:rPr lang="es-419" sz="2400" b="1" dirty="0" smtClean="0"/>
              <a:t>reduce(</a:t>
            </a:r>
            <a:r>
              <a:rPr lang="es-419" sz="2400" b="1" dirty="0" err="1" smtClean="0"/>
              <a:t>reduccion</a:t>
            </a:r>
            <a:r>
              <a:rPr lang="es-419" sz="2400" b="1" dirty="0"/>
              <a:t>)</a:t>
            </a:r>
            <a:r>
              <a:rPr lang="es-419" sz="2400" dirty="0"/>
              <a:t> </a:t>
            </a:r>
            <a:r>
              <a:rPr lang="es-419" sz="2400" dirty="0" smtClean="0"/>
              <a:t>(</a:t>
            </a:r>
            <a:r>
              <a:rPr lang="es-AR" sz="2400" dirty="0"/>
              <a:t>A</a:t>
            </a:r>
            <a:r>
              <a:rPr lang="es-AR" sz="2400" dirty="0" smtClean="0"/>
              <a:t>plica </a:t>
            </a:r>
            <a:r>
              <a:rPr lang="es-AR" sz="2400" dirty="0"/>
              <a:t>una función a un acumulador y a cada valor de un </a:t>
            </a:r>
            <a:r>
              <a:rPr lang="es-AR" sz="2400" dirty="0" err="1"/>
              <a:t>array</a:t>
            </a:r>
            <a:r>
              <a:rPr lang="es-AR" sz="2400" dirty="0"/>
              <a:t> (de izquierda a derecha) para reducirlo a un único </a:t>
            </a:r>
            <a:r>
              <a:rPr lang="es-AR" sz="2400" dirty="0" smtClean="0"/>
              <a:t>valor</a:t>
            </a:r>
            <a:r>
              <a:rPr lang="es-419" sz="2400" dirty="0" smtClean="0"/>
              <a:t>)</a:t>
            </a:r>
            <a:endParaRPr lang="es-419" sz="2400" dirty="0"/>
          </a:p>
          <a:p>
            <a:pPr marL="305971" lvl="1" indent="0">
              <a:spcBef>
                <a:spcPts val="560"/>
              </a:spcBef>
              <a:buClr>
                <a:srgbClr val="595959"/>
              </a:buClr>
              <a:buSzPts val="2520"/>
              <a:buNone/>
            </a:pPr>
            <a:r>
              <a:rPr lang="es-419" sz="2400" dirty="0"/>
              <a:t>	</a:t>
            </a:r>
            <a:r>
              <a:rPr lang="es-419" sz="2400" dirty="0" err="1">
                <a:latin typeface="Consolas" panose="020B0609020204030204" pitchFamily="49" charset="0"/>
              </a:rPr>
              <a:t>let</a:t>
            </a:r>
            <a:r>
              <a:rPr lang="es-419" sz="2400" dirty="0">
                <a:latin typeface="Consolas" panose="020B0609020204030204" pitchFamily="49" charset="0"/>
              </a:rPr>
              <a:t> sumatoria = </a:t>
            </a:r>
            <a:r>
              <a:rPr lang="es-419" sz="2400" dirty="0" err="1">
                <a:latin typeface="Consolas" panose="020B0609020204030204" pitchFamily="49" charset="0"/>
              </a:rPr>
              <a:t>numeros.reduce</a:t>
            </a:r>
            <a:r>
              <a:rPr lang="es-419" sz="2400" dirty="0">
                <a:latin typeface="Consolas" panose="020B0609020204030204" pitchFamily="49" charset="0"/>
              </a:rPr>
              <a:t>((x, y) =&gt; x + y);</a:t>
            </a:r>
          </a:p>
          <a:p>
            <a:pPr marL="305971" lvl="1" indent="0">
              <a:spcBef>
                <a:spcPts val="560"/>
              </a:spcBef>
              <a:buClr>
                <a:srgbClr val="595959"/>
              </a:buClr>
              <a:buSzPts val="2520"/>
              <a:buNone/>
            </a:pPr>
            <a:endParaRPr lang="es-419" sz="2400" dirty="0">
              <a:latin typeface="Consolas" panose="020B0609020204030204" pitchFamily="49" charset="0"/>
            </a:endParaRPr>
          </a:p>
          <a:p>
            <a:pPr marL="305971" lvl="1" indent="0">
              <a:spcBef>
                <a:spcPts val="560"/>
              </a:spcBef>
              <a:buClr>
                <a:srgbClr val="595959"/>
              </a:buClr>
              <a:buSzPts val="2520"/>
              <a:buNone/>
            </a:pPr>
            <a:endParaRPr lang="es-419" sz="2400" dirty="0">
              <a:latin typeface="Consolas" panose="020B0609020204030204" pitchFamily="49" charset="0"/>
            </a:endParaRPr>
          </a:p>
          <a:p>
            <a:pPr>
              <a:spcBef>
                <a:spcPts val="560"/>
              </a:spcBef>
              <a:buClr>
                <a:srgbClr val="595959"/>
              </a:buClr>
              <a:buSzPts val="2520"/>
            </a:pPr>
            <a:r>
              <a:rPr lang="es-419" sz="2400" b="1" dirty="0" err="1" smtClean="0"/>
              <a:t>forEach</a:t>
            </a:r>
            <a:r>
              <a:rPr lang="es-419" sz="2400" b="1" dirty="0" smtClean="0"/>
              <a:t>(</a:t>
            </a:r>
            <a:r>
              <a:rPr lang="es-419" sz="2400" b="1" dirty="0" err="1" smtClean="0"/>
              <a:t>funcion</a:t>
            </a:r>
            <a:r>
              <a:rPr lang="es-419" sz="2400" b="1" dirty="0" smtClean="0"/>
              <a:t>)</a:t>
            </a:r>
            <a:r>
              <a:rPr lang="es-419" sz="2400" dirty="0" smtClean="0">
                <a:latin typeface="Consolas" panose="020B0609020204030204" pitchFamily="49" charset="0"/>
              </a:rPr>
              <a:t>(</a:t>
            </a:r>
            <a:r>
              <a:rPr lang="es-AR" sz="2400" dirty="0"/>
              <a:t>E</a:t>
            </a:r>
            <a:r>
              <a:rPr lang="es-AR" sz="2400" dirty="0" smtClean="0"/>
              <a:t>jecuta </a:t>
            </a:r>
            <a:r>
              <a:rPr lang="es-AR" sz="2400" dirty="0"/>
              <a:t>la función indicada una vez por cada elemento del </a:t>
            </a:r>
            <a:r>
              <a:rPr lang="es-AR" sz="2400" dirty="0" err="1"/>
              <a:t>array</a:t>
            </a:r>
            <a:r>
              <a:rPr lang="es-419" sz="2400" dirty="0" smtClean="0">
                <a:latin typeface="Consolas" panose="020B0609020204030204" pitchFamily="49" charset="0"/>
              </a:rPr>
              <a:t>)</a:t>
            </a:r>
          </a:p>
          <a:p>
            <a:pPr marL="305971" lvl="1" indent="0">
              <a:spcBef>
                <a:spcPts val="560"/>
              </a:spcBef>
              <a:buClr>
                <a:srgbClr val="595959"/>
              </a:buClr>
              <a:buSzPts val="2520"/>
              <a:buNone/>
            </a:pPr>
            <a:r>
              <a:rPr lang="es-419" sz="2000" dirty="0" smtClean="0">
                <a:latin typeface="Consolas" panose="020B0609020204030204" pitchFamily="49" charset="0"/>
              </a:rPr>
              <a:t>	</a:t>
            </a:r>
            <a:r>
              <a:rPr lang="es-419" sz="2400" dirty="0" err="1" smtClean="0">
                <a:latin typeface="Consolas" panose="020B0609020204030204" pitchFamily="49" charset="0"/>
              </a:rPr>
              <a:t>messages.forEach</a:t>
            </a:r>
            <a:r>
              <a:rPr lang="es-419" sz="2400" dirty="0" smtClean="0">
                <a:latin typeface="Consolas" panose="020B0609020204030204" pitchFamily="49" charset="0"/>
              </a:rPr>
              <a:t>((x) =&gt; console.log(x));</a:t>
            </a:r>
            <a:endParaRPr lang="es-419" sz="2400" dirty="0">
              <a:latin typeface="Consolas" panose="020B0609020204030204" pitchFamily="49" charset="0"/>
            </a:endParaRPr>
          </a:p>
          <a:p>
            <a:pPr marL="305971" lvl="1" indent="0">
              <a:spcBef>
                <a:spcPts val="560"/>
              </a:spcBef>
              <a:buClr>
                <a:srgbClr val="595959"/>
              </a:buClr>
              <a:buSzPts val="2520"/>
              <a:buNone/>
            </a:pPr>
            <a:endParaRPr lang="es-419" sz="2046" b="1" dirty="0" smtClean="0">
              <a:latin typeface="Consolas" panose="020B0609020204030204" pitchFamily="49" charset="0"/>
            </a:endParaRPr>
          </a:p>
          <a:p>
            <a:pPr>
              <a:spcBef>
                <a:spcPts val="560"/>
              </a:spcBef>
              <a:buClr>
                <a:srgbClr val="595959"/>
              </a:buClr>
              <a:buSzPts val="2520"/>
            </a:pPr>
            <a:endParaRPr lang="es-419" sz="2400" dirty="0" smtClean="0"/>
          </a:p>
        </p:txBody>
      </p:sp>
    </p:spTree>
    <p:extLst>
      <p:ext uri="{BB962C8B-B14F-4D97-AF65-F5344CB8AC3E}">
        <p14:creationId xmlns:p14="http://schemas.microsoft.com/office/powerpoint/2010/main" val="3287126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52199" y="228601"/>
            <a:ext cx="11151900" cy="609300"/>
          </a:xfrm>
          <a:prstGeom prst="rect">
            <a:avLst/>
          </a:prstGeom>
          <a:noFill/>
          <a:ln>
            <a:noFill/>
          </a:ln>
        </p:spPr>
        <p:txBody>
          <a:bodyPr spcFirstLastPara="1" vert="horz" wrap="square" lIns="0" tIns="0" rIns="0" bIns="0" rtlCol="0" anchor="t" anchorCtr="0">
            <a:noAutofit/>
          </a:bodyPr>
          <a:lstStyle/>
          <a:p>
            <a:pPr>
              <a:spcBef>
                <a:spcPts val="0"/>
              </a:spcBef>
              <a:buClr>
                <a:srgbClr val="595959"/>
              </a:buClr>
              <a:buSzPts val="4400"/>
              <a:buFont typeface="Quattrocento Sans"/>
            </a:pPr>
            <a:r>
              <a:rPr lang="es-419" dirty="0" smtClean="0">
                <a:solidFill>
                  <a:srgbClr val="595959"/>
                </a:solidFill>
                <a:latin typeface="+mj-lt"/>
                <a:ea typeface="Quattrocento Sans"/>
                <a:cs typeface="Quattrocento Sans"/>
                <a:sym typeface="Quattrocento Sans"/>
              </a:rPr>
              <a:t>Links</a:t>
            </a:r>
            <a:endParaRPr dirty="0">
              <a:solidFill>
                <a:srgbClr val="595959"/>
              </a:solidFill>
              <a:latin typeface="+mj-lt"/>
              <a:ea typeface="Quattrocento Sans"/>
              <a:cs typeface="Quattrocento Sans"/>
              <a:sym typeface="Quattrocento Sans"/>
            </a:endParaRPr>
          </a:p>
        </p:txBody>
      </p:sp>
      <p:sp>
        <p:nvSpPr>
          <p:cNvPr id="148" name="Shape 148"/>
          <p:cNvSpPr txBox="1">
            <a:spLocks noGrp="1"/>
          </p:cNvSpPr>
          <p:nvPr>
            <p:ph type="body" idx="1"/>
          </p:nvPr>
        </p:nvSpPr>
        <p:spPr>
          <a:xfrm>
            <a:off x="243840" y="1127760"/>
            <a:ext cx="10893222" cy="5257800"/>
          </a:xfrm>
          <a:prstGeom prst="rect">
            <a:avLst/>
          </a:prstGeom>
          <a:noFill/>
          <a:ln>
            <a:noFill/>
          </a:ln>
        </p:spPr>
        <p:txBody>
          <a:bodyPr spcFirstLastPara="1" wrap="square" lIns="0" tIns="0" rIns="0" bIns="0" anchor="t" anchorCtr="0">
            <a:noAutofit/>
          </a:bodyPr>
          <a:lstStyle/>
          <a:p>
            <a:pPr lvl="1">
              <a:spcBef>
                <a:spcPts val="560"/>
              </a:spcBef>
              <a:buClr>
                <a:srgbClr val="595959"/>
              </a:buClr>
              <a:buSzPts val="2520"/>
            </a:pPr>
            <a:r>
              <a:rPr lang="en-US" sz="2000" b="1" dirty="0" smtClean="0">
                <a:latin typeface="Consolas" panose="020B0609020204030204" pitchFamily="49" charset="0"/>
              </a:rPr>
              <a:t>Typescript Array class</a:t>
            </a:r>
          </a:p>
          <a:p>
            <a:pPr marL="305971" lvl="1" indent="0">
              <a:spcBef>
                <a:spcPts val="560"/>
              </a:spcBef>
              <a:buClr>
                <a:srgbClr val="595959"/>
              </a:buClr>
              <a:buSzPts val="2520"/>
              <a:buNone/>
            </a:pPr>
            <a:r>
              <a:rPr lang="en-US" sz="2000" b="1" dirty="0">
                <a:latin typeface="Consolas" panose="020B0609020204030204" pitchFamily="49" charset="0"/>
              </a:rPr>
              <a:t>	</a:t>
            </a:r>
            <a:r>
              <a:rPr lang="en-US" sz="2000" b="1" dirty="0" smtClean="0">
                <a:latin typeface="Consolas" panose="020B0609020204030204" pitchFamily="49" charset="0"/>
                <a:hlinkClick r:id="rId3"/>
              </a:rPr>
              <a:t>https</a:t>
            </a:r>
            <a:r>
              <a:rPr lang="en-US" sz="2000" b="1" dirty="0">
                <a:latin typeface="Consolas" panose="020B0609020204030204" pitchFamily="49" charset="0"/>
                <a:hlinkClick r:id="rId3"/>
              </a:rPr>
              <a:t>://</a:t>
            </a:r>
            <a:r>
              <a:rPr lang="en-US" sz="2000" b="1" dirty="0" smtClean="0">
                <a:latin typeface="Consolas" panose="020B0609020204030204" pitchFamily="49" charset="0"/>
                <a:hlinkClick r:id="rId3"/>
              </a:rPr>
              <a:t>www.typescriptlang.org/docs/handbook/basic-types.html</a:t>
            </a:r>
            <a:endParaRPr lang="en-US" sz="2000" b="1" dirty="0" smtClean="0">
              <a:latin typeface="Consolas" panose="020B0609020204030204" pitchFamily="49" charset="0"/>
            </a:endParaRPr>
          </a:p>
          <a:p>
            <a:pPr marL="305971" lvl="1" indent="0">
              <a:spcBef>
                <a:spcPts val="560"/>
              </a:spcBef>
              <a:buClr>
                <a:srgbClr val="595959"/>
              </a:buClr>
              <a:buSzPts val="2520"/>
              <a:buNone/>
            </a:pPr>
            <a:r>
              <a:rPr lang="en-US" sz="2000" b="1" dirty="0" smtClean="0">
                <a:latin typeface="Consolas" panose="020B0609020204030204" pitchFamily="49" charset="0"/>
              </a:rPr>
              <a:t>	</a:t>
            </a:r>
            <a:r>
              <a:rPr lang="en-US" sz="2000" b="1" dirty="0" smtClean="0">
                <a:latin typeface="Consolas" panose="020B0609020204030204" pitchFamily="49" charset="0"/>
                <a:hlinkClick r:id="rId4"/>
              </a:rPr>
              <a:t>https://www.tutorialspoint.com/typescript/typescript_arrays.htm</a:t>
            </a:r>
            <a:endParaRPr lang="en-US" sz="2000" b="1" dirty="0" smtClean="0">
              <a:latin typeface="Consolas" panose="020B0609020204030204" pitchFamily="49" charset="0"/>
            </a:endParaRPr>
          </a:p>
          <a:p>
            <a:pPr marL="305971" lvl="1" indent="0">
              <a:spcBef>
                <a:spcPts val="560"/>
              </a:spcBef>
              <a:buClr>
                <a:srgbClr val="595959"/>
              </a:buClr>
              <a:buSzPts val="2520"/>
              <a:buNone/>
            </a:pPr>
            <a:endParaRPr lang="en-US" sz="2000" b="1" dirty="0" smtClean="0">
              <a:latin typeface="Consolas" panose="020B0609020204030204" pitchFamily="49" charset="0"/>
            </a:endParaRPr>
          </a:p>
          <a:p>
            <a:pPr lvl="1">
              <a:spcBef>
                <a:spcPts val="560"/>
              </a:spcBef>
              <a:buClr>
                <a:srgbClr val="595959"/>
              </a:buClr>
              <a:buSzPts val="2520"/>
            </a:pPr>
            <a:r>
              <a:rPr lang="en-US" sz="2000" b="1" dirty="0" smtClean="0">
                <a:latin typeface="Consolas" panose="020B0609020204030204" pitchFamily="49" charset="0"/>
              </a:rPr>
              <a:t>Reduce</a:t>
            </a:r>
          </a:p>
          <a:p>
            <a:pPr marL="305971" lvl="1" indent="0">
              <a:spcBef>
                <a:spcPts val="560"/>
              </a:spcBef>
              <a:buClr>
                <a:srgbClr val="595959"/>
              </a:buClr>
              <a:buSzPts val="2520"/>
              <a:buNone/>
            </a:pPr>
            <a:r>
              <a:rPr lang="en-US" sz="2000" b="1" dirty="0" smtClean="0">
                <a:latin typeface="Consolas" panose="020B0609020204030204" pitchFamily="49" charset="0"/>
              </a:rPr>
              <a:t>	</a:t>
            </a:r>
            <a:r>
              <a:rPr lang="en-US" sz="2000" b="1" dirty="0" smtClean="0">
                <a:latin typeface="Consolas" panose="020B0609020204030204" pitchFamily="49" charset="0"/>
                <a:hlinkClick r:id="rId5"/>
              </a:rPr>
              <a:t>https</a:t>
            </a:r>
            <a:r>
              <a:rPr lang="en-US" sz="2000" b="1" dirty="0">
                <a:latin typeface="Consolas" panose="020B0609020204030204" pitchFamily="49" charset="0"/>
                <a:hlinkClick r:id="rId5"/>
              </a:rPr>
              <a:t>://</a:t>
            </a:r>
            <a:r>
              <a:rPr lang="en-US" sz="2000" b="1" dirty="0" smtClean="0">
                <a:latin typeface="Consolas" panose="020B0609020204030204" pitchFamily="49" charset="0"/>
                <a:hlinkClick r:id="rId5"/>
              </a:rPr>
              <a:t>developer.mozilla.org/en-US/docs/Web/JavaScript/Reference/Global_Objects/Array/Reduce</a:t>
            </a:r>
            <a:endParaRPr lang="en-US" sz="2000" b="1" dirty="0" smtClean="0">
              <a:latin typeface="Consolas" panose="020B0609020204030204" pitchFamily="49" charset="0"/>
            </a:endParaRPr>
          </a:p>
          <a:p>
            <a:pPr marL="305971" lvl="1" indent="0">
              <a:spcBef>
                <a:spcPts val="560"/>
              </a:spcBef>
              <a:buClr>
                <a:srgbClr val="595959"/>
              </a:buClr>
              <a:buSzPts val="2520"/>
              <a:buNone/>
            </a:pPr>
            <a:endParaRPr lang="en-US" sz="2000" b="1" dirty="0" smtClean="0">
              <a:latin typeface="Consolas" panose="020B0609020204030204" pitchFamily="49" charset="0"/>
            </a:endParaRPr>
          </a:p>
          <a:p>
            <a:pPr lvl="1">
              <a:spcBef>
                <a:spcPts val="560"/>
              </a:spcBef>
              <a:buClr>
                <a:srgbClr val="595959"/>
              </a:buClr>
              <a:buSzPts val="2520"/>
            </a:pPr>
            <a:r>
              <a:rPr lang="en-US" sz="2000" b="1" dirty="0" smtClean="0">
                <a:latin typeface="Consolas" panose="020B0609020204030204" pitchFamily="49" charset="0"/>
              </a:rPr>
              <a:t>Array JS	</a:t>
            </a:r>
          </a:p>
          <a:p>
            <a:pPr marL="305971" lvl="1" indent="0">
              <a:spcBef>
                <a:spcPts val="560"/>
              </a:spcBef>
              <a:buClr>
                <a:srgbClr val="595959"/>
              </a:buClr>
              <a:buSzPts val="2520"/>
              <a:buNone/>
            </a:pPr>
            <a:r>
              <a:rPr lang="en-US" sz="2000" b="1" dirty="0">
                <a:latin typeface="Consolas" panose="020B0609020204030204" pitchFamily="49" charset="0"/>
              </a:rPr>
              <a:t>	</a:t>
            </a:r>
            <a:r>
              <a:rPr lang="en-US" sz="2000" b="1" dirty="0" smtClean="0">
                <a:latin typeface="Consolas" panose="020B0609020204030204" pitchFamily="49" charset="0"/>
                <a:hlinkClick r:id="rId6"/>
              </a:rPr>
              <a:t>https://www.w3schools.com/js/js_arrays.asp</a:t>
            </a:r>
            <a:endParaRPr lang="en-US" sz="2000" b="1" dirty="0" smtClean="0">
              <a:latin typeface="Consolas" panose="020B0609020204030204" pitchFamily="49" charset="0"/>
            </a:endParaRPr>
          </a:p>
          <a:p>
            <a:pPr marL="305971" lvl="1" indent="0">
              <a:spcBef>
                <a:spcPts val="560"/>
              </a:spcBef>
              <a:buClr>
                <a:srgbClr val="595959"/>
              </a:buClr>
              <a:buSzPts val="2520"/>
              <a:buNone/>
            </a:pPr>
            <a:r>
              <a:rPr lang="en-US" sz="2000" b="1" dirty="0">
                <a:latin typeface="Consolas" panose="020B0609020204030204" pitchFamily="49" charset="0"/>
              </a:rPr>
              <a:t>	</a:t>
            </a:r>
            <a:r>
              <a:rPr lang="en-US" sz="2000" b="1" dirty="0">
                <a:latin typeface="Consolas" panose="020B0609020204030204" pitchFamily="49" charset="0"/>
                <a:hlinkClick r:id="rId7"/>
              </a:rPr>
              <a:t>https://</a:t>
            </a:r>
            <a:r>
              <a:rPr lang="en-US" sz="2000" b="1" dirty="0" smtClean="0">
                <a:latin typeface="Consolas" panose="020B0609020204030204" pitchFamily="49" charset="0"/>
                <a:hlinkClick r:id="rId7"/>
              </a:rPr>
              <a:t>www.w3schools.com/jsref/jsref_obj_array.asp</a:t>
            </a:r>
            <a:endParaRPr lang="en-US" sz="2000" b="1" dirty="0" smtClean="0">
              <a:latin typeface="Consolas" panose="020B0609020204030204" pitchFamily="49" charset="0"/>
            </a:endParaRPr>
          </a:p>
          <a:p>
            <a:pPr marL="305971" lvl="1" indent="0">
              <a:spcBef>
                <a:spcPts val="560"/>
              </a:spcBef>
              <a:buClr>
                <a:srgbClr val="595959"/>
              </a:buClr>
              <a:buSzPts val="2520"/>
              <a:buNone/>
            </a:pPr>
            <a:r>
              <a:rPr lang="en-US" sz="2000" b="1" dirty="0">
                <a:latin typeface="Consolas" panose="020B0609020204030204" pitchFamily="49" charset="0"/>
              </a:rPr>
              <a:t>	</a:t>
            </a:r>
            <a:r>
              <a:rPr lang="en-US" sz="2000" b="1" dirty="0">
                <a:latin typeface="Consolas" panose="020B0609020204030204" pitchFamily="49" charset="0"/>
                <a:hlinkClick r:id="rId8"/>
              </a:rPr>
              <a:t>https://</a:t>
            </a:r>
            <a:r>
              <a:rPr lang="en-US" sz="2000" b="1" dirty="0" smtClean="0">
                <a:latin typeface="Consolas" panose="020B0609020204030204" pitchFamily="49" charset="0"/>
                <a:hlinkClick r:id="rId8"/>
              </a:rPr>
              <a:t>www.w3schools.com/js/js_array_sort.asp</a:t>
            </a:r>
            <a:endParaRPr lang="en-US" sz="2000" b="1" dirty="0" smtClean="0">
              <a:latin typeface="Consolas" panose="020B0609020204030204" pitchFamily="49" charset="0"/>
            </a:endParaRPr>
          </a:p>
          <a:p>
            <a:pPr marL="305971" lvl="1" indent="0">
              <a:spcBef>
                <a:spcPts val="560"/>
              </a:spcBef>
              <a:buClr>
                <a:srgbClr val="595959"/>
              </a:buClr>
              <a:buSzPts val="2520"/>
              <a:buNone/>
            </a:pPr>
            <a:r>
              <a:rPr lang="en-US" sz="2000" b="1" dirty="0">
                <a:latin typeface="Consolas" panose="020B0609020204030204" pitchFamily="49" charset="0"/>
              </a:rPr>
              <a:t>	</a:t>
            </a:r>
            <a:r>
              <a:rPr lang="en-US" sz="2000" b="1" dirty="0">
                <a:latin typeface="Consolas" panose="020B0609020204030204" pitchFamily="49" charset="0"/>
                <a:hlinkClick r:id="rId9"/>
              </a:rPr>
              <a:t>https://</a:t>
            </a:r>
            <a:r>
              <a:rPr lang="en-US" sz="2000" b="1" dirty="0" smtClean="0">
                <a:latin typeface="Consolas" panose="020B0609020204030204" pitchFamily="49" charset="0"/>
                <a:hlinkClick r:id="rId9"/>
              </a:rPr>
              <a:t>www.w3schools.com/js/js_array_iteration.asp</a:t>
            </a:r>
            <a:endParaRPr lang="en-US" sz="2000" b="1" dirty="0" smtClean="0">
              <a:latin typeface="Consolas" panose="020B0609020204030204" pitchFamily="49" charset="0"/>
            </a:endParaRPr>
          </a:p>
          <a:p>
            <a:pPr marL="305971" lvl="1" indent="0">
              <a:spcBef>
                <a:spcPts val="560"/>
              </a:spcBef>
              <a:buClr>
                <a:srgbClr val="595959"/>
              </a:buClr>
              <a:buSzPts val="2520"/>
              <a:buNone/>
            </a:pPr>
            <a:endParaRPr lang="es-419" sz="2046" b="1" dirty="0" smtClean="0">
              <a:latin typeface="Consolas" panose="020B0609020204030204" pitchFamily="49" charset="0"/>
            </a:endParaRPr>
          </a:p>
          <a:p>
            <a:pPr>
              <a:spcBef>
                <a:spcPts val="560"/>
              </a:spcBef>
              <a:buClr>
                <a:srgbClr val="595959"/>
              </a:buClr>
              <a:buSzPts val="2520"/>
            </a:pPr>
            <a:endParaRPr lang="es-419" sz="2400" dirty="0" smtClean="0"/>
          </a:p>
        </p:txBody>
      </p:sp>
    </p:spTree>
    <p:extLst>
      <p:ext uri="{BB962C8B-B14F-4D97-AF65-F5344CB8AC3E}">
        <p14:creationId xmlns:p14="http://schemas.microsoft.com/office/powerpoint/2010/main" val="14607477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718" name="Rectangle 86"/>
          <p:cNvSpPr>
            <a:spLocks noGrp="1" noChangeArrowheads="1"/>
          </p:cNvSpPr>
          <p:nvPr>
            <p:ph type="title"/>
          </p:nvPr>
        </p:nvSpPr>
        <p:spPr/>
        <p:txBody>
          <a:bodyPr/>
          <a:lstStyle/>
          <a:p>
            <a:r>
              <a:rPr lang="es-AR" altLang="es-AR" dirty="0" smtClean="0"/>
              <a:t>¿Preguntas?</a:t>
            </a:r>
            <a:endParaRPr lang="es-AR" altLang="es-AR" dirty="0"/>
          </a:p>
        </p:txBody>
      </p:sp>
      <p:pic>
        <p:nvPicPr>
          <p:cNvPr id="4"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05842" y="1391769"/>
            <a:ext cx="7696803" cy="5053275"/>
          </a:xfrm>
          <a:prstGeom prst="rect">
            <a:avLst/>
          </a:prstGeom>
        </p:spPr>
      </p:pic>
    </p:spTree>
    <p:extLst>
      <p:ext uri="{BB962C8B-B14F-4D97-AF65-F5344CB8AC3E}">
        <p14:creationId xmlns:p14="http://schemas.microsoft.com/office/powerpoint/2010/main" val="11082064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4"/>
          <p:cNvSpPr>
            <a:spLocks noGrp="1" noChangeArrowheads="1"/>
          </p:cNvSpPr>
          <p:nvPr>
            <p:ph type="title" idx="4294967295"/>
          </p:nvPr>
        </p:nvSpPr>
        <p:spPr>
          <a:xfrm>
            <a:off x="1" y="2988129"/>
            <a:ext cx="12192000" cy="881743"/>
          </a:xfrm>
        </p:spPr>
        <p:txBody>
          <a:bodyPr/>
          <a:lstStyle/>
          <a:p>
            <a:pPr algn="ctr"/>
            <a:r>
              <a:rPr lang="es-AR" altLang="es-AR" sz="4800" b="1" dirty="0">
                <a:effectLst>
                  <a:outerShdw blurRad="38100" dist="38100" dir="2700000" algn="tl">
                    <a:srgbClr val="000000">
                      <a:alpha val="43137"/>
                    </a:srgbClr>
                  </a:outerShdw>
                </a:effectLst>
              </a:rPr>
              <a:t>¡</a:t>
            </a:r>
            <a:r>
              <a:rPr lang="es-AR" altLang="es-AR" sz="4800" b="1" dirty="0" smtClean="0">
                <a:effectLst>
                  <a:outerShdw blurRad="38100" dist="38100" dir="2700000" algn="tl">
                    <a:srgbClr val="000000">
                      <a:alpha val="43137"/>
                    </a:srgbClr>
                  </a:outerShdw>
                </a:effectLst>
              </a:rPr>
              <a:t>Muchas Gracias por Participar!</a:t>
            </a:r>
            <a:endParaRPr lang="es-AR" altLang="es-AR"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295278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552199" y="228601"/>
            <a:ext cx="11151918" cy="609398"/>
          </a:xfrm>
          <a:prstGeom prst="rect">
            <a:avLst/>
          </a:prstGeom>
          <a:noFill/>
          <a:ln>
            <a:noFill/>
          </a:ln>
        </p:spPr>
        <p:txBody>
          <a:bodyPr spcFirstLastPara="1" vert="horz" wrap="square" lIns="0" tIns="0" rIns="0" bIns="0" rtlCol="0" anchor="t" anchorCtr="0">
            <a:noAutofit/>
          </a:bodyPr>
          <a:lstStyle/>
          <a:p>
            <a:pPr>
              <a:spcBef>
                <a:spcPts val="0"/>
              </a:spcBef>
              <a:buClr>
                <a:srgbClr val="595959"/>
              </a:buClr>
              <a:buSzPts val="4400"/>
              <a:buFont typeface="Quattrocento Sans"/>
            </a:pPr>
            <a:r>
              <a:rPr lang="es-AR" dirty="0">
                <a:solidFill>
                  <a:srgbClr val="595959"/>
                </a:solidFill>
                <a:latin typeface="Quattrocento Sans"/>
                <a:ea typeface="Quattrocento Sans"/>
                <a:cs typeface="Quattrocento Sans"/>
                <a:sym typeface="Quattrocento Sans"/>
              </a:rPr>
              <a:t>Agenda – Por la mañana</a:t>
            </a:r>
            <a:endParaRPr dirty="0">
              <a:solidFill>
                <a:srgbClr val="595959"/>
              </a:solidFill>
              <a:latin typeface="Quattrocento Sans"/>
              <a:ea typeface="Quattrocento Sans"/>
              <a:cs typeface="Quattrocento Sans"/>
            </a:endParaRPr>
          </a:p>
        </p:txBody>
      </p:sp>
      <p:sp>
        <p:nvSpPr>
          <p:cNvPr id="136" name="Shape 136"/>
          <p:cNvSpPr txBox="1">
            <a:spLocks noGrp="1"/>
          </p:cNvSpPr>
          <p:nvPr>
            <p:ph type="body" idx="1"/>
          </p:nvPr>
        </p:nvSpPr>
        <p:spPr>
          <a:xfrm>
            <a:off x="519247" y="1447801"/>
            <a:ext cx="11151918" cy="4643387"/>
          </a:xfrm>
          <a:prstGeom prst="rect">
            <a:avLst/>
          </a:prstGeom>
          <a:noFill/>
          <a:ln>
            <a:noFill/>
          </a:ln>
        </p:spPr>
        <p:txBody>
          <a:bodyPr spcFirstLastPara="1" wrap="square" lIns="0" tIns="0" rIns="0" bIns="0" anchor="t" anchorCtr="0">
            <a:noAutofit/>
          </a:bodyPr>
          <a:lstStyle/>
          <a:p>
            <a:pPr marL="305971" marR="0" lvl="0" indent="-305971" algn="l" rtl="0">
              <a:lnSpc>
                <a:spcPct val="150000"/>
              </a:lnSpc>
              <a:spcBef>
                <a:spcPts val="0"/>
              </a:spcBef>
              <a:spcAft>
                <a:spcPts val="0"/>
              </a:spcAft>
              <a:buClr>
                <a:srgbClr val="595959"/>
              </a:buClr>
              <a:buSzPts val="2547"/>
              <a:buFont typeface="Arial"/>
              <a:buChar char="•"/>
            </a:pPr>
            <a:r>
              <a:rPr lang="es-AR" sz="2830" b="0" i="0" u="none" strike="noStrike" cap="none" dirty="0">
                <a:solidFill>
                  <a:srgbClr val="595959"/>
                </a:solidFill>
                <a:latin typeface="Quattrocento Sans"/>
                <a:ea typeface="Quattrocento Sans"/>
                <a:cs typeface="Quattrocento Sans"/>
                <a:sym typeface="Quattrocento Sans"/>
              </a:rPr>
              <a:t>09:00 </a:t>
            </a:r>
            <a:r>
              <a:rPr lang="es-AR" sz="2830" b="0" i="0" u="none" strike="noStrike" cap="none" dirty="0" err="1" smtClean="0">
                <a:solidFill>
                  <a:srgbClr val="595959"/>
                </a:solidFill>
                <a:latin typeface="Quattrocento Sans"/>
                <a:ea typeface="Quattrocento Sans"/>
                <a:cs typeface="Quattrocento Sans"/>
                <a:sym typeface="Quattrocento Sans"/>
              </a:rPr>
              <a:t>hs</a:t>
            </a:r>
            <a:r>
              <a:rPr lang="es-AR" dirty="0" smtClean="0">
                <a:solidFill>
                  <a:srgbClr val="595959"/>
                </a:solidFill>
                <a:latin typeface="Quattrocento Sans"/>
                <a:ea typeface="Quattrocento Sans"/>
                <a:cs typeface="Quattrocento Sans"/>
                <a:sym typeface="Quattrocento Sans"/>
              </a:rPr>
              <a:t>- 12:00hs</a:t>
            </a:r>
            <a:endParaRPr lang="es-AR" sz="2830" b="0" i="0" u="none" strike="noStrike" cap="none" dirty="0" smtClean="0">
              <a:solidFill>
                <a:srgbClr val="595959"/>
              </a:solidFill>
              <a:latin typeface="Quattrocento Sans"/>
              <a:ea typeface="Quattrocento Sans"/>
              <a:cs typeface="Quattrocento Sans"/>
              <a:sym typeface="Quattrocento Sans"/>
            </a:endParaRPr>
          </a:p>
          <a:p>
            <a:pPr lvl="1">
              <a:spcBef>
                <a:spcPts val="0"/>
              </a:spcBef>
              <a:buClr>
                <a:srgbClr val="595959"/>
              </a:buClr>
              <a:buSzPts val="2547"/>
              <a:buFont typeface="Arial"/>
              <a:buChar char="•"/>
            </a:pPr>
            <a:r>
              <a:rPr lang="es-419" dirty="0" smtClean="0">
                <a:sym typeface="Quattrocento Sans"/>
              </a:rPr>
              <a:t>¿Qué es un objeto? ¿Qué es una clase?</a:t>
            </a:r>
            <a:endParaRPr lang="es-AR" dirty="0" smtClean="0">
              <a:sym typeface="Quattrocento Sans"/>
            </a:endParaRPr>
          </a:p>
          <a:p>
            <a:pPr lvl="1">
              <a:spcBef>
                <a:spcPts val="0"/>
              </a:spcBef>
              <a:buClr>
                <a:srgbClr val="595959"/>
              </a:buClr>
              <a:buSzPts val="2547"/>
              <a:buFont typeface="Arial"/>
              <a:buChar char="•"/>
            </a:pPr>
            <a:r>
              <a:rPr lang="es-AR" dirty="0" smtClean="0">
                <a:sym typeface="Quattrocento Sans"/>
              </a:rPr>
              <a:t>Clases abstractas e interfaces</a:t>
            </a:r>
          </a:p>
          <a:p>
            <a:pPr lvl="1">
              <a:spcBef>
                <a:spcPts val="0"/>
              </a:spcBef>
              <a:buClr>
                <a:srgbClr val="595959"/>
              </a:buClr>
              <a:buSzPts val="2547"/>
              <a:buFont typeface="Arial"/>
              <a:buChar char="•"/>
            </a:pPr>
            <a:r>
              <a:rPr lang="es-419" dirty="0" smtClean="0">
                <a:sym typeface="Quattrocento Sans"/>
              </a:rPr>
              <a:t>Características de la POO (I)</a:t>
            </a:r>
            <a:endParaRPr lang="es-AR" dirty="0" smtClean="0">
              <a:sym typeface="Quattrocento Sans"/>
            </a:endParaRPr>
          </a:p>
          <a:p>
            <a:pPr lvl="1">
              <a:spcBef>
                <a:spcPts val="0"/>
              </a:spcBef>
              <a:buClr>
                <a:srgbClr val="595959"/>
              </a:buClr>
              <a:buSzPts val="2547"/>
              <a:buFont typeface="Arial"/>
              <a:buChar char="•"/>
            </a:pPr>
            <a:r>
              <a:rPr lang="es-419" dirty="0" smtClean="0">
                <a:sym typeface="Quattrocento Sans"/>
              </a:rPr>
              <a:t>Ejercicio A.1 y A.2</a:t>
            </a:r>
            <a:endParaRPr lang="es-AR" dirty="0" smtClean="0">
              <a:sym typeface="Quattrocento Sans"/>
            </a:endParaRPr>
          </a:p>
          <a:p>
            <a:pPr lvl="1">
              <a:spcBef>
                <a:spcPts val="0"/>
              </a:spcBef>
              <a:buClr>
                <a:srgbClr val="595959"/>
              </a:buClr>
              <a:buSzPts val="2547"/>
              <a:buFont typeface="Arial"/>
              <a:buChar char="•"/>
            </a:pPr>
            <a:r>
              <a:rPr lang="es-ES" dirty="0" smtClean="0">
                <a:sym typeface="Quattrocento Sans"/>
              </a:rPr>
              <a:t>Características de la POO (II)</a:t>
            </a:r>
            <a:endParaRPr lang="es-ES" dirty="0" smtClean="0">
              <a:sym typeface="Quattrocento Sans"/>
            </a:endParaRPr>
          </a:p>
          <a:p>
            <a:pPr lvl="1">
              <a:spcBef>
                <a:spcPts val="0"/>
              </a:spcBef>
              <a:buClr>
                <a:srgbClr val="595959"/>
              </a:buClr>
              <a:buSzPts val="2547"/>
              <a:buFont typeface="Arial"/>
              <a:buChar char="•"/>
            </a:pPr>
            <a:r>
              <a:rPr lang="es-ES" dirty="0" smtClean="0">
                <a:sym typeface="Quattrocento Sans"/>
              </a:rPr>
              <a:t>Ejercicio A.3 y A.4</a:t>
            </a:r>
            <a:endParaRPr lang="es-ES" dirty="0">
              <a:sym typeface="Quattrocento Sans"/>
            </a:endParaRPr>
          </a:p>
          <a:p>
            <a:pPr marL="305971" lvl="1" indent="0">
              <a:spcBef>
                <a:spcPts val="0"/>
              </a:spcBef>
              <a:buClr>
                <a:srgbClr val="595959"/>
              </a:buClr>
              <a:buSzPts val="2547"/>
              <a:buNone/>
            </a:pPr>
            <a:endParaRPr lang="es-ES" dirty="0" smtClean="0"/>
          </a:p>
          <a:p>
            <a:pPr marL="305971" marR="0" lvl="0" indent="-305971" algn="l" rtl="0">
              <a:lnSpc>
                <a:spcPct val="150000"/>
              </a:lnSpc>
              <a:spcBef>
                <a:spcPts val="566"/>
              </a:spcBef>
              <a:spcAft>
                <a:spcPts val="0"/>
              </a:spcAft>
              <a:buClr>
                <a:srgbClr val="595959"/>
              </a:buClr>
              <a:buSzPts val="2547"/>
              <a:buFont typeface="Arial"/>
              <a:buChar char="•"/>
            </a:pPr>
            <a:r>
              <a:rPr lang="es-AR" sz="2830" b="0" i="0" u="none" strike="noStrike" cap="none" dirty="0" smtClean="0">
                <a:solidFill>
                  <a:srgbClr val="595959"/>
                </a:solidFill>
                <a:latin typeface="Quattrocento Sans"/>
                <a:ea typeface="Quattrocento Sans"/>
                <a:cs typeface="Quattrocento Sans"/>
                <a:sym typeface="Quattrocento Sans"/>
              </a:rPr>
              <a:t>12:00-12:45 </a:t>
            </a:r>
            <a:r>
              <a:rPr lang="es-AR" sz="2830" b="0" i="0" u="none" strike="noStrike" cap="none" dirty="0" err="1">
                <a:solidFill>
                  <a:srgbClr val="595959"/>
                </a:solidFill>
                <a:latin typeface="Quattrocento Sans"/>
                <a:ea typeface="Quattrocento Sans"/>
                <a:cs typeface="Quattrocento Sans"/>
                <a:sym typeface="Quattrocento Sans"/>
              </a:rPr>
              <a:t>hs</a:t>
            </a:r>
            <a:r>
              <a:rPr lang="es-AR" sz="2830" b="0" i="0" u="none" strike="noStrike" cap="none" dirty="0">
                <a:solidFill>
                  <a:srgbClr val="595959"/>
                </a:solidFill>
                <a:latin typeface="Quattrocento Sans"/>
                <a:ea typeface="Quattrocento Sans"/>
                <a:cs typeface="Quattrocento Sans"/>
                <a:sym typeface="Quattrocento Sans"/>
              </a:rPr>
              <a:t> </a:t>
            </a:r>
            <a:r>
              <a:rPr lang="es-AR" sz="2830" b="0" i="0" u="none" strike="noStrike" cap="none" dirty="0" smtClean="0">
                <a:solidFill>
                  <a:srgbClr val="595959"/>
                </a:solidFill>
                <a:latin typeface="Quattrocento Sans"/>
                <a:ea typeface="Quattrocento Sans"/>
                <a:cs typeface="Quattrocento Sans"/>
                <a:sym typeface="Quattrocento Sans"/>
              </a:rPr>
              <a:t>Almuerzo</a:t>
            </a:r>
          </a:p>
        </p:txBody>
      </p:sp>
      <p:pic>
        <p:nvPicPr>
          <p:cNvPr id="14" name="Picture 13"/>
          <p:cNvPicPr>
            <a:picLocks noChangeAspect="1"/>
          </p:cNvPicPr>
          <p:nvPr/>
        </p:nvPicPr>
        <p:blipFill rotWithShape="1">
          <a:blip r:embed="rId3" cstate="print">
            <a:clrChange>
              <a:clrFrom>
                <a:srgbClr val="D0D1D3"/>
              </a:clrFrom>
              <a:clrTo>
                <a:srgbClr val="D0D1D3">
                  <a:alpha val="0"/>
                </a:srgbClr>
              </a:clrTo>
            </a:clrChange>
            <a:extLst>
              <a:ext uri="{28A0092B-C50C-407E-A947-70E740481C1C}">
                <a14:useLocalDpi xmlns:a14="http://schemas.microsoft.com/office/drawing/2010/main" val="0"/>
              </a:ext>
            </a:extLst>
          </a:blip>
          <a:srcRect l="16282" t="15051" r="15959" b="21881"/>
          <a:stretch/>
        </p:blipFill>
        <p:spPr>
          <a:xfrm>
            <a:off x="9800422" y="4120618"/>
            <a:ext cx="1197278" cy="1203522"/>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1184" y="615023"/>
            <a:ext cx="1055754" cy="1055754"/>
          </a:xfrm>
          <a:prstGeom prst="rect">
            <a:avLst/>
          </a:prstGeom>
        </p:spPr>
      </p:pic>
      <p:pic>
        <p:nvPicPr>
          <p:cNvPr id="17" name="Picture 16"/>
          <p:cNvPicPr>
            <a:picLocks noChangeAspect="1"/>
          </p:cNvPicPr>
          <p:nvPr/>
        </p:nvPicPr>
        <p:blipFill>
          <a:blip r:embed="rId5">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6853067" y="1988184"/>
            <a:ext cx="2375080" cy="1781310"/>
          </a:xfrm>
          <a:prstGeom prst="rect">
            <a:avLst/>
          </a:prstGeom>
        </p:spPr>
      </p:pic>
    </p:spTree>
    <p:extLst>
      <p:ext uri="{BB962C8B-B14F-4D97-AF65-F5344CB8AC3E}">
        <p14:creationId xmlns:p14="http://schemas.microsoft.com/office/powerpoint/2010/main" val="931526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552199" y="228601"/>
            <a:ext cx="11151918" cy="609398"/>
          </a:xfrm>
          <a:prstGeom prst="rect">
            <a:avLst/>
          </a:prstGeom>
          <a:noFill/>
          <a:ln>
            <a:noFill/>
          </a:ln>
        </p:spPr>
        <p:txBody>
          <a:bodyPr spcFirstLastPara="1" vert="horz" wrap="square" lIns="0" tIns="0" rIns="0" bIns="0" rtlCol="0" anchor="t" anchorCtr="0">
            <a:noAutofit/>
          </a:bodyPr>
          <a:lstStyle/>
          <a:p>
            <a:pPr>
              <a:spcBef>
                <a:spcPts val="0"/>
              </a:spcBef>
              <a:buClr>
                <a:srgbClr val="595959"/>
              </a:buClr>
              <a:buSzPts val="4400"/>
              <a:buFont typeface="Quattrocento Sans"/>
            </a:pPr>
            <a:r>
              <a:rPr lang="es-AR" dirty="0">
                <a:solidFill>
                  <a:srgbClr val="595959"/>
                </a:solidFill>
                <a:latin typeface="Quattrocento Sans"/>
                <a:ea typeface="Quattrocento Sans"/>
                <a:cs typeface="Quattrocento Sans"/>
                <a:sym typeface="Quattrocento Sans"/>
              </a:rPr>
              <a:t>Agenda – Por la tarde</a:t>
            </a:r>
            <a:endParaRPr dirty="0">
              <a:solidFill>
                <a:srgbClr val="595959"/>
              </a:solidFill>
              <a:latin typeface="Quattrocento Sans"/>
              <a:ea typeface="Quattrocento Sans"/>
              <a:cs typeface="Quattrocento Sans"/>
            </a:endParaRPr>
          </a:p>
        </p:txBody>
      </p:sp>
      <p:sp>
        <p:nvSpPr>
          <p:cNvPr id="136" name="Shape 136"/>
          <p:cNvSpPr txBox="1">
            <a:spLocks noGrp="1"/>
          </p:cNvSpPr>
          <p:nvPr>
            <p:ph type="body" idx="1"/>
          </p:nvPr>
        </p:nvSpPr>
        <p:spPr>
          <a:xfrm>
            <a:off x="519247" y="1447801"/>
            <a:ext cx="11151918" cy="4643387"/>
          </a:xfrm>
          <a:prstGeom prst="rect">
            <a:avLst/>
          </a:prstGeom>
          <a:noFill/>
          <a:ln>
            <a:noFill/>
          </a:ln>
        </p:spPr>
        <p:txBody>
          <a:bodyPr spcFirstLastPara="1" wrap="square" lIns="0" tIns="0" rIns="0" bIns="0" anchor="t" anchorCtr="0">
            <a:noAutofit/>
          </a:bodyPr>
          <a:lstStyle/>
          <a:p>
            <a:pPr lvl="0">
              <a:lnSpc>
                <a:spcPct val="150000"/>
              </a:lnSpc>
              <a:spcBef>
                <a:spcPts val="566"/>
              </a:spcBef>
              <a:buClr>
                <a:srgbClr val="595959"/>
              </a:buClr>
              <a:buSzPts val="2547"/>
              <a:buFont typeface="Arial"/>
              <a:buChar char="•"/>
            </a:pPr>
            <a:r>
              <a:rPr lang="es-AR" dirty="0" smtClean="0">
                <a:solidFill>
                  <a:srgbClr val="595959"/>
                </a:solidFill>
                <a:latin typeface="Quattrocento Sans"/>
                <a:ea typeface="Quattrocento Sans"/>
                <a:cs typeface="Quattrocento Sans"/>
                <a:sym typeface="Quattrocento Sans"/>
              </a:rPr>
              <a:t>13:00 </a:t>
            </a:r>
            <a:r>
              <a:rPr lang="es-AR" dirty="0" err="1">
                <a:solidFill>
                  <a:srgbClr val="595959"/>
                </a:solidFill>
                <a:latin typeface="Quattrocento Sans"/>
                <a:ea typeface="Quattrocento Sans"/>
                <a:cs typeface="Quattrocento Sans"/>
                <a:sym typeface="Quattrocento Sans"/>
              </a:rPr>
              <a:t>hs</a:t>
            </a:r>
            <a:r>
              <a:rPr lang="es-AR" dirty="0">
                <a:solidFill>
                  <a:srgbClr val="595959"/>
                </a:solidFill>
                <a:latin typeface="Quattrocento Sans"/>
                <a:ea typeface="Quattrocento Sans"/>
                <a:cs typeface="Quattrocento Sans"/>
                <a:sym typeface="Quattrocento Sans"/>
              </a:rPr>
              <a:t>- </a:t>
            </a:r>
            <a:r>
              <a:rPr lang="es-AR" dirty="0" smtClean="0">
                <a:solidFill>
                  <a:srgbClr val="595959"/>
                </a:solidFill>
                <a:latin typeface="Quattrocento Sans"/>
                <a:ea typeface="Quattrocento Sans"/>
                <a:cs typeface="Quattrocento Sans"/>
                <a:sym typeface="Quattrocento Sans"/>
              </a:rPr>
              <a:t>15:00hs</a:t>
            </a:r>
          </a:p>
          <a:p>
            <a:pPr lvl="1">
              <a:spcBef>
                <a:spcPts val="566"/>
              </a:spcBef>
              <a:buClr>
                <a:srgbClr val="595959"/>
              </a:buClr>
              <a:buSzPts val="2547"/>
              <a:buFont typeface="Arial"/>
              <a:buChar char="•"/>
            </a:pPr>
            <a:r>
              <a:rPr lang="es-ES" dirty="0" smtClean="0">
                <a:sym typeface="Quattrocento Sans"/>
              </a:rPr>
              <a:t>Características de la POO (II)</a:t>
            </a:r>
            <a:endParaRPr lang="es-ES" dirty="0" smtClean="0">
              <a:sym typeface="Quattrocento Sans"/>
            </a:endParaRPr>
          </a:p>
          <a:p>
            <a:pPr marL="305971" marR="0" lvl="0" indent="-305971" algn="l" rtl="0">
              <a:lnSpc>
                <a:spcPct val="150000"/>
              </a:lnSpc>
              <a:spcBef>
                <a:spcPts val="566"/>
              </a:spcBef>
              <a:spcAft>
                <a:spcPts val="0"/>
              </a:spcAft>
              <a:buClr>
                <a:srgbClr val="595959"/>
              </a:buClr>
              <a:buSzPts val="2547"/>
              <a:buFont typeface="Arial"/>
              <a:buChar char="•"/>
            </a:pPr>
            <a:r>
              <a:rPr lang="es-AR" sz="2830" b="0" i="0" u="none" strike="noStrike" cap="none" dirty="0" smtClean="0">
                <a:solidFill>
                  <a:srgbClr val="595959"/>
                </a:solidFill>
                <a:latin typeface="Quattrocento Sans"/>
                <a:ea typeface="Quattrocento Sans"/>
                <a:cs typeface="Quattrocento Sans"/>
                <a:sym typeface="Quattrocento Sans"/>
              </a:rPr>
              <a:t>15:00-15:20 </a:t>
            </a:r>
            <a:r>
              <a:rPr lang="es-AR" sz="2830" b="0" i="0" u="none" strike="noStrike" cap="none" dirty="0" err="1">
                <a:solidFill>
                  <a:srgbClr val="595959"/>
                </a:solidFill>
                <a:latin typeface="Quattrocento Sans"/>
                <a:ea typeface="Quattrocento Sans"/>
                <a:cs typeface="Quattrocento Sans"/>
                <a:sym typeface="Quattrocento Sans"/>
              </a:rPr>
              <a:t>hs</a:t>
            </a:r>
            <a:r>
              <a:rPr lang="es-AR" sz="2830" b="0" i="0" u="none" strike="noStrike" cap="none" dirty="0">
                <a:solidFill>
                  <a:srgbClr val="595959"/>
                </a:solidFill>
                <a:latin typeface="Quattrocento Sans"/>
                <a:ea typeface="Quattrocento Sans"/>
                <a:cs typeface="Quattrocento Sans"/>
                <a:sym typeface="Quattrocento Sans"/>
              </a:rPr>
              <a:t> </a:t>
            </a:r>
            <a:r>
              <a:rPr lang="es-AR" sz="2830" b="0" i="0" u="none" strike="noStrike" cap="none" dirty="0" err="1">
                <a:solidFill>
                  <a:srgbClr val="595959"/>
                </a:solidFill>
                <a:latin typeface="Quattrocento Sans"/>
                <a:ea typeface="Quattrocento Sans"/>
                <a:cs typeface="Quattrocento Sans"/>
                <a:sym typeface="Quattrocento Sans"/>
              </a:rPr>
              <a:t>Coffee</a:t>
            </a:r>
            <a:r>
              <a:rPr lang="es-AR" sz="2830" b="0" i="0" u="none" strike="noStrike" cap="none" dirty="0">
                <a:solidFill>
                  <a:srgbClr val="595959"/>
                </a:solidFill>
                <a:latin typeface="Quattrocento Sans"/>
                <a:ea typeface="Quattrocento Sans"/>
                <a:cs typeface="Quattrocento Sans"/>
                <a:sym typeface="Quattrocento Sans"/>
              </a:rPr>
              <a:t> </a:t>
            </a:r>
            <a:r>
              <a:rPr lang="es-AR" sz="2830" b="0" i="0" u="none" strike="noStrike" cap="none" dirty="0" smtClean="0">
                <a:solidFill>
                  <a:srgbClr val="595959"/>
                </a:solidFill>
                <a:latin typeface="Quattrocento Sans"/>
                <a:ea typeface="Quattrocento Sans"/>
                <a:cs typeface="Quattrocento Sans"/>
                <a:sym typeface="Quattrocento Sans"/>
              </a:rPr>
              <a:t>Break</a:t>
            </a:r>
          </a:p>
          <a:p>
            <a:pPr>
              <a:lnSpc>
                <a:spcPct val="150000"/>
              </a:lnSpc>
              <a:spcBef>
                <a:spcPts val="566"/>
              </a:spcBef>
              <a:buClr>
                <a:srgbClr val="595959"/>
              </a:buClr>
              <a:buSzPts val="2547"/>
              <a:buFont typeface="Arial"/>
              <a:buChar char="•"/>
            </a:pPr>
            <a:r>
              <a:rPr lang="es-AR" dirty="0" smtClean="0">
                <a:solidFill>
                  <a:srgbClr val="595959"/>
                </a:solidFill>
                <a:latin typeface="Quattrocento Sans"/>
                <a:ea typeface="Quattrocento Sans"/>
                <a:cs typeface="Quattrocento Sans"/>
                <a:sym typeface="Quattrocento Sans"/>
              </a:rPr>
              <a:t>15:30 </a:t>
            </a:r>
            <a:r>
              <a:rPr lang="es-AR" dirty="0" err="1">
                <a:solidFill>
                  <a:srgbClr val="595959"/>
                </a:solidFill>
                <a:latin typeface="Quattrocento Sans"/>
                <a:ea typeface="Quattrocento Sans"/>
                <a:cs typeface="Quattrocento Sans"/>
                <a:sym typeface="Quattrocento Sans"/>
              </a:rPr>
              <a:t>hs</a:t>
            </a:r>
            <a:r>
              <a:rPr lang="es-AR" dirty="0">
                <a:solidFill>
                  <a:srgbClr val="595959"/>
                </a:solidFill>
                <a:latin typeface="Quattrocento Sans"/>
                <a:ea typeface="Quattrocento Sans"/>
                <a:cs typeface="Quattrocento Sans"/>
                <a:sym typeface="Quattrocento Sans"/>
              </a:rPr>
              <a:t>- </a:t>
            </a:r>
            <a:r>
              <a:rPr lang="es-AR" dirty="0" smtClean="0">
                <a:solidFill>
                  <a:srgbClr val="595959"/>
                </a:solidFill>
                <a:latin typeface="Quattrocento Sans"/>
                <a:ea typeface="Quattrocento Sans"/>
                <a:cs typeface="Quattrocento Sans"/>
                <a:sym typeface="Quattrocento Sans"/>
              </a:rPr>
              <a:t>18:00hs</a:t>
            </a:r>
            <a:endParaRPr lang="es-AR" dirty="0"/>
          </a:p>
          <a:p>
            <a:pPr lvl="1">
              <a:spcBef>
                <a:spcPts val="566"/>
              </a:spcBef>
              <a:buClr>
                <a:srgbClr val="595959"/>
              </a:buClr>
              <a:buSzPts val="2547"/>
              <a:buFont typeface="Arial"/>
              <a:buChar char="•"/>
            </a:pPr>
            <a:r>
              <a:rPr lang="es-ES" dirty="0" smtClean="0">
                <a:sym typeface="Quattrocento Sans"/>
              </a:rPr>
              <a:t>Polimorfismo</a:t>
            </a:r>
          </a:p>
          <a:p>
            <a:pPr lvl="1">
              <a:spcBef>
                <a:spcPts val="566"/>
              </a:spcBef>
              <a:buClr>
                <a:srgbClr val="595959"/>
              </a:buClr>
              <a:buSzPts val="2547"/>
              <a:buFont typeface="Arial"/>
              <a:buChar char="•"/>
            </a:pPr>
            <a:r>
              <a:rPr lang="es-ES" dirty="0" smtClean="0">
                <a:sym typeface="Quattrocento Sans"/>
              </a:rPr>
              <a:t>Colecciones</a:t>
            </a:r>
          </a:p>
          <a:p>
            <a:pPr lvl="1">
              <a:spcBef>
                <a:spcPts val="566"/>
              </a:spcBef>
              <a:buClr>
                <a:srgbClr val="595959"/>
              </a:buClr>
              <a:buSzPts val="2547"/>
              <a:buFont typeface="Arial"/>
              <a:buChar char="•"/>
            </a:pPr>
            <a:endParaRPr lang="es-ES" dirty="0" smtClean="0">
              <a:sym typeface="Quattrocento Sans"/>
            </a:endParaRPr>
          </a:p>
          <a:p>
            <a:pPr marL="305971" marR="0" lvl="0" indent="-305971" algn="l" rtl="0">
              <a:lnSpc>
                <a:spcPct val="150000"/>
              </a:lnSpc>
              <a:spcBef>
                <a:spcPts val="566"/>
              </a:spcBef>
              <a:spcAft>
                <a:spcPts val="0"/>
              </a:spcAft>
              <a:buClr>
                <a:srgbClr val="595959"/>
              </a:buClr>
              <a:buSzPts val="2547"/>
              <a:buFont typeface="Arial"/>
              <a:buChar char="•"/>
            </a:pPr>
            <a:r>
              <a:rPr lang="es-AR" sz="2830" b="0" i="0" u="none" strike="noStrike" cap="none" dirty="0" smtClean="0">
                <a:solidFill>
                  <a:srgbClr val="595959"/>
                </a:solidFill>
                <a:latin typeface="Quattrocento Sans"/>
                <a:ea typeface="Quattrocento Sans"/>
                <a:cs typeface="Quattrocento Sans"/>
                <a:sym typeface="Quattrocento Sans"/>
              </a:rPr>
              <a:t>18:00 </a:t>
            </a:r>
            <a:r>
              <a:rPr lang="es-AR" sz="2830" b="0" i="0" u="none" strike="noStrike" cap="none" dirty="0" err="1" smtClean="0">
                <a:solidFill>
                  <a:srgbClr val="595959"/>
                </a:solidFill>
                <a:latin typeface="Quattrocento Sans"/>
                <a:ea typeface="Quattrocento Sans"/>
                <a:cs typeface="Quattrocento Sans"/>
                <a:sym typeface="Quattrocento Sans"/>
              </a:rPr>
              <a:t>hs</a:t>
            </a:r>
            <a:r>
              <a:rPr lang="es-AR" sz="2830" b="0" i="0" u="none" strike="noStrike" cap="none" dirty="0" smtClean="0">
                <a:solidFill>
                  <a:srgbClr val="595959"/>
                </a:solidFill>
                <a:latin typeface="Quattrocento Sans"/>
                <a:ea typeface="Quattrocento Sans"/>
                <a:cs typeface="Quattrocento Sans"/>
                <a:sym typeface="Quattrocento Sans"/>
              </a:rPr>
              <a:t> Fin del día</a:t>
            </a:r>
            <a:endParaRPr dirty="0" smtClean="0"/>
          </a:p>
          <a:p>
            <a:pPr marL="305971" marR="0" lvl="0" indent="-144236" algn="l" rtl="0">
              <a:lnSpc>
                <a:spcPct val="90000"/>
              </a:lnSpc>
              <a:spcBef>
                <a:spcPts val="566"/>
              </a:spcBef>
              <a:spcAft>
                <a:spcPts val="0"/>
              </a:spcAft>
              <a:buClr>
                <a:srgbClr val="595959"/>
              </a:buClr>
              <a:buSzPts val="2547"/>
              <a:buFont typeface="Arial"/>
              <a:buNone/>
            </a:pPr>
            <a:endParaRPr sz="2830" b="0" i="0" u="none" strike="noStrike" cap="none" dirty="0">
              <a:solidFill>
                <a:srgbClr val="595959"/>
              </a:solidFill>
              <a:latin typeface="Quattrocento Sans"/>
              <a:ea typeface="Quattrocento Sans"/>
              <a:cs typeface="Quattrocento Sans"/>
              <a:sym typeface="Quattrocento Sans"/>
            </a:endParaRPr>
          </a:p>
        </p:txBody>
      </p:sp>
      <p:pic>
        <p:nvPicPr>
          <p:cNvPr id="9" name="Picture 8"/>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683810" y="5312746"/>
            <a:ext cx="1823189" cy="136038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67527" y="3089058"/>
            <a:ext cx="1055754" cy="1055754"/>
          </a:xfrm>
          <a:prstGeom prst="rect">
            <a:avLst/>
          </a:prstGeom>
        </p:spPr>
      </p:pic>
      <p:pic>
        <p:nvPicPr>
          <p:cNvPr id="13" name="Picture 12"/>
          <p:cNvPicPr>
            <a:picLocks noChangeAspect="1"/>
          </p:cNvPicPr>
          <p:nvPr/>
        </p:nvPicPr>
        <p:blipFill>
          <a:blip r:embed="rId5">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6853067" y="1447801"/>
            <a:ext cx="2375080" cy="1781310"/>
          </a:xfrm>
          <a:prstGeom prst="rect">
            <a:avLst/>
          </a:prstGeom>
        </p:spPr>
      </p:pic>
      <p:pic>
        <p:nvPicPr>
          <p:cNvPr id="14" name="Picture 13"/>
          <p:cNvPicPr>
            <a:picLocks noChangeAspect="1"/>
          </p:cNvPicPr>
          <p:nvPr/>
        </p:nvPicPr>
        <p:blipFill>
          <a:blip r:embed="rId5">
            <a:clrChange>
              <a:clrFrom>
                <a:srgbClr val="F4F4F4"/>
              </a:clrFrom>
              <a:clrTo>
                <a:srgbClr val="F4F4F4">
                  <a:alpha val="0"/>
                </a:srgbClr>
              </a:clrTo>
            </a:clrChange>
            <a:extLst>
              <a:ext uri="{28A0092B-C50C-407E-A947-70E740481C1C}">
                <a14:useLocalDpi xmlns:a14="http://schemas.microsoft.com/office/drawing/2010/main" val="0"/>
              </a:ext>
            </a:extLst>
          </a:blip>
          <a:stretch>
            <a:fillRect/>
          </a:stretch>
        </p:blipFill>
        <p:spPr>
          <a:xfrm>
            <a:off x="6853067" y="4079740"/>
            <a:ext cx="2375080" cy="1781310"/>
          </a:xfrm>
          <a:prstGeom prst="rect">
            <a:avLst/>
          </a:prstGeom>
        </p:spPr>
      </p:pic>
    </p:spTree>
    <p:extLst>
      <p:ext uri="{BB962C8B-B14F-4D97-AF65-F5344CB8AC3E}">
        <p14:creationId xmlns:p14="http://schemas.microsoft.com/office/powerpoint/2010/main" val="2823108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801062" y="3124301"/>
            <a:ext cx="10589876" cy="609398"/>
          </a:xfrm>
          <a:prstGeom prst="rect">
            <a:avLst/>
          </a:prstGeom>
        </p:spPr>
        <p:txBody>
          <a:bodyPr vert="horz" wrap="square" lIns="0" tIns="0" rIns="0" bIns="0" rtlCol="0" anchor="t">
            <a:spAutoFit/>
          </a:bodyPr>
          <a:lstStyle>
            <a:lvl1pPr algn="l" defTabSz="808406" rtl="0" eaLnBrk="1" latinLnBrk="0" hangingPunct="1">
              <a:lnSpc>
                <a:spcPct val="90000"/>
              </a:lnSpc>
              <a:spcBef>
                <a:spcPct val="0"/>
              </a:spcBef>
              <a:buNone/>
              <a:defRPr lang="en-US" sz="4400" b="0" kern="1200" cap="none" spc="-89"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ctr"/>
            <a:r>
              <a:rPr lang="es-AR" b="1" dirty="0" smtClean="0">
                <a:effectLst>
                  <a:outerShdw blurRad="38100" dist="38100" dir="2700000" algn="tl">
                    <a:srgbClr val="000000">
                      <a:alpha val="43137"/>
                    </a:srgbClr>
                  </a:outerShdw>
                </a:effectLst>
              </a:rPr>
              <a:t>¿Qué es un objeto?</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6893937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¿Qué es un Objeto?</a:t>
            </a:r>
            <a:endParaRPr lang="es-AR" dirty="0"/>
          </a:p>
        </p:txBody>
      </p:sp>
      <p:sp>
        <p:nvSpPr>
          <p:cNvPr id="3" name="Content Placeholder 2"/>
          <p:cNvSpPr>
            <a:spLocks noGrp="1"/>
          </p:cNvSpPr>
          <p:nvPr>
            <p:ph idx="1"/>
          </p:nvPr>
        </p:nvSpPr>
        <p:spPr>
          <a:xfrm>
            <a:off x="519247" y="1268573"/>
            <a:ext cx="10704276" cy="873701"/>
          </a:xfrm>
        </p:spPr>
        <p:txBody>
          <a:bodyPr/>
          <a:lstStyle/>
          <a:p>
            <a:r>
              <a:rPr lang="es-AR" sz="3154" dirty="0" smtClean="0"/>
              <a:t>Es </a:t>
            </a:r>
            <a:r>
              <a:rPr lang="es-AR" sz="3154" dirty="0"/>
              <a:t>algo que puedo representar a través de una idea, un concepto. Tiene entidad. </a:t>
            </a:r>
            <a:endParaRPr lang="es-A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420" y="3258407"/>
            <a:ext cx="4427929" cy="3217629"/>
          </a:xfrm>
          <a:prstGeom prst="rect">
            <a:avLst/>
          </a:prstGeom>
        </p:spPr>
      </p:pic>
      <p:sp>
        <p:nvSpPr>
          <p:cNvPr id="8" name="Content Placeholder 2"/>
          <p:cNvSpPr txBox="1">
            <a:spLocks/>
          </p:cNvSpPr>
          <p:nvPr/>
        </p:nvSpPr>
        <p:spPr>
          <a:xfrm>
            <a:off x="552199" y="2372010"/>
            <a:ext cx="10704276" cy="886397"/>
          </a:xfrm>
          <a:prstGeom prst="rect">
            <a:avLst/>
          </a:prstGeom>
        </p:spPr>
        <p:txBody>
          <a:bodyPr vert="horz" wrap="square" lIns="0" tIns="0" rIns="0" bIns="0" rtlCol="0">
            <a:spAutoFit/>
          </a:bodyPr>
          <a:lstStyle>
            <a:lvl1pPr marL="305971" indent="-305971" algn="l" defTabSz="808406" rtl="0" eaLnBrk="1" latinLnBrk="0" hangingPunct="1">
              <a:lnSpc>
                <a:spcPct val="90000"/>
              </a:lnSpc>
              <a:spcBef>
                <a:spcPct val="20000"/>
              </a:spcBef>
              <a:buSzPct val="90000"/>
              <a:buFont typeface="Arial" pitchFamily="34" charset="0"/>
              <a:buChar char="•"/>
              <a:defRPr sz="283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557205" indent="-251234" algn="l" defTabSz="808406" rtl="0" eaLnBrk="1" latinLnBrk="0" hangingPunct="1">
              <a:lnSpc>
                <a:spcPct val="90000"/>
              </a:lnSpc>
              <a:spcBef>
                <a:spcPct val="20000"/>
              </a:spcBef>
              <a:buSzPct val="90000"/>
              <a:buFont typeface="Arial" pitchFamily="34" charset="0"/>
              <a:buChar char="•"/>
              <a:tabLst>
                <a:tab pos="557205" algn="l"/>
              </a:tabLst>
              <a:defRPr sz="2476"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808439" indent="-251234" algn="l" defTabSz="808406" rtl="0" eaLnBrk="1" latinLnBrk="0" hangingPunct="1">
              <a:lnSpc>
                <a:spcPct val="90000"/>
              </a:lnSpc>
              <a:spcBef>
                <a:spcPct val="20000"/>
              </a:spcBef>
              <a:buSzPct val="90000"/>
              <a:buFont typeface="Arial" pitchFamily="34" charset="0"/>
              <a:buChar char="•"/>
              <a:defRPr sz="2121"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310906" indent="-197899" algn="l" defTabSz="808406" rtl="0" eaLnBrk="1" latinLnBrk="0" hangingPunct="1">
              <a:lnSpc>
                <a:spcPct val="90000"/>
              </a:lnSpc>
              <a:spcBef>
                <a:spcPct val="20000"/>
              </a:spcBef>
              <a:buSzPct val="90000"/>
              <a:buFont typeface="Arial" pitchFamily="34" charset="0"/>
              <a:buChar char="•"/>
              <a:tabLst>
                <a:tab pos="808439" algn="l"/>
              </a:tabLst>
              <a:defRPr sz="1768"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514420" indent="-203514" algn="l" defTabSz="808406" rtl="0" eaLnBrk="1" latinLnBrk="0" hangingPunct="1">
              <a:lnSpc>
                <a:spcPct val="90000"/>
              </a:lnSpc>
              <a:spcBef>
                <a:spcPct val="20000"/>
              </a:spcBef>
              <a:buSzPct val="90000"/>
              <a:buFont typeface="Arial" pitchFamily="34" charset="0"/>
              <a:buChar char="•"/>
              <a:defRPr sz="1768"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223118"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6pPr>
            <a:lvl7pPr marL="2627320"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7pPr>
            <a:lvl8pPr marL="3031524"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8pPr>
            <a:lvl9pPr marL="3435727" indent="-202101" algn="l" defTabSz="808406" rtl="0" eaLnBrk="1" latinLnBrk="0" hangingPunct="1">
              <a:spcBef>
                <a:spcPct val="20000"/>
              </a:spcBef>
              <a:buFont typeface="Arial" pitchFamily="34" charset="0"/>
              <a:buChar char="•"/>
              <a:defRPr sz="1768" kern="1200">
                <a:solidFill>
                  <a:schemeClr val="tx1"/>
                </a:solidFill>
                <a:latin typeface="+mn-lt"/>
                <a:ea typeface="+mn-ea"/>
                <a:cs typeface="+mn-cs"/>
              </a:defRPr>
            </a:lvl9pPr>
          </a:lstStyle>
          <a:p>
            <a:r>
              <a:rPr lang="es-AR" sz="3200" dirty="0" smtClean="0"/>
              <a:t>Todo lo que existe en mi cabeza puede ser tomado como un objeto.</a:t>
            </a:r>
            <a:r>
              <a:rPr lang="es-AR" sz="3154" dirty="0" smtClean="0"/>
              <a:t> </a:t>
            </a:r>
          </a:p>
        </p:txBody>
      </p:sp>
    </p:spTree>
    <p:extLst>
      <p:ext uri="{BB962C8B-B14F-4D97-AF65-F5344CB8AC3E}">
        <p14:creationId xmlns:p14="http://schemas.microsoft.com/office/powerpoint/2010/main" val="168405352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EI">
  <a:themeElements>
    <a:clrScheme name="Custom 3">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1BC"/>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extLst>
    <a:ext uri="{05A4C25C-085E-4340-85A3-A5531E510DB2}">
      <thm15:themeFamily xmlns:thm15="http://schemas.microsoft.com/office/thememl/2012/main" name="Social Workplace" id="{C6563241-F729-4F9B-8DA9-402A955FA37B}" vid="{3E3B0694-6991-4ABE-B2DD-2CB2D8E8DF98}"/>
    </a:ext>
  </a:extLst>
</a:theme>
</file>

<file path=ppt/theme/theme2.xml><?xml version="1.0" encoding="utf-8"?>
<a:theme xmlns:a="http://schemas.openxmlformats.org/drawingml/2006/main" name="Baufest">
  <a:themeElements>
    <a:clrScheme name="Custom 3">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1BC"/>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extLst>
    <a:ext uri="{05A4C25C-085E-4340-85A3-A5531E510DB2}">
      <thm15:themeFamily xmlns:thm15="http://schemas.microsoft.com/office/thememl/2012/main" name="Social Workplace" id="{C6563241-F729-4F9B-8DA9-402A955FA37B}" vid="{3E3B0694-6991-4ABE-B2DD-2CB2D8E8DF9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
    <Synchronization>Asynchronous</Synchronization>
    <Type>10001</Type>
    <SequenceNumber>10000</SequenceNumber>
    <Assembly>Microsoft.RTG.EventReceivers, Version=1.0.0.0, Culture=neutral, PublicKeyToken=12dc7f0b648efec3</Assembly>
    <Class>Microsoft.RTG.EventReceivers.AssetFileEventReceiver</Class>
    <Data/>
    <Filter/>
  </Receiver>
  <Receiver>
    <Name/>
    <Synchronization>Asynchronous</Synchronization>
    <Type>10002</Type>
    <SequenceNumber>10000</SequenceNumber>
    <Assembly>Microsoft.RTG.EventReceivers, Version=1.0.0.0, Culture=neutral, PublicKeyToken=12dc7f0b648efec3</Assembly>
    <Class>Microsoft.RTG.EventReceivers.AssetFileEventReceiver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e5351508-46ca-4454-b07c-bc767568d5f1" ContentTypeId="0x0101009F858E1B7D9342B795C788B53F54E138"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5.xml><?xml version="1.0" encoding="utf-8"?>
<ct:contentTypeSchema xmlns:ct="http://schemas.microsoft.com/office/2006/metadata/contentType" xmlns:ma="http://schemas.microsoft.com/office/2006/metadata/properties/metaAttributes" ct:_="" ma:_="" ma:contentTypeName="RTG Asset File" ma:contentTypeID="0x0101009F858E1B7D9342B795C788B53F54E1380091B2ACDBF8CC8745AF6BBB268F89ECBF" ma:contentTypeVersion="1" ma:contentTypeDescription="Crear nuevo documento." ma:contentTypeScope="" ma:versionID="b775c03566686602620a201f6744a40b">
  <xsd:schema xmlns:xsd="http://www.w3.org/2001/XMLSchema" xmlns:xs="http://www.w3.org/2001/XMLSchema" xmlns:p="http://schemas.microsoft.com/office/2006/metadata/properties" targetNamespace="http://schemas.microsoft.com/office/2006/metadata/properties" ma:root="true" ma:fieldsID="ebba8a198e9bb40c3eeca6d0bd41257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50B75D-243C-457B-8958-4F95BD31B0DC}">
  <ds:schemaRefs>
    <ds:schemaRef ds:uri="http://schemas.microsoft.com/sharepoint/events"/>
  </ds:schemaRefs>
</ds:datastoreItem>
</file>

<file path=customXml/itemProps2.xml><?xml version="1.0" encoding="utf-8"?>
<ds:datastoreItem xmlns:ds="http://schemas.openxmlformats.org/officeDocument/2006/customXml" ds:itemID="{4FA0A707-7857-4B74-A994-42FA3B6A9614}">
  <ds:schemaRefs>
    <ds:schemaRef ds:uri="http://schemas.microsoft.com/sharepoint/v3/contenttype/forms"/>
  </ds:schemaRefs>
</ds:datastoreItem>
</file>

<file path=customXml/itemProps3.xml><?xml version="1.0" encoding="utf-8"?>
<ds:datastoreItem xmlns:ds="http://schemas.openxmlformats.org/officeDocument/2006/customXml" ds:itemID="{7B7799AE-5935-4791-AB97-7DFEB3E9DB45}">
  <ds:schemaRefs>
    <ds:schemaRef ds:uri="Microsoft.SharePoint.Taxonomy.ContentTypeSync"/>
  </ds:schemaRefs>
</ds:datastoreItem>
</file>

<file path=customXml/itemProps4.xml><?xml version="1.0" encoding="utf-8"?>
<ds:datastoreItem xmlns:ds="http://schemas.openxmlformats.org/officeDocument/2006/customXml" ds:itemID="{2C8098EC-BD0F-4988-8F2F-6892F80F8076}">
  <ds:schemaRefs>
    <ds:schemaRef ds:uri="http://schemas.microsoft.com/office/2006/documentManagement/types"/>
    <ds:schemaRef ds:uri="http://schemas.microsoft.com/office/2006/metadata/properties"/>
    <ds:schemaRef ds:uri="http://purl.org/dc/terms/"/>
    <ds:schemaRef ds:uri="http://purl.org/dc/dcmitype/"/>
    <ds:schemaRef ds:uri="http://www.w3.org/XML/1998/namespace"/>
    <ds:schemaRef ds:uri="http://purl.org/dc/elements/1.1/"/>
    <ds:schemaRef ds:uri="http://schemas.microsoft.com/office/infopath/2007/PartnerControls"/>
    <ds:schemaRef ds:uri="http://schemas.openxmlformats.org/package/2006/metadata/core-properties"/>
  </ds:schemaRefs>
</ds:datastoreItem>
</file>

<file path=customXml/itemProps5.xml><?xml version="1.0" encoding="utf-8"?>
<ds:datastoreItem xmlns:ds="http://schemas.openxmlformats.org/officeDocument/2006/customXml" ds:itemID="{0208E0F4-FE14-4B82-B27A-0E40833F27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66473</TotalTime>
  <Words>2272</Words>
  <Application>Microsoft Office PowerPoint</Application>
  <PresentationFormat>Widescreen</PresentationFormat>
  <Paragraphs>387</Paragraphs>
  <Slides>54</Slides>
  <Notes>40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54</vt:i4>
      </vt:variant>
    </vt:vector>
  </HeadingPairs>
  <TitlesOfParts>
    <vt:vector size="67" baseType="lpstr">
      <vt:lpstr>Arial</vt:lpstr>
      <vt:lpstr>Calibri</vt:lpstr>
      <vt:lpstr>Century Gothic</vt:lpstr>
      <vt:lpstr>Consolas</vt:lpstr>
      <vt:lpstr>Courier New</vt:lpstr>
      <vt:lpstr>Quattrocento Sans</vt:lpstr>
      <vt:lpstr>Segoe Pro Light</vt:lpstr>
      <vt:lpstr>Segoe UI</vt:lpstr>
      <vt:lpstr>Segoe UI Light</vt:lpstr>
      <vt:lpstr>Segoe UI Semibold</vt:lpstr>
      <vt:lpstr>Wingdings</vt:lpstr>
      <vt:lpstr>PEI</vt:lpstr>
      <vt:lpstr>Baufest</vt:lpstr>
      <vt:lpstr>PowerPoint Presentation</vt:lpstr>
      <vt:lpstr>Sobre el Instructor</vt:lpstr>
      <vt:lpstr>Sobre el Instructor</vt:lpstr>
      <vt:lpstr>Sobre el Instructor</vt:lpstr>
      <vt:lpstr>Objetivos del Módulo</vt:lpstr>
      <vt:lpstr>Agenda – Por la mañana</vt:lpstr>
      <vt:lpstr>Agenda – Por la tarde</vt:lpstr>
      <vt:lpstr>PowerPoint Presentation</vt:lpstr>
      <vt:lpstr>¿Qué es un Objeto?</vt:lpstr>
      <vt:lpstr>¿Qué es un Objeto?</vt:lpstr>
      <vt:lpstr>¿Qué es un Objeto?</vt:lpstr>
      <vt:lpstr>Características Fundamentales </vt:lpstr>
      <vt:lpstr>Comportamiento</vt:lpstr>
      <vt:lpstr>Implementación</vt:lpstr>
      <vt:lpstr>Mensajes y Métodos</vt:lpstr>
      <vt:lpstr>Identidad</vt:lpstr>
      <vt:lpstr>Referencia</vt:lpstr>
      <vt:lpstr>Estado Interno</vt:lpstr>
      <vt:lpstr>PowerPoint Presentation</vt:lpstr>
      <vt:lpstr>¿Qué es una Clase?</vt:lpstr>
      <vt:lpstr>¿Qué es una Clase?</vt:lpstr>
      <vt:lpstr>Definiciones</vt:lpstr>
      <vt:lpstr>Modificadores de Acceso</vt:lpstr>
      <vt:lpstr>PowerPoint Presentation</vt:lpstr>
      <vt:lpstr>Clases abstractas</vt:lpstr>
      <vt:lpstr>Clases abstractas con elementos abstractos </vt:lpstr>
      <vt:lpstr>Interfaces</vt:lpstr>
      <vt:lpstr>PowerPoint Presentation</vt:lpstr>
      <vt:lpstr>Características de la POO (I): Abstracción</vt:lpstr>
      <vt:lpstr>Características de la POO (I): Encapsulamiento</vt:lpstr>
      <vt:lpstr>Características de la POO (I): Responsabilidad</vt:lpstr>
      <vt:lpstr>Características de la POO (I): Cohesión y acoplamiento</vt:lpstr>
      <vt:lpstr>PowerPoint Presentation</vt:lpstr>
      <vt:lpstr>Características de la POO (II): Herencia</vt:lpstr>
      <vt:lpstr>Características de la POO (II): Herencia (ejercicio)</vt:lpstr>
      <vt:lpstr>Características de la POO (II): Composición</vt:lpstr>
      <vt:lpstr>Características de la POO (II): Composición (ejercicio)</vt:lpstr>
      <vt:lpstr>PowerPoint Presentation</vt:lpstr>
      <vt:lpstr>Herencia vs Composición</vt:lpstr>
      <vt:lpstr>Polimorfismo</vt:lpstr>
      <vt:lpstr>PowerPoint Presentation</vt:lpstr>
      <vt:lpstr>¿Qué es una colección?</vt:lpstr>
      <vt:lpstr>Tipos de colecciones</vt:lpstr>
      <vt:lpstr>Declarar colecciones</vt:lpstr>
      <vt:lpstr>¿Qué podemos hacer con una colección?</vt:lpstr>
      <vt:lpstr>¿Como operamos con colecciones?</vt:lpstr>
      <vt:lpstr>Métodos de las colecciones</vt:lpstr>
      <vt:lpstr>Métodos de las colecciones</vt:lpstr>
      <vt:lpstr>Métodos de las colecciones</vt:lpstr>
      <vt:lpstr>Métodos de las colecciones</vt:lpstr>
      <vt:lpstr>Métodos de las colecciones</vt:lpstr>
      <vt:lpstr>Links</vt:lpstr>
      <vt:lpstr>¿Preguntas?</vt:lpstr>
      <vt:lpstr>¡Muchas Gracias por Participar!</vt:lpstr>
    </vt:vector>
  </TitlesOfParts>
  <Company>baufest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PEI</dc:title>
  <dc:creator>fmagallanes</dc:creator>
  <cp:keywords/>
  <dc:description/>
  <cp:lastModifiedBy>Gonzalo Moares</cp:lastModifiedBy>
  <cp:revision>1383</cp:revision>
  <dcterms:created xsi:type="dcterms:W3CDTF">2013-09-25T20:22:51Z</dcterms:created>
  <dcterms:modified xsi:type="dcterms:W3CDTF">2019-03-13T03:47:22Z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0x0101009F858E1B7D9342B795C788B53F54E1380091B2ACDBF8CC8745AF6BBB268F89ECBF</vt:lpwstr>
  </property>
  <property fmtid="{D5CDD505-2E9C-101B-9397-08002B2CF9AE}" pid="3" name="TaxKeyword">
    <vt:lpwstr>274;#Yammer|11111111-1111-1111-1111-111111111111;#273;#Office 365|11111111-1111-1111-1111-111111111111;#276;#SharePoint|11111111-1111-1111-1111-111111111111</vt:lpwstr>
  </property>
  <property fmtid="{D5CDD505-2E9C-101B-9397-08002B2CF9AE}" pid="4" name="Audiences">
    <vt:lpwstr/>
  </property>
  <property fmtid="{D5CDD505-2E9C-101B-9397-08002B2CF9AE}" pid="5" name="Capabilities">
    <vt:lpwstr/>
  </property>
  <property fmtid="{D5CDD505-2E9C-101B-9397-08002B2CF9AE}" pid="6" name="Region">
    <vt:lpwstr/>
  </property>
  <property fmtid="{D5CDD505-2E9C-101B-9397-08002B2CF9AE}" pid="7" name="Segments">
    <vt:lpwstr/>
  </property>
  <property fmtid="{D5CDD505-2E9C-101B-9397-08002B2CF9AE}" pid="8" name="Confidentiality">
    <vt:lpwstr>21;#Microsoft confidential|461efa83-0283-486a-a8d5-943328f3693f</vt:lpwstr>
  </property>
  <property fmtid="{D5CDD505-2E9C-101B-9397-08002B2CF9AE}" pid="9" name="ActivitiesAndPrograms">
    <vt:lpwstr>12990;#Microsoft product launch campaigns|e634bb7f-b77b-4305-b346-03da1c4c6f6e;#17801;#customer previews|e2bbe8c6-02ca-433d-b282-9f545cdfab07</vt:lpwstr>
  </property>
  <property fmtid="{D5CDD505-2E9C-101B-9397-08002B2CF9AE}" pid="10" name="Partners">
    <vt:lpwstr/>
  </property>
  <property fmtid="{D5CDD505-2E9C-101B-9397-08002B2CF9AE}" pid="11" name="Groups">
    <vt:lpwstr/>
  </property>
  <property fmtid="{D5CDD505-2E9C-101B-9397-08002B2CF9AE}" pid="12" name="Topics">
    <vt:lpwstr/>
  </property>
  <property fmtid="{D5CDD505-2E9C-101B-9397-08002B2CF9AE}" pid="13" name="Industries">
    <vt:lpwstr/>
  </property>
  <property fmtid="{D5CDD505-2E9C-101B-9397-08002B2CF9AE}" pid="14" name="Roles">
    <vt:lpwstr/>
  </property>
  <property fmtid="{D5CDD505-2E9C-101B-9397-08002B2CF9AE}" pid="15" name="SMSGDomain">
    <vt:lpwstr>13357;#Microsoft Office Division|998d7cd0-7f52-4d06-a505-529ce4856340;#12156;#SharePoint Marketing Group|38fce096-29c2-492a-80df-81d2fa31b3d6</vt:lpwstr>
  </property>
  <property fmtid="{D5CDD505-2E9C-101B-9397-08002B2CF9AE}" pid="16" name="Competitors">
    <vt:lpwstr/>
  </property>
  <property fmtid="{D5CDD505-2E9C-101B-9397-08002B2CF9AE}" pid="17" name="BusinessArchitecture">
    <vt:lpwstr/>
  </property>
  <property fmtid="{D5CDD505-2E9C-101B-9397-08002B2CF9AE}" pid="18" name="Products">
    <vt:lpwstr>10899;#Microsoft Office|3a4e9862-cdce-4bdc-8664-91038e3eb1e9;#16039;#Microsoft Office future versions|b77148c7-a73d-44bc-a163-bb7920270559;#14528;#Microsoft SharePoint|58fdf744-ba0b-4be8-990e-0d9024c872fd;#18186;#Microsoft SharePoint Server 2013 (Version)</vt:lpwstr>
  </property>
  <property fmtid="{D5CDD505-2E9C-101B-9397-08002B2CF9AE}" pid="19" name="_dlc_policyId">
    <vt:lpwstr/>
  </property>
  <property fmtid="{D5CDD505-2E9C-101B-9397-08002B2CF9AE}" pid="20" name="ItemRetentionFormula">
    <vt:lpwstr/>
  </property>
  <property fmtid="{D5CDD505-2E9C-101B-9397-08002B2CF9AE}" pid="21" name="ItemType">
    <vt:lpwstr>10070;#presentation slides|3ba3fe7b-e0a0-4921-8b33-d25a05c69d10</vt:lpwstr>
  </property>
  <property fmtid="{D5CDD505-2E9C-101B-9397-08002B2CF9AE}" pid="22" name="LastUpdatedByBatchTagging">
    <vt:bool>false</vt:bool>
  </property>
  <property fmtid="{D5CDD505-2E9C-101B-9397-08002B2CF9AE}" pid="23" name="Languages">
    <vt:lpwstr/>
  </property>
  <property fmtid="{D5CDD505-2E9C-101B-9397-08002B2CF9AE}" pid="24" name="_dlc_DocIdItemGuid">
    <vt:lpwstr>1a6e5196-2108-4f34-a645-44c6da67e10a</vt:lpwstr>
  </property>
  <property fmtid="{D5CDD505-2E9C-101B-9397-08002B2CF9AE}" pid="25" name="WorkflowCreationPath">
    <vt:lpwstr>d3765c0c-e2b5-4307-934b-d5d862e93ab3,3;d3765c0c-e2b5-4307-934b-d5d862e93ab3,3;</vt:lpwstr>
  </property>
  <property fmtid="{D5CDD505-2E9C-101B-9397-08002B2CF9AE}" pid="26" name="IsMyDocuments">
    <vt:bool>true</vt:bool>
  </property>
  <property fmtid="{D5CDD505-2E9C-101B-9397-08002B2CF9AE}" pid="27" name="WorkflowChangePath">
    <vt:lpwstr>d3765c0c-e2b5-4307-934b-d5d862e93ab3,4;d3765c0c-e2b5-4307-934b-d5d862e93ab3,4;d3765c0c-e2b5-4307-934b-d5d862e93ab3,9;d3765c0c-e2b5-4307-934b-d5d862e93ab3,9;d3765c0c-e2b5-4307-934b-d5d862e93ab3,14;d3765c0c-e2b5-4307-934b-d5d862e93ab3,20;</vt:lpwstr>
  </property>
  <property fmtid="{D5CDD505-2E9C-101B-9397-08002B2CF9AE}" pid="28" name="messageframeworktype">
    <vt:lpwstr/>
  </property>
  <property fmtid="{D5CDD505-2E9C-101B-9397-08002B2CF9AE}" pid="29" name="SMSGTags">
    <vt:lpwstr/>
  </property>
  <property fmtid="{D5CDD505-2E9C-101B-9397-08002B2CF9AE}" pid="30" name="EnterpriseDomainTags">
    <vt:lpwstr/>
  </property>
  <property fmtid="{D5CDD505-2E9C-101B-9397-08002B2CF9AE}" pid="31" name="EnterpriseDomainTagsTaxHTField0">
    <vt:lpwstr/>
  </property>
  <property fmtid="{D5CDD505-2E9C-101B-9397-08002B2CF9AE}" pid="32" name="_docset_NoMedatataSyncRequired">
    <vt:lpwstr>False</vt:lpwstr>
  </property>
  <property fmtid="{D5CDD505-2E9C-101B-9397-08002B2CF9AE}" pid="33" name="SMSGTagsTaxHTField0">
    <vt:lpwstr/>
  </property>
  <property fmtid="{D5CDD505-2E9C-101B-9397-08002B2CF9AE}" pid="34" name="TaxCatchAll">
    <vt:lpwstr>11;#Office 365;#3;#Yammer;#14;#SharePoint</vt:lpwstr>
  </property>
  <property fmtid="{D5CDD505-2E9C-101B-9397-08002B2CF9AE}" pid="35" name="TaxKeywordTaxHTField">
    <vt:lpwstr>Office 365|11111111-1111-1111-1111-111111111111;Yammer|11111111-1111-1111-1111-111111111111;SharePoint|11111111-1111-1111-1111-111111111111</vt:lpwstr>
  </property>
</Properties>
</file>