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sldIdLst>
    <p:sldId id="256" r:id="rId3"/>
    <p:sldId id="257" r:id="rId4"/>
    <p:sldId id="258" r:id="rId5"/>
    <p:sldId id="259" r:id="rId6"/>
    <p:sldId id="280" r:id="rId7"/>
    <p:sldId id="278" r:id="rId8"/>
    <p:sldId id="281" r:id="rId9"/>
    <p:sldId id="282" r:id="rId10"/>
    <p:sldId id="283" r:id="rId11"/>
    <p:sldId id="268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50" autoAdjust="0"/>
    <p:restoredTop sz="94660"/>
  </p:normalViewPr>
  <p:slideViewPr>
    <p:cSldViewPr>
      <p:cViewPr varScale="1">
        <p:scale>
          <a:sx n="69" d="100"/>
          <a:sy n="69" d="100"/>
        </p:scale>
        <p:origin x="17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57384-C96E-4B7C-9B4F-6BEB9FD9F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1E8C56-2B65-4288-8778-8911EA143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748177-7FC5-436E-AEA7-489E86C7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D36D-9C18-416C-BB84-C069C38FF637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80984E-DB7C-4246-B8AE-9C397698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DC66EC-2C25-4456-939C-A4AC51D7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E6D5-7458-4629-8542-32BA6026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42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92CD0-B925-42BB-A55C-5012D910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2AE9A6-DAEF-45D2-A5C8-42F575549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1D2032-AE00-4E7F-AC30-5DA8380A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D36D-9C18-416C-BB84-C069C38FF637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F0889E-DA65-494D-BA60-7084B2E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855C8E-649B-42AA-B602-3E7F0E7A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E6D5-7458-4629-8542-32BA6026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45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2770AF-76C4-49EA-AEB0-FB0BDD901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B1738C-3EE1-46A7-8D4C-65B1DA239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422D46-5A5B-4D76-8837-600A2E55B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D36D-9C18-416C-BB84-C069C38FF637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103328-DBB4-46F6-8B65-784E4596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BC7D76-304A-43CF-81FF-71F02750E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E6D5-7458-4629-8542-32BA6026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889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AE5D36D-9C18-416C-BB84-C069C38FF637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167E6D5-7458-4629-8542-32BA6026FE1F}" type="slidenum">
              <a:rPr lang="pt-BR" smtClean="0"/>
              <a:t>‹nº›</a:t>
            </a:fld>
            <a:endParaRPr lang="pt-BR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9309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D36D-9C18-416C-BB84-C069C38FF637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E6D5-7458-4629-8542-32BA6026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875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D36D-9C18-416C-BB84-C069C38FF637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E6D5-7458-4629-8542-32BA6026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6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D36D-9C18-416C-BB84-C069C38FF637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E6D5-7458-4629-8542-32BA6026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777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D36D-9C18-416C-BB84-C069C38FF637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E6D5-7458-4629-8542-32BA6026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433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D36D-9C18-416C-BB84-C069C38FF637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E6D5-7458-4629-8542-32BA6026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450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D36D-9C18-416C-BB84-C069C38FF637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E6D5-7458-4629-8542-32BA6026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695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D36D-9C18-416C-BB84-C069C38FF637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E6D5-7458-4629-8542-32BA6026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11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98C8A-94D9-4C0F-8173-8503582AB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40A38C-BDFA-4844-8D99-D7A669626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E187BA-59E1-428F-9E71-C8DEF923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D36D-9C18-416C-BB84-C069C38FF637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7CD54A-D71E-46E3-9211-F93413EC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F551F6-4FF7-457D-A7CB-48F25512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E6D5-7458-4629-8542-32BA6026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3633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D36D-9C18-416C-BB84-C069C38FF637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E6D5-7458-4629-8542-32BA6026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815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D36D-9C18-416C-BB84-C069C38FF637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E6D5-7458-4629-8542-32BA6026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305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D36D-9C18-416C-BB84-C069C38FF637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E6D5-7458-4629-8542-32BA6026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329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D36D-9C18-416C-BB84-C069C38FF637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E6D5-7458-4629-8542-32BA6026FE1F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85828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D36D-9C18-416C-BB84-C069C38FF637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E6D5-7458-4629-8542-32BA6026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733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D36D-9C18-416C-BB84-C069C38FF637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E6D5-7458-4629-8542-32BA6026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6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D36D-9C18-416C-BB84-C069C38FF637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E6D5-7458-4629-8542-32BA6026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2058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D36D-9C18-416C-BB84-C069C38FF637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E6D5-7458-4629-8542-32BA6026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4926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D36D-9C18-416C-BB84-C069C38FF637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E6D5-7458-4629-8542-32BA6026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6143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98C8A-94D9-4C0F-8173-8503582AB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40A38C-BDFA-4844-8D99-D7A669626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E187BA-59E1-428F-9E71-C8DEF923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D36D-9C18-416C-BB84-C069C38FF637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7CD54A-D71E-46E3-9211-F93413EC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F551F6-4FF7-457D-A7CB-48F25512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E6D5-7458-4629-8542-32BA6026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12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E3D2C-8139-4B08-8441-6339DBF2F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EC654F-1143-4E45-B30A-95FC799E6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50FDD5-8188-4DEE-8033-8AAF4A22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D36D-9C18-416C-BB84-C069C38FF637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1061C2-A946-4019-9E76-D57E7093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9E63A2-48F9-49A4-A62B-7E42F10B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E6D5-7458-4629-8542-32BA6026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44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73A70-16A6-454D-9C47-B2DA7EE9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7BFDE6-8333-4E22-BCA3-D36F883AF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1BB8EF-A379-413C-B323-198F73A2F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608913-534D-4AA2-99D9-064B77FDB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D36D-9C18-416C-BB84-C069C38FF637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E57643-20A1-482F-923F-224557F3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6EDAF9-AE12-4F7B-8E90-BADC06E5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E6D5-7458-4629-8542-32BA6026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87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21EBA-7737-45B0-983B-21A47A759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6F44CF-B0AE-43EE-AF66-4804F4752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AB1EB9-8808-4FAD-B9F7-08F285E9C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E03C868-D3C2-4400-BA2A-FE1067DE4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14115EF-F61E-48CA-800D-09746F7D0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53EF5C8-B61D-42CC-9B78-C8FA6434E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D36D-9C18-416C-BB84-C069C38FF637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8CA598-9E31-4A6C-AF2A-7954528E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CC1ABB-CB08-40FF-A4AE-804952B0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E6D5-7458-4629-8542-32BA6026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69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8F9BD-F9EB-46B0-B4D3-1E142B5B3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62EF138-20A6-4391-825E-A9C8ACAE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D36D-9C18-416C-BB84-C069C38FF637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549E3BE-D563-4135-9BF9-3F6D4EC8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32F68CD-47A6-4647-9AE6-BB8F51C5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E6D5-7458-4629-8542-32BA6026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01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383B18C-7EAC-413C-9433-DEAEDAFED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D36D-9C18-416C-BB84-C069C38FF637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518E3EB-DB94-4B7A-AFD7-6BC0B0295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B18F12C-212E-4183-BB9D-5A2EC10D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E6D5-7458-4629-8542-32BA6026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392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7B254-2E5E-4199-B17C-F828BB803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6FC1D7-3770-462A-A93A-B99FDEE19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338775-F906-4038-A28F-040A386D7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6C3BB-F418-46F2-BE0E-7044580EF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D36D-9C18-416C-BB84-C069C38FF637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4DC566-CC40-4CB6-8F4C-915D46DC8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054DAB-3EAA-429D-8E09-F8035E12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E6D5-7458-4629-8542-32BA6026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99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B5766-7367-4BF9-9FA8-F9A683BC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30F8C70-D012-4093-A807-8494C1220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960335-1809-4CD5-A507-3C8A03BF2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4384DE-9524-4204-8AEB-4E479D0F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D36D-9C18-416C-BB84-C069C38FF637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1056DC-2634-4DE6-8FA5-37A7BE08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533F74-E64E-46F2-A7A4-962CD67C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E6D5-7458-4629-8542-32BA6026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99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739869E-33E4-432B-8A80-ACB5F78D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6D42EF-AB3D-4182-85D9-D9C40B911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D145E8-B911-4EE4-B998-473EB12A7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5D36D-9C18-416C-BB84-C069C38FF637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17B986-6C85-4691-A660-1937C0241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B389C9-8B99-48D9-BF25-8C458CC71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7E6D5-7458-4629-8542-32BA6026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36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AE5D36D-9C18-416C-BB84-C069C38FF637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167E6D5-7458-4629-8542-32BA6026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45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S0QBOxY_aQ&amp;t=7s" TargetMode="External"/><Relationship Id="rId2" Type="http://schemas.openxmlformats.org/officeDocument/2006/relationships/hyperlink" Target="https://www.youtube.com/watch?v=mFdUqqwzbVs" TargetMode="Externa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21420000">
            <a:off x="213904" y="789920"/>
            <a:ext cx="7667916" cy="151507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latin typeface="Arial Black" panose="020B0A04020102020204" pitchFamily="34" charset="0"/>
              </a:rPr>
              <a:t>PWEB  </a:t>
            </a:r>
            <a:br>
              <a:rPr lang="pt-BR" sz="4000" dirty="0">
                <a:latin typeface="Arial Black" panose="020B0A04020102020204" pitchFamily="34" charset="0"/>
              </a:rPr>
            </a:br>
            <a:r>
              <a:rPr lang="pt-BR" sz="3600" dirty="0">
                <a:latin typeface="Arial Black" panose="020B0A04020102020204" pitchFamily="34" charset="0"/>
              </a:rPr>
              <a:t>programação para Web II</a:t>
            </a:r>
            <a:endParaRPr lang="pt-BR" sz="4000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 rot="21420000">
            <a:off x="3058717" y="2621209"/>
            <a:ext cx="5203851" cy="1441756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</a:pPr>
            <a:r>
              <a:rPr lang="pt-BR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Professora</a:t>
            </a:r>
          </a:p>
          <a:p>
            <a:pPr algn="l">
              <a:lnSpc>
                <a:spcPct val="110000"/>
              </a:lnSpc>
            </a:pPr>
            <a:r>
              <a:rPr lang="pt-B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Rosiane</a:t>
            </a:r>
            <a:r>
              <a:rPr lang="pt-B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Wolf Luz - </a:t>
            </a:r>
          </a:p>
        </p:txBody>
      </p:sp>
      <p:pic>
        <p:nvPicPr>
          <p:cNvPr id="16" name="Graphic 6" descr="Laptop">
            <a:extLst>
              <a:ext uri="{FF2B5EF4-FFF2-40B4-BE49-F238E27FC236}">
                <a16:creationId xmlns:a16="http://schemas.microsoft.com/office/drawing/2014/main" id="{C16DB064-1E9D-4F9B-94C5-23EE61309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21420000">
            <a:off x="397962" y="2540345"/>
            <a:ext cx="2567333" cy="23322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77830-3734-457D-8854-A889E89E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EB800D-566A-442F-A46C-FF641570D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Evolução dos computadores: </a:t>
            </a:r>
            <a:r>
              <a:rPr lang="pt-BR" dirty="0">
                <a:hlinkClick r:id="rId2"/>
              </a:rPr>
              <a:t>https://www.youtube.com/watch?v=mFdUqqwzbVs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r>
              <a:rPr lang="pt-BR" dirty="0"/>
              <a:t>Os números e a invenção do computador</a:t>
            </a:r>
          </a:p>
          <a:p>
            <a:r>
              <a:rPr lang="pt-BR" dirty="0">
                <a:hlinkClick r:id="rId3"/>
              </a:rPr>
              <a:t>https://www.youtube.com/watch?v=aS0QBOxY_aQ&amp;t=7s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665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AD77501-62DB-4749-9561-E0D51FEE9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11" y="550915"/>
            <a:ext cx="8178799" cy="3905376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CA042F1-2F57-4AB4-BD19-EEF93D04F9F8}"/>
              </a:ext>
            </a:extLst>
          </p:cNvPr>
          <p:cNvSpPr txBox="1"/>
          <p:nvPr/>
        </p:nvSpPr>
        <p:spPr>
          <a:xfrm>
            <a:off x="335820" y="5385207"/>
            <a:ext cx="409674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/>
              <a:t>Apenas leitura</a:t>
            </a:r>
          </a:p>
          <a:p>
            <a:r>
              <a:rPr lang="pt-BR" sz="2000" dirty="0"/>
              <a:t>Não permite alteração no conteúdo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AFB4AF7-E2AE-4746-9E8A-134CB6569300}"/>
              </a:ext>
            </a:extLst>
          </p:cNvPr>
          <p:cNvSpPr txBox="1"/>
          <p:nvPr/>
        </p:nvSpPr>
        <p:spPr>
          <a:xfrm>
            <a:off x="4859391" y="5268659"/>
            <a:ext cx="409674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/>
              <a:t>Permite interação com conteúdo</a:t>
            </a:r>
          </a:p>
          <a:p>
            <a:r>
              <a:rPr lang="pt-BR" sz="2000" dirty="0"/>
              <a:t>Consultas, buscar conteúdo, cadastro..</a:t>
            </a:r>
          </a:p>
        </p:txBody>
      </p:sp>
      <p:sp>
        <p:nvSpPr>
          <p:cNvPr id="25" name="Seta: para Baixo 24">
            <a:extLst>
              <a:ext uri="{FF2B5EF4-FFF2-40B4-BE49-F238E27FC236}">
                <a16:creationId xmlns:a16="http://schemas.microsoft.com/office/drawing/2014/main" id="{835CCACE-577D-4F80-8FAA-BA6F3F6F96B7}"/>
              </a:ext>
            </a:extLst>
          </p:cNvPr>
          <p:cNvSpPr/>
          <p:nvPr/>
        </p:nvSpPr>
        <p:spPr>
          <a:xfrm rot="10800000">
            <a:off x="2267744" y="4645795"/>
            <a:ext cx="432048" cy="70788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: para Baixo 25">
            <a:extLst>
              <a:ext uri="{FF2B5EF4-FFF2-40B4-BE49-F238E27FC236}">
                <a16:creationId xmlns:a16="http://schemas.microsoft.com/office/drawing/2014/main" id="{9B6F7D50-06B9-4358-8039-D20F1589C918}"/>
              </a:ext>
            </a:extLst>
          </p:cNvPr>
          <p:cNvSpPr/>
          <p:nvPr/>
        </p:nvSpPr>
        <p:spPr>
          <a:xfrm rot="10800000">
            <a:off x="6444208" y="4532062"/>
            <a:ext cx="432049" cy="6763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02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Competências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4351" y="1678769"/>
            <a:ext cx="7797662" cy="3046375"/>
          </a:xfrm>
        </p:spPr>
        <p:txBody>
          <a:bodyPr>
            <a:normAutofit/>
          </a:bodyPr>
          <a:lstStyle/>
          <a:p>
            <a:pPr marL="624078" indent="-514350" algn="just">
              <a:lnSpc>
                <a:spcPct val="150000"/>
              </a:lnSpc>
              <a:buClr>
                <a:srgbClr val="C00000"/>
              </a:buClr>
              <a:buSzPct val="100000"/>
              <a:buAutoNum type="arabicPeriod"/>
            </a:pPr>
            <a:r>
              <a:rPr lang="pt-BR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dirty="0">
                <a:latin typeface="Abadi" panose="020B0604020104020204" pitchFamily="34" charset="0"/>
              </a:rPr>
              <a:t>Desenvolver sistemas para internet utilizando persistência em banco de dados, interface com o usuário e programação em lado servidor. </a:t>
            </a:r>
            <a:endParaRPr lang="pt-BR" sz="2800" b="1" dirty="0">
              <a:latin typeface="Abadi" panose="020B0604020104020204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797662" cy="1151965"/>
          </a:xfrm>
        </p:spPr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Habilidades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196752"/>
            <a:ext cx="8003287" cy="4032448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spcBef>
                <a:spcPts val="1800"/>
              </a:spcBef>
              <a:buNone/>
            </a:pPr>
            <a:r>
              <a:rPr lang="pt-BR" sz="2800" b="1" dirty="0">
                <a:solidFill>
                  <a:srgbClr val="FF0000"/>
                </a:solidFill>
                <a:latin typeface="Abadi" panose="020B0604020104020204" pitchFamily="34" charset="0"/>
                <a:cs typeface="Arial" pitchFamily="34" charset="0"/>
              </a:rPr>
              <a:t>1.1</a:t>
            </a:r>
            <a:r>
              <a:rPr lang="pt-BR" sz="2800" b="1" dirty="0">
                <a:solidFill>
                  <a:srgbClr val="C00000"/>
                </a:solidFill>
                <a:latin typeface="Abadi" panose="020B0604020104020204" pitchFamily="34" charset="0"/>
                <a:cs typeface="Arial" pitchFamily="34" charset="0"/>
              </a:rPr>
              <a:t>.</a:t>
            </a:r>
            <a:r>
              <a:rPr lang="pt-BR" sz="3200" b="1" dirty="0">
                <a:solidFill>
                  <a:srgbClr val="C00000"/>
                </a:solidFill>
                <a:latin typeface="Abadi" panose="020B0604020104020204" pitchFamily="34" charset="0"/>
                <a:cs typeface="Arial" pitchFamily="34" charset="0"/>
              </a:rPr>
              <a:t> </a:t>
            </a:r>
            <a:r>
              <a:rPr lang="pt-BR" sz="2800" b="1" dirty="0">
                <a:latin typeface="Abadi" panose="020B0604020104020204" pitchFamily="34" charset="0"/>
              </a:rPr>
              <a:t>Codificar software em linguagem para Web. </a:t>
            </a:r>
          </a:p>
          <a:p>
            <a:pPr algn="just">
              <a:lnSpc>
                <a:spcPct val="150000"/>
              </a:lnSpc>
              <a:spcBef>
                <a:spcPts val="1800"/>
              </a:spcBef>
              <a:buNone/>
            </a:pPr>
            <a:r>
              <a:rPr lang="pt-BR" sz="2800" b="1" dirty="0">
                <a:solidFill>
                  <a:srgbClr val="FF0000"/>
                </a:solidFill>
                <a:latin typeface="Abadi" panose="020B0604020104020204" pitchFamily="34" charset="0"/>
              </a:rPr>
              <a:t>1.2</a:t>
            </a:r>
            <a:r>
              <a:rPr lang="pt-BR" sz="2800" b="1" dirty="0">
                <a:latin typeface="Abadi" panose="020B0604020104020204" pitchFamily="34" charset="0"/>
              </a:rPr>
              <a:t> Utilizar banco de dados relacionais para persistência dos dados.</a:t>
            </a:r>
          </a:p>
          <a:p>
            <a:pPr algn="just">
              <a:lnSpc>
                <a:spcPct val="150000"/>
              </a:lnSpc>
              <a:spcBef>
                <a:spcPts val="1800"/>
              </a:spcBef>
              <a:buNone/>
            </a:pPr>
            <a:r>
              <a:rPr lang="pt-BR" sz="2800" b="1" dirty="0">
                <a:solidFill>
                  <a:srgbClr val="FF0000"/>
                </a:solidFill>
                <a:latin typeface="Abadi" panose="020B0604020104020204" pitchFamily="34" charset="0"/>
              </a:rPr>
              <a:t>1.3</a:t>
            </a:r>
            <a:r>
              <a:rPr lang="pt-BR" sz="2800" b="1" dirty="0">
                <a:latin typeface="Abadi" panose="020B0604020104020204" pitchFamily="34" charset="0"/>
              </a:rPr>
              <a:t> Utilizar interface baseada em navegador para interação com usuário.</a:t>
            </a:r>
            <a:endParaRPr lang="pt-BR" sz="2800" b="1" dirty="0">
              <a:latin typeface="Abadi" panose="020B0604020104020204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71047" y="162320"/>
            <a:ext cx="7797662" cy="907116"/>
          </a:xfrm>
        </p:spPr>
        <p:txBody>
          <a:bodyPr/>
          <a:lstStyle/>
          <a:p>
            <a:r>
              <a:rPr lang="pt-BR" sz="3600" dirty="0">
                <a:solidFill>
                  <a:srgbClr val="C00000"/>
                </a:solidFill>
              </a:rPr>
              <a:t>Bases Tecnológicas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23529" y="908720"/>
            <a:ext cx="8774076" cy="4824536"/>
          </a:xfrm>
        </p:spPr>
        <p:txBody>
          <a:bodyPr>
            <a:normAutofit/>
          </a:bodyPr>
          <a:lstStyle/>
          <a:p>
            <a:pPr marL="624078" indent="-514350">
              <a:buClr>
                <a:srgbClr val="C00000"/>
              </a:buClr>
              <a:buSzPct val="103000"/>
              <a:buAutoNum type="arabicPeriod"/>
            </a:pPr>
            <a:r>
              <a:rPr lang="pt-BR" sz="2400" b="1" dirty="0">
                <a:latin typeface="Abadi" panose="020B0604020104020204" pitchFamily="34" charset="0"/>
              </a:rPr>
              <a:t>Introdução a scripts lado servido</a:t>
            </a:r>
            <a:r>
              <a:rPr lang="pt-BR" sz="2400" dirty="0">
                <a:latin typeface="Abadi" panose="020B0604020104020204" pitchFamily="34" charset="0"/>
              </a:rPr>
              <a:t>r</a:t>
            </a:r>
          </a:p>
          <a:p>
            <a:pPr marL="1081278" lvl="1" indent="-514350">
              <a:buClr>
                <a:srgbClr val="C00000"/>
              </a:buClr>
              <a:buSzPct val="103000"/>
              <a:buFont typeface="Wingdings" panose="05000000000000000000" pitchFamily="2" charset="2"/>
              <a:buChar char="ü"/>
            </a:pPr>
            <a:r>
              <a:rPr lang="pt-BR" sz="2200" dirty="0">
                <a:latin typeface="Abadi" panose="020B0604020104020204" pitchFamily="34" charset="0"/>
              </a:rPr>
              <a:t> Geração dinâmicas de páginas; </a:t>
            </a:r>
          </a:p>
          <a:p>
            <a:pPr marL="1081278" lvl="1" indent="-514350">
              <a:buClr>
                <a:srgbClr val="C00000"/>
              </a:buClr>
              <a:buSzPct val="103000"/>
              <a:buFont typeface="Wingdings" panose="05000000000000000000" pitchFamily="2" charset="2"/>
              <a:buChar char="ü"/>
            </a:pPr>
            <a:r>
              <a:rPr lang="pt-BR" sz="2200" dirty="0">
                <a:latin typeface="Abadi" panose="020B0604020104020204" pitchFamily="34" charset="0"/>
              </a:rPr>
              <a:t> Arquitetura de aplicações Web em camadas (Cliente/Navegador, Servidor Web, Aplicação); </a:t>
            </a:r>
          </a:p>
          <a:p>
            <a:pPr marL="1081278" lvl="1" indent="-514350">
              <a:buClr>
                <a:srgbClr val="C00000"/>
              </a:buClr>
              <a:buSzPct val="103000"/>
              <a:buFont typeface="Wingdings" panose="05000000000000000000" pitchFamily="2" charset="2"/>
              <a:buChar char="ü"/>
            </a:pPr>
            <a:r>
              <a:rPr lang="pt-BR" sz="2200" dirty="0">
                <a:latin typeface="Abadi" panose="020B0604020104020204" pitchFamily="34" charset="0"/>
              </a:rPr>
              <a:t> Conjunto de tecnologias (Marcação, Estilo, Scripts lado cliente, Scripts lado servidor).</a:t>
            </a:r>
          </a:p>
          <a:p>
            <a:pPr marL="624078" indent="-514350">
              <a:buClr>
                <a:srgbClr val="C00000"/>
              </a:buClr>
              <a:buSzPct val="103000"/>
              <a:buAutoNum type="arabicPeriod"/>
            </a:pPr>
            <a:r>
              <a:rPr lang="pt-BR" sz="2400" dirty="0">
                <a:latin typeface="Abadi" panose="020B0604020104020204" pitchFamily="34" charset="0"/>
              </a:rPr>
              <a:t> </a:t>
            </a:r>
            <a:r>
              <a:rPr lang="pt-BR" sz="2400" b="1" dirty="0">
                <a:latin typeface="Abadi" panose="020B0604020104020204" pitchFamily="34" charset="0"/>
              </a:rPr>
              <a:t>Variáveis e tipos de dados </a:t>
            </a:r>
          </a:p>
          <a:p>
            <a:pPr marL="1081278" lvl="1" indent="-514350">
              <a:buClr>
                <a:srgbClr val="C00000"/>
              </a:buClr>
              <a:buSzPct val="103000"/>
              <a:buFont typeface="Wingdings" panose="05000000000000000000" pitchFamily="2" charset="2"/>
              <a:buChar char="ü"/>
            </a:pPr>
            <a:r>
              <a:rPr lang="pt-BR" sz="2200" dirty="0">
                <a:latin typeface="Abadi" panose="020B0604020104020204" pitchFamily="34" charset="0"/>
              </a:rPr>
              <a:t> Decisão e laços; </a:t>
            </a:r>
          </a:p>
          <a:p>
            <a:pPr marL="1081278" lvl="1" indent="-514350">
              <a:buClr>
                <a:srgbClr val="C00000"/>
              </a:buClr>
              <a:buSzPct val="103000"/>
              <a:buFont typeface="Wingdings" panose="05000000000000000000" pitchFamily="2" charset="2"/>
              <a:buChar char="ü"/>
            </a:pPr>
            <a:r>
              <a:rPr lang="pt-BR" sz="2200" dirty="0">
                <a:latin typeface="Abadi" panose="020B0604020104020204" pitchFamily="34" charset="0"/>
              </a:rPr>
              <a:t> Funções e procedimentos.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71047" y="162320"/>
            <a:ext cx="7797662" cy="907116"/>
          </a:xfrm>
        </p:spPr>
        <p:txBody>
          <a:bodyPr/>
          <a:lstStyle/>
          <a:p>
            <a:r>
              <a:rPr lang="pt-BR" sz="3600" dirty="0">
                <a:solidFill>
                  <a:srgbClr val="C00000"/>
                </a:solidFill>
              </a:rPr>
              <a:t>Bases Tecnológicas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23529" y="908720"/>
            <a:ext cx="8349424" cy="4824536"/>
          </a:xfrm>
        </p:spPr>
        <p:txBody>
          <a:bodyPr>
            <a:normAutofit/>
          </a:bodyPr>
          <a:lstStyle/>
          <a:p>
            <a:pPr marL="109728" indent="0">
              <a:buClr>
                <a:srgbClr val="C00000"/>
              </a:buClr>
              <a:buSzPct val="103000"/>
              <a:buNone/>
            </a:pPr>
            <a:r>
              <a:rPr lang="pt-BR" sz="2400" b="1" dirty="0">
                <a:solidFill>
                  <a:srgbClr val="FF0000"/>
                </a:solidFill>
                <a:latin typeface="Abadi" panose="020B0604020104020204" pitchFamily="34" charset="0"/>
              </a:rPr>
              <a:t>3. </a:t>
            </a:r>
            <a:r>
              <a:rPr lang="pt-BR" sz="2400" b="1" dirty="0">
                <a:latin typeface="Abadi" panose="020B0604020104020204" pitchFamily="34" charset="0"/>
              </a:rPr>
              <a:t>Comunicação entre navegador e aplicação </a:t>
            </a:r>
          </a:p>
          <a:p>
            <a:pPr marL="909828" lvl="1" indent="-342900">
              <a:buClr>
                <a:srgbClr val="C00000"/>
              </a:buClr>
              <a:buSzPct val="103000"/>
              <a:buFont typeface="Wingdings" panose="05000000000000000000" pitchFamily="2" charset="2"/>
              <a:buChar char="ü"/>
            </a:pPr>
            <a:r>
              <a:rPr lang="pt-BR" sz="2400" dirty="0">
                <a:latin typeface="Abadi" panose="020B0604020104020204" pitchFamily="34" charset="0"/>
              </a:rPr>
              <a:t>URL e </a:t>
            </a:r>
            <a:r>
              <a:rPr lang="pt-BR" sz="2400" dirty="0" err="1">
                <a:latin typeface="Abadi" panose="020B0604020104020204" pitchFamily="34" charset="0"/>
              </a:rPr>
              <a:t>QueryString</a:t>
            </a:r>
            <a:r>
              <a:rPr lang="pt-BR" sz="2400" dirty="0">
                <a:latin typeface="Abadi" panose="020B0604020104020204" pitchFamily="34" charset="0"/>
              </a:rPr>
              <a:t>; </a:t>
            </a:r>
          </a:p>
          <a:p>
            <a:pPr marL="909828" lvl="1" indent="-342900">
              <a:buClr>
                <a:srgbClr val="C00000"/>
              </a:buClr>
              <a:buSzPct val="103000"/>
              <a:buFont typeface="Wingdings" panose="05000000000000000000" pitchFamily="2" charset="2"/>
              <a:buChar char="ü"/>
            </a:pPr>
            <a:r>
              <a:rPr lang="pt-BR" sz="2400" dirty="0">
                <a:latin typeface="Abadi" panose="020B0604020104020204" pitchFamily="34" charset="0"/>
              </a:rPr>
              <a:t> Métodos HTTP (POST, GET); </a:t>
            </a:r>
          </a:p>
          <a:p>
            <a:pPr marL="909828" lvl="1" indent="-342900">
              <a:buClr>
                <a:srgbClr val="C00000"/>
              </a:buClr>
              <a:buSzPct val="103000"/>
              <a:buFont typeface="Wingdings" panose="05000000000000000000" pitchFamily="2" charset="2"/>
              <a:buChar char="ü"/>
            </a:pPr>
            <a:r>
              <a:rPr lang="pt-BR" sz="2400" dirty="0">
                <a:latin typeface="Abadi" panose="020B0604020104020204" pitchFamily="34" charset="0"/>
              </a:rPr>
              <a:t> Formulários; </a:t>
            </a:r>
            <a:endParaRPr lang="pt-BR" sz="2400" dirty="0">
              <a:latin typeface="Abadi" panose="020B0604020104020204" pitchFamily="34" charset="0"/>
              <a:cs typeface="Arial" pitchFamily="34" charset="0"/>
            </a:endParaRPr>
          </a:p>
          <a:p>
            <a:pPr marL="566928" indent="-457200">
              <a:buClr>
                <a:srgbClr val="C00000"/>
              </a:buClr>
              <a:buSzPct val="103000"/>
              <a:buAutoNum type="arabicPeriod" startAt="4"/>
            </a:pPr>
            <a:r>
              <a:rPr lang="pt-BR" sz="2400" b="1" dirty="0">
                <a:latin typeface="Abadi" panose="020B0604020104020204" pitchFamily="34" charset="0"/>
              </a:rPr>
              <a:t>Persistência em banco de dados</a:t>
            </a:r>
          </a:p>
          <a:p>
            <a:pPr marL="909828" lvl="1" indent="-342900">
              <a:buClr>
                <a:srgbClr val="C00000"/>
              </a:buClr>
              <a:buSzPct val="103000"/>
              <a:buFont typeface="Wingdings" panose="05000000000000000000" pitchFamily="2" charset="2"/>
              <a:buChar char="ü"/>
            </a:pPr>
            <a:r>
              <a:rPr lang="pt-BR" sz="2400" dirty="0">
                <a:latin typeface="Abadi" panose="020B0604020104020204" pitchFamily="34" charset="0"/>
              </a:rPr>
              <a:t> Conexões;</a:t>
            </a:r>
          </a:p>
          <a:p>
            <a:pPr marL="909828" lvl="1" indent="-342900">
              <a:buClr>
                <a:srgbClr val="C00000"/>
              </a:buClr>
              <a:buSzPct val="103000"/>
              <a:buFont typeface="Wingdings" panose="05000000000000000000" pitchFamily="2" charset="2"/>
              <a:buChar char="ü"/>
            </a:pPr>
            <a:r>
              <a:rPr lang="pt-BR" sz="2400" dirty="0">
                <a:latin typeface="Abadi" panose="020B0604020104020204" pitchFamily="34" charset="0"/>
              </a:rPr>
              <a:t> Execução de comandos SQL; </a:t>
            </a:r>
          </a:p>
          <a:p>
            <a:pPr marL="109728" indent="0">
              <a:buClr>
                <a:srgbClr val="C00000"/>
              </a:buClr>
              <a:buSzPct val="103000"/>
              <a:buNone/>
            </a:pPr>
            <a:r>
              <a:rPr lang="pt-BR" sz="2400" b="1" dirty="0">
                <a:solidFill>
                  <a:srgbClr val="FF0000"/>
                </a:solidFill>
                <a:latin typeface="Abadi" panose="020B0604020104020204" pitchFamily="34" charset="0"/>
              </a:rPr>
              <a:t>5. </a:t>
            </a:r>
            <a:r>
              <a:rPr lang="pt-BR" sz="2400" b="1" dirty="0">
                <a:latin typeface="Abadi" panose="020B0604020104020204" pitchFamily="34" charset="0"/>
              </a:rPr>
              <a:t>Modularização e organização dos programas</a:t>
            </a:r>
            <a:endParaRPr lang="pt-BR" sz="2400" b="1" dirty="0">
              <a:latin typeface="Abadi" panose="020B0604020104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51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05194-D9E8-4F72-A52A-31F0DB9F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pt-BR" b="1" dirty="0">
                <a:solidFill>
                  <a:srgbClr val="FF0000"/>
                </a:solidFill>
              </a:rPr>
              <a:t/>
            </a:r>
            <a:br>
              <a:rPr lang="pt-BR" b="1" dirty="0">
                <a:solidFill>
                  <a:srgbClr val="FF0000"/>
                </a:solidFill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514351" y="1556792"/>
            <a:ext cx="7658049" cy="331118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PHP é uma linguagem de script de servidor e uma ferramenta poderosa para criar páginas da Web dinâmicas e interativas.</a:t>
            </a:r>
            <a:endParaRPr lang="pt-BR" sz="3600" b="1" dirty="0">
              <a:solidFill>
                <a:schemeClr val="accent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618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117FE-2DC8-4151-9073-921ED5FC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11" y="404664"/>
            <a:ext cx="7797662" cy="1151965"/>
          </a:xfrm>
        </p:spPr>
        <p:txBody>
          <a:bodyPr/>
          <a:lstStyle/>
          <a:p>
            <a:r>
              <a:rPr lang="pt-BR" dirty="0" err="1"/>
              <a:t>php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C23F5F-3854-495B-AA2D-A1C140231D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3611" y="1488903"/>
            <a:ext cx="8306121" cy="3880194"/>
          </a:xfrm>
        </p:spPr>
        <p:txBody>
          <a:bodyPr>
            <a:normAutofit/>
          </a:bodyPr>
          <a:lstStyle/>
          <a:p>
            <a:r>
              <a:rPr lang="pt-BR" sz="2400" b="1" dirty="0">
                <a:latin typeface="Abadi" panose="020B0604020104020204" pitchFamily="34" charset="0"/>
              </a:rPr>
              <a:t>PHP é um acrônimo para "PHP: Hypertext </a:t>
            </a:r>
            <a:r>
              <a:rPr lang="pt-BR" sz="2400" b="1" dirty="0" err="1">
                <a:latin typeface="Abadi" panose="020B0604020104020204" pitchFamily="34" charset="0"/>
              </a:rPr>
              <a:t>Preprocessor</a:t>
            </a:r>
            <a:r>
              <a:rPr lang="pt-BR" sz="2400" b="1" dirty="0">
                <a:latin typeface="Abadi" panose="020B0604020104020204" pitchFamily="34" charset="0"/>
              </a:rPr>
              <a:t>"</a:t>
            </a:r>
          </a:p>
          <a:p>
            <a:r>
              <a:rPr lang="pt-BR" sz="2400" b="1" dirty="0">
                <a:latin typeface="Abadi" panose="020B0604020104020204" pitchFamily="34" charset="0"/>
              </a:rPr>
              <a:t>PHP é uma linguagem de script de código aberto amplamente usada</a:t>
            </a:r>
          </a:p>
          <a:p>
            <a:r>
              <a:rPr lang="pt-BR" sz="2400" b="1" dirty="0">
                <a:latin typeface="Abadi" panose="020B0604020104020204" pitchFamily="34" charset="0"/>
              </a:rPr>
              <a:t>Os scripts PHP são executados no servidor</a:t>
            </a:r>
          </a:p>
          <a:p>
            <a:r>
              <a:rPr lang="pt-BR" sz="2400" b="1" dirty="0">
                <a:latin typeface="Abadi" panose="020B0604020104020204" pitchFamily="34" charset="0"/>
              </a:rPr>
              <a:t>PHP é gratuito para baixar e usar</a:t>
            </a:r>
          </a:p>
        </p:txBody>
      </p:sp>
    </p:spTree>
    <p:extLst>
      <p:ext uri="{BB962C8B-B14F-4D97-AF65-F5344CB8AC3E}">
        <p14:creationId xmlns:p14="http://schemas.microsoft.com/office/powerpoint/2010/main" val="2930797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3B26E1-CB96-47B6-A7C5-BC1C5C858D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3528" y="260648"/>
            <a:ext cx="7986853" cy="511393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sz="2800" b="1" dirty="0">
                <a:solidFill>
                  <a:srgbClr val="FF0000"/>
                </a:solidFill>
                <a:latin typeface="Abadi" panose="020B0604020104020204" pitchFamily="34" charset="0"/>
              </a:rPr>
              <a:t>Sintaxe básica do PHP</a:t>
            </a:r>
          </a:p>
          <a:p>
            <a:pPr marL="0" indent="0" algn="ctr">
              <a:buNone/>
            </a:pPr>
            <a:endParaRPr lang="pt-BR" sz="2800" b="1" dirty="0">
              <a:solidFill>
                <a:srgbClr val="FF0000"/>
              </a:solidFill>
              <a:latin typeface="Abadi" panose="020B0604020104020204" pitchFamily="34" charset="0"/>
            </a:endParaRPr>
          </a:p>
          <a:p>
            <a:pPr marL="0" indent="0" algn="ctr">
              <a:buNone/>
            </a:pPr>
            <a:r>
              <a:rPr lang="pt-BR" sz="2400" b="1" dirty="0">
                <a:solidFill>
                  <a:srgbClr val="00B050"/>
                </a:solidFill>
                <a:latin typeface="Abadi" panose="020B0604020104020204" pitchFamily="34" charset="0"/>
              </a:rPr>
              <a:t>Um script PHP pode ser colocado em qualquer lugar do documento.</a:t>
            </a:r>
          </a:p>
          <a:p>
            <a:pPr marL="0" indent="0" algn="ctr">
              <a:buNone/>
            </a:pPr>
            <a:endParaRPr lang="pt-BR" sz="2400" b="1" dirty="0">
              <a:solidFill>
                <a:srgbClr val="00B050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badi" panose="020B0604020104020204" pitchFamily="34" charset="0"/>
              </a:rPr>
              <a:t>Um script PHP começa  com </a:t>
            </a:r>
            <a:r>
              <a:rPr lang="pt-BR" sz="2400" b="1" dirty="0">
                <a:solidFill>
                  <a:schemeClr val="accent1"/>
                </a:solidFill>
                <a:latin typeface="Abadi" panose="020B0604020104020204" pitchFamily="34" charset="0"/>
              </a:rPr>
              <a:t>&lt;?</a:t>
            </a:r>
            <a:r>
              <a:rPr lang="pt-BR" sz="2400" b="1" dirty="0" err="1">
                <a:solidFill>
                  <a:schemeClr val="accent1"/>
                </a:solidFill>
                <a:latin typeface="Abadi" panose="020B0604020104020204" pitchFamily="34" charset="0"/>
              </a:rPr>
              <a:t>php</a:t>
            </a:r>
            <a:r>
              <a:rPr lang="pt-BR" sz="2400" b="1" dirty="0">
                <a:solidFill>
                  <a:schemeClr val="accent1"/>
                </a:solidFill>
                <a:latin typeface="Abadi" panose="020B0604020104020204" pitchFamily="34" charset="0"/>
              </a:rPr>
              <a:t>   </a:t>
            </a:r>
            <a:r>
              <a:rPr lang="pt-BR" dirty="0">
                <a:latin typeface="Abadi" panose="020B0604020104020204" pitchFamily="34" charset="0"/>
              </a:rPr>
              <a:t>e termina com    </a:t>
            </a:r>
            <a:r>
              <a:rPr lang="pt-BR" sz="2400" b="1" dirty="0">
                <a:solidFill>
                  <a:schemeClr val="accent1"/>
                </a:solidFill>
                <a:latin typeface="Abadi" panose="020B0604020104020204" pitchFamily="34" charset="0"/>
              </a:rPr>
              <a:t>?&gt;</a:t>
            </a:r>
          </a:p>
          <a:p>
            <a:pPr marL="0" indent="0">
              <a:buNone/>
            </a:pPr>
            <a:r>
              <a:rPr lang="pt-BR" b="1" dirty="0" err="1">
                <a:solidFill>
                  <a:schemeClr val="accent1"/>
                </a:solidFill>
                <a:latin typeface="Abadi" panose="020B0604020104020204" pitchFamily="34" charset="0"/>
              </a:rPr>
              <a:t>Ex</a:t>
            </a:r>
            <a:r>
              <a:rPr lang="pt-BR" b="1" dirty="0">
                <a:solidFill>
                  <a:schemeClr val="accent1"/>
                </a:solidFill>
                <a:latin typeface="Abadi" panose="020B0604020104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sz="2400" b="1" dirty="0">
                <a:latin typeface="Abadi" panose="020B0604020104020204" pitchFamily="34" charset="0"/>
              </a:rPr>
              <a:t>&lt;?</a:t>
            </a:r>
            <a:r>
              <a:rPr lang="pt-BR" sz="2400" b="1" dirty="0" err="1">
                <a:latin typeface="Abadi" panose="020B0604020104020204" pitchFamily="34" charset="0"/>
              </a:rPr>
              <a:t>php</a:t>
            </a:r>
            <a:endParaRPr lang="pt-BR" sz="2400" b="1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badi" panose="020B0604020104020204" pitchFamily="34" charset="0"/>
              </a:rPr>
              <a:t>     // PHP inicia aqui!!!</a:t>
            </a:r>
          </a:p>
          <a:p>
            <a:pPr marL="0" indent="0">
              <a:buNone/>
            </a:pPr>
            <a:r>
              <a:rPr lang="pt-BR" sz="2400" b="1" dirty="0">
                <a:latin typeface="Abadi" panose="020B0604020104020204" pitchFamily="34" charset="0"/>
              </a:rPr>
              <a:t>?&gt;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769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3B26E1-CB96-47B6-A7C5-BC1C5C858D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3528" y="260648"/>
            <a:ext cx="7986853" cy="54006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pt-BR" sz="2800" b="1" dirty="0">
              <a:solidFill>
                <a:srgbClr val="FF0000"/>
              </a:solidFill>
              <a:latin typeface="Abadi" panose="020B0604020104020204" pitchFamily="34" charset="0"/>
            </a:endParaRPr>
          </a:p>
          <a:p>
            <a:pPr marL="0" indent="0" algn="ctr">
              <a:buNone/>
            </a:pPr>
            <a:r>
              <a:rPr lang="pt-BR" sz="2800" b="1" dirty="0">
                <a:solidFill>
                  <a:srgbClr val="FF0000"/>
                </a:solidFill>
                <a:latin typeface="Abadi" panose="020B0604020104020204" pitchFamily="34" charset="0"/>
              </a:rPr>
              <a:t>Exemplo da sintaxe PHP</a:t>
            </a:r>
          </a:p>
          <a:p>
            <a:pPr marL="0" indent="0" algn="ctr">
              <a:buNone/>
            </a:pPr>
            <a:endParaRPr lang="pt-BR" sz="2800" b="1" dirty="0">
              <a:solidFill>
                <a:srgbClr val="FF0000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b="1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800" b="1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!DOCTYPE</a:t>
            </a:r>
            <a:r>
              <a:rPr lang="en-US" sz="28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html</a:t>
            </a:r>
            <a:r>
              <a:rPr lang="en-US" sz="2800" b="1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800" b="1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n-US" sz="2800" b="1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800" b="1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en-US" sz="2800" b="1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&lt;?php</a:t>
            </a:r>
            <a:r>
              <a:rPr lang="en-US" sz="2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0000C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echo</a:t>
            </a:r>
            <a:r>
              <a:rPr lang="en-US" sz="2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800" b="1" dirty="0">
                <a:solidFill>
                  <a:srgbClr val="A52A2A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"Bom </a:t>
            </a:r>
            <a:r>
              <a:rPr lang="en-US" sz="2800" b="1" dirty="0" err="1">
                <a:solidFill>
                  <a:srgbClr val="A52A2A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dia</a:t>
            </a:r>
            <a:r>
              <a:rPr lang="en-US" sz="2800" b="1" dirty="0">
                <a:solidFill>
                  <a:srgbClr val="A52A2A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!"</a:t>
            </a:r>
            <a:r>
              <a:rPr lang="en-US" sz="2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sz="2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?&gt;</a:t>
            </a:r>
            <a:r>
              <a:rPr lang="en-US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800" b="1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/body</a:t>
            </a:r>
            <a:r>
              <a:rPr lang="en-US" sz="2800" b="1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800" b="1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/html</a:t>
            </a:r>
            <a:r>
              <a:rPr lang="en-US" sz="2800" b="1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pt-BR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323921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</TotalTime>
  <Words>307</Words>
  <Application>Microsoft Office PowerPoint</Application>
  <PresentationFormat>Apresentação na tela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23" baseType="lpstr">
      <vt:lpstr>Abadi</vt:lpstr>
      <vt:lpstr>Arial</vt:lpstr>
      <vt:lpstr>Arial Black</vt:lpstr>
      <vt:lpstr>Calibri</vt:lpstr>
      <vt:lpstr>Calibri Light</vt:lpstr>
      <vt:lpstr>Consolas</vt:lpstr>
      <vt:lpstr>Impact</vt:lpstr>
      <vt:lpstr>Times New Roman</vt:lpstr>
      <vt:lpstr>Verdana</vt:lpstr>
      <vt:lpstr>Wingdings</vt:lpstr>
      <vt:lpstr>Tema do Office</vt:lpstr>
      <vt:lpstr>Evento Principal</vt:lpstr>
      <vt:lpstr>PWEB   programação para Web II</vt:lpstr>
      <vt:lpstr>Competências</vt:lpstr>
      <vt:lpstr>Habilidades</vt:lpstr>
      <vt:lpstr>Bases Tecnológicas</vt:lpstr>
      <vt:lpstr>Bases Tecnológicas</vt:lpstr>
      <vt:lpstr>PHP </vt:lpstr>
      <vt:lpstr>php</vt:lpstr>
      <vt:lpstr>Apresentação do PowerPoint</vt:lpstr>
      <vt:lpstr>Apresentação do PowerPoint</vt:lpstr>
      <vt:lpstr>Vídeos</vt:lpstr>
      <vt:lpstr>Apresentação do PowerPoint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de Computadores II</dc:title>
  <dc:creator>DELL</dc:creator>
  <cp:lastModifiedBy>aluno</cp:lastModifiedBy>
  <cp:revision>46</cp:revision>
  <dcterms:created xsi:type="dcterms:W3CDTF">2018-02-15T17:05:22Z</dcterms:created>
  <dcterms:modified xsi:type="dcterms:W3CDTF">2022-02-24T15:16:13Z</dcterms:modified>
</cp:coreProperties>
</file>