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2" r:id="rId1"/>
  </p:sldMasterIdLst>
  <p:notesMasterIdLst>
    <p:notesMasterId r:id="rId32"/>
  </p:notesMasterIdLst>
  <p:handoutMasterIdLst>
    <p:handoutMasterId r:id="rId33"/>
  </p:handoutMasterIdLst>
  <p:sldIdLst>
    <p:sldId id="256" r:id="rId2"/>
    <p:sldId id="259" r:id="rId3"/>
    <p:sldId id="257" r:id="rId4"/>
    <p:sldId id="262" r:id="rId5"/>
    <p:sldId id="284" r:id="rId6"/>
    <p:sldId id="285" r:id="rId7"/>
    <p:sldId id="260" r:id="rId8"/>
    <p:sldId id="288" r:id="rId9"/>
    <p:sldId id="258" r:id="rId10"/>
    <p:sldId id="304" r:id="rId11"/>
    <p:sldId id="305" r:id="rId12"/>
    <p:sldId id="263" r:id="rId13"/>
    <p:sldId id="265" r:id="rId14"/>
    <p:sldId id="272" r:id="rId15"/>
    <p:sldId id="267" r:id="rId16"/>
    <p:sldId id="268" r:id="rId17"/>
    <p:sldId id="306" r:id="rId18"/>
    <p:sldId id="273" r:id="rId19"/>
    <p:sldId id="275" r:id="rId20"/>
    <p:sldId id="281" r:id="rId21"/>
    <p:sldId id="286" r:id="rId22"/>
    <p:sldId id="291" r:id="rId23"/>
    <p:sldId id="293" r:id="rId24"/>
    <p:sldId id="294" r:id="rId25"/>
    <p:sldId id="287" r:id="rId26"/>
    <p:sldId id="296" r:id="rId27"/>
    <p:sldId id="297" r:id="rId28"/>
    <p:sldId id="295" r:id="rId29"/>
    <p:sldId id="299" r:id="rId30"/>
    <p:sldId id="307" r:id="rId31"/>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4" autoAdjust="0"/>
    <p:restoredTop sz="85305" autoAdjust="0"/>
  </p:normalViewPr>
  <p:slideViewPr>
    <p:cSldViewPr snapToGrid="0">
      <p:cViewPr varScale="1">
        <p:scale>
          <a:sx n="61" d="100"/>
          <a:sy n="61" d="100"/>
        </p:scale>
        <p:origin x="147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riana tomaz" userId="9c4d338e899ffe24" providerId="LiveId" clId="{6D5AABF6-6BEF-4316-8949-31DAED0BF12F}"/>
    <pc:docChg chg="undo custSel modSld">
      <pc:chgData name="adriana tomaz" userId="9c4d338e899ffe24" providerId="LiveId" clId="{6D5AABF6-6BEF-4316-8949-31DAED0BF12F}" dt="2021-07-30T22:20:28.045" v="82" actId="6549"/>
      <pc:docMkLst>
        <pc:docMk/>
      </pc:docMkLst>
      <pc:sldChg chg="modSp mod">
        <pc:chgData name="adriana tomaz" userId="9c4d338e899ffe24" providerId="LiveId" clId="{6D5AABF6-6BEF-4316-8949-31DAED0BF12F}" dt="2021-07-30T22:20:28.045" v="82" actId="6549"/>
        <pc:sldMkLst>
          <pc:docMk/>
          <pc:sldMk cId="182139768" sldId="256"/>
        </pc:sldMkLst>
        <pc:spChg chg="mod">
          <ac:chgData name="adriana tomaz" userId="9c4d338e899ffe24" providerId="LiveId" clId="{6D5AABF6-6BEF-4316-8949-31DAED0BF12F}" dt="2021-07-30T22:20:28.045" v="82" actId="6549"/>
          <ac:spMkLst>
            <pc:docMk/>
            <pc:sldMk cId="182139768" sldId="256"/>
            <ac:spMk id="3" creationId="{00000000-0000-0000-0000-000000000000}"/>
          </ac:spMkLst>
        </pc:spChg>
      </pc:sldChg>
      <pc:sldChg chg="modSp mod">
        <pc:chgData name="adriana tomaz" userId="9c4d338e899ffe24" providerId="LiveId" clId="{6D5AABF6-6BEF-4316-8949-31DAED0BF12F}" dt="2021-07-30T22:18:34.203" v="0" actId="313"/>
        <pc:sldMkLst>
          <pc:docMk/>
          <pc:sldMk cId="0" sldId="268"/>
        </pc:sldMkLst>
        <pc:spChg chg="mod">
          <ac:chgData name="adriana tomaz" userId="9c4d338e899ffe24" providerId="LiveId" clId="{6D5AABF6-6BEF-4316-8949-31DAED0BF12F}" dt="2021-07-30T22:18:34.203" v="0" actId="313"/>
          <ac:spMkLst>
            <pc:docMk/>
            <pc:sldMk cId="0" sldId="268"/>
            <ac:spMk id="5" creationId="{00000000-0000-0000-0000-000000000000}"/>
          </ac:spMkLst>
        </pc:spChg>
      </pc:sldChg>
    </pc:docChg>
  </pc:docChgLst>
  <pc:docChgLst>
    <pc:chgData name="adriana tomaz" userId="9c4d338e899ffe24" providerId="LiveId" clId="{3B8C3C7C-6AD1-4AEA-B012-E56B3655F0E3}"/>
    <pc:docChg chg="custSel addSld delSld modSld">
      <pc:chgData name="adriana tomaz" userId="9c4d338e899ffe24" providerId="LiveId" clId="{3B8C3C7C-6AD1-4AEA-B012-E56B3655F0E3}" dt="2020-08-14T01:48:18.516" v="316" actId="47"/>
      <pc:docMkLst>
        <pc:docMk/>
      </pc:docMkLst>
      <pc:sldChg chg="modSp mod">
        <pc:chgData name="adriana tomaz" userId="9c4d338e899ffe24" providerId="LiveId" clId="{3B8C3C7C-6AD1-4AEA-B012-E56B3655F0E3}" dt="2020-08-11T23:10:09.858" v="57" actId="20577"/>
        <pc:sldMkLst>
          <pc:docMk/>
          <pc:sldMk cId="182139768" sldId="256"/>
        </pc:sldMkLst>
        <pc:spChg chg="mod">
          <ac:chgData name="adriana tomaz" userId="9c4d338e899ffe24" providerId="LiveId" clId="{3B8C3C7C-6AD1-4AEA-B012-E56B3655F0E3}" dt="2020-08-11T23:10:09.858" v="57" actId="20577"/>
          <ac:spMkLst>
            <pc:docMk/>
            <pc:sldMk cId="182139768" sldId="256"/>
            <ac:spMk id="3" creationId="{00000000-0000-0000-0000-000000000000}"/>
          </ac:spMkLst>
        </pc:spChg>
      </pc:sldChg>
      <pc:sldChg chg="del">
        <pc:chgData name="adriana tomaz" userId="9c4d338e899ffe24" providerId="LiveId" clId="{3B8C3C7C-6AD1-4AEA-B012-E56B3655F0E3}" dt="2020-08-11T23:24:37.706" v="61" actId="47"/>
        <pc:sldMkLst>
          <pc:docMk/>
          <pc:sldMk cId="2876690785" sldId="270"/>
        </pc:sldMkLst>
      </pc:sldChg>
      <pc:sldChg chg="del">
        <pc:chgData name="adriana tomaz" userId="9c4d338e899ffe24" providerId="LiveId" clId="{3B8C3C7C-6AD1-4AEA-B012-E56B3655F0E3}" dt="2020-08-11T23:09:37.292" v="22" actId="47"/>
        <pc:sldMkLst>
          <pc:docMk/>
          <pc:sldMk cId="0" sldId="278"/>
        </pc:sldMkLst>
      </pc:sldChg>
      <pc:sldChg chg="del">
        <pc:chgData name="adriana tomaz" userId="9c4d338e899ffe24" providerId="LiveId" clId="{3B8C3C7C-6AD1-4AEA-B012-E56B3655F0E3}" dt="2020-08-11T23:09:34.781" v="21" actId="47"/>
        <pc:sldMkLst>
          <pc:docMk/>
          <pc:sldMk cId="0" sldId="279"/>
        </pc:sldMkLst>
      </pc:sldChg>
      <pc:sldChg chg="del">
        <pc:chgData name="adriana tomaz" userId="9c4d338e899ffe24" providerId="LiveId" clId="{3B8C3C7C-6AD1-4AEA-B012-E56B3655F0E3}" dt="2020-08-11T23:25:23.072" v="62" actId="47"/>
        <pc:sldMkLst>
          <pc:docMk/>
          <pc:sldMk cId="0" sldId="282"/>
        </pc:sldMkLst>
      </pc:sldChg>
      <pc:sldChg chg="add del">
        <pc:chgData name="adriana tomaz" userId="9c4d338e899ffe24" providerId="LiveId" clId="{3B8C3C7C-6AD1-4AEA-B012-E56B3655F0E3}" dt="2020-08-14T01:48:18.516" v="316" actId="47"/>
        <pc:sldMkLst>
          <pc:docMk/>
          <pc:sldMk cId="1811874090" sldId="283"/>
        </pc:sldMkLst>
      </pc:sldChg>
      <pc:sldChg chg="modSp mod">
        <pc:chgData name="adriana tomaz" userId="9c4d338e899ffe24" providerId="LiveId" clId="{3B8C3C7C-6AD1-4AEA-B012-E56B3655F0E3}" dt="2020-08-11T22:11:32.068" v="1"/>
        <pc:sldMkLst>
          <pc:docMk/>
          <pc:sldMk cId="0" sldId="288"/>
        </pc:sldMkLst>
        <pc:spChg chg="mod">
          <ac:chgData name="adriana tomaz" userId="9c4d338e899ffe24" providerId="LiveId" clId="{3B8C3C7C-6AD1-4AEA-B012-E56B3655F0E3}" dt="2020-08-11T22:11:32.068" v="1"/>
          <ac:spMkLst>
            <pc:docMk/>
            <pc:sldMk cId="0" sldId="288"/>
            <ac:spMk id="3" creationId="{00000000-0000-0000-0000-000000000000}"/>
          </ac:spMkLst>
        </pc:spChg>
      </pc:sldChg>
      <pc:sldChg chg="del">
        <pc:chgData name="adriana tomaz" userId="9c4d338e899ffe24" providerId="LiveId" clId="{3B8C3C7C-6AD1-4AEA-B012-E56B3655F0E3}" dt="2020-08-11T23:08:27.072" v="20" actId="47"/>
        <pc:sldMkLst>
          <pc:docMk/>
          <pc:sldMk cId="0" sldId="290"/>
        </pc:sldMkLst>
      </pc:sldChg>
      <pc:sldChg chg="del">
        <pc:chgData name="adriana tomaz" userId="9c4d338e899ffe24" providerId="LiveId" clId="{3B8C3C7C-6AD1-4AEA-B012-E56B3655F0E3}" dt="2020-08-11T23:24:30.972" v="60" actId="47"/>
        <pc:sldMkLst>
          <pc:docMk/>
          <pc:sldMk cId="0" sldId="298"/>
        </pc:sldMkLst>
      </pc:sldChg>
      <pc:sldChg chg="modSp mod">
        <pc:chgData name="adriana tomaz" userId="9c4d338e899ffe24" providerId="LiveId" clId="{3B8C3C7C-6AD1-4AEA-B012-E56B3655F0E3}" dt="2020-08-12T01:04:04.696" v="314" actId="20577"/>
        <pc:sldMkLst>
          <pc:docMk/>
          <pc:sldMk cId="2023305743" sldId="299"/>
        </pc:sldMkLst>
        <pc:spChg chg="mod">
          <ac:chgData name="adriana tomaz" userId="9c4d338e899ffe24" providerId="LiveId" clId="{3B8C3C7C-6AD1-4AEA-B012-E56B3655F0E3}" dt="2020-08-12T01:04:04.696" v="314" actId="20577"/>
          <ac:spMkLst>
            <pc:docMk/>
            <pc:sldMk cId="2023305743" sldId="299"/>
            <ac:spMk id="2" creationId="{00000000-0000-0000-0000-000000000000}"/>
          </ac:spMkLst>
        </pc:spChg>
      </pc:sldChg>
      <pc:sldChg chg="del">
        <pc:chgData name="adriana tomaz" userId="9c4d338e899ffe24" providerId="LiveId" clId="{3B8C3C7C-6AD1-4AEA-B012-E56B3655F0E3}" dt="2020-08-11T23:24:30.121" v="59" actId="47"/>
        <pc:sldMkLst>
          <pc:docMk/>
          <pc:sldMk cId="3016174605" sldId="301"/>
        </pc:sldMkLst>
      </pc:sldChg>
      <pc:sldChg chg="modSp mod">
        <pc:chgData name="adriana tomaz" userId="9c4d338e899ffe24" providerId="LiveId" clId="{3B8C3C7C-6AD1-4AEA-B012-E56B3655F0E3}" dt="2020-08-11T22:13:13.439" v="8" actId="1076"/>
        <pc:sldMkLst>
          <pc:docMk/>
          <pc:sldMk cId="0" sldId="304"/>
        </pc:sldMkLst>
        <pc:spChg chg="mod">
          <ac:chgData name="adriana tomaz" userId="9c4d338e899ffe24" providerId="LiveId" clId="{3B8C3C7C-6AD1-4AEA-B012-E56B3655F0E3}" dt="2020-08-11T22:13:10.044" v="7" actId="27636"/>
          <ac:spMkLst>
            <pc:docMk/>
            <pc:sldMk cId="0" sldId="304"/>
            <ac:spMk id="2" creationId="{00000000-0000-0000-0000-000000000000}"/>
          </ac:spMkLst>
        </pc:spChg>
        <pc:picChg chg="mod">
          <ac:chgData name="adriana tomaz" userId="9c4d338e899ffe24" providerId="LiveId" clId="{3B8C3C7C-6AD1-4AEA-B012-E56B3655F0E3}" dt="2020-08-11T22:13:13.439" v="8" actId="1076"/>
          <ac:picMkLst>
            <pc:docMk/>
            <pc:sldMk cId="0" sldId="304"/>
            <ac:picMk id="4" creationId="{00000000-0000-0000-0000-000000000000}"/>
          </ac:picMkLst>
        </pc:picChg>
      </pc:sldChg>
      <pc:sldChg chg="modSp mod">
        <pc:chgData name="adriana tomaz" userId="9c4d338e899ffe24" providerId="LiveId" clId="{3B8C3C7C-6AD1-4AEA-B012-E56B3655F0E3}" dt="2020-08-11T23:07:23.132" v="19" actId="27636"/>
        <pc:sldMkLst>
          <pc:docMk/>
          <pc:sldMk cId="0" sldId="305"/>
        </pc:sldMkLst>
        <pc:spChg chg="mod">
          <ac:chgData name="adriana tomaz" userId="9c4d338e899ffe24" providerId="LiveId" clId="{3B8C3C7C-6AD1-4AEA-B012-E56B3655F0E3}" dt="2020-08-11T23:07:23.132" v="19" actId="27636"/>
          <ac:spMkLst>
            <pc:docMk/>
            <pc:sldMk cId="0" sldId="305"/>
            <ac:spMk id="2" creationId="{00000000-0000-0000-0000-000000000000}"/>
          </ac:spMkLst>
        </pc:spChg>
      </pc:sldChg>
      <pc:sldChg chg="del">
        <pc:chgData name="adriana tomaz" userId="9c4d338e899ffe24" providerId="LiveId" clId="{3B8C3C7C-6AD1-4AEA-B012-E56B3655F0E3}" dt="2020-08-11T23:19:23.733" v="58" actId="47"/>
        <pc:sldMkLst>
          <pc:docMk/>
          <pc:sldMk cId="0" sldId="30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pt-BR"/>
          </a:p>
        </p:txBody>
      </p:sp>
      <p:sp>
        <p:nvSpPr>
          <p:cNvPr id="3" name="Espaço Reservado para Data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923D63F9-7DEA-45B8-B4B5-788C34855DDD}" type="datetimeFigureOut">
              <a:rPr lang="pt-BR" smtClean="0"/>
              <a:pPr/>
              <a:t>06/02/2022</a:t>
            </a:fld>
            <a:endParaRPr lang="pt-BR"/>
          </a:p>
        </p:txBody>
      </p:sp>
      <p:sp>
        <p:nvSpPr>
          <p:cNvPr id="4" name="Espaço Reservado para Rodapé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pt-BR"/>
          </a:p>
        </p:txBody>
      </p:sp>
      <p:sp>
        <p:nvSpPr>
          <p:cNvPr id="5" name="Espaço Reservado para Número de Slide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3B78CE2C-0D4D-4D8F-83E3-CC0DED80DE45}" type="slidenum">
              <a:rPr lang="pt-BR" smtClean="0"/>
              <a:pPr/>
              <a:t>‹nº›</a:t>
            </a:fld>
            <a:endParaRPr lang="pt-BR"/>
          </a:p>
        </p:txBody>
      </p:sp>
    </p:spTree>
    <p:extLst>
      <p:ext uri="{BB962C8B-B14F-4D97-AF65-F5344CB8AC3E}">
        <p14:creationId xmlns:p14="http://schemas.microsoft.com/office/powerpoint/2010/main" val="483261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pt-BR"/>
          </a:p>
        </p:txBody>
      </p:sp>
      <p:sp>
        <p:nvSpPr>
          <p:cNvPr id="3" name="Espaço Reservado para Data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5CAFCC4F-5DB8-4D14-A8F8-0BC684A03E13}" type="datetimeFigureOut">
              <a:rPr lang="pt-BR"/>
              <a:pPr/>
              <a:t>06/02/2022</a:t>
            </a:fld>
            <a:endParaRPr lang="pt-BR"/>
          </a:p>
        </p:txBody>
      </p:sp>
      <p:sp>
        <p:nvSpPr>
          <p:cNvPr id="4" name="Espaço Reservado para Imagem de Slide 3"/>
          <p:cNvSpPr>
            <a:spLocks noGrp="1" noRot="1" noChangeAspect="1"/>
          </p:cNvSpPr>
          <p:nvPr>
            <p:ph type="sldImg" idx="2"/>
          </p:nvPr>
        </p:nvSpPr>
        <p:spPr>
          <a:xfrm>
            <a:off x="1247775" y="1279525"/>
            <a:ext cx="4603750" cy="3454400"/>
          </a:xfrm>
          <a:prstGeom prst="rect">
            <a:avLst/>
          </a:prstGeom>
          <a:noFill/>
          <a:ln w="12700">
            <a:solidFill>
              <a:prstClr val="black"/>
            </a:solidFill>
          </a:ln>
        </p:spPr>
        <p:txBody>
          <a:bodyPr vert="horz" lIns="99048" tIns="49524" rIns="99048" bIns="49524" rtlCol="0" anchor="ctr"/>
          <a:lstStyle/>
          <a:p>
            <a:endParaRPr lang="pt-BR"/>
          </a:p>
        </p:txBody>
      </p:sp>
      <p:sp>
        <p:nvSpPr>
          <p:cNvPr id="5" name="Espaço Reservado para Anotações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pt-BR"/>
          </a:p>
        </p:txBody>
      </p:sp>
      <p:sp>
        <p:nvSpPr>
          <p:cNvPr id="7" name="Espaço Reservado para Número de Slide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686D535C-1292-4A40-A215-D5CBA8EE15A2}" type="slidenum">
              <a:rPr lang="pt-BR"/>
              <a:pPr/>
              <a:t>‹nº›</a:t>
            </a:fld>
            <a:endParaRPr lang="pt-BR"/>
          </a:p>
        </p:txBody>
      </p:sp>
    </p:spTree>
    <p:extLst>
      <p:ext uri="{BB962C8B-B14F-4D97-AF65-F5344CB8AC3E}">
        <p14:creationId xmlns:p14="http://schemas.microsoft.com/office/powerpoint/2010/main" val="2567567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686D535C-1292-4A40-A215-D5CBA8EE15A2}" type="slidenum">
              <a:rPr lang="pt-BR"/>
              <a:pPr/>
              <a:t>1</a:t>
            </a:fld>
            <a:endParaRPr lang="pt-BR"/>
          </a:p>
        </p:txBody>
      </p:sp>
    </p:spTree>
    <p:extLst>
      <p:ext uri="{BB962C8B-B14F-4D97-AF65-F5344CB8AC3E}">
        <p14:creationId xmlns:p14="http://schemas.microsoft.com/office/powerpoint/2010/main" val="4091741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a:t>http://karenalberti.com.br/2018-mais-da-metade-da-populacao-do-mundo-esta-online/</a:t>
            </a:r>
          </a:p>
        </p:txBody>
      </p:sp>
      <p:sp>
        <p:nvSpPr>
          <p:cNvPr id="4" name="Espaço Reservado para Número de Slide 3"/>
          <p:cNvSpPr>
            <a:spLocks noGrp="1"/>
          </p:cNvSpPr>
          <p:nvPr>
            <p:ph type="sldNum" sz="quarter" idx="10"/>
          </p:nvPr>
        </p:nvSpPr>
        <p:spPr/>
        <p:txBody>
          <a:bodyPr/>
          <a:lstStyle/>
          <a:p>
            <a:fld id="{686D535C-1292-4A40-A215-D5CBA8EE15A2}" type="slidenum">
              <a:rPr lang="pt-BR" smtClean="0"/>
              <a:pPr/>
              <a:t>20</a:t>
            </a:fld>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br>
              <a:rPr lang="pt-BR" dirty="0"/>
            </a:br>
            <a:r>
              <a:rPr lang="pt-BR" sz="1200" b="0" i="0" kern="1200" dirty="0">
                <a:solidFill>
                  <a:schemeClr val="tx1"/>
                </a:solidFill>
                <a:latin typeface="+mn-lt"/>
                <a:ea typeface="+mn-ea"/>
                <a:cs typeface="+mn-cs"/>
              </a:rPr>
              <a:t>usuários ativos de mídia social – 3.196</a:t>
            </a:r>
          </a:p>
          <a:p>
            <a:br>
              <a:rPr lang="pt-BR" dirty="0"/>
            </a:br>
            <a:r>
              <a:rPr lang="pt-BR" sz="1200" b="0" i="0" kern="1200" dirty="0">
                <a:solidFill>
                  <a:schemeClr val="tx1"/>
                </a:solidFill>
                <a:latin typeface="+mn-lt"/>
                <a:ea typeface="+mn-ea"/>
                <a:cs typeface="+mn-cs"/>
              </a:rPr>
              <a:t>usuários móveis exclusivos</a:t>
            </a:r>
          </a:p>
          <a:p>
            <a:r>
              <a:rPr lang="pt-PT" dirty="0"/>
              <a:t>usuário social móvel ativo</a:t>
            </a:r>
            <a:endParaRPr lang="pt-BR" dirty="0"/>
          </a:p>
        </p:txBody>
      </p:sp>
      <p:sp>
        <p:nvSpPr>
          <p:cNvPr id="4" name="Espaço Reservado para Número de Slide 3"/>
          <p:cNvSpPr>
            <a:spLocks noGrp="1"/>
          </p:cNvSpPr>
          <p:nvPr>
            <p:ph type="sldNum" sz="quarter" idx="10"/>
          </p:nvPr>
        </p:nvSpPr>
        <p:spPr/>
        <p:txBody>
          <a:bodyPr/>
          <a:lstStyle/>
          <a:p>
            <a:fld id="{686D535C-1292-4A40-A215-D5CBA8EE15A2}" type="slidenum">
              <a:rPr lang="pt-BR" smtClean="0"/>
              <a:pPr/>
              <a:t>21</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pt-BR" dirty="0"/>
              <a:t>Clique para editar o título mestre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dirty="0"/>
              <a:t>Clique para editar o estilo do subtítulo Mestre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A80CB818-7379-467D-8E76-EF9D9074A26C}" type="datetime2">
              <a:rPr lang="en-US" smtClean="0"/>
              <a:pPr/>
              <a:t>Sunday, February 6, 2022</a:t>
            </a:fld>
            <a:endParaRPr lang="en-US" dirty="0"/>
          </a:p>
        </p:txBody>
      </p:sp>
      <p:sp>
        <p:nvSpPr>
          <p:cNvPr id="5" name="Footer Placeholder 4"/>
          <p:cNvSpPr>
            <a:spLocks noGrp="1"/>
          </p:cNvSpPr>
          <p:nvPr>
            <p:ph type="ftr" sz="quarter" idx="11"/>
          </p:nvPr>
        </p:nvSpPr>
        <p:spPr>
          <a:xfrm>
            <a:off x="3623733" y="6117336"/>
            <a:ext cx="3609438" cy="365125"/>
          </a:xfrm>
        </p:spPr>
        <p:txBody>
          <a:bodyPr/>
          <a:lstStyle/>
          <a:p>
            <a:pPr algn="r"/>
            <a:endParaRPr lang="en-US" dirty="0"/>
          </a:p>
        </p:txBody>
      </p:sp>
      <p:sp>
        <p:nvSpPr>
          <p:cNvPr id="6" name="Slide Number Placeholder 5"/>
          <p:cNvSpPr>
            <a:spLocks noGrp="1"/>
          </p:cNvSpPr>
          <p:nvPr>
            <p:ph type="sldNum" sz="quarter" idx="12"/>
          </p:nvPr>
        </p:nvSpPr>
        <p:spPr>
          <a:xfrm>
            <a:off x="8275320" y="6117336"/>
            <a:ext cx="411480" cy="365125"/>
          </a:xfrm>
        </p:spPr>
        <p:txBody>
          <a:bodyPr/>
          <a:lstStyle/>
          <a:p>
            <a:fld id="{0CFEC368-1D7A-4F81-ABF6-AE0E36BAF64C}" type="slidenum">
              <a:rPr lang="en-US" smtClean="0"/>
              <a:pPr/>
              <a:t>‹nº›</a:t>
            </a:fld>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301044278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pt-BR" dirty="0"/>
              <a:t>Clique para editar o título mestre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dirty="0"/>
              <a:t>Clique no ícone para adicionar uma imagem</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a:t>Editar estilos de texto Mestre</a:t>
            </a:r>
          </a:p>
        </p:txBody>
      </p:sp>
      <p:sp>
        <p:nvSpPr>
          <p:cNvPr id="5" name="Date Placeholder 4"/>
          <p:cNvSpPr>
            <a:spLocks noGrp="1"/>
          </p:cNvSpPr>
          <p:nvPr>
            <p:ph type="dt" sz="half" idx="10"/>
          </p:nvPr>
        </p:nvSpPr>
        <p:spPr/>
        <p:txBody>
          <a:bodyPr/>
          <a:lstStyle/>
          <a:p>
            <a:fld id="{A80CB818-7379-467D-8E76-EF9D9074A26C}" type="datetime2">
              <a:rPr lang="en-US" smtClean="0"/>
              <a:pPr/>
              <a:t>Sunday, February 6, 2022</a:t>
            </a:fld>
            <a:endParaRPr lang="en-US" dirty="0"/>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‹nº›</a:t>
            </a:fld>
            <a:endParaRPr lang="en-US" dirty="0"/>
          </a:p>
        </p:txBody>
      </p:sp>
    </p:spTree>
    <p:extLst>
      <p:ext uri="{BB962C8B-B14F-4D97-AF65-F5344CB8AC3E}">
        <p14:creationId xmlns:p14="http://schemas.microsoft.com/office/powerpoint/2010/main" val="218310702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pt-BR" dirty="0"/>
              <a:t>Clique para editar o título mestre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dirty="0"/>
              <a:t>Editar estilos de texto Mestre</a:t>
            </a:r>
          </a:p>
        </p:txBody>
      </p:sp>
      <p:sp>
        <p:nvSpPr>
          <p:cNvPr id="4" name="Date Placeholder 3"/>
          <p:cNvSpPr>
            <a:spLocks noGrp="1"/>
          </p:cNvSpPr>
          <p:nvPr>
            <p:ph type="dt" sz="half" idx="10"/>
          </p:nvPr>
        </p:nvSpPr>
        <p:spPr/>
        <p:txBody>
          <a:bodyPr/>
          <a:lstStyle/>
          <a:p>
            <a:fld id="{A80CB818-7379-467D-8E76-EF9D9074A26C}" type="datetime2">
              <a:rPr lang="en-US" smtClean="0"/>
              <a:pPr/>
              <a:t>Sunday, February 6, 2022</a:t>
            </a:fld>
            <a:endParaRPr lang="en-US" dirty="0"/>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‹nº›</a:t>
            </a:fld>
            <a:endParaRPr lang="en-US" dirty="0"/>
          </a:p>
        </p:txBody>
      </p:sp>
    </p:spTree>
    <p:extLst>
      <p:ext uri="{BB962C8B-B14F-4D97-AF65-F5344CB8AC3E}">
        <p14:creationId xmlns:p14="http://schemas.microsoft.com/office/powerpoint/2010/main" val="232335255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pt-BR" dirty="0"/>
              <a:t>Clique para editar o título mestre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dirty="0"/>
              <a:t>Editar estilos de texto Mestre</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dirty="0"/>
              <a:t>Editar estilos de texto Mestre</a:t>
            </a:r>
          </a:p>
        </p:txBody>
      </p:sp>
      <p:sp>
        <p:nvSpPr>
          <p:cNvPr id="4" name="Date Placeholder 3"/>
          <p:cNvSpPr>
            <a:spLocks noGrp="1"/>
          </p:cNvSpPr>
          <p:nvPr>
            <p:ph type="dt" sz="half" idx="10"/>
          </p:nvPr>
        </p:nvSpPr>
        <p:spPr/>
        <p:txBody>
          <a:bodyPr/>
          <a:lstStyle/>
          <a:p>
            <a:fld id="{A80CB818-7379-467D-8E76-EF9D9074A26C}" type="datetime2">
              <a:rPr lang="en-US" smtClean="0"/>
              <a:pPr/>
              <a:t>Sunday, February 6, 2022</a:t>
            </a:fld>
            <a:endParaRPr lang="en-US" dirty="0"/>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‹nº›</a:t>
            </a:fld>
            <a:endParaRPr lang="en-US" dirty="0"/>
          </a:p>
        </p:txBody>
      </p:sp>
    </p:spTree>
    <p:extLst>
      <p:ext uri="{BB962C8B-B14F-4D97-AF65-F5344CB8AC3E}">
        <p14:creationId xmlns:p14="http://schemas.microsoft.com/office/powerpoint/2010/main" val="341844057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pt-BR" dirty="0"/>
              <a:t>Clique para editar o título mestre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dirty="0"/>
              <a:t>Editar estilos de texto Mestre</a:t>
            </a:r>
          </a:p>
        </p:txBody>
      </p:sp>
      <p:sp>
        <p:nvSpPr>
          <p:cNvPr id="4" name="Date Placeholder 3"/>
          <p:cNvSpPr>
            <a:spLocks noGrp="1"/>
          </p:cNvSpPr>
          <p:nvPr>
            <p:ph type="dt" sz="half" idx="10"/>
          </p:nvPr>
        </p:nvSpPr>
        <p:spPr/>
        <p:txBody>
          <a:bodyPr/>
          <a:lstStyle/>
          <a:p>
            <a:fld id="{A80CB818-7379-467D-8E76-EF9D9074A26C}" type="datetime2">
              <a:rPr lang="en-US" smtClean="0"/>
              <a:pPr/>
              <a:t>Sunday, February 6, 2022</a:t>
            </a:fld>
            <a:endParaRPr lang="en-US" dirty="0"/>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‹nº›</a:t>
            </a:fld>
            <a:endParaRPr lang="en-US" dirty="0"/>
          </a:p>
        </p:txBody>
      </p:sp>
    </p:spTree>
    <p:extLst>
      <p:ext uri="{BB962C8B-B14F-4D97-AF65-F5344CB8AC3E}">
        <p14:creationId xmlns:p14="http://schemas.microsoft.com/office/powerpoint/2010/main" val="323209295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pt-BR" dirty="0"/>
              <a:t>Clique para editar o título mestre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pt-BR" dirty="0"/>
              <a:t>Editar estilos de texto Mestre</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dirty="0"/>
              <a:t>Editar estilos de texto Mestre</a:t>
            </a:r>
          </a:p>
        </p:txBody>
      </p:sp>
      <p:sp>
        <p:nvSpPr>
          <p:cNvPr id="4" name="Date Placeholder 3"/>
          <p:cNvSpPr>
            <a:spLocks noGrp="1"/>
          </p:cNvSpPr>
          <p:nvPr>
            <p:ph type="dt" sz="half" idx="10"/>
          </p:nvPr>
        </p:nvSpPr>
        <p:spPr/>
        <p:txBody>
          <a:bodyPr/>
          <a:lstStyle/>
          <a:p>
            <a:fld id="{A80CB818-7379-467D-8E76-EF9D9074A26C}" type="datetime2">
              <a:rPr lang="en-US" smtClean="0"/>
              <a:pPr/>
              <a:t>Sunday, February 6, 2022</a:t>
            </a:fld>
            <a:endParaRPr lang="en-US" dirty="0"/>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‹nº›</a:t>
            </a:fld>
            <a:endParaRPr lang="en-US" dirty="0"/>
          </a:p>
        </p:txBody>
      </p:sp>
    </p:spTree>
    <p:extLst>
      <p:ext uri="{BB962C8B-B14F-4D97-AF65-F5344CB8AC3E}">
        <p14:creationId xmlns:p14="http://schemas.microsoft.com/office/powerpoint/2010/main" val="321269720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pt-BR" dirty="0"/>
              <a:t>Clique para editar o título mestre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t-BR" dirty="0"/>
              <a:t>Editar estilos de texto Mestre</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dirty="0"/>
              <a:t>Editar estilos de texto Mestre</a:t>
            </a:r>
          </a:p>
        </p:txBody>
      </p:sp>
      <p:sp>
        <p:nvSpPr>
          <p:cNvPr id="4" name="Date Placeholder 3"/>
          <p:cNvSpPr>
            <a:spLocks noGrp="1"/>
          </p:cNvSpPr>
          <p:nvPr>
            <p:ph type="dt" sz="half" idx="10"/>
          </p:nvPr>
        </p:nvSpPr>
        <p:spPr/>
        <p:txBody>
          <a:bodyPr/>
          <a:lstStyle/>
          <a:p>
            <a:fld id="{A80CB818-7379-467D-8E76-EF9D9074A26C}" type="datetime2">
              <a:rPr lang="en-US" smtClean="0"/>
              <a:pPr/>
              <a:t>Sunday, February 6, 2022</a:t>
            </a:fld>
            <a:endParaRPr lang="en-US" dirty="0"/>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‹nº›</a:t>
            </a:fld>
            <a:endParaRPr lang="en-US" dirty="0"/>
          </a:p>
        </p:txBody>
      </p:sp>
    </p:spTree>
    <p:extLst>
      <p:ext uri="{BB962C8B-B14F-4D97-AF65-F5344CB8AC3E}">
        <p14:creationId xmlns:p14="http://schemas.microsoft.com/office/powerpoint/2010/main" val="225549727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pt-BR" dirty="0"/>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10"/>
          </p:nvPr>
        </p:nvSpPr>
        <p:spPr/>
        <p:txBody>
          <a:bodyPr/>
          <a:lstStyle/>
          <a:p>
            <a:fld id="{A80CB818-7379-467D-8E76-EF9D9074A26C}" type="datetime2">
              <a:rPr lang="en-US" smtClean="0"/>
              <a:pPr/>
              <a:t>Sunday, February 6, 2022</a:t>
            </a:fld>
            <a:endParaRPr lang="en-US" dirty="0"/>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‹nº›</a:t>
            </a:fld>
            <a:endParaRPr lang="en-US" dirty="0"/>
          </a:p>
        </p:txBody>
      </p:sp>
    </p:spTree>
    <p:extLst>
      <p:ext uri="{BB962C8B-B14F-4D97-AF65-F5344CB8AC3E}">
        <p14:creationId xmlns:p14="http://schemas.microsoft.com/office/powerpoint/2010/main" val="110007725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pt-BR" dirty="0"/>
              <a:t>Clique para editar o título mestre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10"/>
          </p:nvPr>
        </p:nvSpPr>
        <p:spPr/>
        <p:txBody>
          <a:bodyPr/>
          <a:lstStyle/>
          <a:p>
            <a:fld id="{A80CB818-7379-467D-8E76-EF9D9074A26C}" type="datetime2">
              <a:rPr lang="en-US" smtClean="0"/>
              <a:pPr/>
              <a:t>Sunday, February 6, 2022</a:t>
            </a:fld>
            <a:endParaRPr lang="en-US" dirty="0"/>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‹nº›</a:t>
            </a:fld>
            <a:endParaRPr lang="en-US" dirty="0"/>
          </a:p>
        </p:txBody>
      </p:sp>
    </p:spTree>
    <p:extLst>
      <p:ext uri="{BB962C8B-B14F-4D97-AF65-F5344CB8AC3E}">
        <p14:creationId xmlns:p14="http://schemas.microsoft.com/office/powerpoint/2010/main" val="97898204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pt-BR" dirty="0"/>
              <a:t>Clique para editar o título mestre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A80CB818-7379-467D-8E76-EF9D9074A26C}" type="datetime2">
              <a:rPr lang="en-US" smtClean="0"/>
              <a:pPr/>
              <a:t>Sunday, February 6, 2022</a:t>
            </a:fld>
            <a:endParaRPr lang="en-US" dirty="0"/>
          </a:p>
        </p:txBody>
      </p:sp>
      <p:sp>
        <p:nvSpPr>
          <p:cNvPr id="5" name="Footer Placeholder 4"/>
          <p:cNvSpPr>
            <a:spLocks noGrp="1"/>
          </p:cNvSpPr>
          <p:nvPr>
            <p:ph type="ftr" sz="quarter" idx="11"/>
          </p:nvPr>
        </p:nvSpPr>
        <p:spPr>
          <a:xfrm>
            <a:off x="1972647" y="6108173"/>
            <a:ext cx="5314517" cy="365125"/>
          </a:xfrm>
        </p:spPr>
        <p:txBody>
          <a:bodyPr/>
          <a:lstStyle/>
          <a:p>
            <a:pPr algn="r"/>
            <a:endParaRPr lang="en-US" dirty="0"/>
          </a:p>
        </p:txBody>
      </p:sp>
      <p:sp>
        <p:nvSpPr>
          <p:cNvPr id="6" name="Slide Number Placeholder 5"/>
          <p:cNvSpPr>
            <a:spLocks noGrp="1"/>
          </p:cNvSpPr>
          <p:nvPr>
            <p:ph type="sldNum" sz="quarter" idx="12"/>
          </p:nvPr>
        </p:nvSpPr>
        <p:spPr>
          <a:xfrm>
            <a:off x="8258967" y="6108173"/>
            <a:ext cx="427833" cy="365125"/>
          </a:xfrm>
        </p:spPr>
        <p:txBody>
          <a:bodyPr/>
          <a:lstStyle/>
          <a:p>
            <a:fld id="{0CFEC368-1D7A-4F81-ABF6-AE0E36BAF64C}" type="slidenum">
              <a:rPr lang="en-US" smtClean="0"/>
              <a:pPr/>
              <a:t>‹nº›</a:t>
            </a:fld>
            <a:endParaRPr lang="en-US" dirty="0"/>
          </a:p>
        </p:txBody>
      </p:sp>
    </p:spTree>
    <p:extLst>
      <p:ext uri="{BB962C8B-B14F-4D97-AF65-F5344CB8AC3E}">
        <p14:creationId xmlns:p14="http://schemas.microsoft.com/office/powerpoint/2010/main" val="107911436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pt-BR" dirty="0"/>
              <a:t>Clique para editar o título mestre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dirty="0"/>
              <a:t>Editar estilos de texto Mestre</a:t>
            </a:r>
          </a:p>
        </p:txBody>
      </p:sp>
      <p:sp>
        <p:nvSpPr>
          <p:cNvPr id="4" name="Date Placeholder 3"/>
          <p:cNvSpPr>
            <a:spLocks noGrp="1"/>
          </p:cNvSpPr>
          <p:nvPr>
            <p:ph type="dt" sz="half" idx="10"/>
          </p:nvPr>
        </p:nvSpPr>
        <p:spPr/>
        <p:txBody>
          <a:bodyPr/>
          <a:lstStyle/>
          <a:p>
            <a:fld id="{A80CB818-7379-467D-8E76-EF9D9074A26C}" type="datetime2">
              <a:rPr lang="en-US" smtClean="0"/>
              <a:pPr/>
              <a:t>Sunday, February 6, 2022</a:t>
            </a:fld>
            <a:endParaRPr lang="en-US" dirty="0"/>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a:xfrm>
            <a:off x="8273317" y="6116070"/>
            <a:ext cx="413483" cy="365125"/>
          </a:xfrm>
        </p:spPr>
        <p:txBody>
          <a:bodyPr/>
          <a:lstStyle/>
          <a:p>
            <a:fld id="{0CFEC368-1D7A-4F81-ABF6-AE0E36BAF64C}" type="slidenum">
              <a:rPr lang="en-US" smtClean="0"/>
              <a:pPr/>
              <a:t>‹nº›</a:t>
            </a:fld>
            <a:endParaRPr lang="en-US" dirty="0"/>
          </a:p>
        </p:txBody>
      </p:sp>
    </p:spTree>
    <p:extLst>
      <p:ext uri="{BB962C8B-B14F-4D97-AF65-F5344CB8AC3E}">
        <p14:creationId xmlns:p14="http://schemas.microsoft.com/office/powerpoint/2010/main" val="194201812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pt-BR" dirty="0"/>
              <a:t>Clique para editar o título mestre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5" name="Date Placeholder 4"/>
          <p:cNvSpPr>
            <a:spLocks noGrp="1"/>
          </p:cNvSpPr>
          <p:nvPr>
            <p:ph type="dt" sz="half" idx="10"/>
          </p:nvPr>
        </p:nvSpPr>
        <p:spPr/>
        <p:txBody>
          <a:bodyPr/>
          <a:lstStyle/>
          <a:p>
            <a:fld id="{A80CB818-7379-467D-8E76-EF9D9074A26C}" type="datetime2">
              <a:rPr lang="en-US" smtClean="0"/>
              <a:pPr/>
              <a:t>Sunday, February 6, 2022</a:t>
            </a:fld>
            <a:endParaRPr lang="en-US" dirty="0"/>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‹nº›</a:t>
            </a:fld>
            <a:endParaRPr lang="en-US" dirty="0"/>
          </a:p>
        </p:txBody>
      </p:sp>
    </p:spTree>
    <p:extLst>
      <p:ext uri="{BB962C8B-B14F-4D97-AF65-F5344CB8AC3E}">
        <p14:creationId xmlns:p14="http://schemas.microsoft.com/office/powerpoint/2010/main" val="422322746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dirty="0"/>
              <a:t>Clique para editar o título mestre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Editar estilos de texto Mestre</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Editar estilos de texto Mestre</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7" name="Date Placeholder 6"/>
          <p:cNvSpPr>
            <a:spLocks noGrp="1"/>
          </p:cNvSpPr>
          <p:nvPr>
            <p:ph type="dt" sz="half" idx="10"/>
          </p:nvPr>
        </p:nvSpPr>
        <p:spPr/>
        <p:txBody>
          <a:bodyPr/>
          <a:lstStyle/>
          <a:p>
            <a:fld id="{A80CB818-7379-467D-8E76-EF9D9074A26C}" type="datetime2">
              <a:rPr lang="en-US" smtClean="0"/>
              <a:pPr/>
              <a:t>Sunday, February 6, 2022</a:t>
            </a:fld>
            <a:endParaRPr lang="en-US" dirty="0"/>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‹nº›</a:t>
            </a:fld>
            <a:endParaRPr lang="en-US" dirty="0"/>
          </a:p>
        </p:txBody>
      </p:sp>
    </p:spTree>
    <p:extLst>
      <p:ext uri="{BB962C8B-B14F-4D97-AF65-F5344CB8AC3E}">
        <p14:creationId xmlns:p14="http://schemas.microsoft.com/office/powerpoint/2010/main" val="283670482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Clique para editar o título mestre</a:t>
            </a:r>
            <a:endParaRPr lang="en-US" dirty="0"/>
          </a:p>
        </p:txBody>
      </p:sp>
      <p:sp>
        <p:nvSpPr>
          <p:cNvPr id="3" name="Date Placeholder 2"/>
          <p:cNvSpPr>
            <a:spLocks noGrp="1"/>
          </p:cNvSpPr>
          <p:nvPr>
            <p:ph type="dt" sz="half" idx="10"/>
          </p:nvPr>
        </p:nvSpPr>
        <p:spPr/>
        <p:txBody>
          <a:bodyPr/>
          <a:lstStyle/>
          <a:p>
            <a:fld id="{A80CB818-7379-467D-8E76-EF9D9074A26C}" type="datetime2">
              <a:rPr lang="en-US" smtClean="0"/>
              <a:pPr/>
              <a:t>Sunday, February 6, 2022</a:t>
            </a:fld>
            <a:endParaRPr lang="en-US" dirty="0"/>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‹nº›</a:t>
            </a:fld>
            <a:endParaRPr lang="en-US" dirty="0"/>
          </a:p>
        </p:txBody>
      </p:sp>
    </p:spTree>
    <p:extLst>
      <p:ext uri="{BB962C8B-B14F-4D97-AF65-F5344CB8AC3E}">
        <p14:creationId xmlns:p14="http://schemas.microsoft.com/office/powerpoint/2010/main" val="295541634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0CB818-7379-467D-8E76-EF9D9074A26C}" type="datetime2">
              <a:rPr lang="en-US" smtClean="0"/>
              <a:pPr/>
              <a:t>Sunday, February 6, 2022</a:t>
            </a:fld>
            <a:endParaRPr lang="en-US" dirty="0"/>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‹nº›</a:t>
            </a:fld>
            <a:endParaRPr lang="en-US" dirty="0"/>
          </a:p>
        </p:txBody>
      </p:sp>
    </p:spTree>
    <p:extLst>
      <p:ext uri="{BB962C8B-B14F-4D97-AF65-F5344CB8AC3E}">
        <p14:creationId xmlns:p14="http://schemas.microsoft.com/office/powerpoint/2010/main" val="340259422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pt-BR" dirty="0"/>
              <a:t>Clique para editar o título mestre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a:t>Editar estilos de texto Mestre</a:t>
            </a:r>
          </a:p>
        </p:txBody>
      </p:sp>
      <p:sp>
        <p:nvSpPr>
          <p:cNvPr id="5" name="Date Placeholder 4"/>
          <p:cNvSpPr>
            <a:spLocks noGrp="1"/>
          </p:cNvSpPr>
          <p:nvPr>
            <p:ph type="dt" sz="half" idx="10"/>
          </p:nvPr>
        </p:nvSpPr>
        <p:spPr/>
        <p:txBody>
          <a:bodyPr/>
          <a:lstStyle/>
          <a:p>
            <a:fld id="{A80CB818-7379-467D-8E76-EF9D9074A26C}" type="datetime2">
              <a:rPr lang="en-US" smtClean="0"/>
              <a:pPr/>
              <a:t>Sunday, February 6, 2022</a:t>
            </a:fld>
            <a:endParaRPr lang="en-US" dirty="0"/>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‹nº›</a:t>
            </a:fld>
            <a:endParaRPr lang="en-US" dirty="0"/>
          </a:p>
        </p:txBody>
      </p:sp>
    </p:spTree>
    <p:extLst>
      <p:ext uri="{BB962C8B-B14F-4D97-AF65-F5344CB8AC3E}">
        <p14:creationId xmlns:p14="http://schemas.microsoft.com/office/powerpoint/2010/main" val="238080485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pt-BR" dirty="0"/>
              <a:t>Clique para editar o título mestre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dirty="0"/>
              <a:t>Clique no ícone para adicionar uma imagem</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a:t>Editar estilos de texto Mestre</a:t>
            </a:r>
          </a:p>
        </p:txBody>
      </p:sp>
      <p:sp>
        <p:nvSpPr>
          <p:cNvPr id="5" name="Date Placeholder 4"/>
          <p:cNvSpPr>
            <a:spLocks noGrp="1"/>
          </p:cNvSpPr>
          <p:nvPr>
            <p:ph type="dt" sz="half" idx="10"/>
          </p:nvPr>
        </p:nvSpPr>
        <p:spPr/>
        <p:txBody>
          <a:bodyPr/>
          <a:lstStyle/>
          <a:p>
            <a:fld id="{A80CB818-7379-467D-8E76-EF9D9074A26C}" type="datetime2">
              <a:rPr lang="en-US" smtClean="0"/>
              <a:pPr/>
              <a:t>Sunday, February 6, 2022</a:t>
            </a:fld>
            <a:endParaRPr lang="en-US" dirty="0"/>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‹nº›</a:t>
            </a:fld>
            <a:endParaRPr lang="en-US" dirty="0"/>
          </a:p>
        </p:txBody>
      </p:sp>
    </p:spTree>
    <p:extLst>
      <p:ext uri="{BB962C8B-B14F-4D97-AF65-F5344CB8AC3E}">
        <p14:creationId xmlns:p14="http://schemas.microsoft.com/office/powerpoint/2010/main" val="151282940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pt-BR" dirty="0"/>
              <a:t>Clique para editar o título mestre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80CB818-7379-467D-8E76-EF9D9074A26C}" type="datetime2">
              <a:rPr lang="en-US" smtClean="0"/>
              <a:pPr/>
              <a:t>Sunday, February 6, 2022</a:t>
            </a:fld>
            <a:endParaRPr lang="en-US"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lgn="r"/>
            <a:endParaRPr lang="en-US" dirty="0"/>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FEC368-1D7A-4F81-ABF6-AE0E36BAF64C}" type="slidenum">
              <a:rPr lang="en-US" smtClean="0"/>
              <a:pPr/>
              <a:t>‹nº›</a:t>
            </a:fld>
            <a:endParaRPr lang="en-US" dirty="0"/>
          </a:p>
        </p:txBody>
      </p:sp>
    </p:spTree>
    <p:extLst>
      <p:ext uri="{BB962C8B-B14F-4D97-AF65-F5344CB8AC3E}">
        <p14:creationId xmlns:p14="http://schemas.microsoft.com/office/powerpoint/2010/main" val="369303763"/>
      </p:ext>
    </p:extLst>
  </p:cSld>
  <p:clrMap bg1="lt1" tx1="dk1" bg2="lt2" tx2="dk2" accent1="accent1" accent2="accent2" accent3="accent3" accent4="accent4" accent5="accent5" accent6="accent6" hlink="hlink" folHlink="folHlink"/>
  <p:sldLayoutIdLst>
    <p:sldLayoutId id="2147484063" r:id="rId1"/>
    <p:sldLayoutId id="2147484064" r:id="rId2"/>
    <p:sldLayoutId id="2147484065" r:id="rId3"/>
    <p:sldLayoutId id="2147484066" r:id="rId4"/>
    <p:sldLayoutId id="2147484067" r:id="rId5"/>
    <p:sldLayoutId id="2147484068" r:id="rId6"/>
    <p:sldLayoutId id="2147484069" r:id="rId7"/>
    <p:sldLayoutId id="2147484070" r:id="rId8"/>
    <p:sldLayoutId id="2147484071" r:id="rId9"/>
    <p:sldLayoutId id="2147484072" r:id="rId10"/>
    <p:sldLayoutId id="2147484073" r:id="rId11"/>
    <p:sldLayoutId id="2147484074" r:id="rId12"/>
    <p:sldLayoutId id="2147484075" r:id="rId13"/>
    <p:sldLayoutId id="2147484076" r:id="rId14"/>
    <p:sldLayoutId id="2147484077" r:id="rId15"/>
    <p:sldLayoutId id="2147484078" r:id="rId16"/>
    <p:sldLayoutId id="214748407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datareportal.com/digital-in-brazil?utm_source=Reports&amp;utm_medium=PDF&amp;utm_campaign=Digital_2020&amp;utm_content=Country_Link_Slide" TargetMode="External"/><Relationship Id="rId2" Type="http://schemas.openxmlformats.org/officeDocument/2006/relationships/hyperlink" Target="https://wearesocial.com/us/blog/2020/01/digital-2020-3-8-billion-people-use-social-media" TargetMode="External"/><Relationship Id="rId1" Type="http://schemas.openxmlformats.org/officeDocument/2006/relationships/slideLayout" Target="../slideLayouts/slideLayout6.xml"/><Relationship Id="rId4" Type="http://schemas.openxmlformats.org/officeDocument/2006/relationships/hyperlink" Target="https://datareportal.com/reports/digital-2019-brazi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hyperlink" Target="https://www.youtube.com/watch?v=glQmT1gLMl0"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youtube.com/watch?v=X2cLlApISl4"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core-se.org.br/momento-historico-da-primeira-ligacao-atraves-do-aparelho-celular-no-brasi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1964" y="512620"/>
            <a:ext cx="6947127" cy="3488266"/>
          </a:xfrm>
        </p:spPr>
        <p:txBody>
          <a:bodyPr>
            <a:normAutofit/>
          </a:bodyPr>
          <a:lstStyle/>
          <a:p>
            <a:r>
              <a:rPr lang="pt-BR" sz="4000" dirty="0"/>
              <a:t>Conceitos de dispositivos móveis e mercado </a:t>
            </a:r>
            <a:br>
              <a:rPr lang="pt-BR" sz="4000" dirty="0"/>
            </a:br>
            <a:br>
              <a:rPr lang="pt-BR" sz="4000" dirty="0"/>
            </a:br>
            <a:r>
              <a:rPr lang="pt-BR" sz="4000" dirty="0"/>
              <a:t>	</a:t>
            </a:r>
            <a:br>
              <a:rPr lang="pt-BR" sz="4000" dirty="0"/>
            </a:br>
            <a:endParaRPr lang="en-US" sz="4000" b="1" dirty="0"/>
          </a:p>
        </p:txBody>
      </p:sp>
      <p:sp>
        <p:nvSpPr>
          <p:cNvPr id="3" name="Subtitle 2"/>
          <p:cNvSpPr>
            <a:spLocks noGrp="1"/>
          </p:cNvSpPr>
          <p:nvPr>
            <p:ph type="subTitle" idx="1"/>
          </p:nvPr>
        </p:nvSpPr>
        <p:spPr>
          <a:xfrm>
            <a:off x="3062783" y="5233938"/>
            <a:ext cx="5762563" cy="1364531"/>
          </a:xfrm>
        </p:spPr>
        <p:txBody>
          <a:bodyPr/>
          <a:lstStyle/>
          <a:p>
            <a:r>
              <a:rPr lang="en-US" dirty="0"/>
              <a:t>Profª: Cristiane </a:t>
            </a:r>
            <a:r>
              <a:rPr lang="en-US"/>
              <a:t>Marchan</a:t>
            </a:r>
            <a:endParaRPr lang="en-US" dirty="0"/>
          </a:p>
          <a:p>
            <a:r>
              <a:rPr lang="en-US" dirty="0" err="1"/>
              <a:t>Adaptado</a:t>
            </a:r>
            <a:r>
              <a:rPr lang="en-US" dirty="0"/>
              <a:t> por: Profª: Adriana Tomaz</a:t>
            </a:r>
          </a:p>
        </p:txBody>
      </p:sp>
    </p:spTree>
    <p:extLst>
      <p:ext uri="{BB962C8B-B14F-4D97-AF65-F5344CB8AC3E}">
        <p14:creationId xmlns:p14="http://schemas.microsoft.com/office/powerpoint/2010/main" val="182139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97899" y="7937"/>
            <a:ext cx="7704667" cy="1174477"/>
          </a:xfrm>
        </p:spPr>
        <p:txBody>
          <a:bodyPr>
            <a:normAutofit fontScale="90000"/>
          </a:bodyPr>
          <a:lstStyle/>
          <a:p>
            <a:r>
              <a:rPr lang="pt-BR" b="1" dirty="0"/>
              <a:t>Digital em 2020: os números essenciais</a:t>
            </a:r>
            <a:endParaRPr lang="pt-BR" dirty="0"/>
          </a:p>
        </p:txBody>
      </p:sp>
      <p:sp>
        <p:nvSpPr>
          <p:cNvPr id="1026" name="AutoShape 2" descr="https://wearesocial-net.s3.amazonaws.com/uk/wp-content/uploads/sites/2/2020/01/01-Global-Overview-%E2%80%93-DataReportal-Digital-2020-Global-Digital-Overview-Slide-8.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4" name="Imagem 3" descr="01-Global-Overview-–-DataReportal-Digital-2020-Global-Digital-Overview-Slide-8.png"/>
          <p:cNvPicPr>
            <a:picLocks noChangeAspect="1"/>
          </p:cNvPicPr>
          <p:nvPr/>
        </p:nvPicPr>
        <p:blipFill>
          <a:blip r:embed="rId2" cstate="print"/>
          <a:stretch>
            <a:fillRect/>
          </a:stretch>
        </p:blipFill>
        <p:spPr>
          <a:xfrm>
            <a:off x="0" y="1437142"/>
            <a:ext cx="9144000" cy="541292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Relatório Digital 2020</a:t>
            </a:r>
            <a:br>
              <a:rPr lang="pt-BR" dirty="0"/>
            </a:br>
            <a:br>
              <a:rPr lang="pt-BR" dirty="0"/>
            </a:br>
            <a:endParaRPr lang="pt-BR" dirty="0"/>
          </a:p>
        </p:txBody>
      </p:sp>
      <p:sp>
        <p:nvSpPr>
          <p:cNvPr id="3" name="Retângulo 2"/>
          <p:cNvSpPr/>
          <p:nvPr/>
        </p:nvSpPr>
        <p:spPr>
          <a:xfrm>
            <a:off x="571500" y="1639082"/>
            <a:ext cx="8033657" cy="1754326"/>
          </a:xfrm>
          <a:prstGeom prst="rect">
            <a:avLst/>
          </a:prstGeom>
        </p:spPr>
        <p:txBody>
          <a:bodyPr wrap="square">
            <a:spAutoFit/>
          </a:bodyPr>
          <a:lstStyle/>
          <a:p>
            <a:pPr algn="ctr"/>
            <a:r>
              <a:rPr lang="pt-BR" sz="3600" dirty="0">
                <a:hlinkClick r:id="rId2"/>
              </a:rPr>
              <a:t>https://wearesocial.com/us/blog/2020/01/digital-2020-3-8-billion-people-use-social-media</a:t>
            </a:r>
            <a:endParaRPr lang="pt-BR" sz="3600" dirty="0"/>
          </a:p>
        </p:txBody>
      </p:sp>
      <p:sp>
        <p:nvSpPr>
          <p:cNvPr id="4" name="Retângulo 3"/>
          <p:cNvSpPr/>
          <p:nvPr/>
        </p:nvSpPr>
        <p:spPr>
          <a:xfrm>
            <a:off x="1681843" y="4053479"/>
            <a:ext cx="6711042" cy="923330"/>
          </a:xfrm>
          <a:prstGeom prst="rect">
            <a:avLst/>
          </a:prstGeom>
        </p:spPr>
        <p:txBody>
          <a:bodyPr wrap="square">
            <a:spAutoFit/>
          </a:bodyPr>
          <a:lstStyle/>
          <a:p>
            <a:r>
              <a:rPr lang="pt-BR" dirty="0">
                <a:hlinkClick r:id="rId3"/>
              </a:rPr>
              <a:t>https://datareportal.com/digital-in-brazil?utm_source=Reports&amp;utm_medium=PDF&amp;utm_campaign=Digital_2020&amp;utm_content=Country_Link_Slide</a:t>
            </a:r>
            <a:endParaRPr lang="pt-BR" dirty="0"/>
          </a:p>
        </p:txBody>
      </p:sp>
      <p:sp>
        <p:nvSpPr>
          <p:cNvPr id="5" name="Título 1"/>
          <p:cNvSpPr txBox="1">
            <a:spLocks/>
          </p:cNvSpPr>
          <p:nvPr/>
        </p:nvSpPr>
        <p:spPr>
          <a:xfrm>
            <a:off x="835176" y="3614059"/>
            <a:ext cx="7704667" cy="892627"/>
          </a:xfrm>
          <a:prstGeom prst="rect">
            <a:avLst/>
          </a:prstGeom>
          <a:effectLst/>
        </p:spPr>
        <p:txBody>
          <a:bodyPr vert="horz" lIns="91440" tIns="45720" rIns="91440" bIns="45720" rtlCol="0" anchor="ctr">
            <a:normAutofit fontScale="52500" lnSpcReduction="2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pt-BR" sz="4000" b="1" i="0" u="none" strike="noStrike" kern="1200" cap="none" spc="0" normalizeH="0" baseline="0" noProof="0" dirty="0">
                <a:ln w="3175" cmpd="sng">
                  <a:noFill/>
                </a:ln>
                <a:solidFill>
                  <a:schemeClr val="tx1"/>
                </a:solidFill>
                <a:effectLst/>
                <a:uLnTx/>
                <a:uFillTx/>
                <a:latin typeface="+mj-lt"/>
                <a:ea typeface="+mj-ea"/>
                <a:cs typeface="+mj-cs"/>
              </a:rPr>
              <a:t>Relatório Digital  Brasil 2020</a:t>
            </a:r>
            <a:br>
              <a:rPr kumimoji="0" lang="pt-BR" sz="4000" b="1" i="0" u="none" strike="noStrike" kern="1200" cap="none" spc="0" normalizeH="0" baseline="0" noProof="0" dirty="0">
                <a:ln w="3175" cmpd="sng">
                  <a:noFill/>
                </a:ln>
                <a:solidFill>
                  <a:schemeClr val="tx1"/>
                </a:solidFill>
                <a:effectLst/>
                <a:uLnTx/>
                <a:uFillTx/>
                <a:latin typeface="+mj-lt"/>
                <a:ea typeface="+mj-ea"/>
                <a:cs typeface="+mj-cs"/>
              </a:rPr>
            </a:br>
            <a:br>
              <a:rPr kumimoji="0" lang="pt-BR" sz="4000" b="1" i="0" u="none" strike="noStrike" kern="1200" cap="none" spc="0" normalizeH="0" baseline="0" noProof="0" dirty="0">
                <a:ln w="3175" cmpd="sng">
                  <a:noFill/>
                </a:ln>
                <a:solidFill>
                  <a:schemeClr val="tx1"/>
                </a:solidFill>
                <a:effectLst/>
                <a:uLnTx/>
                <a:uFillTx/>
                <a:latin typeface="+mj-lt"/>
                <a:ea typeface="+mj-ea"/>
                <a:cs typeface="+mj-cs"/>
              </a:rPr>
            </a:br>
            <a:endParaRPr kumimoji="0" lang="pt-BR" sz="4000" b="1" i="0" u="none" strike="noStrike" kern="1200" cap="none" spc="0" normalizeH="0" baseline="0" noProof="0" dirty="0">
              <a:ln w="3175" cmpd="sng">
                <a:noFill/>
              </a:ln>
              <a:solidFill>
                <a:schemeClr val="tx1"/>
              </a:solidFill>
              <a:effectLst/>
              <a:uLnTx/>
              <a:uFillTx/>
              <a:latin typeface="+mj-lt"/>
              <a:ea typeface="+mj-ea"/>
              <a:cs typeface="+mj-cs"/>
            </a:endParaRPr>
          </a:p>
        </p:txBody>
      </p:sp>
      <p:sp>
        <p:nvSpPr>
          <p:cNvPr id="6" name="Retângulo 5"/>
          <p:cNvSpPr/>
          <p:nvPr/>
        </p:nvSpPr>
        <p:spPr>
          <a:xfrm>
            <a:off x="2008414" y="5326520"/>
            <a:ext cx="6221185" cy="369332"/>
          </a:xfrm>
          <a:prstGeom prst="rect">
            <a:avLst/>
          </a:prstGeom>
        </p:spPr>
        <p:txBody>
          <a:bodyPr wrap="square">
            <a:spAutoFit/>
          </a:bodyPr>
          <a:lstStyle/>
          <a:p>
            <a:r>
              <a:rPr lang="pt-BR" dirty="0">
                <a:hlinkClick r:id="rId4"/>
              </a:rPr>
              <a:t>https://datareportal.com/reports/digital-2019-brazil</a:t>
            </a:r>
            <a:endParaRPr lang="pt-B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0120" y="2153266"/>
            <a:ext cx="7704667" cy="1981200"/>
          </a:xfrm>
        </p:spPr>
        <p:txBody>
          <a:bodyPr/>
          <a:lstStyle/>
          <a:p>
            <a:pPr fontAlgn="base"/>
            <a:r>
              <a:rPr lang="pt-BR" b="1" dirty="0"/>
              <a:t>O uso de </a:t>
            </a:r>
            <a:r>
              <a:rPr lang="pt-BR" b="1" dirty="0" err="1"/>
              <a:t>smartphones</a:t>
            </a:r>
            <a:r>
              <a:rPr lang="pt-BR" b="1" dirty="0"/>
              <a:t> no Brasil e no mundo</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Compras na internet</a:t>
            </a:r>
          </a:p>
        </p:txBody>
      </p:sp>
      <p:sp>
        <p:nvSpPr>
          <p:cNvPr id="3" name="Espaço Reservado para Conteúdo 2"/>
          <p:cNvSpPr>
            <a:spLocks noGrp="1"/>
          </p:cNvSpPr>
          <p:nvPr>
            <p:ph idx="1"/>
          </p:nvPr>
        </p:nvSpPr>
        <p:spPr>
          <a:xfrm>
            <a:off x="952636" y="2018071"/>
            <a:ext cx="7704667" cy="3332816"/>
          </a:xfrm>
        </p:spPr>
        <p:txBody>
          <a:bodyPr>
            <a:noAutofit/>
          </a:bodyPr>
          <a:lstStyle/>
          <a:p>
            <a:r>
              <a:rPr lang="pt-BR" dirty="0"/>
              <a:t>Com a evolução das ferramentas sociais voltadas para compra, temos um aumento exponencial em vendas por redes sociais.</a:t>
            </a:r>
          </a:p>
          <a:p>
            <a:r>
              <a:rPr lang="pt-BR" dirty="0"/>
              <a:t> Um dos exemplos é o do Instagram, com uma interface simples e direta, você faz compras com 3 toques na página, facilitando a vida dos consumidores que se interessem por determinado produto.</a:t>
            </a:r>
          </a:p>
          <a:p>
            <a:r>
              <a:rPr lang="pt-BR" dirty="0"/>
              <a:t>Os computadores ainda lideram as compras por varejo.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Aplicativos</a:t>
            </a:r>
          </a:p>
        </p:txBody>
      </p:sp>
      <p:sp>
        <p:nvSpPr>
          <p:cNvPr id="3" name="Espaço Reservado para Conteúdo 2"/>
          <p:cNvSpPr>
            <a:spLocks noGrp="1"/>
          </p:cNvSpPr>
          <p:nvPr>
            <p:ph idx="1"/>
          </p:nvPr>
        </p:nvSpPr>
        <p:spPr>
          <a:xfrm>
            <a:off x="4689987" y="2342536"/>
            <a:ext cx="4041058" cy="3332816"/>
          </a:xfrm>
        </p:spPr>
        <p:txBody>
          <a:bodyPr>
            <a:normAutofit fontScale="85000" lnSpcReduction="20000"/>
          </a:bodyPr>
          <a:lstStyle/>
          <a:p>
            <a:r>
              <a:rPr lang="pt-BR" dirty="0">
                <a:solidFill>
                  <a:srgbClr val="333333"/>
                </a:solidFill>
                <a:latin typeface="Roboto"/>
              </a:rPr>
              <a:t>Os games ganham de lavada, com 44,09%. </a:t>
            </a:r>
          </a:p>
          <a:p>
            <a:r>
              <a:rPr lang="pt-BR" dirty="0">
                <a:solidFill>
                  <a:srgbClr val="333333"/>
                </a:solidFill>
                <a:latin typeface="Roboto"/>
              </a:rPr>
              <a:t>Em um distante segundo lugar ficaram os </a:t>
            </a:r>
            <a:r>
              <a:rPr lang="pt-BR" b="1" dirty="0">
                <a:solidFill>
                  <a:srgbClr val="333333"/>
                </a:solidFill>
                <a:latin typeface="Roboto"/>
              </a:rPr>
              <a:t>Aplicativos de Ferramentas</a:t>
            </a:r>
            <a:r>
              <a:rPr lang="pt-BR" dirty="0">
                <a:solidFill>
                  <a:srgbClr val="333333"/>
                </a:solidFill>
                <a:latin typeface="Roboto"/>
              </a:rPr>
              <a:t> (11,29%), </a:t>
            </a:r>
          </a:p>
          <a:p>
            <a:r>
              <a:rPr lang="pt-BR" b="1" dirty="0">
                <a:solidFill>
                  <a:srgbClr val="333333"/>
                </a:solidFill>
                <a:latin typeface="Roboto"/>
              </a:rPr>
              <a:t>Fotografia</a:t>
            </a:r>
            <a:r>
              <a:rPr lang="pt-BR" dirty="0">
                <a:solidFill>
                  <a:srgbClr val="333333"/>
                </a:solidFill>
                <a:latin typeface="Roboto"/>
              </a:rPr>
              <a:t> (5,67%),</a:t>
            </a:r>
          </a:p>
          <a:p>
            <a:r>
              <a:rPr lang="pt-BR" dirty="0">
                <a:solidFill>
                  <a:srgbClr val="333333"/>
                </a:solidFill>
                <a:latin typeface="Roboto"/>
              </a:rPr>
              <a:t> </a:t>
            </a:r>
            <a:r>
              <a:rPr lang="pt-BR" b="1" dirty="0">
                <a:solidFill>
                  <a:srgbClr val="333333"/>
                </a:solidFill>
                <a:latin typeface="Roboto"/>
              </a:rPr>
              <a:t>Produtividade</a:t>
            </a:r>
            <a:r>
              <a:rPr lang="pt-BR" dirty="0">
                <a:solidFill>
                  <a:srgbClr val="333333"/>
                </a:solidFill>
                <a:latin typeface="Roboto"/>
              </a:rPr>
              <a:t> (4,51%), </a:t>
            </a:r>
          </a:p>
          <a:p>
            <a:r>
              <a:rPr lang="pt-BR" b="1" dirty="0">
                <a:solidFill>
                  <a:srgbClr val="333333"/>
                </a:solidFill>
                <a:latin typeface="Roboto"/>
              </a:rPr>
              <a:t>Comunicação</a:t>
            </a:r>
            <a:r>
              <a:rPr lang="pt-BR" dirty="0">
                <a:solidFill>
                  <a:srgbClr val="333333"/>
                </a:solidFill>
                <a:latin typeface="Roboto"/>
              </a:rPr>
              <a:t> (4,03%),</a:t>
            </a:r>
          </a:p>
          <a:p>
            <a:r>
              <a:rPr lang="pt-BR" dirty="0">
                <a:solidFill>
                  <a:srgbClr val="333333"/>
                </a:solidFill>
                <a:latin typeface="Roboto"/>
              </a:rPr>
              <a:t> </a:t>
            </a:r>
            <a:r>
              <a:rPr lang="pt-BR" b="1" dirty="0">
                <a:solidFill>
                  <a:srgbClr val="333333"/>
                </a:solidFill>
                <a:latin typeface="Roboto"/>
              </a:rPr>
              <a:t>Entretenimento</a:t>
            </a:r>
            <a:r>
              <a:rPr lang="pt-BR" dirty="0">
                <a:solidFill>
                  <a:srgbClr val="333333"/>
                </a:solidFill>
                <a:latin typeface="Roboto"/>
              </a:rPr>
              <a:t> (4,03%) e </a:t>
            </a:r>
            <a:r>
              <a:rPr lang="pt-BR" b="1" dirty="0">
                <a:solidFill>
                  <a:srgbClr val="333333"/>
                </a:solidFill>
                <a:latin typeface="Roboto"/>
              </a:rPr>
              <a:t>Música</a:t>
            </a:r>
            <a:r>
              <a:rPr lang="pt-BR" dirty="0">
                <a:solidFill>
                  <a:srgbClr val="333333"/>
                </a:solidFill>
                <a:latin typeface="Roboto"/>
              </a:rPr>
              <a:t> (3,67%).</a:t>
            </a:r>
            <a:endParaRPr lang="pt-BR" dirty="0"/>
          </a:p>
        </p:txBody>
      </p:sp>
      <p:pic>
        <p:nvPicPr>
          <p:cNvPr id="8194" name="Picture 2" descr="Resultado de imagem para aplicativos"/>
          <p:cNvPicPr>
            <a:picLocks noChangeAspect="1" noChangeArrowheads="1"/>
          </p:cNvPicPr>
          <p:nvPr/>
        </p:nvPicPr>
        <p:blipFill>
          <a:blip r:embed="rId2" cstate="print"/>
          <a:srcRect/>
          <a:stretch>
            <a:fillRect/>
          </a:stretch>
        </p:blipFill>
        <p:spPr bwMode="auto">
          <a:xfrm>
            <a:off x="1092095" y="2434200"/>
            <a:ext cx="3376666" cy="3376666"/>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Os dispositivos “vestíveis”</a:t>
            </a:r>
            <a:endParaRPr lang="pt-BR" dirty="0"/>
          </a:p>
        </p:txBody>
      </p:sp>
      <p:pic>
        <p:nvPicPr>
          <p:cNvPr id="37890" name="Picture 2" descr="http://cdimedia.com/wp-content/uploads/2015/02/wearable-devices-byo.png"/>
          <p:cNvPicPr>
            <a:picLocks noChangeAspect="1" noChangeArrowheads="1"/>
          </p:cNvPicPr>
          <p:nvPr/>
        </p:nvPicPr>
        <p:blipFill>
          <a:blip r:embed="rId2" cstate="print"/>
          <a:srcRect/>
          <a:stretch>
            <a:fillRect/>
          </a:stretch>
        </p:blipFill>
        <p:spPr bwMode="auto">
          <a:xfrm>
            <a:off x="1468180" y="2418735"/>
            <a:ext cx="7043275" cy="356235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82133" y="457201"/>
            <a:ext cx="7704667" cy="855405"/>
          </a:xfrm>
        </p:spPr>
        <p:txBody>
          <a:bodyPr/>
          <a:lstStyle/>
          <a:p>
            <a:r>
              <a:rPr lang="pt-BR" dirty="0"/>
              <a:t>Eletrodomésticos Inteligentes</a:t>
            </a:r>
          </a:p>
        </p:txBody>
      </p:sp>
      <p:pic>
        <p:nvPicPr>
          <p:cNvPr id="45058" name="Picture 2" descr="https://imgnzn-a.akamaized.net/2014/1/materias/4969929184154.jpg?w=1040"/>
          <p:cNvPicPr>
            <a:picLocks noChangeAspect="1" noChangeArrowheads="1"/>
          </p:cNvPicPr>
          <p:nvPr/>
        </p:nvPicPr>
        <p:blipFill>
          <a:blip r:embed="rId2" cstate="print"/>
          <a:srcRect/>
          <a:stretch>
            <a:fillRect/>
          </a:stretch>
        </p:blipFill>
        <p:spPr bwMode="auto">
          <a:xfrm>
            <a:off x="1384470" y="1386348"/>
            <a:ext cx="6494958" cy="3623393"/>
          </a:xfrm>
          <a:prstGeom prst="rect">
            <a:avLst/>
          </a:prstGeom>
          <a:noFill/>
        </p:spPr>
      </p:pic>
      <p:sp>
        <p:nvSpPr>
          <p:cNvPr id="5" name="Retângulo 4"/>
          <p:cNvSpPr/>
          <p:nvPr/>
        </p:nvSpPr>
        <p:spPr>
          <a:xfrm>
            <a:off x="2212258" y="5377452"/>
            <a:ext cx="5560141" cy="1200329"/>
          </a:xfrm>
          <a:prstGeom prst="rect">
            <a:avLst/>
          </a:prstGeom>
        </p:spPr>
        <p:txBody>
          <a:bodyPr wrap="square">
            <a:spAutoFit/>
          </a:bodyPr>
          <a:lstStyle/>
          <a:p>
            <a:r>
              <a:rPr lang="pt-BR" dirty="0"/>
              <a:t>Refrigeradores, fogões, fornos de micro-ondas, máquinas de lavar roupa e aspiradores de pó, todos eles conectados a smartphones e até mesmo às TVs da empresa LG.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B8FC25-F91D-4819-8788-6A66C58070AB}"/>
              </a:ext>
            </a:extLst>
          </p:cNvPr>
          <p:cNvSpPr>
            <a:spLocks noGrp="1"/>
          </p:cNvSpPr>
          <p:nvPr>
            <p:ph type="ctrTitle"/>
          </p:nvPr>
        </p:nvSpPr>
        <p:spPr/>
        <p:txBody>
          <a:bodyPr/>
          <a:lstStyle/>
          <a:p>
            <a:pPr algn="ctr"/>
            <a:r>
              <a:rPr lang="pt-BR" dirty="0"/>
              <a:t>VIDEO:</a:t>
            </a:r>
            <a:br>
              <a:rPr lang="pt-BR" dirty="0"/>
            </a:br>
            <a:r>
              <a:rPr lang="pt-BR" dirty="0"/>
              <a:t>https://www.youtube.com/watch?v=a3rYqG6qOMM</a:t>
            </a:r>
          </a:p>
        </p:txBody>
      </p:sp>
    </p:spTree>
    <p:extLst>
      <p:ext uri="{BB962C8B-B14F-4D97-AF65-F5344CB8AC3E}">
        <p14:creationId xmlns:p14="http://schemas.microsoft.com/office/powerpoint/2010/main" val="1202376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Para pensar:</a:t>
            </a:r>
          </a:p>
        </p:txBody>
      </p:sp>
      <p:sp>
        <p:nvSpPr>
          <p:cNvPr id="3" name="Espaço Reservado para Conteúdo 2"/>
          <p:cNvSpPr>
            <a:spLocks noGrp="1"/>
          </p:cNvSpPr>
          <p:nvPr>
            <p:ph idx="1"/>
          </p:nvPr>
        </p:nvSpPr>
        <p:spPr>
          <a:xfrm>
            <a:off x="996881" y="2239296"/>
            <a:ext cx="7704667" cy="3332816"/>
          </a:xfrm>
        </p:spPr>
        <p:txBody>
          <a:bodyPr>
            <a:normAutofit/>
          </a:bodyPr>
          <a:lstStyle/>
          <a:p>
            <a:pPr algn="ctr">
              <a:buNone/>
            </a:pPr>
            <a:r>
              <a:rPr lang="pt-BR" sz="3600" b="1" dirty="0"/>
              <a:t>O crescimento acelerado do mercado dispositivos móveis mudará o modo das empresas atenderem seus clientes.</a:t>
            </a:r>
          </a:p>
          <a:p>
            <a:pPr algn="ctr"/>
            <a:endParaRPr lang="pt-BR" sz="3600" dirty="0"/>
          </a:p>
        </p:txBody>
      </p:sp>
      <p:pic>
        <p:nvPicPr>
          <p:cNvPr id="37890" name="Picture 2" descr="Resultado de imagem para pensar desenho"/>
          <p:cNvPicPr>
            <a:picLocks noChangeAspect="1" noChangeArrowheads="1"/>
          </p:cNvPicPr>
          <p:nvPr/>
        </p:nvPicPr>
        <p:blipFill>
          <a:blip r:embed="rId2" cstate="print"/>
          <a:srcRect/>
          <a:stretch>
            <a:fillRect/>
          </a:stretch>
        </p:blipFill>
        <p:spPr bwMode="auto">
          <a:xfrm>
            <a:off x="7108722" y="4293463"/>
            <a:ext cx="1644547" cy="2328563"/>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B586FAD9-B4CF-43E5-AF2E-55E4A79F2A8A}"/>
              </a:ext>
            </a:extLst>
          </p:cNvPr>
          <p:cNvPicPr>
            <a:picLocks noChangeAspect="1"/>
          </p:cNvPicPr>
          <p:nvPr/>
        </p:nvPicPr>
        <p:blipFill>
          <a:blip r:embed="rId2"/>
          <a:stretch>
            <a:fillRect/>
          </a:stretch>
        </p:blipFill>
        <p:spPr>
          <a:xfrm>
            <a:off x="1133638" y="139098"/>
            <a:ext cx="7823578" cy="640359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Resultado de imagem para mobilidade smartpho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8" name="AutoShape 4" descr="Resultado de imagem para mobilidade smartpho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1030" name="Picture 6" descr="http://blog.bemmaisseguro.com/wp-content/uploads/2015/01/smartphone-sem-antena.jpg"/>
          <p:cNvPicPr>
            <a:picLocks noChangeAspect="1" noChangeArrowheads="1"/>
          </p:cNvPicPr>
          <p:nvPr/>
        </p:nvPicPr>
        <p:blipFill>
          <a:blip r:embed="rId2" cstate="print"/>
          <a:srcRect/>
          <a:stretch>
            <a:fillRect/>
          </a:stretch>
        </p:blipFill>
        <p:spPr bwMode="auto">
          <a:xfrm>
            <a:off x="1541921" y="2359741"/>
            <a:ext cx="6420965" cy="3167677"/>
          </a:xfrm>
          <a:prstGeom prst="rect">
            <a:avLst/>
          </a:prstGeom>
          <a:noFill/>
        </p:spPr>
      </p:pic>
      <p:sp>
        <p:nvSpPr>
          <p:cNvPr id="7" name="Título 6"/>
          <p:cNvSpPr>
            <a:spLocks noGrp="1"/>
          </p:cNvSpPr>
          <p:nvPr>
            <p:ph type="title"/>
          </p:nvPr>
        </p:nvSpPr>
        <p:spPr/>
        <p:txBody>
          <a:bodyPr/>
          <a:lstStyle/>
          <a:p>
            <a:r>
              <a:rPr lang="pt-BR" dirty="0"/>
              <a:t>Mobilidade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923139" y="0"/>
            <a:ext cx="7704667" cy="1981200"/>
          </a:xfrm>
        </p:spPr>
        <p:txBody>
          <a:bodyPr>
            <a:normAutofit/>
          </a:bodyPr>
          <a:lstStyle/>
          <a:p>
            <a:r>
              <a:rPr lang="pt-BR" sz="3600" dirty="0"/>
              <a:t>Principais atividades realizadas em ambiente </a:t>
            </a:r>
            <a:r>
              <a:rPr lang="pt-BR" sz="3600" dirty="0" err="1"/>
              <a:t>mobile</a:t>
            </a:r>
            <a:r>
              <a:rPr lang="pt-BR" sz="3600" dirty="0"/>
              <a:t> no Brasil.</a:t>
            </a:r>
          </a:p>
        </p:txBody>
      </p:sp>
      <p:pic>
        <p:nvPicPr>
          <p:cNvPr id="21505" name="Picture 1"/>
          <p:cNvPicPr>
            <a:picLocks noChangeAspect="1" noChangeArrowheads="1"/>
          </p:cNvPicPr>
          <p:nvPr/>
        </p:nvPicPr>
        <p:blipFill>
          <a:blip r:embed="rId3" cstate="print"/>
          <a:srcRect l="19782" t="13889" r="21653" b="28935"/>
          <a:stretch>
            <a:fillRect/>
          </a:stretch>
        </p:blipFill>
        <p:spPr bwMode="auto">
          <a:xfrm>
            <a:off x="931333" y="1710266"/>
            <a:ext cx="7620000" cy="4182533"/>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67385" y="280221"/>
            <a:ext cx="7704667" cy="1981200"/>
          </a:xfrm>
        </p:spPr>
        <p:txBody>
          <a:bodyPr>
            <a:normAutofit/>
          </a:bodyPr>
          <a:lstStyle/>
          <a:p>
            <a:r>
              <a:rPr lang="pt-BR" sz="2800" dirty="0"/>
              <a:t>250 milhões de pessoas usaram a internet pela primeira vez em 2017, sendo a África o país que apresentou o mais rápido crescimento do ano, com uma taxa de crescimento de 20%.</a:t>
            </a:r>
          </a:p>
        </p:txBody>
      </p:sp>
      <p:pic>
        <p:nvPicPr>
          <p:cNvPr id="1026" name="Picture 2" descr="Resultado de imagem para estatistica do uso de smartphones no brasil grÃ¡fico"/>
          <p:cNvPicPr>
            <a:picLocks noChangeAspect="1" noChangeArrowheads="1"/>
          </p:cNvPicPr>
          <p:nvPr/>
        </p:nvPicPr>
        <p:blipFill>
          <a:blip r:embed="rId3" cstate="print"/>
          <a:srcRect/>
          <a:stretch>
            <a:fillRect/>
          </a:stretch>
        </p:blipFill>
        <p:spPr bwMode="auto">
          <a:xfrm>
            <a:off x="471902" y="2138517"/>
            <a:ext cx="8390192" cy="4719483"/>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1126" y="309717"/>
            <a:ext cx="7704667" cy="1981200"/>
          </a:xfrm>
        </p:spPr>
        <p:txBody>
          <a:bodyPr>
            <a:normAutofit/>
          </a:bodyPr>
          <a:lstStyle/>
          <a:p>
            <a:r>
              <a:rPr lang="pt-BR" sz="2800" b="1" dirty="0" err="1"/>
              <a:t>Smartphones</a:t>
            </a:r>
            <a:r>
              <a:rPr lang="pt-BR" sz="2800" b="1" dirty="0"/>
              <a:t> são os preferidos</a:t>
            </a:r>
            <a:r>
              <a:rPr lang="pt-BR" sz="2800" dirty="0"/>
              <a:t> pra o uso da internet e aparecem em primeiro lugar em consumo de tráfego web, ganhando de todos os demais dispositivos juntos.</a:t>
            </a:r>
          </a:p>
        </p:txBody>
      </p:sp>
      <p:pic>
        <p:nvPicPr>
          <p:cNvPr id="52226" name="Picture 2" descr="http://karenalberti.com.br/wp-content/uploads/2018/01/DIGITAL-IN-2018-006-SHARE-OF-WEB-TRAFFIC-BY-DEVICE-V1.00-1024x576.png"/>
          <p:cNvPicPr>
            <a:picLocks noChangeAspect="1" noChangeArrowheads="1"/>
          </p:cNvPicPr>
          <p:nvPr/>
        </p:nvPicPr>
        <p:blipFill>
          <a:blip r:embed="rId2" cstate="print"/>
          <a:srcRect/>
          <a:stretch>
            <a:fillRect/>
          </a:stretch>
        </p:blipFill>
        <p:spPr bwMode="auto">
          <a:xfrm>
            <a:off x="804503" y="2167032"/>
            <a:ext cx="7867548" cy="4425496"/>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11629" y="294969"/>
            <a:ext cx="7704667" cy="1981200"/>
          </a:xfrm>
        </p:spPr>
        <p:txBody>
          <a:bodyPr>
            <a:normAutofit/>
          </a:bodyPr>
          <a:lstStyle/>
          <a:p>
            <a:r>
              <a:rPr lang="pt-BR" sz="2800" b="1" dirty="0" err="1"/>
              <a:t>Whatsapp</a:t>
            </a:r>
            <a:r>
              <a:rPr lang="pt-BR" sz="2800" dirty="0"/>
              <a:t> e </a:t>
            </a:r>
            <a:r>
              <a:rPr lang="pt-BR" sz="2800" b="1" dirty="0" err="1"/>
              <a:t>Facebook</a:t>
            </a:r>
            <a:r>
              <a:rPr lang="pt-BR" sz="2800" b="1" dirty="0"/>
              <a:t> Messenger</a:t>
            </a:r>
            <a:r>
              <a:rPr lang="pt-BR" sz="2800" dirty="0"/>
              <a:t> são os mais utilizados. </a:t>
            </a:r>
          </a:p>
        </p:txBody>
      </p:sp>
      <p:pic>
        <p:nvPicPr>
          <p:cNvPr id="15361" name="Picture 1"/>
          <p:cNvPicPr>
            <a:picLocks noChangeAspect="1" noChangeArrowheads="1"/>
          </p:cNvPicPr>
          <p:nvPr/>
        </p:nvPicPr>
        <p:blipFill>
          <a:blip r:embed="rId2" cstate="print"/>
          <a:srcRect l="27591" t="14583" r="21653" b="36111"/>
          <a:stretch>
            <a:fillRect/>
          </a:stretch>
        </p:blipFill>
        <p:spPr bwMode="auto">
          <a:xfrm>
            <a:off x="914400" y="1811866"/>
            <a:ext cx="7782179" cy="4250267"/>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b="1" cap="all" dirty="0"/>
              <a:t>E NO BRASIL?</a:t>
            </a:r>
            <a:br>
              <a:rPr lang="pt-BR" b="1" cap="all" dirty="0"/>
            </a:br>
            <a:endParaRPr lang="pt-BR" dirty="0"/>
          </a:p>
        </p:txBody>
      </p:sp>
      <p:sp>
        <p:nvSpPr>
          <p:cNvPr id="4" name="Espaço Reservado para Conteúdo 3"/>
          <p:cNvSpPr>
            <a:spLocks noGrp="1"/>
          </p:cNvSpPr>
          <p:nvPr>
            <p:ph idx="1"/>
          </p:nvPr>
        </p:nvSpPr>
        <p:spPr>
          <a:xfrm>
            <a:off x="982133" y="1637071"/>
            <a:ext cx="7704667" cy="4362745"/>
          </a:xfrm>
        </p:spPr>
        <p:txBody>
          <a:bodyPr>
            <a:normAutofit fontScale="85000" lnSpcReduction="20000"/>
          </a:bodyPr>
          <a:lstStyle/>
          <a:p>
            <a:pPr fontAlgn="base">
              <a:buNone/>
            </a:pPr>
            <a:endParaRPr lang="pt-BR" b="1" cap="all" dirty="0"/>
          </a:p>
          <a:p>
            <a:pPr fontAlgn="base"/>
            <a:r>
              <a:rPr lang="pt-BR" dirty="0"/>
              <a:t>O Brasil possui uma população Média de 210 milhões de pessoas e </a:t>
            </a:r>
            <a:r>
              <a:rPr lang="pt-BR" b="1" dirty="0"/>
              <a:t>139 milhões são usuários da internet</a:t>
            </a:r>
            <a:r>
              <a:rPr lang="pt-BR" dirty="0"/>
              <a:t>, uma atuação digital de 66%.</a:t>
            </a:r>
          </a:p>
          <a:p>
            <a:pPr fontAlgn="base"/>
            <a:r>
              <a:rPr lang="pt-BR" b="1" dirty="0"/>
              <a:t>85% dos usuários usam internet TODOS os dias.</a:t>
            </a:r>
            <a:endParaRPr lang="pt-BR" dirty="0"/>
          </a:p>
          <a:p>
            <a:pPr fontAlgn="base"/>
            <a:r>
              <a:rPr lang="pt-BR" dirty="0"/>
              <a:t>Desses, </a:t>
            </a:r>
            <a:r>
              <a:rPr lang="pt-BR" b="1" dirty="0"/>
              <a:t>130 milhões são usuários ativos de redes sociais</a:t>
            </a:r>
            <a:r>
              <a:rPr lang="pt-BR" dirty="0"/>
              <a:t> e 143 milhões acessam via dispositivos </a:t>
            </a:r>
            <a:r>
              <a:rPr lang="pt-BR" dirty="0" err="1"/>
              <a:t>mobile</a:t>
            </a:r>
            <a:r>
              <a:rPr lang="pt-BR" dirty="0"/>
              <a:t>.</a:t>
            </a:r>
          </a:p>
          <a:p>
            <a:pPr fontAlgn="base"/>
            <a:r>
              <a:rPr lang="pt-BR" dirty="0"/>
              <a:t>Diariamente, o </a:t>
            </a:r>
            <a:r>
              <a:rPr lang="pt-BR" b="1" dirty="0"/>
              <a:t>brasileiro gasta uma média de 9 horas e 14 minutos online</a:t>
            </a:r>
            <a:r>
              <a:rPr lang="pt-BR" dirty="0"/>
              <a:t>. Mais de 3 horas acima da média global.</a:t>
            </a:r>
          </a:p>
          <a:p>
            <a:pPr fontAlgn="base"/>
            <a:r>
              <a:rPr lang="pt-BR" dirty="0"/>
              <a:t>Além disso, gastamos em média, </a:t>
            </a:r>
            <a:r>
              <a:rPr lang="pt-BR" b="1" dirty="0"/>
              <a:t>3 horas e 41 minutos assistindo vídeos</a:t>
            </a:r>
            <a:r>
              <a:rPr lang="pt-BR" dirty="0"/>
              <a:t>.</a:t>
            </a:r>
          </a:p>
          <a:p>
            <a:pPr fontAlgn="base"/>
            <a:r>
              <a:rPr lang="pt-BR" dirty="0"/>
              <a:t>84% dos usuários da internet acreditam que a privacidade dos dados online são muito importantes e </a:t>
            </a:r>
            <a:r>
              <a:rPr lang="pt-BR" b="1" dirty="0"/>
              <a:t>40% fazem uso de bloqueadores para não receberem publicidade.</a:t>
            </a:r>
            <a:endParaRPr lang="pt-BR" dirty="0"/>
          </a:p>
          <a:p>
            <a:endParaRPr lang="pt-B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11630" y="2536723"/>
            <a:ext cx="7704667" cy="1981200"/>
          </a:xfrm>
        </p:spPr>
        <p:txBody>
          <a:bodyPr>
            <a:noAutofit/>
          </a:bodyPr>
          <a:lstStyle/>
          <a:p>
            <a:r>
              <a:rPr lang="pt-BR" sz="2800" dirty="0"/>
              <a:t>O que veio para ficar</a:t>
            </a:r>
            <a:br>
              <a:rPr lang="pt-BR" sz="2800" dirty="0"/>
            </a:br>
            <a:br>
              <a:rPr lang="pt-BR" sz="2800" dirty="0"/>
            </a:br>
            <a:r>
              <a:rPr lang="pt-BR" sz="2800" dirty="0"/>
              <a:t>A inteligência artificial vai estar cada vez mais presente no desenvolvimento dos aplicativos. “Até mesmo o usuário comum fica muito mais satisfeito quando a interação com o </a:t>
            </a:r>
            <a:r>
              <a:rPr lang="pt-BR" sz="2800" dirty="0" err="1"/>
              <a:t>app</a:t>
            </a:r>
            <a:r>
              <a:rPr lang="pt-BR" sz="2800" dirty="0"/>
              <a:t> é feita de maneira intuitiva e personalizada”, softwares desenvolvidos para simular ações humanas, tende a se consolidar de maneira mais expressiva.</a:t>
            </a:r>
            <a:br>
              <a:rPr lang="pt-BR" sz="2800" dirty="0"/>
            </a:br>
            <a:endParaRPr lang="pt-BR" sz="2800" dirty="0"/>
          </a:p>
        </p:txBody>
      </p:sp>
      <p:sp>
        <p:nvSpPr>
          <p:cNvPr id="3" name="Retângulo 2"/>
          <p:cNvSpPr/>
          <p:nvPr/>
        </p:nvSpPr>
        <p:spPr>
          <a:xfrm>
            <a:off x="3923071" y="5554067"/>
            <a:ext cx="4572000" cy="646331"/>
          </a:xfrm>
          <a:prstGeom prst="rect">
            <a:avLst/>
          </a:prstGeom>
        </p:spPr>
        <p:txBody>
          <a:bodyPr>
            <a:spAutoFit/>
          </a:bodyPr>
          <a:lstStyle/>
          <a:p>
            <a:r>
              <a:rPr lang="pt-BR" dirty="0"/>
              <a:t>https://exame.abril.com.br/negocios/dino/tendencias-para-o-mercado-de-apps-em-2018/</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33147" y="1730829"/>
            <a:ext cx="7704667" cy="1981200"/>
          </a:xfrm>
        </p:spPr>
        <p:txBody>
          <a:bodyPr>
            <a:normAutofit fontScale="90000"/>
          </a:bodyPr>
          <a:lstStyle/>
          <a:p>
            <a:r>
              <a:rPr lang="pt-BR" dirty="0"/>
              <a:t>Vídeo</a:t>
            </a:r>
            <a:br>
              <a:rPr lang="pt-BR" dirty="0"/>
            </a:br>
            <a:r>
              <a:rPr lang="pt-BR" dirty="0">
                <a:hlinkClick r:id="rId2"/>
              </a:rPr>
              <a:t>https://www.youtube.com/watch?v=glQmT1gLMl0</a:t>
            </a:r>
            <a:br>
              <a:rPr lang="pt-BR" dirty="0"/>
            </a:br>
            <a:br>
              <a:rPr lang="pt-BR" dirty="0"/>
            </a:br>
            <a:br>
              <a:rPr lang="pt-BR" dirty="0"/>
            </a:br>
            <a:r>
              <a:rPr lang="pt-BR" dirty="0"/>
              <a:t>Aplicações práticas da Inteligência Artificial</a:t>
            </a:r>
            <a:br>
              <a:rPr lang="pt-BR" dirty="0"/>
            </a:br>
            <a:endParaRPr lang="pt-B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98461" y="1306287"/>
            <a:ext cx="7704667" cy="1981200"/>
          </a:xfrm>
        </p:spPr>
        <p:txBody>
          <a:bodyPr>
            <a:normAutofit fontScale="90000"/>
          </a:bodyPr>
          <a:lstStyle/>
          <a:p>
            <a:r>
              <a:rPr lang="pt-BR" dirty="0"/>
              <a:t>Vídeo</a:t>
            </a:r>
            <a:br>
              <a:rPr lang="pt-BR" dirty="0"/>
            </a:br>
            <a:r>
              <a:rPr lang="pt-BR" dirty="0"/>
              <a:t>Mobilidade Urbana</a:t>
            </a:r>
            <a:br>
              <a:rPr lang="pt-BR" dirty="0"/>
            </a:br>
            <a:r>
              <a:rPr lang="pt-BR" dirty="0"/>
              <a:t>Aplicativo de Caronas</a:t>
            </a:r>
            <a:br>
              <a:rPr lang="pt-BR" dirty="0"/>
            </a:br>
            <a:br>
              <a:rPr lang="pt-BR" dirty="0"/>
            </a:br>
            <a:r>
              <a:rPr lang="pt-BR" dirty="0"/>
              <a:t>https://www.youtube.com/watch?v=oMVTj1FLNLw</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96882" y="1843548"/>
            <a:ext cx="7704667" cy="3382298"/>
          </a:xfrm>
        </p:spPr>
        <p:txBody>
          <a:bodyPr/>
          <a:lstStyle/>
          <a:p>
            <a:r>
              <a:rPr lang="pt-BR" dirty="0"/>
              <a:t>Tecnologia digital traz progresso no campo </a:t>
            </a:r>
            <a:br>
              <a:rPr lang="pt-BR" dirty="0"/>
            </a:br>
            <a:br>
              <a:rPr lang="pt-BR" dirty="0"/>
            </a:br>
            <a:r>
              <a:rPr lang="pt-BR" dirty="0"/>
              <a:t>https://globoplay.globo.com/v/6562996/</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0025" y="2438400"/>
            <a:ext cx="7704667" cy="1981200"/>
          </a:xfrm>
        </p:spPr>
        <p:txBody>
          <a:bodyPr>
            <a:normAutofit fontScale="90000"/>
          </a:bodyPr>
          <a:lstStyle/>
          <a:p>
            <a:r>
              <a:rPr lang="pt-BR" dirty="0"/>
              <a:t>Pesquisa</a:t>
            </a:r>
            <a:br>
              <a:rPr lang="pt-BR" dirty="0"/>
            </a:br>
            <a:r>
              <a:rPr lang="pt-BR" b="0" i="0" dirty="0">
                <a:solidFill>
                  <a:srgbClr val="02A6B2"/>
                </a:solidFill>
                <a:effectLst/>
                <a:latin typeface="Open Sans"/>
              </a:rPr>
              <a:t>Casa automatizada e inteligência artificial é a aposta para o futuro.</a:t>
            </a:r>
            <a:br>
              <a:rPr lang="pt-BR" b="0" i="0" dirty="0">
                <a:solidFill>
                  <a:srgbClr val="02A6B2"/>
                </a:solidFill>
                <a:effectLst/>
                <a:latin typeface="Open Sans"/>
              </a:rPr>
            </a:br>
            <a:br>
              <a:rPr lang="pt-BR" b="0" i="0" dirty="0">
                <a:solidFill>
                  <a:srgbClr val="02A6B2"/>
                </a:solidFill>
                <a:effectLst/>
                <a:latin typeface="Open Sans"/>
              </a:rPr>
            </a:br>
            <a:r>
              <a:rPr lang="pt-BR" i="0" dirty="0">
                <a:effectLst/>
                <a:latin typeface="Open Sans"/>
              </a:rPr>
              <a:t>Faça uma pesquisa sobre inteligência artificial em casa – aparelhos utilizados em casa.</a:t>
            </a:r>
            <a:br>
              <a:rPr lang="pt-BR" i="0" dirty="0">
                <a:effectLst/>
                <a:latin typeface="Open Sans"/>
              </a:rPr>
            </a:br>
            <a:r>
              <a:rPr lang="pt-BR" i="0" dirty="0">
                <a:effectLst/>
                <a:latin typeface="Open Sans"/>
              </a:rPr>
              <a:t>Poste a sua pesquisa no chat da sala, pode </a:t>
            </a:r>
            <a:r>
              <a:rPr lang="pt-BR" i="0">
                <a:effectLst/>
                <a:latin typeface="Open Sans"/>
              </a:rPr>
              <a:t>ser foto ou </a:t>
            </a:r>
            <a:r>
              <a:rPr lang="pt-BR" i="0" dirty="0">
                <a:effectLst/>
                <a:latin typeface="Open Sans"/>
              </a:rPr>
              <a:t>envie o arquivo em anexo no chat da sala.</a:t>
            </a:r>
            <a:br>
              <a:rPr lang="pt-BR" b="0" i="0" dirty="0">
                <a:solidFill>
                  <a:srgbClr val="02A6B2"/>
                </a:solidFill>
                <a:effectLst/>
                <a:latin typeface="Open Sans"/>
              </a:rPr>
            </a:br>
            <a:endParaRPr lang="pt-BR" dirty="0"/>
          </a:p>
        </p:txBody>
      </p:sp>
    </p:spTree>
    <p:extLst>
      <p:ext uri="{BB962C8B-B14F-4D97-AF65-F5344CB8AC3E}">
        <p14:creationId xmlns:p14="http://schemas.microsoft.com/office/powerpoint/2010/main" val="202330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Mobilidade</a:t>
            </a:r>
          </a:p>
        </p:txBody>
      </p:sp>
      <p:sp>
        <p:nvSpPr>
          <p:cNvPr id="3" name="Espaço Reservado para Conteúdo 2"/>
          <p:cNvSpPr>
            <a:spLocks noGrp="1"/>
          </p:cNvSpPr>
          <p:nvPr>
            <p:ph idx="1"/>
          </p:nvPr>
        </p:nvSpPr>
        <p:spPr/>
        <p:txBody>
          <a:bodyPr/>
          <a:lstStyle/>
          <a:p>
            <a:r>
              <a:rPr lang="pt-BR" dirty="0"/>
              <a:t>Mais do que a própria Internet, a tecnologia móvel forma a base da principal revolução tecnológica do século XXI. </a:t>
            </a:r>
          </a:p>
          <a:p>
            <a:r>
              <a:rPr lang="pt-BR" dirty="0"/>
              <a:t>Ao permitir ao indivíduo se comunicar a qualquer momento e em qualquer lugar, a mobilidade muda a forma dos seres humanos interagirem, afetando suas relações sociais, familiares, afetivas e profissionais.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39A6F7-0505-439B-A852-FD54543C1F23}"/>
              </a:ext>
            </a:extLst>
          </p:cNvPr>
          <p:cNvSpPr>
            <a:spLocks noGrp="1"/>
          </p:cNvSpPr>
          <p:nvPr>
            <p:ph type="title"/>
          </p:nvPr>
        </p:nvSpPr>
        <p:spPr>
          <a:xfrm>
            <a:off x="919071" y="2238704"/>
            <a:ext cx="7704667" cy="1981200"/>
          </a:xfrm>
        </p:spPr>
        <p:txBody>
          <a:bodyPr>
            <a:normAutofit fontScale="90000"/>
          </a:bodyPr>
          <a:lstStyle/>
          <a:p>
            <a:r>
              <a:rPr lang="pt-BR" dirty="0"/>
              <a:t>CASA INTELIGENTE</a:t>
            </a:r>
            <a:br>
              <a:rPr lang="pt-BR" dirty="0"/>
            </a:br>
            <a:br>
              <a:rPr lang="pt-BR" dirty="0"/>
            </a:br>
            <a:r>
              <a:rPr lang="pt-BR" dirty="0"/>
              <a:t>Olhar Digital: </a:t>
            </a:r>
            <a:r>
              <a:rPr lang="pt-BR" dirty="0">
                <a:hlinkClick r:id="rId2"/>
              </a:rPr>
              <a:t>https://www.youtube.com/watch?v=X2cLlApISl4</a:t>
            </a:r>
            <a:br>
              <a:rPr lang="pt-BR" dirty="0"/>
            </a:br>
            <a:br>
              <a:rPr lang="pt-BR" dirty="0"/>
            </a:br>
            <a:r>
              <a:rPr lang="pt-BR" dirty="0"/>
              <a:t>https://tecnoblog.net/especiais/darlan-helder/casa-inteligente-um-conceito-ainda-em-alta/</a:t>
            </a:r>
          </a:p>
        </p:txBody>
      </p:sp>
    </p:spTree>
    <p:extLst>
      <p:ext uri="{BB962C8B-B14F-4D97-AF65-F5344CB8AC3E}">
        <p14:creationId xmlns:p14="http://schemas.microsoft.com/office/powerpoint/2010/main" val="3341656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a:t>Tecnologia Móvel</a:t>
            </a:r>
          </a:p>
        </p:txBody>
      </p:sp>
      <p:sp>
        <p:nvSpPr>
          <p:cNvPr id="4" name="Espaço Reservado para Conteúdo 3"/>
          <p:cNvSpPr>
            <a:spLocks noGrp="1"/>
          </p:cNvSpPr>
          <p:nvPr>
            <p:ph idx="1"/>
          </p:nvPr>
        </p:nvSpPr>
        <p:spPr>
          <a:xfrm>
            <a:off x="982133" y="2153265"/>
            <a:ext cx="7704667" cy="3846551"/>
          </a:xfrm>
        </p:spPr>
        <p:txBody>
          <a:bodyPr>
            <a:normAutofit fontScale="92500" lnSpcReduction="10000"/>
          </a:bodyPr>
          <a:lstStyle/>
          <a:p>
            <a:r>
              <a:rPr lang="pt-BR" dirty="0"/>
              <a:t>Forma de acessar a internet e outros recursos computacionais por meio de dispositivos móveis, tais como, celulares, </a:t>
            </a:r>
            <a:r>
              <a:rPr lang="pt-BR" dirty="0" err="1"/>
              <a:t>smartphones</a:t>
            </a:r>
            <a:r>
              <a:rPr lang="pt-BR" dirty="0"/>
              <a:t>, notebooks, dentre outros. </a:t>
            </a:r>
          </a:p>
          <a:p>
            <a:r>
              <a:rPr lang="pt-BR" dirty="0"/>
              <a:t>O fácil acesso às informações em qualquer lugar, com alcance amplo a qualquer hora, se conectando de forma fácil e rápida a outros dispositivos móveis, localizando pessoas, produtos e serviços personalizados. </a:t>
            </a:r>
          </a:p>
          <a:p>
            <a:r>
              <a:rPr lang="pt-BR" dirty="0"/>
              <a:t>Estes são os fatores que impulsionam a internet móvel a se estruturar e crescer rapidamente para adaptar às modernidades e necessidades dos usuários finais, bem como das organizações.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4365" y="2064775"/>
            <a:ext cx="7704667" cy="1981200"/>
          </a:xfrm>
        </p:spPr>
        <p:txBody>
          <a:bodyPr>
            <a:noAutofit/>
          </a:bodyPr>
          <a:lstStyle/>
          <a:p>
            <a:r>
              <a:rPr lang="pt-BR" sz="2800" dirty="0"/>
              <a:t>Apesar da alta, a quantidade de smartphones ativos hoje no Brasil já era estimada pelo pesquisador que não acredita que o número deve aumentar nos próximos anos. "O que deve crescer é a venda de smartphones, mas dificilmente teremos uma média de dois smartphones por brasileiro", diz Meirelles. "Se a estratégia das operadoras se manter como está, dificilmente chegaremos aos 300 milhões de smartphones ativos no País".</a:t>
            </a:r>
          </a:p>
        </p:txBody>
      </p:sp>
      <p:sp>
        <p:nvSpPr>
          <p:cNvPr id="3" name="Retângulo 2"/>
          <p:cNvSpPr/>
          <p:nvPr/>
        </p:nvSpPr>
        <p:spPr>
          <a:xfrm>
            <a:off x="3023420" y="5445064"/>
            <a:ext cx="4572000" cy="923330"/>
          </a:xfrm>
          <a:prstGeom prst="rect">
            <a:avLst/>
          </a:prstGeom>
        </p:spPr>
        <p:txBody>
          <a:bodyPr>
            <a:spAutoFit/>
          </a:bodyPr>
          <a:lstStyle/>
          <a:p>
            <a:r>
              <a:rPr lang="pt-BR" dirty="0"/>
              <a:t>https://link.estadao.com.br/noticias/geral,brasil-ja-tem-mais-de-um-smartphone-ativo-por-habitante-diz-estudo-da-fgv,70002275238</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96882" y="1976286"/>
            <a:ext cx="7704667" cy="1981200"/>
          </a:xfrm>
        </p:spPr>
        <p:txBody>
          <a:bodyPr>
            <a:noAutofit/>
          </a:bodyPr>
          <a:lstStyle/>
          <a:p>
            <a:r>
              <a:rPr lang="pt-BR" sz="3600" dirty="0"/>
              <a:t>“Na pesquisa, o Brasil se mantém à frente da média global de uso de dispositivos como computadores, telefones e televisores por habitantes. Mas Meirelles ressalta que os Estados Unidos, considerado país referência, tem números que são quase o dobro do Brasil.”</a:t>
            </a:r>
          </a:p>
        </p:txBody>
      </p:sp>
      <p:sp>
        <p:nvSpPr>
          <p:cNvPr id="3" name="Retângulo 2"/>
          <p:cNvSpPr/>
          <p:nvPr/>
        </p:nvSpPr>
        <p:spPr>
          <a:xfrm>
            <a:off x="3023420" y="5445064"/>
            <a:ext cx="4572000" cy="923330"/>
          </a:xfrm>
          <a:prstGeom prst="rect">
            <a:avLst/>
          </a:prstGeom>
        </p:spPr>
        <p:txBody>
          <a:bodyPr>
            <a:spAutoFit/>
          </a:bodyPr>
          <a:lstStyle/>
          <a:p>
            <a:r>
              <a:rPr lang="pt-BR" dirty="0"/>
              <a:t>https://link.estadao.com.br/noticias/geral,brasil-ja-tem-mais-de-um-smartphone-ativo-por-habitante-diz-estudo-da-fgv,70002275238</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Mobilidade</a:t>
            </a:r>
          </a:p>
        </p:txBody>
      </p:sp>
      <p:sp>
        <p:nvSpPr>
          <p:cNvPr id="3" name="Espaço Reservado para Conteúdo 2"/>
          <p:cNvSpPr>
            <a:spLocks noGrp="1"/>
          </p:cNvSpPr>
          <p:nvPr>
            <p:ph idx="1"/>
          </p:nvPr>
        </p:nvSpPr>
        <p:spPr>
          <a:xfrm>
            <a:off x="1011630" y="2047568"/>
            <a:ext cx="7704667" cy="3332816"/>
          </a:xfrm>
        </p:spPr>
        <p:txBody>
          <a:bodyPr/>
          <a:lstStyle/>
          <a:p>
            <a:r>
              <a:rPr lang="pt-BR" dirty="0"/>
              <a:t>Duas de cada três pessoas no mundo mantêm algum dispositivo móvel ao alcance das mãos 24 horas por dia. Um usuário típico acessa seu dispositivo móvel, em média, 150 vezes ao dia – enviando mensagens, pesquisando, colaborando. </a:t>
            </a:r>
          </a:p>
          <a:p>
            <a:r>
              <a:rPr lang="pt-BR" dirty="0"/>
              <a:t>Existem 4 vezes mais telefones móveis em uso do que computadores pessoais e 2 vezes mais do que televisores.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Vídeo</a:t>
            </a:r>
          </a:p>
        </p:txBody>
      </p:sp>
      <p:sp>
        <p:nvSpPr>
          <p:cNvPr id="3" name="Espaço Reservado para Conteúdo 2"/>
          <p:cNvSpPr>
            <a:spLocks noGrp="1"/>
          </p:cNvSpPr>
          <p:nvPr>
            <p:ph idx="1"/>
          </p:nvPr>
        </p:nvSpPr>
        <p:spPr>
          <a:xfrm>
            <a:off x="982133" y="2224549"/>
            <a:ext cx="7704667" cy="3332816"/>
          </a:xfrm>
        </p:spPr>
        <p:txBody>
          <a:bodyPr/>
          <a:lstStyle/>
          <a:p>
            <a:r>
              <a:rPr lang="pt-BR" dirty="0"/>
              <a:t>Primeira ligação para celular no Brasil, década de 90</a:t>
            </a:r>
          </a:p>
          <a:p>
            <a:r>
              <a:rPr lang="pt-BR" dirty="0">
                <a:hlinkClick r:id="rId2"/>
              </a:rPr>
              <a:t>http://core-se.org.br/momento-historico-da-primeira-ligacao-atraves-do-aparelho-celular-no-brasil/</a:t>
            </a:r>
            <a:endParaRPr lang="pt-B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Características</a:t>
            </a:r>
          </a:p>
        </p:txBody>
      </p:sp>
      <p:sp>
        <p:nvSpPr>
          <p:cNvPr id="6" name="Espaço Reservado para Conteúdo 5"/>
          <p:cNvSpPr>
            <a:spLocks noGrp="1"/>
          </p:cNvSpPr>
          <p:nvPr>
            <p:ph idx="1"/>
          </p:nvPr>
        </p:nvSpPr>
        <p:spPr>
          <a:xfrm>
            <a:off x="1027853" y="2164080"/>
            <a:ext cx="7704667" cy="3332816"/>
          </a:xfrm>
        </p:spPr>
        <p:txBody>
          <a:bodyPr>
            <a:normAutofit lnSpcReduction="10000"/>
          </a:bodyPr>
          <a:lstStyle/>
          <a:p>
            <a:r>
              <a:rPr lang="pt-BR" dirty="0"/>
              <a:t>Mobilidade é essencial ;</a:t>
            </a:r>
          </a:p>
          <a:p>
            <a:r>
              <a:rPr lang="pt-BR" dirty="0"/>
              <a:t>Percepção e entendimento de dados móveis trazem oportunidades;</a:t>
            </a:r>
          </a:p>
          <a:p>
            <a:r>
              <a:rPr lang="pt-BR" dirty="0"/>
              <a:t>Mobilidade é principalmente sobre oportunidades de negócios;</a:t>
            </a:r>
          </a:p>
          <a:p>
            <a:r>
              <a:rPr lang="pt-BR" dirty="0"/>
              <a:t>Mobilidade deve criar uma experiência de marca contínua;</a:t>
            </a:r>
          </a:p>
          <a:p>
            <a:r>
              <a:rPr lang="pt-BR" dirty="0"/>
              <a:t>Mobilidade habilita a Internet das Coisas.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axe">
  <a:themeElements>
    <a:clrScheme name="Paralaxe">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ax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ax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1573</TotalTime>
  <Words>1198</Words>
  <Application>Microsoft Office PowerPoint</Application>
  <PresentationFormat>Apresentação na tela (4:3)</PresentationFormat>
  <Paragraphs>77</Paragraphs>
  <Slides>30</Slides>
  <Notes>3</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30</vt:i4>
      </vt:variant>
    </vt:vector>
  </HeadingPairs>
  <TitlesOfParts>
    <vt:vector size="36" baseType="lpstr">
      <vt:lpstr>Arial</vt:lpstr>
      <vt:lpstr>Calibri</vt:lpstr>
      <vt:lpstr>Corbel</vt:lpstr>
      <vt:lpstr>Open Sans</vt:lpstr>
      <vt:lpstr>Roboto</vt:lpstr>
      <vt:lpstr>Paralaxe</vt:lpstr>
      <vt:lpstr>Conceitos de dispositivos móveis e mercado     </vt:lpstr>
      <vt:lpstr>Mobilidade</vt:lpstr>
      <vt:lpstr>Mobilidade</vt:lpstr>
      <vt:lpstr>Tecnologia Móvel</vt:lpstr>
      <vt:lpstr>Apesar da alta, a quantidade de smartphones ativos hoje no Brasil já era estimada pelo pesquisador que não acredita que o número deve aumentar nos próximos anos. "O que deve crescer é a venda de smartphones, mas dificilmente teremos uma média de dois smartphones por brasileiro", diz Meirelles. "Se a estratégia das operadoras se manter como está, dificilmente chegaremos aos 300 milhões de smartphones ativos no País".</vt:lpstr>
      <vt:lpstr>“Na pesquisa, o Brasil se mantém à frente da média global de uso de dispositivos como computadores, telefones e televisores por habitantes. Mas Meirelles ressalta que os Estados Unidos, considerado país referência, tem números que são quase o dobro do Brasil.”</vt:lpstr>
      <vt:lpstr>Mobilidade</vt:lpstr>
      <vt:lpstr>Vídeo</vt:lpstr>
      <vt:lpstr>Características</vt:lpstr>
      <vt:lpstr>Digital em 2020: os números essenciais</vt:lpstr>
      <vt:lpstr>Relatório Digital 2020  </vt:lpstr>
      <vt:lpstr>O uso de smartphones no Brasil e no mundo</vt:lpstr>
      <vt:lpstr>Compras na internet</vt:lpstr>
      <vt:lpstr>Aplicativos</vt:lpstr>
      <vt:lpstr>Os dispositivos “vestíveis”</vt:lpstr>
      <vt:lpstr>Eletrodomésticos Inteligentes</vt:lpstr>
      <vt:lpstr>VIDEO: https://www.youtube.com/watch?v=a3rYqG6qOMM</vt:lpstr>
      <vt:lpstr>Para pensar:</vt:lpstr>
      <vt:lpstr>Apresentação do PowerPoint</vt:lpstr>
      <vt:lpstr>Principais atividades realizadas em ambiente mobile no Brasil.</vt:lpstr>
      <vt:lpstr>250 milhões de pessoas usaram a internet pela primeira vez em 2017, sendo a África o país que apresentou o mais rápido crescimento do ano, com uma taxa de crescimento de 20%.</vt:lpstr>
      <vt:lpstr>Smartphones são os preferidos pra o uso da internet e aparecem em primeiro lugar em consumo de tráfego web, ganhando de todos os demais dispositivos juntos.</vt:lpstr>
      <vt:lpstr>Whatsapp e Facebook Messenger são os mais utilizados. </vt:lpstr>
      <vt:lpstr>E NO BRASIL? </vt:lpstr>
      <vt:lpstr>O que veio para ficar  A inteligência artificial vai estar cada vez mais presente no desenvolvimento dos aplicativos. “Até mesmo o usuário comum fica muito mais satisfeito quando a interação com o app é feita de maneira intuitiva e personalizada”, softwares desenvolvidos para simular ações humanas, tende a se consolidar de maneira mais expressiva. </vt:lpstr>
      <vt:lpstr>Vídeo https://www.youtube.com/watch?v=glQmT1gLMl0   Aplicações práticas da Inteligência Artificial </vt:lpstr>
      <vt:lpstr>Vídeo Mobilidade Urbana Aplicativo de Caronas  https://www.youtube.com/watch?v=oMVTj1FLNLw</vt:lpstr>
      <vt:lpstr>Tecnologia digital traz progresso no campo   https://globoplay.globo.com/v/6562996/</vt:lpstr>
      <vt:lpstr>Pesquisa Casa automatizada e inteligência artificial é a aposta para o futuro.  Faça uma pesquisa sobre inteligência artificial em casa – aparelhos utilizados em casa. Poste a sua pesquisa no chat da sala, pode ser foto ou envie o arquivo em anexo no chat da sala. </vt:lpstr>
      <vt:lpstr>CASA INTELIGENTE  Olhar Digital: https://www.youtube.com/watch?v=X2cLlApISl4  https://tecnoblog.net/especiais/darlan-helder/casa-inteligente-um-conceito-ainda-em-alta/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Cris</dc:creator>
  <cp:lastModifiedBy>adriana tomaz</cp:lastModifiedBy>
  <cp:revision>133</cp:revision>
  <dcterms:created xsi:type="dcterms:W3CDTF">2014-09-16T21:32:26Z</dcterms:created>
  <dcterms:modified xsi:type="dcterms:W3CDTF">2022-02-06T17:38:46Z</dcterms:modified>
</cp:coreProperties>
</file>