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85" r:id="rId4"/>
    <p:sldId id="287" r:id="rId5"/>
    <p:sldId id="288" r:id="rId6"/>
    <p:sldId id="289" r:id="rId7"/>
    <p:sldId id="290" r:id="rId8"/>
    <p:sldId id="291" r:id="rId9"/>
    <p:sldId id="310" r:id="rId10"/>
    <p:sldId id="292" r:id="rId11"/>
    <p:sldId id="293" r:id="rId12"/>
    <p:sldId id="294" r:id="rId13"/>
    <p:sldId id="295" r:id="rId14"/>
    <p:sldId id="296" r:id="rId15"/>
    <p:sldId id="297" r:id="rId16"/>
    <p:sldId id="298" r:id="rId17"/>
    <p:sldId id="311" r:id="rId18"/>
    <p:sldId id="299" r:id="rId19"/>
    <p:sldId id="300" r:id="rId20"/>
    <p:sldId id="301" r:id="rId21"/>
    <p:sldId id="302" r:id="rId22"/>
    <p:sldId id="303" r:id="rId23"/>
    <p:sldId id="304" r:id="rId24"/>
    <p:sldId id="305" r:id="rId25"/>
    <p:sldId id="306" r:id="rId26"/>
    <p:sldId id="307" r:id="rId27"/>
    <p:sldId id="308" r:id="rId28"/>
    <p:sldId id="312"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70A65-2D8F-4745-B1F6-F8BC1C549978}" type="datetimeFigureOut">
              <a:rPr lang="pt-BR" smtClean="0"/>
              <a:t>13/02/2022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17EC4-4244-4598-8FB2-4314AE73750C}" type="slidenum">
              <a:rPr lang="pt-BR" smtClean="0"/>
              <a:t>‹nº›</a:t>
            </a:fld>
            <a:endParaRPr lang="pt-BR"/>
          </a:p>
        </p:txBody>
      </p:sp>
    </p:spTree>
    <p:extLst>
      <p:ext uri="{BB962C8B-B14F-4D97-AF65-F5344CB8AC3E}">
        <p14:creationId xmlns:p14="http://schemas.microsoft.com/office/powerpoint/2010/main" val="4158003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3D7FF668-5D85-4A11-87E1-C3AB179594E7}"/>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171" name="Text Box 2">
            <a:extLst>
              <a:ext uri="{FF2B5EF4-FFF2-40B4-BE49-F238E27FC236}">
                <a16:creationId xmlns:a16="http://schemas.microsoft.com/office/drawing/2014/main" id="{1BB170D6-9960-48A5-9CE9-7F208201A0C6}"/>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339A22B-CEFF-4591-B4A0-63C459CECE76}"/>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9219" name="Text Box 2">
            <a:extLst>
              <a:ext uri="{FF2B5EF4-FFF2-40B4-BE49-F238E27FC236}">
                <a16:creationId xmlns:a16="http://schemas.microsoft.com/office/drawing/2014/main" id="{CA08DC0F-B5C9-47EF-82EE-6A29F39803C6}"/>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CF88AFCA-9B49-420C-91C1-EDC44D044BFA}"/>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13315" name="Text Box 2">
            <a:extLst>
              <a:ext uri="{FF2B5EF4-FFF2-40B4-BE49-F238E27FC236}">
                <a16:creationId xmlns:a16="http://schemas.microsoft.com/office/drawing/2014/main" id="{5F9D4123-9641-4315-AC9D-1881FBC50C40}"/>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F9812FD9-93A4-4DA5-94E3-F3A6818B6C14}"/>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15363" name="Text Box 2">
            <a:extLst>
              <a:ext uri="{FF2B5EF4-FFF2-40B4-BE49-F238E27FC236}">
                <a16:creationId xmlns:a16="http://schemas.microsoft.com/office/drawing/2014/main" id="{D8B687B1-6156-47E5-B2D2-7E971261FA66}"/>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F744E8A5-9D56-4DDD-803A-0CE879752D09}"/>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7411" name="Text Box 2">
            <a:extLst>
              <a:ext uri="{FF2B5EF4-FFF2-40B4-BE49-F238E27FC236}">
                <a16:creationId xmlns:a16="http://schemas.microsoft.com/office/drawing/2014/main" id="{1F5EAE66-8D65-4FB7-A945-D8AAB24D38EB}"/>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3B876A45-B4A8-48A4-B4D2-9A6CDAFC776F}"/>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9459" name="Text Box 2">
            <a:extLst>
              <a:ext uri="{FF2B5EF4-FFF2-40B4-BE49-F238E27FC236}">
                <a16:creationId xmlns:a16="http://schemas.microsoft.com/office/drawing/2014/main" id="{94C6580A-B8E1-4E0C-9773-7EB6B215646F}"/>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72A9E521-734E-43C2-9EEE-935F2222BDEF}"/>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21507" name="Text Box 2">
            <a:extLst>
              <a:ext uri="{FF2B5EF4-FFF2-40B4-BE49-F238E27FC236}">
                <a16:creationId xmlns:a16="http://schemas.microsoft.com/office/drawing/2014/main" id="{62DBF04C-5BEB-4FD1-B694-46BAE79B49DA}"/>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2FD8F-D75C-44C5-9DB8-87EE48B3D78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8E7E136-F030-419F-8DF5-4C0D061A9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6192024-92AB-4C8B-A9AF-912096A31FB0}"/>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5" name="Espaço Reservado para Rodapé 4">
            <a:extLst>
              <a:ext uri="{FF2B5EF4-FFF2-40B4-BE49-F238E27FC236}">
                <a16:creationId xmlns:a16="http://schemas.microsoft.com/office/drawing/2014/main" id="{D3E7A867-8A54-4EB4-B164-F3F36BD2C2C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DF947D4-E701-48C1-833F-8E21CDB19CD9}"/>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271100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31B63-107A-40B5-9B20-8B0196BC60E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6E692CC-6D46-48E7-9090-7675112C76C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D27A2F9-53EC-44B8-B876-F47EFF482802}"/>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5" name="Espaço Reservado para Rodapé 4">
            <a:extLst>
              <a:ext uri="{FF2B5EF4-FFF2-40B4-BE49-F238E27FC236}">
                <a16:creationId xmlns:a16="http://schemas.microsoft.com/office/drawing/2014/main" id="{317CAD31-432C-4B21-97C0-2C9477CADB3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3304CA-CB51-4FCD-BF2B-460881B96133}"/>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383277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42CC999-BBF7-40CB-9587-51998CF30FC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90A9402-7885-4C06-9800-90709C7C897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5A4351B-F4F7-468A-80A6-BE1E1094E487}"/>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5" name="Espaço Reservado para Rodapé 4">
            <a:extLst>
              <a:ext uri="{FF2B5EF4-FFF2-40B4-BE49-F238E27FC236}">
                <a16:creationId xmlns:a16="http://schemas.microsoft.com/office/drawing/2014/main" id="{1A43CA18-BC4F-4AAA-A0B7-039900A9B7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6DFADB0-7717-4AAE-9979-563F21B04A0E}"/>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152802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B511E-6D3A-4BF0-81B2-C003AF35B0C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C2E5275-4558-4BF4-B01E-D2200326D9A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AC5C662-B5F4-474C-8ABF-AB5023FB832C}"/>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5" name="Espaço Reservado para Rodapé 4">
            <a:extLst>
              <a:ext uri="{FF2B5EF4-FFF2-40B4-BE49-F238E27FC236}">
                <a16:creationId xmlns:a16="http://schemas.microsoft.com/office/drawing/2014/main" id="{F3CC65C8-794F-4BC3-90DE-95963106F5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663BE9A-ED9E-4DE5-A2B7-6F03CC43E02B}"/>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14385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E8EDF-DC37-4F17-9636-CE1519AF3C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B4FD20D-900E-4A29-AC66-0E44A9CEB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C0AEBDF-25A2-44DA-B5A3-16BF07089B7D}"/>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5" name="Espaço Reservado para Rodapé 4">
            <a:extLst>
              <a:ext uri="{FF2B5EF4-FFF2-40B4-BE49-F238E27FC236}">
                <a16:creationId xmlns:a16="http://schemas.microsoft.com/office/drawing/2014/main" id="{7F1926DF-A541-41C7-A78F-5D129B671BA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B484E60-B8CC-4142-AF86-8D4639EED682}"/>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134602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0CCA3-903F-4F52-B37B-E34B15AE252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D1D3EAA-5DD8-4BC6-AA80-44B0E2205C4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8EE0938-887D-4F25-A871-2C9FE2D4CC1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3AE02EA-6180-4FAD-8755-9E4625BA745C}"/>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6" name="Espaço Reservado para Rodapé 5">
            <a:extLst>
              <a:ext uri="{FF2B5EF4-FFF2-40B4-BE49-F238E27FC236}">
                <a16:creationId xmlns:a16="http://schemas.microsoft.com/office/drawing/2014/main" id="{ACA4E009-0B66-4F32-A4F6-0C3290985F3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31224E9-3D6F-4475-B73D-6D04A3B92CC1}"/>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148187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ACB88-04BA-4833-B215-985226C3EE5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5641769-7B45-43F0-A645-D08DB8668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142FD64-B346-4F97-ACDB-9178C4A3BB8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18DCC4A-4FE3-4B23-9211-D81BB0835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095BCB1-5208-4F6B-AE85-3298D616111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706B06B-FA88-41FB-A04A-88BE649F99ED}"/>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8" name="Espaço Reservado para Rodapé 7">
            <a:extLst>
              <a:ext uri="{FF2B5EF4-FFF2-40B4-BE49-F238E27FC236}">
                <a16:creationId xmlns:a16="http://schemas.microsoft.com/office/drawing/2014/main" id="{9ECFC008-9AA5-43E5-A95A-43F62E8278C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96CEEB4-0C9B-48AF-9767-2D0E248C6981}"/>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60401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BAE9C-700C-4CC3-BD28-D7029AAF08C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A74F537-9017-4E3D-813B-B9926DD3ADFD}"/>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4" name="Espaço Reservado para Rodapé 3">
            <a:extLst>
              <a:ext uri="{FF2B5EF4-FFF2-40B4-BE49-F238E27FC236}">
                <a16:creationId xmlns:a16="http://schemas.microsoft.com/office/drawing/2014/main" id="{AB81B454-962A-4208-9A01-165C184FCE8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F38F6A4-5B82-4A87-BD8D-B7BC6EF54559}"/>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40335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8158BF9-3426-4851-8569-9770D6304D8C}"/>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3" name="Espaço Reservado para Rodapé 2">
            <a:extLst>
              <a:ext uri="{FF2B5EF4-FFF2-40B4-BE49-F238E27FC236}">
                <a16:creationId xmlns:a16="http://schemas.microsoft.com/office/drawing/2014/main" id="{B2C42D35-60C9-4E0A-8FAF-57D87CD0D53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74BDA04-B591-4806-89AB-59AE2FE14C64}"/>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348522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DC7BC-F9E0-4FCB-A777-3666DDC9C73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C81415A-6784-4D84-A8A1-F7C54C683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D22095-6670-4B4D-9641-AE41F0E25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1C8F016-8C6D-4831-82C1-3B98210C887B}"/>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6" name="Espaço Reservado para Rodapé 5">
            <a:extLst>
              <a:ext uri="{FF2B5EF4-FFF2-40B4-BE49-F238E27FC236}">
                <a16:creationId xmlns:a16="http://schemas.microsoft.com/office/drawing/2014/main" id="{D794E986-F4F8-47F0-84F1-DA184BE0B1F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1605B70-07BD-4456-8114-DEC145AB1924}"/>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184343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F21D2-462F-47F2-8A6E-AEA58B0DE33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396B954-F80C-4D4D-A124-67E8FA19D2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6CBEFF9-8B4D-49EB-8934-0E1DB2ACB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A31AD4C-DB6A-442E-BDA7-E0FC1FED536A}"/>
              </a:ext>
            </a:extLst>
          </p:cNvPr>
          <p:cNvSpPr>
            <a:spLocks noGrp="1"/>
          </p:cNvSpPr>
          <p:nvPr>
            <p:ph type="dt" sz="half" idx="10"/>
          </p:nvPr>
        </p:nvSpPr>
        <p:spPr/>
        <p:txBody>
          <a:bodyPr/>
          <a:lstStyle/>
          <a:p>
            <a:fld id="{84E7CADC-BF40-4E4B-936A-FD668B5DB95E}" type="datetimeFigureOut">
              <a:rPr lang="pt-BR" smtClean="0"/>
              <a:t>13/02/2022</a:t>
            </a:fld>
            <a:endParaRPr lang="pt-BR"/>
          </a:p>
        </p:txBody>
      </p:sp>
      <p:sp>
        <p:nvSpPr>
          <p:cNvPr id="6" name="Espaço Reservado para Rodapé 5">
            <a:extLst>
              <a:ext uri="{FF2B5EF4-FFF2-40B4-BE49-F238E27FC236}">
                <a16:creationId xmlns:a16="http://schemas.microsoft.com/office/drawing/2014/main" id="{4811EB43-5CD8-4DA2-9548-D724A9043BA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3FDFF64-7EBA-4225-B58B-A85F1ACAE280}"/>
              </a:ext>
            </a:extLst>
          </p:cNvPr>
          <p:cNvSpPr>
            <a:spLocks noGrp="1"/>
          </p:cNvSpPr>
          <p:nvPr>
            <p:ph type="sldNum" sz="quarter" idx="12"/>
          </p:nvPr>
        </p:nvSpPr>
        <p:spPr/>
        <p:txBody>
          <a:bodyPr/>
          <a:lstStyle/>
          <a:p>
            <a:fld id="{CD148356-DBBA-498E-B9AE-638BEE8C9399}" type="slidenum">
              <a:rPr lang="pt-BR" smtClean="0"/>
              <a:t>‹nº›</a:t>
            </a:fld>
            <a:endParaRPr lang="pt-BR"/>
          </a:p>
        </p:txBody>
      </p:sp>
    </p:spTree>
    <p:extLst>
      <p:ext uri="{BB962C8B-B14F-4D97-AF65-F5344CB8AC3E}">
        <p14:creationId xmlns:p14="http://schemas.microsoft.com/office/powerpoint/2010/main" val="398025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298DF74-CFB5-4E79-9D38-6592DFCF2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86B20292-7A57-4872-BCD0-84F026F3B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7016B88-4E55-48EA-B8D1-6944E1B3D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7CADC-BF40-4E4B-936A-FD668B5DB95E}" type="datetimeFigureOut">
              <a:rPr lang="pt-BR" smtClean="0"/>
              <a:t>13/02/2022</a:t>
            </a:fld>
            <a:endParaRPr lang="pt-BR"/>
          </a:p>
        </p:txBody>
      </p:sp>
      <p:sp>
        <p:nvSpPr>
          <p:cNvPr id="5" name="Espaço Reservado para Rodapé 4">
            <a:extLst>
              <a:ext uri="{FF2B5EF4-FFF2-40B4-BE49-F238E27FC236}">
                <a16:creationId xmlns:a16="http://schemas.microsoft.com/office/drawing/2014/main" id="{4A034A39-5120-43B6-815C-37A9DD2E3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D9B9340-3D68-4C72-99AB-A89FB5766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48356-DBBA-498E-B9AE-638BEE8C9399}" type="slidenum">
              <a:rPr lang="pt-BR" smtClean="0"/>
              <a:t>‹nº›</a:t>
            </a:fld>
            <a:endParaRPr lang="pt-BR"/>
          </a:p>
        </p:txBody>
      </p:sp>
    </p:spTree>
    <p:extLst>
      <p:ext uri="{BB962C8B-B14F-4D97-AF65-F5344CB8AC3E}">
        <p14:creationId xmlns:p14="http://schemas.microsoft.com/office/powerpoint/2010/main" val="996477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techtudo.com.br/tudo-sobre/playstation-vr.html" TargetMode="External"/><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www.techtudo.com.br/tudo-sobre/sony.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www.techtudo.com.br/tudo-sobre/oculus-rift.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techtudo.com.br/noticias/noticia/2015/04/novo-dispositivo-de-realidade-virtual-permite-sentir-altura-em-jogos.html" TargetMode="External"/><Relationship Id="rId2" Type="http://schemas.openxmlformats.org/officeDocument/2006/relationships/hyperlink" Target="http://www.techtudo.com.br/tudo-sobre/gear-vr.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www.techtudo.com.br/tudo-sobre/youtube.html" TargetMode="External"/><Relationship Id="rId3" Type="http://schemas.openxmlformats.org/officeDocument/2006/relationships/hyperlink" Target="http://www.techtudo.com.br/tudo-sobre/cortana.html" TargetMode="External"/><Relationship Id="rId7" Type="http://schemas.openxmlformats.org/officeDocument/2006/relationships/hyperlink" Target="http://www.techtudo.com.br/tudo-sobre/google-fotos.html" TargetMode="External"/><Relationship Id="rId2" Type="http://schemas.openxmlformats.org/officeDocument/2006/relationships/hyperlink" Target="http://www.techtudo.com.br/tudo-sobre/siri.html" TargetMode="External"/><Relationship Id="rId1" Type="http://schemas.openxmlformats.org/officeDocument/2006/relationships/slideLayout" Target="../slideLayouts/slideLayout7.xml"/><Relationship Id="rId6" Type="http://schemas.openxmlformats.org/officeDocument/2006/relationships/image" Target="../media/image17.jpeg"/><Relationship Id="rId11" Type="http://schemas.openxmlformats.org/officeDocument/2006/relationships/hyperlink" Target="https://www.techtudo.com.br/noticias/2018/05/google-io-2018-tera-android-p-e-mais-veja-o-que-esperar-do-evento.ghtml" TargetMode="External"/><Relationship Id="rId5" Type="http://schemas.openxmlformats.org/officeDocument/2006/relationships/hyperlink" Target="http://www.techtudo.com.br/tudo-sobre/google.html" TargetMode="External"/><Relationship Id="rId10" Type="http://schemas.openxmlformats.org/officeDocument/2006/relationships/hyperlink" Target="http://www.techtudo.com.br/tudo-sobre/google-tradutor.html" TargetMode="External"/><Relationship Id="rId4" Type="http://schemas.openxmlformats.org/officeDocument/2006/relationships/hyperlink" Target="http://www.techtudo.com.br/tudo-sobre/google-assistant.html" TargetMode="External"/><Relationship Id="rId9" Type="http://schemas.openxmlformats.org/officeDocument/2006/relationships/hyperlink" Target="http://www.techtudo.com.br/tudo-sobre/gmail.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techtudo.com.br/tudo-sobre/netflix.html" TargetMode="External"/><Relationship Id="rId7" Type="http://schemas.openxmlformats.org/officeDocument/2006/relationships/hyperlink" Target="http://www.techtudo.com.br/tudo-sobre/volkswagen.html" TargetMode="External"/><Relationship Id="rId2" Type="http://schemas.openxmlformats.org/officeDocument/2006/relationships/hyperlink" Target="http://www.techtudo.com.br/tudo-sobre/spotify.html" TargetMode="External"/><Relationship Id="rId1" Type="http://schemas.openxmlformats.org/officeDocument/2006/relationships/slideLayout" Target="../slideLayouts/slideLayout7.xml"/><Relationship Id="rId6" Type="http://schemas.openxmlformats.org/officeDocument/2006/relationships/hyperlink" Target="http://www.techtudo.com.br/tudo-sobre/samsung.html" TargetMode="External"/><Relationship Id="rId5" Type="http://schemas.openxmlformats.org/officeDocument/2006/relationships/hyperlink" Target="http://www.techtudo.com.br/tudo-sobre/uber.html" TargetMode="External"/><Relationship Id="rId4" Type="http://schemas.openxmlformats.org/officeDocument/2006/relationships/hyperlink" Target="http://www.techtudo.com.br/tudo-sobre/amazon.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techtudo.com.br/tudo-sobre/facebook.html"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www.techtudo.com.br/artigos/noticia/2012/04/voce-sabe-o-que-e-big-data-tecnologia-que-pode-monitorar-sua-vida-ja-movimenta-us-70-bi-no-mundo.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techtudo.com.br/tudo-sobre/microsoft.html" TargetMode="External"/><Relationship Id="rId2" Type="http://schemas.openxmlformats.org/officeDocument/2006/relationships/hyperlink" Target="http://www.techtudo.com.br/tudo-sobre/ibm.htm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UhA_ZgI-ot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47B05D-C7B4-4C46-AD31-FDF2BB44EC17}"/>
              </a:ext>
            </a:extLst>
          </p:cNvPr>
          <p:cNvSpPr>
            <a:spLocks noGrp="1"/>
          </p:cNvSpPr>
          <p:nvPr>
            <p:ph type="ctrTitle"/>
          </p:nvPr>
        </p:nvSpPr>
        <p:spPr>
          <a:xfrm>
            <a:off x="1524000" y="1122362"/>
            <a:ext cx="9144000" cy="3608663"/>
          </a:xfrm>
        </p:spPr>
        <p:txBody>
          <a:bodyPr>
            <a:normAutofit/>
          </a:bodyPr>
          <a:lstStyle/>
          <a:p>
            <a:r>
              <a:rPr lang="pt-BR" dirty="0"/>
              <a:t>INTERNET DAS COISAS</a:t>
            </a:r>
            <a:br>
              <a:rPr lang="pt-BR" dirty="0"/>
            </a:br>
            <a:r>
              <a:rPr lang="pt-BR" dirty="0"/>
              <a:t>REALIDADE VIRTUAL</a:t>
            </a:r>
            <a:br>
              <a:rPr lang="pt-BR" dirty="0"/>
            </a:br>
            <a:r>
              <a:rPr lang="pt-BR" dirty="0"/>
              <a:t>INTELIGENCIA ARTIFICIAL</a:t>
            </a:r>
          </a:p>
        </p:txBody>
      </p:sp>
    </p:spTree>
    <p:extLst>
      <p:ext uri="{BB962C8B-B14F-4D97-AF65-F5344CB8AC3E}">
        <p14:creationId xmlns:p14="http://schemas.microsoft.com/office/powerpoint/2010/main" val="189770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CB7E268-6AD1-4844-9F5F-B889D8C3CD81}"/>
              </a:ext>
            </a:extLst>
          </p:cNvPr>
          <p:cNvSpPr txBox="1"/>
          <p:nvPr/>
        </p:nvSpPr>
        <p:spPr>
          <a:xfrm>
            <a:off x="92765" y="0"/>
            <a:ext cx="11979965" cy="5706627"/>
          </a:xfrm>
          <a:prstGeom prst="rect">
            <a:avLst/>
          </a:prstGeom>
          <a:noFill/>
        </p:spPr>
        <p:txBody>
          <a:bodyPr wrap="square">
            <a:spAutoFit/>
          </a:bodyPr>
          <a:lstStyle/>
          <a:p>
            <a:pPr algn="just" fontAlgn="base">
              <a:lnSpc>
                <a:spcPct val="150000"/>
              </a:lnSpc>
              <a:spcAft>
                <a:spcPts val="1125"/>
              </a:spcAft>
            </a:pPr>
            <a:r>
              <a:rPr lang="pt-BR" sz="2400" b="1" spc="-70" dirty="0">
                <a:solidFill>
                  <a:srgbClr val="FF0000"/>
                </a:solidFill>
                <a:effectLst/>
                <a:latin typeface="Arial" panose="020B0604020202020204" pitchFamily="34" charset="0"/>
                <a:ea typeface="Times New Roman" panose="02020603050405020304" pitchFamily="18" charset="0"/>
              </a:rPr>
              <a:t>O que é Realidade Virtual? Entenda melhor como funciona a tecnologia</a:t>
            </a:r>
            <a:endParaRPr lang="pt-BR" sz="2400" b="1" dirty="0">
              <a:solidFill>
                <a:srgbClr val="FF0000"/>
              </a:solidFill>
              <a:effectLst/>
              <a:latin typeface="Times New Roman" panose="02020603050405020304" pitchFamily="18" charset="0"/>
              <a:ea typeface="Times New Roman" panose="02020603050405020304" pitchFamily="18" charset="0"/>
            </a:endParaRPr>
          </a:p>
          <a:p>
            <a:pPr algn="just" fontAlgn="base">
              <a:lnSpc>
                <a:spcPct val="150000"/>
              </a:lnSpc>
            </a:pPr>
            <a:r>
              <a:rPr lang="pt-BR" sz="2400" spc="-25" dirty="0">
                <a:solidFill>
                  <a:srgbClr val="333333"/>
                </a:solidFill>
                <a:effectLst/>
                <a:latin typeface="Arial" panose="020B0604020202020204" pitchFamily="34" charset="0"/>
                <a:ea typeface="Times New Roman" panose="02020603050405020304" pitchFamily="18" charset="0"/>
              </a:rPr>
              <a:t>Realidade Virtual é uma tecnologia de interface capaz de enganar os sentidos de um usuário, por meio de um ambiente virtual, criado a partir de um sistema computacional. Ao induzir efeitos visuais, sonoros e até táteis, a realidade virtual permite a imersão completa em um ambiente simulado, com ou sem interação do usuário.</a:t>
            </a:r>
            <a:endParaRPr lang="pt-BR" sz="2400" dirty="0">
              <a:latin typeface="Times New Roman" panose="02020603050405020304" pitchFamily="18" charset="0"/>
              <a:ea typeface="Times New Roman" panose="02020603050405020304" pitchFamily="18" charset="0"/>
            </a:endParaRPr>
          </a:p>
          <a:p>
            <a:pPr algn="just" fontAlgn="base">
              <a:lnSpc>
                <a:spcPct val="150000"/>
              </a:lnSpc>
            </a:pPr>
            <a:endParaRPr lang="pt-BR" sz="2400" spc="-25" dirty="0">
              <a:solidFill>
                <a:srgbClr val="333333"/>
              </a:solidFill>
              <a:effectLst/>
              <a:latin typeface="Times New Roman" panose="02020603050405020304" pitchFamily="18" charset="0"/>
              <a:ea typeface="Times New Roman" panose="02020603050405020304" pitchFamily="18" charset="0"/>
            </a:endParaRPr>
          </a:p>
          <a:p>
            <a:pPr algn="just" fontAlgn="base">
              <a:lnSpc>
                <a:spcPct val="150000"/>
              </a:lnSpc>
            </a:pPr>
            <a:r>
              <a:rPr lang="pt-BR" sz="2400" spc="-25" dirty="0">
                <a:solidFill>
                  <a:srgbClr val="333333"/>
                </a:solidFill>
                <a:effectLst/>
                <a:latin typeface="Arial" panose="020B0604020202020204" pitchFamily="34" charset="0"/>
                <a:ea typeface="Times New Roman" panose="02020603050405020304" pitchFamily="18" charset="0"/>
              </a:rPr>
              <a:t>Atualmente, a realidade virtual tem como base displays estereoscópicos como óculos e headsets, sendo divulgada em sua maioria para o entretenimento. Porém, como você verá a seguir, o conceito abrange muito mais do que efeitos visuais e ele já existe há bastante tempo.</a:t>
            </a:r>
            <a:endParaRPr lang="pt-BR"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588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Óculos de Realidade Virtual do Project Morpheus, apresentado pela Sony em março desse ano (Foto: Óculos de Realidade Virtual do Project Morpheus, apresentado pela Sony em março desse ano)">
            <a:extLst>
              <a:ext uri="{FF2B5EF4-FFF2-40B4-BE49-F238E27FC236}">
                <a16:creationId xmlns:a16="http://schemas.microsoft.com/office/drawing/2014/main" id="{800602BA-4E09-4212-A3D8-C7E4B4E985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05937" y="0"/>
            <a:ext cx="2986063" cy="1942465"/>
          </a:xfrm>
          <a:prstGeom prst="rect">
            <a:avLst/>
          </a:prstGeom>
          <a:noFill/>
          <a:ln>
            <a:noFill/>
          </a:ln>
        </p:spPr>
      </p:pic>
      <p:sp>
        <p:nvSpPr>
          <p:cNvPr id="4" name="CaixaDeTexto 3">
            <a:extLst>
              <a:ext uri="{FF2B5EF4-FFF2-40B4-BE49-F238E27FC236}">
                <a16:creationId xmlns:a16="http://schemas.microsoft.com/office/drawing/2014/main" id="{C375DC84-370C-4DE9-84F1-4786D5C46C37}"/>
              </a:ext>
            </a:extLst>
          </p:cNvPr>
          <p:cNvSpPr txBox="1"/>
          <p:nvPr/>
        </p:nvSpPr>
        <p:spPr>
          <a:xfrm>
            <a:off x="0" y="451293"/>
            <a:ext cx="12192000" cy="5955413"/>
          </a:xfrm>
          <a:prstGeom prst="rect">
            <a:avLst/>
          </a:prstGeom>
          <a:noFill/>
        </p:spPr>
        <p:txBody>
          <a:bodyPr wrap="square">
            <a:spAutoFit/>
          </a:bodyPr>
          <a:lstStyle/>
          <a:p>
            <a:pPr algn="just" fontAlgn="base">
              <a:lnSpc>
                <a:spcPct val="150000"/>
              </a:lnSpc>
              <a:spcAft>
                <a:spcPts val="800"/>
              </a:spcAft>
            </a:pPr>
            <a:r>
              <a:rPr lang="pt-BR"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Ó</a:t>
            </a:r>
            <a:r>
              <a:rPr lang="pt-BR" sz="28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culos de realidade virtual são a febre do momento  </a:t>
            </a:r>
          </a:p>
          <a:p>
            <a:pPr algn="just" fontAlgn="base">
              <a:lnSpc>
                <a:spcPct val="150000"/>
              </a:lnSpc>
              <a:spcAft>
                <a:spcPts val="800"/>
              </a:spcAft>
            </a:pPr>
            <a:r>
              <a:rPr lang="pt-BR" sz="28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(Foto: Divulgação/Sony)</a:t>
            </a:r>
            <a:endParaRPr lang="pt-BR"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pPr>
            <a:r>
              <a:rPr lang="pt-BR" sz="2400" spc="-25" dirty="0">
                <a:solidFill>
                  <a:srgbClr val="333333"/>
                </a:solidFill>
                <a:effectLst/>
                <a:latin typeface="Arial" panose="020B0604020202020204" pitchFamily="34" charset="0"/>
                <a:ea typeface="Times New Roman" panose="02020603050405020304" pitchFamily="18" charset="0"/>
              </a:rPr>
              <a:t>A realidade virtual, em sua forma mais corriqueira, funciona através de estímulos visuais e auditivos. É comum o uso de headsets que cobrem completamente olhos e orelhas, privando o usuário de ouvir e ver estímulos externos.</a:t>
            </a:r>
            <a:endParaRPr lang="pt-BR" sz="2400" dirty="0">
              <a:effectLst/>
              <a:latin typeface="Times New Roman" panose="02020603050405020304" pitchFamily="18" charset="0"/>
              <a:ea typeface="Times New Roman" panose="02020603050405020304" pitchFamily="18" charset="0"/>
            </a:endParaRPr>
          </a:p>
          <a:p>
            <a:pPr algn="just" fontAlgn="base">
              <a:lnSpc>
                <a:spcPct val="150000"/>
              </a:lnSpc>
            </a:pPr>
            <a:r>
              <a:rPr lang="pt-BR" sz="2400" spc="-25" dirty="0">
                <a:solidFill>
                  <a:srgbClr val="333333"/>
                </a:solidFill>
                <a:effectLst/>
                <a:latin typeface="Arial" panose="020B0604020202020204" pitchFamily="34" charset="0"/>
                <a:ea typeface="Times New Roman" panose="02020603050405020304" pitchFamily="18" charset="0"/>
              </a:rPr>
              <a:t>Projetos como o </a:t>
            </a:r>
            <a:r>
              <a:rPr lang="pt-BR" sz="2400" u="sng" spc="-25" dirty="0">
                <a:solidFill>
                  <a:srgbClr val="FC7700"/>
                </a:solidFill>
                <a:effectLst/>
                <a:latin typeface="Arial" panose="020B0604020202020204" pitchFamily="34" charset="0"/>
                <a:ea typeface="Times New Roman" panose="02020603050405020304" pitchFamily="18" charset="0"/>
                <a:hlinkClick r:id="rId3"/>
              </a:rPr>
              <a:t>PlayStation VR</a:t>
            </a:r>
            <a:r>
              <a:rPr lang="pt-BR" sz="2400" spc="-25" dirty="0">
                <a:solidFill>
                  <a:srgbClr val="333333"/>
                </a:solidFill>
                <a:effectLst/>
                <a:latin typeface="Arial" panose="020B0604020202020204" pitchFamily="34" charset="0"/>
                <a:ea typeface="Times New Roman" panose="02020603050405020304" pitchFamily="18" charset="0"/>
              </a:rPr>
              <a:t>, da </a:t>
            </a:r>
            <a:r>
              <a:rPr lang="pt-BR" sz="2400" u="sng" spc="-25" dirty="0">
                <a:solidFill>
                  <a:srgbClr val="FC7700"/>
                </a:solidFill>
                <a:effectLst/>
                <a:latin typeface="Arial" panose="020B0604020202020204" pitchFamily="34" charset="0"/>
                <a:ea typeface="Times New Roman" panose="02020603050405020304" pitchFamily="18" charset="0"/>
                <a:hlinkClick r:id="rId4"/>
              </a:rPr>
              <a:t>Sony</a:t>
            </a:r>
            <a:r>
              <a:rPr lang="pt-BR" sz="2400" spc="-25" dirty="0">
                <a:solidFill>
                  <a:srgbClr val="333333"/>
                </a:solidFill>
                <a:effectLst/>
                <a:latin typeface="Arial" panose="020B0604020202020204" pitchFamily="34" charset="0"/>
                <a:ea typeface="Times New Roman" panose="02020603050405020304" pitchFamily="18" charset="0"/>
              </a:rPr>
              <a:t>, prometem transportar completamente o indivíduo para dentro de um jogo, com imersão total, tanto visual como auditiva. Nesse tipo de interface de realidade virtual é possível olhar para todos os lados sem precisar interagir com o controle, apenas virando o rosto para os lados. O headset da Sony também inclui a opção de usar fones de ouvidos para imersão mais completa.</a:t>
            </a:r>
            <a:endParaRPr lang="pt-BR"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697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C69776BC-A370-468D-8DFC-98712B8190C4}"/>
              </a:ext>
            </a:extLst>
          </p:cNvPr>
          <p:cNvSpPr txBox="1"/>
          <p:nvPr/>
        </p:nvSpPr>
        <p:spPr>
          <a:xfrm>
            <a:off x="132523" y="0"/>
            <a:ext cx="12059478" cy="2795573"/>
          </a:xfrm>
          <a:prstGeom prst="rect">
            <a:avLst/>
          </a:prstGeom>
          <a:noFill/>
        </p:spPr>
        <p:txBody>
          <a:bodyPr wrap="square">
            <a:spAutoFit/>
          </a:bodyPr>
          <a:lstStyle/>
          <a:p>
            <a:pPr algn="just" fontAlgn="base">
              <a:lnSpc>
                <a:spcPct val="150000"/>
              </a:lnSpc>
            </a:pPr>
            <a:r>
              <a:rPr lang="pt-BR" sz="2400" b="1" spc="-25" dirty="0">
                <a:solidFill>
                  <a:srgbClr val="333333"/>
                </a:solidFill>
                <a:effectLst/>
                <a:latin typeface="Arial" panose="020B0604020202020204" pitchFamily="34" charset="0"/>
                <a:ea typeface="Times New Roman" panose="02020603050405020304" pitchFamily="18" charset="0"/>
              </a:rPr>
              <a:t>História da Realidade Virtual</a:t>
            </a:r>
            <a:endParaRPr lang="pt-BR" sz="2400" dirty="0">
              <a:effectLst/>
              <a:latin typeface="Times New Roman" panose="02020603050405020304" pitchFamily="18" charset="0"/>
              <a:ea typeface="Times New Roman" panose="02020603050405020304" pitchFamily="18" charset="0"/>
            </a:endParaRPr>
          </a:p>
          <a:p>
            <a:pPr algn="just" fontAlgn="base">
              <a:lnSpc>
                <a:spcPct val="150000"/>
              </a:lnSpc>
            </a:pPr>
            <a:r>
              <a:rPr lang="pt-BR" sz="2400" spc="-25" dirty="0">
                <a:solidFill>
                  <a:srgbClr val="333333"/>
                </a:solidFill>
                <a:effectLst/>
                <a:latin typeface="Arial" panose="020B0604020202020204" pitchFamily="34" charset="0"/>
                <a:ea typeface="Times New Roman" panose="02020603050405020304" pitchFamily="18" charset="0"/>
              </a:rPr>
              <a:t>O termo realidade virtual foi utilizado pela primeira vez no livro “Le </a:t>
            </a:r>
            <a:r>
              <a:rPr lang="pt-BR" sz="2400" spc="-25" dirty="0" err="1">
                <a:solidFill>
                  <a:srgbClr val="333333"/>
                </a:solidFill>
                <a:effectLst/>
                <a:latin typeface="Arial" panose="020B0604020202020204" pitchFamily="34" charset="0"/>
                <a:ea typeface="Times New Roman" panose="02020603050405020304" pitchFamily="18" charset="0"/>
              </a:rPr>
              <a:t>Théâtre</a:t>
            </a:r>
            <a:r>
              <a:rPr lang="pt-BR" sz="2400" spc="-25" dirty="0">
                <a:solidFill>
                  <a:srgbClr val="333333"/>
                </a:solidFill>
                <a:effectLst/>
                <a:latin typeface="Arial" panose="020B0604020202020204" pitchFamily="34" charset="0"/>
                <a:ea typeface="Times New Roman" panose="02020603050405020304" pitchFamily="18" charset="0"/>
              </a:rPr>
              <a:t> et </a:t>
            </a:r>
            <a:r>
              <a:rPr lang="pt-BR" sz="2400" spc="-25" dirty="0" err="1">
                <a:solidFill>
                  <a:srgbClr val="333333"/>
                </a:solidFill>
                <a:effectLst/>
                <a:latin typeface="Arial" panose="020B0604020202020204" pitchFamily="34" charset="0"/>
                <a:ea typeface="Times New Roman" panose="02020603050405020304" pitchFamily="18" charset="0"/>
              </a:rPr>
              <a:t>son</a:t>
            </a:r>
            <a:r>
              <a:rPr lang="pt-BR" sz="2400" spc="-25" dirty="0">
                <a:solidFill>
                  <a:srgbClr val="333333"/>
                </a:solidFill>
                <a:effectLst/>
                <a:latin typeface="Arial" panose="020B0604020202020204" pitchFamily="34" charset="0"/>
                <a:ea typeface="Times New Roman" panose="02020603050405020304" pitchFamily="18" charset="0"/>
              </a:rPr>
              <a:t> </a:t>
            </a:r>
            <a:r>
              <a:rPr lang="pt-BR" sz="2400" spc="-25" dirty="0" err="1">
                <a:solidFill>
                  <a:srgbClr val="333333"/>
                </a:solidFill>
                <a:effectLst/>
                <a:latin typeface="Arial" panose="020B0604020202020204" pitchFamily="34" charset="0"/>
                <a:ea typeface="Times New Roman" panose="02020603050405020304" pitchFamily="18" charset="0"/>
              </a:rPr>
              <a:t>double</a:t>
            </a:r>
            <a:r>
              <a:rPr lang="pt-BR" sz="2400" spc="-25" dirty="0">
                <a:solidFill>
                  <a:srgbClr val="333333"/>
                </a:solidFill>
                <a:effectLst/>
                <a:latin typeface="Arial" panose="020B0604020202020204" pitchFamily="34" charset="0"/>
                <a:ea typeface="Times New Roman" panose="02020603050405020304" pitchFamily="18" charset="0"/>
              </a:rPr>
              <a:t>”, do autor francês, </a:t>
            </a:r>
            <a:r>
              <a:rPr lang="pt-BR" sz="2400" spc="-25" dirty="0" err="1">
                <a:solidFill>
                  <a:srgbClr val="333333"/>
                </a:solidFill>
                <a:effectLst/>
                <a:latin typeface="Arial" panose="020B0604020202020204" pitchFamily="34" charset="0"/>
                <a:ea typeface="Times New Roman" panose="02020603050405020304" pitchFamily="18" charset="0"/>
              </a:rPr>
              <a:t>Antonin</a:t>
            </a:r>
            <a:r>
              <a:rPr lang="pt-BR" sz="2400" spc="-25" dirty="0">
                <a:solidFill>
                  <a:srgbClr val="333333"/>
                </a:solidFill>
                <a:effectLst/>
                <a:latin typeface="Arial" panose="020B0604020202020204" pitchFamily="34" charset="0"/>
                <a:ea typeface="Times New Roman" panose="02020603050405020304" pitchFamily="18" charset="0"/>
              </a:rPr>
              <a:t> </a:t>
            </a:r>
            <a:r>
              <a:rPr lang="pt-BR" sz="2400" spc="-25" dirty="0" err="1">
                <a:solidFill>
                  <a:srgbClr val="333333"/>
                </a:solidFill>
                <a:effectLst/>
                <a:latin typeface="Arial" panose="020B0604020202020204" pitchFamily="34" charset="0"/>
                <a:ea typeface="Times New Roman" panose="02020603050405020304" pitchFamily="18" charset="0"/>
              </a:rPr>
              <a:t>Artaud</a:t>
            </a:r>
            <a:r>
              <a:rPr lang="pt-BR" sz="2400" spc="-25" dirty="0">
                <a:solidFill>
                  <a:srgbClr val="333333"/>
                </a:solidFill>
                <a:effectLst/>
                <a:latin typeface="Arial" panose="020B0604020202020204" pitchFamily="34" charset="0"/>
                <a:ea typeface="Times New Roman" panose="02020603050405020304" pitchFamily="18" charset="0"/>
              </a:rPr>
              <a:t>, em 1938. Embora não seja um autor de ficção científica, </a:t>
            </a:r>
            <a:r>
              <a:rPr lang="pt-BR" sz="2400" spc="-25" dirty="0" err="1">
                <a:solidFill>
                  <a:srgbClr val="333333"/>
                </a:solidFill>
                <a:effectLst/>
                <a:latin typeface="Arial" panose="020B0604020202020204" pitchFamily="34" charset="0"/>
                <a:ea typeface="Times New Roman" panose="02020603050405020304" pitchFamily="18" charset="0"/>
              </a:rPr>
              <a:t>Antonin</a:t>
            </a:r>
            <a:r>
              <a:rPr lang="pt-BR" sz="2400" spc="-25" dirty="0">
                <a:solidFill>
                  <a:srgbClr val="333333"/>
                </a:solidFill>
                <a:effectLst/>
                <a:latin typeface="Arial" panose="020B0604020202020204" pitchFamily="34" charset="0"/>
                <a:ea typeface="Times New Roman" panose="02020603050405020304" pitchFamily="18" charset="0"/>
              </a:rPr>
              <a:t> praticamente criou o termo ao sugerir um teatro onde “a ilusão natural de personagens e objetos criavam uma realidade virtual”.</a:t>
            </a:r>
            <a:endParaRPr lang="pt-BR" sz="2400" dirty="0">
              <a:effectLst/>
              <a:latin typeface="Times New Roman" panose="02020603050405020304" pitchFamily="18" charset="0"/>
              <a:ea typeface="Times New Roman" panose="02020603050405020304" pitchFamily="18" charset="0"/>
            </a:endParaRPr>
          </a:p>
        </p:txBody>
      </p:sp>
      <p:sp>
        <p:nvSpPr>
          <p:cNvPr id="5" name="Rectangle 5">
            <a:extLst>
              <a:ext uri="{FF2B5EF4-FFF2-40B4-BE49-F238E27FC236}">
                <a16:creationId xmlns:a16="http://schemas.microsoft.com/office/drawing/2014/main" id="{780ABA5C-8EBD-4F3D-9DB7-D7012D07CE54}"/>
              </a:ext>
            </a:extLst>
          </p:cNvPr>
          <p:cNvSpPr>
            <a:spLocks noChangeArrowheads="1"/>
          </p:cNvSpPr>
          <p:nvPr/>
        </p:nvSpPr>
        <p:spPr bwMode="auto">
          <a:xfrm>
            <a:off x="2544418" y="26239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1028" name="Imagem 7" descr="View Master, o tataravô do Oculus Rift (Foto: Reprodução / Wikipedia)">
            <a:extLst>
              <a:ext uri="{FF2B5EF4-FFF2-40B4-BE49-F238E27FC236}">
                <a16:creationId xmlns:a16="http://schemas.microsoft.com/office/drawing/2014/main" id="{CC317F93-625C-436C-B589-E42057909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418" y="3081130"/>
            <a:ext cx="5400675" cy="2790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776AD16-9C27-43FB-866A-FA792D939BAC}"/>
              </a:ext>
            </a:extLst>
          </p:cNvPr>
          <p:cNvSpPr>
            <a:spLocks noChangeArrowheads="1"/>
          </p:cNvSpPr>
          <p:nvPr/>
        </p:nvSpPr>
        <p:spPr bwMode="auto">
          <a:xfrm>
            <a:off x="2544418" y="58719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View Master, o tataravô do Oculus Rift (Foto: Reprodu</a:t>
            </a:r>
            <a:r>
              <a:rPr kumimoji="0" lang="pt-BR" altLang="pt-BR" sz="12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ç</a:t>
            </a:r>
            <a:r>
              <a:rPr kumimoji="0" lang="pt-BR" altLang="pt-BR" sz="1200" b="1"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ão/Wikipedia)</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77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3AE1550-131A-4602-8ADB-947C9C0E5D07}"/>
              </a:ext>
            </a:extLst>
          </p:cNvPr>
          <p:cNvSpPr txBox="1"/>
          <p:nvPr/>
        </p:nvSpPr>
        <p:spPr>
          <a:xfrm>
            <a:off x="0" y="0"/>
            <a:ext cx="12192000" cy="4457567"/>
          </a:xfrm>
          <a:prstGeom prst="rect">
            <a:avLst/>
          </a:prstGeom>
          <a:noFill/>
        </p:spPr>
        <p:txBody>
          <a:bodyPr wrap="square">
            <a:spAutoFit/>
          </a:bodyPr>
          <a:lstStyle/>
          <a:p>
            <a:pPr algn="just" fontAlgn="base">
              <a:lnSpc>
                <a:spcPct val="150000"/>
              </a:lnSpc>
            </a:pPr>
            <a:r>
              <a:rPr lang="pt-BR" sz="2400" spc="-25" dirty="0">
                <a:solidFill>
                  <a:srgbClr val="333333"/>
                </a:solidFill>
                <a:effectLst/>
                <a:latin typeface="Arial" panose="020B0604020202020204" pitchFamily="34" charset="0"/>
                <a:ea typeface="Times New Roman" panose="02020603050405020304" pitchFamily="18" charset="0"/>
              </a:rPr>
              <a:t>Mesmo sem o termo existir, já haviam experimentos que “transportavam” as pessoas para outros lugares. Os famosos óculos estereoscópicos com cartões em 3D de pontos turísticos existiam desde os anos 1920. Eles são os tataravós dos óculos VR que conhecemos atualmente.</a:t>
            </a:r>
            <a:endParaRPr lang="pt-BR" sz="2400" dirty="0">
              <a:effectLst/>
              <a:latin typeface="Times New Roman" panose="02020603050405020304" pitchFamily="18" charset="0"/>
              <a:ea typeface="Times New Roman" panose="02020603050405020304" pitchFamily="18" charset="0"/>
            </a:endParaRPr>
          </a:p>
          <a:p>
            <a:pPr algn="just" fontAlgn="base">
              <a:lnSpc>
                <a:spcPct val="150000"/>
              </a:lnSpc>
            </a:pPr>
            <a:r>
              <a:rPr lang="pt-BR" sz="2400" spc="-25" dirty="0">
                <a:solidFill>
                  <a:srgbClr val="333333"/>
                </a:solidFill>
                <a:effectLst/>
                <a:latin typeface="Arial" panose="020B0604020202020204" pitchFamily="34" charset="0"/>
                <a:ea typeface="Times New Roman" panose="02020603050405020304" pitchFamily="18" charset="0"/>
              </a:rPr>
              <a:t>Em 1939, foi apresentado ao mundo na feira internacional de ciências de Nova York o “</a:t>
            </a:r>
            <a:r>
              <a:rPr lang="pt-BR" sz="2400" spc="-25" dirty="0" err="1">
                <a:solidFill>
                  <a:srgbClr val="333333"/>
                </a:solidFill>
                <a:effectLst/>
                <a:latin typeface="Arial" panose="020B0604020202020204" pitchFamily="34" charset="0"/>
                <a:ea typeface="Times New Roman" panose="02020603050405020304" pitchFamily="18" charset="0"/>
              </a:rPr>
              <a:t>View</a:t>
            </a:r>
            <a:r>
              <a:rPr lang="pt-BR" sz="2400" spc="-25" dirty="0">
                <a:solidFill>
                  <a:srgbClr val="333333"/>
                </a:solidFill>
                <a:effectLst/>
                <a:latin typeface="Arial" panose="020B0604020202020204" pitchFamily="34" charset="0"/>
                <a:ea typeface="Times New Roman" panose="02020603050405020304" pitchFamily="18" charset="0"/>
              </a:rPr>
              <a:t>-Master”. O dispositivo era um óculos estereoscópico que servia para ver slides em uma disco dentado. O aparelho virou um brinquedo extremamente popular. Recentemente, a Google e a </a:t>
            </a:r>
            <a:r>
              <a:rPr lang="pt-BR" sz="2400" spc="-25" dirty="0" err="1">
                <a:solidFill>
                  <a:srgbClr val="333333"/>
                </a:solidFill>
                <a:effectLst/>
                <a:latin typeface="Arial" panose="020B0604020202020204" pitchFamily="34" charset="0"/>
                <a:ea typeface="Times New Roman" panose="02020603050405020304" pitchFamily="18" charset="0"/>
              </a:rPr>
              <a:t>Mattel</a:t>
            </a:r>
            <a:r>
              <a:rPr lang="pt-BR" sz="2400" spc="-25" dirty="0">
                <a:solidFill>
                  <a:srgbClr val="333333"/>
                </a:solidFill>
                <a:effectLst/>
                <a:latin typeface="Arial" panose="020B0604020202020204" pitchFamily="34" charset="0"/>
                <a:ea typeface="Times New Roman" panose="02020603050405020304" pitchFamily="18" charset="0"/>
              </a:rPr>
              <a:t> anunciaram uma nova versão do gadget.</a:t>
            </a:r>
            <a:endParaRPr lang="pt-BR"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969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CA15856-2404-4245-9E54-AFCBE247F823}"/>
              </a:ext>
            </a:extLst>
          </p:cNvPr>
          <p:cNvSpPr>
            <a:spLocks noChangeArrowheads="1"/>
          </p:cNvSpPr>
          <p:nvPr/>
        </p:nvSpPr>
        <p:spPr bwMode="auto">
          <a:xfrm>
            <a:off x="50042" y="370046"/>
            <a:ext cx="1209191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Como óculos de realidade virtual funcionam?</a:t>
            </a:r>
            <a:endParaRPr kumimoji="0" lang="pt-BR" altLang="pt-BR"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Uma das bases da ilusão visual de uma nova realidade é forjar a atual. Para isso, uma simples imagem plana passada diante de nossos olhos não basta. A mesma poderia simplesmente ser encarada como algo falso. É aí que entra um dos trunfos da realidade virtual.</a:t>
            </a:r>
            <a:endParaRPr kumimoji="0" lang="pt-BR" altLang="pt-BR"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16385" name="Imagem 6" descr="Na estereoscopia, duas imagens levemente diferentes dão a noção de profundidade (Foto: Reprodução / digital-photography-tips)">
            <a:extLst>
              <a:ext uri="{FF2B5EF4-FFF2-40B4-BE49-F238E27FC236}">
                <a16:creationId xmlns:a16="http://schemas.microsoft.com/office/drawing/2014/main" id="{BF46BC34-326A-4D15-A0AC-B37B846F0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317" y="2787201"/>
            <a:ext cx="6648971" cy="34124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554C401-D77A-40B6-95A2-29CF22578654}"/>
              </a:ext>
            </a:extLst>
          </p:cNvPr>
          <p:cNvSpPr>
            <a:spLocks noChangeArrowheads="1"/>
          </p:cNvSpPr>
          <p:nvPr/>
        </p:nvSpPr>
        <p:spPr bwMode="auto">
          <a:xfrm>
            <a:off x="109182" y="6400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Na estereoscopia, duas imagens levemente diferentes dão a no</a:t>
            </a:r>
            <a:r>
              <a:rPr kumimoji="0" lang="pt-BR" altLang="pt-BR" sz="1200" b="1"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ç</a:t>
            </a:r>
            <a:r>
              <a:rPr kumimoji="0" lang="pt-BR" altLang="pt-BR"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ão de profundidade (Foto: Reprodu</a:t>
            </a:r>
            <a:r>
              <a:rPr kumimoji="0" lang="pt-BR" altLang="pt-BR" sz="1200" b="1"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ç</a:t>
            </a:r>
            <a:r>
              <a:rPr kumimoji="0" lang="pt-BR" altLang="pt-BR"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ão/digital-photography-tips)</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882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193F9C94-2561-4C6F-A207-B24A6C389B95}"/>
              </a:ext>
            </a:extLst>
          </p:cNvPr>
          <p:cNvSpPr txBox="1"/>
          <p:nvPr/>
        </p:nvSpPr>
        <p:spPr>
          <a:xfrm>
            <a:off x="0" y="0"/>
            <a:ext cx="12192000" cy="6125138"/>
          </a:xfrm>
          <a:prstGeom prst="rect">
            <a:avLst/>
          </a:prstGeom>
          <a:noFill/>
        </p:spPr>
        <p:txBody>
          <a:bodyPr wrap="square">
            <a:spAutoFit/>
          </a:bodyPr>
          <a:lstStyle/>
          <a:p>
            <a:pPr algn="just" fontAlgn="base">
              <a:lnSpc>
                <a:spcPct val="150000"/>
              </a:lnSpc>
            </a:pPr>
            <a:r>
              <a:rPr lang="pt-BR" sz="2200" spc="-25" dirty="0">
                <a:solidFill>
                  <a:srgbClr val="333333"/>
                </a:solidFill>
                <a:effectLst/>
                <a:latin typeface="Arial" panose="020B0604020202020204" pitchFamily="34" charset="0"/>
                <a:ea typeface="Times New Roman" panose="02020603050405020304" pitchFamily="18" charset="0"/>
              </a:rPr>
              <a:t>Com o uso da </a:t>
            </a:r>
            <a:r>
              <a:rPr lang="pt-BR" sz="2200" spc="-25" dirty="0" err="1">
                <a:solidFill>
                  <a:srgbClr val="333333"/>
                </a:solidFill>
                <a:effectLst/>
                <a:latin typeface="Arial" panose="020B0604020202020204" pitchFamily="34" charset="0"/>
                <a:ea typeface="Times New Roman" panose="02020603050405020304" pitchFamily="18" charset="0"/>
              </a:rPr>
              <a:t>estereoscopia</a:t>
            </a:r>
            <a:r>
              <a:rPr lang="pt-BR" sz="2200" spc="-25" dirty="0">
                <a:solidFill>
                  <a:srgbClr val="333333"/>
                </a:solidFill>
                <a:effectLst/>
                <a:latin typeface="Arial" panose="020B0604020202020204" pitchFamily="34" charset="0"/>
                <a:ea typeface="Times New Roman" panose="02020603050405020304" pitchFamily="18" charset="0"/>
              </a:rPr>
              <a:t>, a ilusão de profundidade é criada, apresentando mais um elemento de imersão para a realidade virtual. Para que isso acontece, duas imagens diferentes são geradas, uma para cada olho. O efeito consiste na interpretação do cérebro de que as duas imagens na realidade são uma só.</a:t>
            </a:r>
            <a:endParaRPr lang="pt-BR" sz="2200" dirty="0">
              <a:effectLst/>
              <a:latin typeface="Times New Roman" panose="02020603050405020304" pitchFamily="18" charset="0"/>
              <a:ea typeface="Times New Roman" panose="02020603050405020304" pitchFamily="18" charset="0"/>
            </a:endParaRPr>
          </a:p>
          <a:p>
            <a:pPr algn="just" fontAlgn="base">
              <a:lnSpc>
                <a:spcPct val="150000"/>
              </a:lnSpc>
            </a:pPr>
            <a:r>
              <a:rPr lang="pt-BR" sz="2200" spc="-25" dirty="0">
                <a:solidFill>
                  <a:srgbClr val="333333"/>
                </a:solidFill>
                <a:effectLst/>
                <a:latin typeface="Arial" panose="020B0604020202020204" pitchFamily="34" charset="0"/>
                <a:ea typeface="Times New Roman" panose="02020603050405020304" pitchFamily="18" charset="0"/>
              </a:rPr>
              <a:t>A tecnologia que primeiro começou com fotos, hoje é utilizada em filmes e ambientes tridimensionais gerados por computador. Tecnologias atuais como o </a:t>
            </a:r>
            <a:r>
              <a:rPr lang="pt-BR" sz="2200" u="sng" spc="-25" dirty="0" err="1">
                <a:solidFill>
                  <a:srgbClr val="FC7700"/>
                </a:solidFill>
                <a:effectLst/>
                <a:latin typeface="Arial" panose="020B0604020202020204" pitchFamily="34" charset="0"/>
                <a:ea typeface="Times New Roman" panose="02020603050405020304" pitchFamily="18" charset="0"/>
                <a:hlinkClick r:id="rId2"/>
              </a:rPr>
              <a:t>Oculus</a:t>
            </a:r>
            <a:r>
              <a:rPr lang="pt-BR" sz="2200" u="sng" spc="-25" dirty="0">
                <a:solidFill>
                  <a:srgbClr val="FC7700"/>
                </a:solidFill>
                <a:effectLst/>
                <a:latin typeface="Arial" panose="020B0604020202020204" pitchFamily="34" charset="0"/>
                <a:ea typeface="Times New Roman" panose="02020603050405020304" pitchFamily="18" charset="0"/>
                <a:hlinkClick r:id="rId2"/>
              </a:rPr>
              <a:t> </a:t>
            </a:r>
            <a:r>
              <a:rPr lang="pt-BR" sz="2200" u="sng" spc="-25" dirty="0" err="1">
                <a:solidFill>
                  <a:srgbClr val="FC7700"/>
                </a:solidFill>
                <a:effectLst/>
                <a:latin typeface="Arial" panose="020B0604020202020204" pitchFamily="34" charset="0"/>
                <a:ea typeface="Times New Roman" panose="02020603050405020304" pitchFamily="18" charset="0"/>
                <a:hlinkClick r:id="rId2"/>
              </a:rPr>
              <a:t>Rift</a:t>
            </a:r>
            <a:r>
              <a:rPr lang="pt-BR" sz="2200" spc="-25" dirty="0">
                <a:solidFill>
                  <a:srgbClr val="333333"/>
                </a:solidFill>
                <a:effectLst/>
                <a:latin typeface="Arial" panose="020B0604020202020204" pitchFamily="34" charset="0"/>
                <a:ea typeface="Times New Roman" panose="02020603050405020304" pitchFamily="18" charset="0"/>
              </a:rPr>
              <a:t>, permitem uma interpolação tão rápida entre as imagens, que o efeito 3D é impressionante.</a:t>
            </a:r>
            <a:endParaRPr lang="pt-BR" sz="2200" dirty="0">
              <a:effectLst/>
              <a:latin typeface="Times New Roman" panose="02020603050405020304" pitchFamily="18" charset="0"/>
              <a:ea typeface="Times New Roman" panose="02020603050405020304" pitchFamily="18" charset="0"/>
            </a:endParaRPr>
          </a:p>
          <a:p>
            <a:pPr algn="just" fontAlgn="base">
              <a:lnSpc>
                <a:spcPct val="150000"/>
              </a:lnSpc>
            </a:pPr>
            <a:r>
              <a:rPr lang="pt-BR" sz="2200" spc="-25" dirty="0">
                <a:solidFill>
                  <a:srgbClr val="333333"/>
                </a:solidFill>
                <a:effectLst/>
                <a:latin typeface="Arial" panose="020B0604020202020204" pitchFamily="34" charset="0"/>
                <a:ea typeface="Times New Roman" panose="02020603050405020304" pitchFamily="18" charset="0"/>
              </a:rPr>
              <a:t>O grande destaque desses óculos modernos é a capacidade de interagir em sincronia com o movimento da cabeça do usuário. Diferente dos óculos de cinema e brinquedos como o “</a:t>
            </a:r>
            <a:r>
              <a:rPr lang="pt-BR" sz="2200" spc="-25" dirty="0" err="1">
                <a:solidFill>
                  <a:srgbClr val="333333"/>
                </a:solidFill>
                <a:effectLst/>
                <a:latin typeface="Arial" panose="020B0604020202020204" pitchFamily="34" charset="0"/>
                <a:ea typeface="Times New Roman" panose="02020603050405020304" pitchFamily="18" charset="0"/>
              </a:rPr>
              <a:t>View</a:t>
            </a:r>
            <a:r>
              <a:rPr lang="pt-BR" sz="2200" spc="-25" dirty="0">
                <a:solidFill>
                  <a:srgbClr val="333333"/>
                </a:solidFill>
                <a:effectLst/>
                <a:latin typeface="Arial" panose="020B0604020202020204" pitchFamily="34" charset="0"/>
                <a:ea typeface="Times New Roman" panose="02020603050405020304" pitchFamily="18" charset="0"/>
              </a:rPr>
              <a:t>-Master”. Ao utilizar o </a:t>
            </a:r>
            <a:r>
              <a:rPr lang="pt-BR" sz="2200" spc="-25" dirty="0" err="1">
                <a:solidFill>
                  <a:srgbClr val="333333"/>
                </a:solidFill>
                <a:effectLst/>
                <a:latin typeface="Arial" panose="020B0604020202020204" pitchFamily="34" charset="0"/>
                <a:ea typeface="Times New Roman" panose="02020603050405020304" pitchFamily="18" charset="0"/>
              </a:rPr>
              <a:t>Oculus</a:t>
            </a:r>
            <a:r>
              <a:rPr lang="pt-BR" sz="2200" spc="-25" dirty="0">
                <a:solidFill>
                  <a:srgbClr val="333333"/>
                </a:solidFill>
                <a:effectLst/>
                <a:latin typeface="Arial" panose="020B0604020202020204" pitchFamily="34" charset="0"/>
                <a:ea typeface="Times New Roman" panose="02020603050405020304" pitchFamily="18" charset="0"/>
              </a:rPr>
              <a:t> </a:t>
            </a:r>
            <a:r>
              <a:rPr lang="pt-BR" sz="2200" spc="-25" dirty="0" err="1">
                <a:solidFill>
                  <a:srgbClr val="333333"/>
                </a:solidFill>
                <a:effectLst/>
                <a:latin typeface="Arial" panose="020B0604020202020204" pitchFamily="34" charset="0"/>
                <a:ea typeface="Times New Roman" panose="02020603050405020304" pitchFamily="18" charset="0"/>
              </a:rPr>
              <a:t>Rift</a:t>
            </a:r>
            <a:r>
              <a:rPr lang="pt-BR" sz="2200" spc="-25" dirty="0">
                <a:solidFill>
                  <a:srgbClr val="333333"/>
                </a:solidFill>
                <a:effectLst/>
                <a:latin typeface="Arial" panose="020B0604020202020204" pitchFamily="34" charset="0"/>
                <a:ea typeface="Times New Roman" panose="02020603050405020304" pitchFamily="18" charset="0"/>
              </a:rPr>
              <a:t>, por exemplo, a visão é completamente sobreposta por um visor 3D. A imagem gerada não permanece estática em um único ponto, ela acompanha a movimentação do usuário.</a:t>
            </a:r>
            <a:endParaRPr lang="pt-BR"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7919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4020EE-6495-4180-85BB-734A30E20B64}"/>
              </a:ext>
            </a:extLst>
          </p:cNvPr>
          <p:cNvSpPr txBox="1"/>
          <p:nvPr/>
        </p:nvSpPr>
        <p:spPr>
          <a:xfrm>
            <a:off x="106017" y="0"/>
            <a:ext cx="12192000" cy="5997732"/>
          </a:xfrm>
          <a:prstGeom prst="rect">
            <a:avLst/>
          </a:prstGeom>
          <a:noFill/>
        </p:spPr>
        <p:txBody>
          <a:bodyPr wrap="square">
            <a:spAutoFit/>
          </a:bodyPr>
          <a:lstStyle/>
          <a:p>
            <a:pPr algn="just" fontAlgn="base">
              <a:lnSpc>
                <a:spcPct val="150000"/>
              </a:lnSpc>
            </a:pPr>
            <a:r>
              <a:rPr lang="pt-BR" sz="2000" b="1" spc="-25" dirty="0">
                <a:solidFill>
                  <a:srgbClr val="333333"/>
                </a:solidFill>
                <a:effectLst/>
                <a:latin typeface="Arial" panose="020B0604020202020204" pitchFamily="34" charset="0"/>
                <a:ea typeface="Times New Roman" panose="02020603050405020304" pitchFamily="18" charset="0"/>
              </a:rPr>
              <a:t>Realidade Virtual na atualidade</a:t>
            </a:r>
            <a:endParaRPr lang="pt-BR" sz="2000" dirty="0">
              <a:effectLst/>
              <a:latin typeface="Times New Roman" panose="02020603050405020304" pitchFamily="18" charset="0"/>
              <a:ea typeface="Times New Roman" panose="02020603050405020304" pitchFamily="18" charset="0"/>
            </a:endParaRPr>
          </a:p>
          <a:p>
            <a:pPr algn="just" fontAlgn="base">
              <a:lnSpc>
                <a:spcPct val="150000"/>
              </a:lnSpc>
            </a:pPr>
            <a:r>
              <a:rPr lang="pt-BR" sz="2000" spc="-25" dirty="0">
                <a:solidFill>
                  <a:srgbClr val="333333"/>
                </a:solidFill>
                <a:effectLst/>
                <a:latin typeface="Arial" panose="020B0604020202020204" pitchFamily="34" charset="0"/>
                <a:ea typeface="Times New Roman" panose="02020603050405020304" pitchFamily="18" charset="0"/>
              </a:rPr>
              <a:t>Nos dias atuais, provavelmente 99% das pessoas que escutam o termo realidade virtual, devem ter ouvido por causa de algum produto de entretenimento, seja ele filmes antigos como “O passageiro do Futuro” ou aplicações recentes para jogos no </a:t>
            </a:r>
            <a:r>
              <a:rPr lang="pt-BR" sz="2000" spc="-25" dirty="0" err="1">
                <a:solidFill>
                  <a:srgbClr val="333333"/>
                </a:solidFill>
                <a:effectLst/>
                <a:latin typeface="Arial" panose="020B0604020202020204" pitchFamily="34" charset="0"/>
                <a:ea typeface="Times New Roman" panose="02020603050405020304" pitchFamily="18" charset="0"/>
              </a:rPr>
              <a:t>Oculus</a:t>
            </a:r>
            <a:r>
              <a:rPr lang="pt-BR" sz="2000" spc="-25" dirty="0">
                <a:solidFill>
                  <a:srgbClr val="333333"/>
                </a:solidFill>
                <a:effectLst/>
                <a:latin typeface="Arial" panose="020B0604020202020204" pitchFamily="34" charset="0"/>
                <a:ea typeface="Times New Roman" panose="02020603050405020304" pitchFamily="18" charset="0"/>
              </a:rPr>
              <a:t> </a:t>
            </a:r>
            <a:r>
              <a:rPr lang="pt-BR" sz="2000" spc="-25" dirty="0" err="1">
                <a:solidFill>
                  <a:srgbClr val="333333"/>
                </a:solidFill>
                <a:effectLst/>
                <a:latin typeface="Arial" panose="020B0604020202020204" pitchFamily="34" charset="0"/>
                <a:ea typeface="Times New Roman" panose="02020603050405020304" pitchFamily="18" charset="0"/>
              </a:rPr>
              <a:t>Rift</a:t>
            </a:r>
            <a:r>
              <a:rPr lang="pt-BR" sz="2000" spc="-25" dirty="0">
                <a:solidFill>
                  <a:srgbClr val="333333"/>
                </a:solidFill>
                <a:effectLst/>
                <a:latin typeface="Arial" panose="020B0604020202020204" pitchFamily="34" charset="0"/>
                <a:ea typeface="Times New Roman" panose="02020603050405020304" pitchFamily="18" charset="0"/>
              </a:rPr>
              <a:t> ou Samsung </a:t>
            </a:r>
            <a:r>
              <a:rPr lang="pt-BR" sz="2000" u="sng" spc="-25" dirty="0">
                <a:solidFill>
                  <a:srgbClr val="FC7700"/>
                </a:solidFill>
                <a:effectLst/>
                <a:latin typeface="Arial" panose="020B0604020202020204" pitchFamily="34" charset="0"/>
                <a:ea typeface="Times New Roman" panose="02020603050405020304" pitchFamily="18" charset="0"/>
                <a:hlinkClick r:id="rId2"/>
              </a:rPr>
              <a:t>Gear VR</a:t>
            </a:r>
            <a:r>
              <a:rPr lang="pt-BR" sz="2000" spc="-25" dirty="0">
                <a:solidFill>
                  <a:srgbClr val="333333"/>
                </a:solidFill>
                <a:effectLst/>
                <a:latin typeface="Arial" panose="020B0604020202020204" pitchFamily="34" charset="0"/>
                <a:ea typeface="Times New Roman" panose="02020603050405020304" pitchFamily="18" charset="0"/>
              </a:rPr>
              <a:t>.</a:t>
            </a:r>
            <a:endParaRPr lang="pt-BR" sz="2000" dirty="0">
              <a:effectLst/>
              <a:latin typeface="Times New Roman" panose="02020603050405020304" pitchFamily="18" charset="0"/>
              <a:ea typeface="Times New Roman" panose="02020603050405020304" pitchFamily="18" charset="0"/>
            </a:endParaRPr>
          </a:p>
          <a:p>
            <a:pPr algn="just" fontAlgn="base">
              <a:lnSpc>
                <a:spcPct val="150000"/>
              </a:lnSpc>
            </a:pPr>
            <a:r>
              <a:rPr lang="pt-BR" sz="2000" spc="-25" dirty="0">
                <a:solidFill>
                  <a:srgbClr val="333333"/>
                </a:solidFill>
                <a:effectLst/>
                <a:latin typeface="Arial" panose="020B0604020202020204" pitchFamily="34" charset="0"/>
                <a:ea typeface="Times New Roman" panose="02020603050405020304" pitchFamily="18" charset="0"/>
              </a:rPr>
              <a:t>Já há interfaces que permitem ao gamer se inserir completamente em um jogo. O </a:t>
            </a:r>
            <a:r>
              <a:rPr lang="pt-BR" sz="2000" spc="-25" dirty="0" err="1">
                <a:solidFill>
                  <a:srgbClr val="333333"/>
                </a:solidFill>
                <a:effectLst/>
                <a:latin typeface="Arial" panose="020B0604020202020204" pitchFamily="34" charset="0"/>
                <a:ea typeface="Times New Roman" panose="02020603050405020304" pitchFamily="18" charset="0"/>
              </a:rPr>
              <a:t>Virtualizer</a:t>
            </a:r>
            <a:r>
              <a:rPr lang="pt-BR" sz="2000" spc="-25" dirty="0">
                <a:solidFill>
                  <a:srgbClr val="333333"/>
                </a:solidFill>
                <a:effectLst/>
                <a:latin typeface="Arial" panose="020B0604020202020204" pitchFamily="34" charset="0"/>
                <a:ea typeface="Times New Roman" panose="02020603050405020304" pitchFamily="18" charset="0"/>
              </a:rPr>
              <a:t> da </a:t>
            </a:r>
            <a:r>
              <a:rPr lang="pt-BR" sz="2000" spc="-25" dirty="0" err="1">
                <a:solidFill>
                  <a:srgbClr val="333333"/>
                </a:solidFill>
                <a:effectLst/>
                <a:latin typeface="Arial" panose="020B0604020202020204" pitchFamily="34" charset="0"/>
                <a:ea typeface="Times New Roman" panose="02020603050405020304" pitchFamily="18" charset="0"/>
              </a:rPr>
              <a:t>Cyberith</a:t>
            </a:r>
            <a:r>
              <a:rPr lang="pt-BR" sz="2000" spc="-25" dirty="0">
                <a:solidFill>
                  <a:srgbClr val="333333"/>
                </a:solidFill>
                <a:effectLst/>
                <a:latin typeface="Arial" panose="020B0604020202020204" pitchFamily="34" charset="0"/>
                <a:ea typeface="Times New Roman" panose="02020603050405020304" pitchFamily="18" charset="0"/>
              </a:rPr>
              <a:t> é uma estação onde o jogador pode literalmente se sentir dentro de um game. Confira o vídeo abaixo demonstrando a tecnologia em conjunto com </a:t>
            </a:r>
            <a:r>
              <a:rPr lang="pt-BR" sz="2000" spc="-25" dirty="0" err="1">
                <a:solidFill>
                  <a:srgbClr val="333333"/>
                </a:solidFill>
                <a:effectLst/>
                <a:latin typeface="Arial" panose="020B0604020202020204" pitchFamily="34" charset="0"/>
                <a:ea typeface="Times New Roman" panose="02020603050405020304" pitchFamily="18" charset="0"/>
              </a:rPr>
              <a:t>Oculus</a:t>
            </a:r>
            <a:r>
              <a:rPr lang="pt-BR" sz="2000" spc="-25" dirty="0">
                <a:solidFill>
                  <a:srgbClr val="333333"/>
                </a:solidFill>
                <a:effectLst/>
                <a:latin typeface="Arial" panose="020B0604020202020204" pitchFamily="34" charset="0"/>
                <a:ea typeface="Times New Roman" panose="02020603050405020304" pitchFamily="18" charset="0"/>
              </a:rPr>
              <a:t> </a:t>
            </a:r>
            <a:r>
              <a:rPr lang="pt-BR" sz="2000" spc="-25" dirty="0" err="1">
                <a:solidFill>
                  <a:srgbClr val="333333"/>
                </a:solidFill>
                <a:effectLst/>
                <a:latin typeface="Arial" panose="020B0604020202020204" pitchFamily="34" charset="0"/>
                <a:ea typeface="Times New Roman" panose="02020603050405020304" pitchFamily="18" charset="0"/>
              </a:rPr>
              <a:t>Rift</a:t>
            </a:r>
            <a:r>
              <a:rPr lang="pt-BR" sz="2000" spc="-25" dirty="0">
                <a:solidFill>
                  <a:srgbClr val="333333"/>
                </a:solidFill>
                <a:effectLst/>
                <a:latin typeface="Arial" panose="020B0604020202020204" pitchFamily="34" charset="0"/>
                <a:ea typeface="Times New Roman" panose="02020603050405020304" pitchFamily="18" charset="0"/>
              </a:rPr>
              <a:t>.</a:t>
            </a:r>
            <a:endParaRPr lang="pt-BR" sz="2000" dirty="0">
              <a:effectLst/>
              <a:latin typeface="Times New Roman" panose="02020603050405020304" pitchFamily="18" charset="0"/>
              <a:ea typeface="Times New Roman" panose="02020603050405020304" pitchFamily="18" charset="0"/>
            </a:endParaRPr>
          </a:p>
          <a:p>
            <a:pPr algn="just" fontAlgn="base">
              <a:lnSpc>
                <a:spcPct val="150000"/>
              </a:lnSpc>
            </a:pPr>
            <a:r>
              <a:rPr lang="pt-BR" sz="2000" spc="-25" dirty="0">
                <a:solidFill>
                  <a:srgbClr val="333333"/>
                </a:solidFill>
                <a:effectLst/>
                <a:latin typeface="Arial" panose="020B0604020202020204" pitchFamily="34" charset="0"/>
                <a:ea typeface="Times New Roman" panose="02020603050405020304" pitchFamily="18" charset="0"/>
              </a:rPr>
              <a:t>Entretanto, a realidade virtual pode ser empregada em outros campos, pois as implicações para áreas como treinamento são inúmeras. Desde os anos 1970, soldados norte-americanos fazem exercícios de treinamento em ambiente simulado, muitos deles, completamente imersos em realidade virtual.</a:t>
            </a:r>
            <a:endParaRPr lang="pt-BR" sz="2000" dirty="0">
              <a:effectLst/>
              <a:latin typeface="Times New Roman" panose="02020603050405020304" pitchFamily="18" charset="0"/>
              <a:ea typeface="Times New Roman" panose="02020603050405020304" pitchFamily="18" charset="0"/>
            </a:endParaRPr>
          </a:p>
          <a:p>
            <a:pPr algn="just" fontAlgn="base">
              <a:lnSpc>
                <a:spcPct val="150000"/>
              </a:lnSpc>
            </a:pPr>
            <a:r>
              <a:rPr lang="pt-BR" sz="2000" spc="-25" dirty="0">
                <a:solidFill>
                  <a:srgbClr val="333333"/>
                </a:solidFill>
                <a:effectLst/>
                <a:latin typeface="Arial" panose="020B0604020202020204" pitchFamily="34" charset="0"/>
                <a:ea typeface="Times New Roman" panose="02020603050405020304" pitchFamily="18" charset="0"/>
              </a:rPr>
              <a:t>Também há projetos em desenvolvimento ligados a sentido do tato. O projeto</a:t>
            </a:r>
            <a:r>
              <a:rPr lang="pt-BR" sz="2000" u="sng" spc="-25" dirty="0">
                <a:solidFill>
                  <a:srgbClr val="FC7700"/>
                </a:solidFill>
                <a:effectLst/>
                <a:latin typeface="Arial" panose="020B0604020202020204" pitchFamily="34" charset="0"/>
                <a:ea typeface="Times New Roman" panose="02020603050405020304" pitchFamily="18" charset="0"/>
                <a:hlinkClick r:id="rId3"/>
              </a:rPr>
              <a:t> Level-</a:t>
            </a:r>
            <a:r>
              <a:rPr lang="pt-BR" sz="2000" u="sng" spc="-25" dirty="0" err="1">
                <a:solidFill>
                  <a:srgbClr val="FC7700"/>
                </a:solidFill>
                <a:effectLst/>
                <a:latin typeface="Arial" panose="020B0604020202020204" pitchFamily="34" charset="0"/>
                <a:ea typeface="Times New Roman" panose="02020603050405020304" pitchFamily="18" charset="0"/>
                <a:hlinkClick r:id="rId3"/>
              </a:rPr>
              <a:t>Ups</a:t>
            </a:r>
            <a:r>
              <a:rPr lang="pt-BR" sz="2000" spc="-25" dirty="0">
                <a:solidFill>
                  <a:srgbClr val="333333"/>
                </a:solidFill>
                <a:effectLst/>
                <a:latin typeface="Arial" panose="020B0604020202020204" pitchFamily="34" charset="0"/>
                <a:ea typeface="Times New Roman" panose="02020603050405020304" pitchFamily="18" charset="0"/>
              </a:rPr>
              <a:t>, por exemplo, permite ao indivíduo sentir o terreno em que está pisando, inclusive, mudando  elevação do mesmo.</a:t>
            </a:r>
            <a:endParaRPr lang="pt-BR" sz="2000" dirty="0">
              <a:effectLst/>
              <a:latin typeface="Times New Roman" panose="02020603050405020304" pitchFamily="18" charset="0"/>
              <a:ea typeface="Times New Roman" panose="02020603050405020304" pitchFamily="18" charset="0"/>
            </a:endParaRPr>
          </a:p>
          <a:p>
            <a:pPr algn="just">
              <a:lnSpc>
                <a:spcPct val="150000"/>
              </a:lnSpc>
            </a:pPr>
            <a:r>
              <a:rPr lang="pt-BR" sz="1800" dirty="0">
                <a:solidFill>
                  <a:srgbClr val="323130"/>
                </a:solidFill>
                <a:effectLst/>
                <a:latin typeface="Arial" panose="020B0604020202020204" pitchFamily="34" charset="0"/>
                <a:ea typeface="Times New Roman" panose="02020603050405020304" pitchFamily="18" charset="0"/>
              </a:rPr>
              <a:t> </a:t>
            </a:r>
            <a:endParaRPr lang="pt-B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977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4C08B4A-652D-4C2E-814F-BFC6046E3099}"/>
              </a:ext>
            </a:extLst>
          </p:cNvPr>
          <p:cNvSpPr txBox="1"/>
          <p:nvPr/>
        </p:nvSpPr>
        <p:spPr>
          <a:xfrm>
            <a:off x="2266122" y="1273073"/>
            <a:ext cx="6096000" cy="923330"/>
          </a:xfrm>
          <a:prstGeom prst="rect">
            <a:avLst/>
          </a:prstGeom>
          <a:noFill/>
        </p:spPr>
        <p:txBody>
          <a:bodyPr wrap="square">
            <a:spAutoFit/>
          </a:bodyPr>
          <a:lstStyle/>
          <a:p>
            <a:r>
              <a:rPr lang="pt-BR" dirty="0">
                <a:hlinkClick r:id="" action="ppaction://noaction"/>
              </a:rPr>
              <a:t>VIDEO</a:t>
            </a:r>
          </a:p>
          <a:p>
            <a:endParaRPr lang="pt-BR" dirty="0">
              <a:hlinkClick r:id="" action="ppaction://noaction"/>
            </a:endParaRPr>
          </a:p>
          <a:p>
            <a:r>
              <a:rPr lang="pt-BR" dirty="0">
                <a:hlinkClick r:id="" action="ppaction://noaction"/>
              </a:rPr>
              <a:t>https://www.youtube.com/watch?v=EIPfLsrkI7Q</a:t>
            </a:r>
            <a:endParaRPr lang="pt-BR" dirty="0"/>
          </a:p>
        </p:txBody>
      </p:sp>
    </p:spTree>
    <p:extLst>
      <p:ext uri="{BB962C8B-B14F-4D97-AF65-F5344CB8AC3E}">
        <p14:creationId xmlns:p14="http://schemas.microsoft.com/office/powerpoint/2010/main" val="3197813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ligência Artificial é um assunto da moda, mas a expressão existe desde 1955 — Foto: Creative Commons/Flickr/Saad Faruque">
            <a:extLst>
              <a:ext uri="{FF2B5EF4-FFF2-40B4-BE49-F238E27FC236}">
                <a16:creationId xmlns:a16="http://schemas.microsoft.com/office/drawing/2014/main" id="{54C6C2EF-2D5F-4A4A-AB96-9C9D386E6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905" y="1795896"/>
            <a:ext cx="6428014" cy="4429058"/>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17E1DC6D-0203-45EC-99A8-4208A7C0B4A3}"/>
              </a:ext>
            </a:extLst>
          </p:cNvPr>
          <p:cNvSpPr txBox="1"/>
          <p:nvPr/>
        </p:nvSpPr>
        <p:spPr>
          <a:xfrm>
            <a:off x="3334043" y="506437"/>
            <a:ext cx="7258930" cy="584775"/>
          </a:xfrm>
          <a:prstGeom prst="rect">
            <a:avLst/>
          </a:prstGeom>
          <a:noFill/>
        </p:spPr>
        <p:txBody>
          <a:bodyPr wrap="square" rtlCol="0">
            <a:spAutoFit/>
          </a:bodyPr>
          <a:lstStyle/>
          <a:p>
            <a:r>
              <a:rPr lang="pt-BR" sz="3200" dirty="0"/>
              <a:t>INTELIGENCIA ARTIFICIAL </a:t>
            </a:r>
          </a:p>
        </p:txBody>
      </p:sp>
    </p:spTree>
    <p:extLst>
      <p:ext uri="{BB962C8B-B14F-4D97-AF65-F5344CB8AC3E}">
        <p14:creationId xmlns:p14="http://schemas.microsoft.com/office/powerpoint/2010/main" val="27548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E466E4F-AA42-4282-AC5F-25FC861FF554}"/>
              </a:ext>
            </a:extLst>
          </p:cNvPr>
          <p:cNvSpPr txBox="1"/>
          <p:nvPr/>
        </p:nvSpPr>
        <p:spPr>
          <a:xfrm>
            <a:off x="0" y="0"/>
            <a:ext cx="12192000" cy="5693866"/>
          </a:xfrm>
          <a:prstGeom prst="rect">
            <a:avLst/>
          </a:prstGeom>
          <a:noFill/>
        </p:spPr>
        <p:txBody>
          <a:bodyPr wrap="square">
            <a:spAutoFit/>
          </a:bodyPr>
          <a:lstStyle/>
          <a:p>
            <a:pPr algn="ctr" fontAlgn="base"/>
            <a:r>
              <a:rPr lang="pt-BR" sz="2800" b="1" i="0" dirty="0">
                <a:solidFill>
                  <a:srgbClr val="111111"/>
                </a:solidFill>
                <a:effectLst/>
                <a:latin typeface="opensans"/>
              </a:rPr>
              <a:t>A história da inteligência artificial tem pelo menos 62 anos</a:t>
            </a:r>
          </a:p>
          <a:p>
            <a:pPr algn="l" fontAlgn="base"/>
            <a:endParaRPr lang="pt-BR" sz="2400" b="1" i="0" dirty="0">
              <a:solidFill>
                <a:srgbClr val="111111"/>
              </a:solidFill>
              <a:effectLst/>
              <a:latin typeface="opensans"/>
            </a:endParaRPr>
          </a:p>
          <a:p>
            <a:pPr algn="l" fontAlgn="base"/>
            <a:r>
              <a:rPr lang="pt-BR" sz="2400" b="0" i="0" dirty="0">
                <a:solidFill>
                  <a:srgbClr val="333333"/>
                </a:solidFill>
                <a:effectLst/>
                <a:latin typeface="opensans"/>
              </a:rPr>
              <a:t>Não se sabe ao certo quando se iniciou a história da inteligência artificial, mas ela não é recente. Já na Antiguidade, seres artificiais e homens mecânicos apareciam em mitos gregos e romanos. Filósofos e matemáticos de várias eras exploraram a possibilidade de mecanização do pensamento. No início do século passado, a ideia começa a surgir nas obras de ficção científica, como na peça teatral </a:t>
            </a:r>
            <a:r>
              <a:rPr lang="pt-BR" sz="2400" b="0" i="0" dirty="0" err="1">
                <a:solidFill>
                  <a:srgbClr val="333333"/>
                </a:solidFill>
                <a:effectLst/>
                <a:latin typeface="opensans"/>
              </a:rPr>
              <a:t>Rossum's</a:t>
            </a:r>
            <a:r>
              <a:rPr lang="pt-BR" sz="2400" b="0" i="0" dirty="0">
                <a:solidFill>
                  <a:srgbClr val="333333"/>
                </a:solidFill>
                <a:effectLst/>
                <a:latin typeface="opensans"/>
              </a:rPr>
              <a:t> Universal </a:t>
            </a:r>
            <a:r>
              <a:rPr lang="pt-BR" sz="2400" b="0" i="0" dirty="0" err="1">
                <a:solidFill>
                  <a:srgbClr val="333333"/>
                </a:solidFill>
                <a:effectLst/>
                <a:latin typeface="opensans"/>
              </a:rPr>
              <a:t>Robots</a:t>
            </a:r>
            <a:r>
              <a:rPr lang="pt-BR" sz="2400" b="0" i="0" dirty="0">
                <a:solidFill>
                  <a:srgbClr val="333333"/>
                </a:solidFill>
                <a:effectLst/>
                <a:latin typeface="opensans"/>
              </a:rPr>
              <a:t> (1920), que introduziu a palavra “robô”, e no celebrado filme </a:t>
            </a:r>
            <a:r>
              <a:rPr lang="pt-BR" sz="2400" b="0" i="0" dirty="0" err="1">
                <a:solidFill>
                  <a:srgbClr val="333333"/>
                </a:solidFill>
                <a:effectLst/>
                <a:latin typeface="opensans"/>
              </a:rPr>
              <a:t>Metropolis</a:t>
            </a:r>
            <a:r>
              <a:rPr lang="pt-BR" sz="2400" b="0" i="0" dirty="0">
                <a:solidFill>
                  <a:srgbClr val="333333"/>
                </a:solidFill>
                <a:effectLst/>
                <a:latin typeface="opensans"/>
              </a:rPr>
              <a:t> (1927).</a:t>
            </a:r>
          </a:p>
          <a:p>
            <a:pPr algn="l" fontAlgn="base"/>
            <a:r>
              <a:rPr lang="pt-BR" sz="2400" b="0" i="0" dirty="0">
                <a:solidFill>
                  <a:srgbClr val="333333"/>
                </a:solidFill>
                <a:effectLst/>
                <a:latin typeface="opensans"/>
              </a:rPr>
              <a:t>A Segunda Guerra reuniu cientistas de diversas áreas, incluindo neurociência, engenharia, matemática e computação. Alguns discutiam já nas décadas de 1940 e 1950 a criação de um cérebro artificial. Entre eles estava Alan Turing, conhecido como “o pai da informática”. Em 1956, nasceu oficialmente um campo de estudo voltado para a inteligência artificial. A Conferência </a:t>
            </a:r>
            <a:r>
              <a:rPr lang="pt-BR" sz="2400" b="0" i="0" dirty="0" err="1">
                <a:solidFill>
                  <a:srgbClr val="333333"/>
                </a:solidFill>
                <a:effectLst/>
                <a:latin typeface="opensans"/>
              </a:rPr>
              <a:t>Dartmouth</a:t>
            </a:r>
            <a:r>
              <a:rPr lang="pt-BR" sz="2400" b="0" i="0" dirty="0">
                <a:solidFill>
                  <a:srgbClr val="333333"/>
                </a:solidFill>
                <a:effectLst/>
                <a:latin typeface="opensans"/>
              </a:rPr>
              <a:t> formalizou o termo, determinou a missão da IA e seus pesquisadores precursores. Marvin </a:t>
            </a:r>
            <a:r>
              <a:rPr lang="pt-BR" sz="2400" b="0" i="0" dirty="0" err="1">
                <a:solidFill>
                  <a:srgbClr val="333333"/>
                </a:solidFill>
                <a:effectLst/>
                <a:latin typeface="opensans"/>
              </a:rPr>
              <a:t>Minsky</a:t>
            </a:r>
            <a:r>
              <a:rPr lang="pt-BR" sz="2400" b="0" i="0" dirty="0">
                <a:solidFill>
                  <a:srgbClr val="333333"/>
                </a:solidFill>
                <a:effectLst/>
                <a:latin typeface="opensans"/>
              </a:rPr>
              <a:t>, John McCarthy, Allen Newell e Herbert A. Simon foram alguns dos nomes fundamentais no processo.</a:t>
            </a:r>
          </a:p>
        </p:txBody>
      </p:sp>
    </p:spTree>
    <p:extLst>
      <p:ext uri="{BB962C8B-B14F-4D97-AF65-F5344CB8AC3E}">
        <p14:creationId xmlns:p14="http://schemas.microsoft.com/office/powerpoint/2010/main" val="199433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927800E2-A62F-4FA3-ABD2-B7CBD64C72ED}"/>
              </a:ext>
            </a:extLst>
          </p:cNvPr>
          <p:cNvSpPr txBox="1">
            <a:spLocks noChangeArrowheads="1"/>
          </p:cNvSpPr>
          <p:nvPr/>
        </p:nvSpPr>
        <p:spPr bwMode="auto">
          <a:xfrm>
            <a:off x="3941258" y="102636"/>
            <a:ext cx="4309491"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algn="ctr" eaLnBrk="1" hangingPunct="1">
              <a:buSzPct val="100000"/>
            </a:pPr>
            <a:r>
              <a:rPr lang="en-US" altLang="en-US" sz="2800" b="1" dirty="0">
                <a:solidFill>
                  <a:srgbClr val="A50021"/>
                </a:solidFill>
                <a:latin typeface="Arial" panose="020B0604020202020204" pitchFamily="34" charset="0"/>
                <a:cs typeface="Arial" panose="020B0604020202020204" pitchFamily="34" charset="0"/>
              </a:rPr>
              <a:t>INTERNET DAS COISAS</a:t>
            </a:r>
          </a:p>
        </p:txBody>
      </p:sp>
      <p:sp>
        <p:nvSpPr>
          <p:cNvPr id="6147" name="Retângulo 12">
            <a:extLst>
              <a:ext uri="{FF2B5EF4-FFF2-40B4-BE49-F238E27FC236}">
                <a16:creationId xmlns:a16="http://schemas.microsoft.com/office/drawing/2014/main" id="{72995476-7AD6-4EB7-BC5A-E74A35C788AA}"/>
              </a:ext>
            </a:extLst>
          </p:cNvPr>
          <p:cNvSpPr>
            <a:spLocks noChangeArrowheads="1"/>
          </p:cNvSpPr>
          <p:nvPr/>
        </p:nvSpPr>
        <p:spPr bwMode="auto">
          <a:xfrm>
            <a:off x="1738314" y="1044575"/>
            <a:ext cx="8715375"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BR" altLang="en-US" dirty="0"/>
              <a:t>O que é </a:t>
            </a:r>
            <a:r>
              <a:rPr lang="pt-BR" altLang="en-US" dirty="0" err="1"/>
              <a:t>IoT</a:t>
            </a:r>
            <a:br>
              <a:rPr lang="pt-BR" altLang="en-US" dirty="0"/>
            </a:br>
            <a:endParaRPr lang="pt-BR" altLang="en-US" sz="2200" dirty="0"/>
          </a:p>
          <a:p>
            <a:pPr algn="just"/>
            <a:r>
              <a:rPr lang="pt-BR" altLang="en-US" sz="2200" dirty="0"/>
              <a:t>"A Internet das Coisas (</a:t>
            </a:r>
            <a:r>
              <a:rPr lang="pt-BR" altLang="en-US" sz="2200" dirty="0" err="1"/>
              <a:t>IoT</a:t>
            </a:r>
            <a:r>
              <a:rPr lang="pt-BR" altLang="en-US" sz="2200" dirty="0"/>
              <a:t>) é a rede de objetos físicos que contêm tecnologia para comunicar e sentir ou interagir com seus estados internos ou o ambiente externo. "Fonte: </a:t>
            </a:r>
            <a:r>
              <a:rPr lang="pt-BR" altLang="en-US" sz="2200" dirty="0" err="1"/>
              <a:t>Gartner</a:t>
            </a:r>
            <a:endParaRPr lang="pt-BR" altLang="en-US" sz="2200" dirty="0"/>
          </a:p>
          <a:p>
            <a:pPr algn="just"/>
            <a:endParaRPr lang="pt-BR" altLang="en-US" sz="2200" dirty="0"/>
          </a:p>
          <a:p>
            <a:pPr algn="just"/>
            <a:r>
              <a:rPr lang="pt-BR" altLang="en-US" sz="2200" dirty="0"/>
              <a:t>"A Internet das coisas (</a:t>
            </a:r>
            <a:r>
              <a:rPr lang="pt-BR" altLang="en-US" sz="2200" dirty="0" err="1"/>
              <a:t>IoT</a:t>
            </a:r>
            <a:r>
              <a:rPr lang="pt-BR" altLang="en-US" sz="2200" dirty="0"/>
              <a:t>) é a rede de dispositivos físicos, veículos, edifícios e outros itens - incorporados com eletrônica, software, sensores, atuadores e conectividade de rede que permitem que esses objetos coletem e troquem dados".</a:t>
            </a:r>
          </a:p>
          <a:p>
            <a:pPr algn="just"/>
            <a:endParaRPr lang="pt-BR" altLang="en-US" sz="2200" dirty="0"/>
          </a:p>
          <a:p>
            <a:pPr algn="just"/>
            <a:r>
              <a:rPr lang="pt-BR" altLang="en-US" sz="2200" dirty="0"/>
              <a:t>"Todos os dias dispositivos equipados com sensores e conectividade para trabalhar em conjunto, entender o que estamos fazendo, e operar automaticamente para tornar a nossa vida mais fácil." Fonte: Digital </a:t>
            </a:r>
            <a:r>
              <a:rPr lang="pt-BR" altLang="en-US" sz="2200" dirty="0" err="1"/>
              <a:t>Trends</a:t>
            </a:r>
            <a:endParaRPr lang="pt-BR" altLang="en-US" sz="22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F92602-D1E3-4FF5-ABD0-88E6460F66B8}"/>
              </a:ext>
            </a:extLst>
          </p:cNvPr>
          <p:cNvSpPr txBox="1"/>
          <p:nvPr/>
        </p:nvSpPr>
        <p:spPr>
          <a:xfrm>
            <a:off x="0" y="0"/>
            <a:ext cx="12192000" cy="2000548"/>
          </a:xfrm>
          <a:prstGeom prst="rect">
            <a:avLst/>
          </a:prstGeom>
          <a:noFill/>
        </p:spPr>
        <p:txBody>
          <a:bodyPr wrap="square">
            <a:spAutoFit/>
          </a:bodyPr>
          <a:lstStyle/>
          <a:p>
            <a:pPr algn="l" fontAlgn="base"/>
            <a:r>
              <a:rPr lang="pt-BR" sz="2800" b="1" i="0" dirty="0">
                <a:solidFill>
                  <a:srgbClr val="111111"/>
                </a:solidFill>
                <a:effectLst/>
                <a:latin typeface="opensans"/>
              </a:rPr>
              <a:t>Ela já está presente na sua vida</a:t>
            </a:r>
          </a:p>
          <a:p>
            <a:pPr algn="l" fontAlgn="base"/>
            <a:r>
              <a:rPr lang="pt-BR" sz="2400" i="0" dirty="0">
                <a:effectLst/>
                <a:latin typeface="opensans"/>
              </a:rPr>
              <a:t>Assistentes virtuais como a </a:t>
            </a:r>
            <a:r>
              <a:rPr lang="pt-BR" sz="2400" i="0" strike="noStrike" dirty="0">
                <a:effectLst/>
                <a:latin typeface="inherit"/>
                <a:hlinkClick r:id="rId2">
                  <a:extLst>
                    <a:ext uri="{A12FA001-AC4F-418D-AE19-62706E023703}">
                      <ahyp:hlinkClr xmlns:ahyp="http://schemas.microsoft.com/office/drawing/2018/hyperlinkcolor" val="tx"/>
                    </a:ext>
                  </a:extLst>
                </a:hlinkClick>
              </a:rPr>
              <a:t>Siri</a:t>
            </a:r>
            <a:r>
              <a:rPr lang="pt-BR" sz="2400" i="0" dirty="0">
                <a:effectLst/>
                <a:latin typeface="opensans"/>
              </a:rPr>
              <a:t>, a </a:t>
            </a:r>
            <a:r>
              <a:rPr lang="pt-BR" sz="2400" i="0" strike="noStrike" dirty="0">
                <a:effectLst/>
                <a:latin typeface="inherit"/>
                <a:hlinkClick r:id="rId3">
                  <a:extLst>
                    <a:ext uri="{A12FA001-AC4F-418D-AE19-62706E023703}">
                      <ahyp:hlinkClr xmlns:ahyp="http://schemas.microsoft.com/office/drawing/2018/hyperlinkcolor" val="tx"/>
                    </a:ext>
                  </a:extLst>
                </a:hlinkClick>
              </a:rPr>
              <a:t>Cortana</a:t>
            </a:r>
            <a:r>
              <a:rPr lang="pt-BR" sz="2400" i="0" dirty="0">
                <a:effectLst/>
                <a:latin typeface="opensans"/>
              </a:rPr>
              <a:t> e o </a:t>
            </a:r>
            <a:r>
              <a:rPr lang="pt-BR" sz="2400" i="0" strike="noStrike" dirty="0">
                <a:effectLst/>
                <a:latin typeface="inherit"/>
                <a:hlinkClick r:id="rId4">
                  <a:extLst>
                    <a:ext uri="{A12FA001-AC4F-418D-AE19-62706E023703}">
                      <ahyp:hlinkClr xmlns:ahyp="http://schemas.microsoft.com/office/drawing/2018/hyperlinkcolor" val="tx"/>
                    </a:ext>
                  </a:extLst>
                </a:hlinkClick>
              </a:rPr>
              <a:t>Google </a:t>
            </a:r>
            <a:r>
              <a:rPr lang="pt-BR" sz="2400" i="0" strike="noStrike" dirty="0" err="1">
                <a:effectLst/>
                <a:latin typeface="inherit"/>
                <a:hlinkClick r:id="rId4">
                  <a:extLst>
                    <a:ext uri="{A12FA001-AC4F-418D-AE19-62706E023703}">
                      <ahyp:hlinkClr xmlns:ahyp="http://schemas.microsoft.com/office/drawing/2018/hyperlinkcolor" val="tx"/>
                    </a:ext>
                  </a:extLst>
                </a:hlinkClick>
              </a:rPr>
              <a:t>Assistant</a:t>
            </a:r>
            <a:r>
              <a:rPr lang="pt-BR" sz="2400" i="0" dirty="0">
                <a:effectLst/>
                <a:latin typeface="opensans"/>
              </a:rPr>
              <a:t> são bons exemplos de inteligência artificial em contato direto com os usuários. Mas os smartphones, computadores e outros gadgets do cotidiano também operam com IA de muitas outras maneiras, a começar pelo </a:t>
            </a:r>
            <a:r>
              <a:rPr lang="pt-BR" sz="2400" i="0" strike="noStrike" dirty="0">
                <a:effectLst/>
                <a:latin typeface="inherit"/>
                <a:hlinkClick r:id="rId5">
                  <a:extLst>
                    <a:ext uri="{A12FA001-AC4F-418D-AE19-62706E023703}">
                      <ahyp:hlinkClr xmlns:ahyp="http://schemas.microsoft.com/office/drawing/2018/hyperlinkcolor" val="tx"/>
                    </a:ext>
                  </a:extLst>
                </a:hlinkClick>
              </a:rPr>
              <a:t>Google</a:t>
            </a:r>
            <a:r>
              <a:rPr lang="pt-BR" sz="2400" i="0" dirty="0">
                <a:effectLst/>
                <a:latin typeface="opensans"/>
              </a:rPr>
              <a:t>.</a:t>
            </a:r>
          </a:p>
        </p:txBody>
      </p:sp>
      <p:pic>
        <p:nvPicPr>
          <p:cNvPr id="2052" name="Picture 4">
            <a:extLst>
              <a:ext uri="{FF2B5EF4-FFF2-40B4-BE49-F238E27FC236}">
                <a16:creationId xmlns:a16="http://schemas.microsoft.com/office/drawing/2014/main" id="{64ED5639-BA4A-4890-BA2E-635E221CE8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8405" y="2000548"/>
            <a:ext cx="4256513" cy="2396417"/>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69B35B01-5E3E-4FB5-8B82-157209653270}"/>
              </a:ext>
            </a:extLst>
          </p:cNvPr>
          <p:cNvSpPr txBox="1"/>
          <p:nvPr/>
        </p:nvSpPr>
        <p:spPr>
          <a:xfrm>
            <a:off x="0" y="4506286"/>
            <a:ext cx="12313920" cy="2308324"/>
          </a:xfrm>
          <a:prstGeom prst="rect">
            <a:avLst/>
          </a:prstGeom>
          <a:noFill/>
        </p:spPr>
        <p:txBody>
          <a:bodyPr wrap="square">
            <a:spAutoFit/>
          </a:bodyPr>
          <a:lstStyle/>
          <a:p>
            <a:r>
              <a:rPr lang="pt-BR" sz="2400" b="0" i="0" dirty="0">
                <a:effectLst/>
                <a:latin typeface="opensans"/>
              </a:rPr>
              <a:t>O app </a:t>
            </a:r>
            <a:r>
              <a:rPr lang="pt-BR" sz="2400" b="1" i="0" u="none" strike="noStrike" dirty="0">
                <a:effectLst/>
                <a:latin typeface="opensans"/>
                <a:hlinkClick r:id="rId7">
                  <a:extLst>
                    <a:ext uri="{A12FA001-AC4F-418D-AE19-62706E023703}">
                      <ahyp:hlinkClr xmlns:ahyp="http://schemas.microsoft.com/office/drawing/2018/hyperlinkcolor" val="tx"/>
                    </a:ext>
                  </a:extLst>
                </a:hlinkClick>
              </a:rPr>
              <a:t>Fotos</a:t>
            </a:r>
            <a:r>
              <a:rPr lang="pt-BR" sz="2400" b="0" i="0" dirty="0">
                <a:effectLst/>
                <a:latin typeface="opensans"/>
              </a:rPr>
              <a:t> reconhece o conteúdo de suas imagens e permite que você faça uma busca digitando o nome de um objeto ou ação. O </a:t>
            </a:r>
            <a:r>
              <a:rPr lang="pt-BR" sz="2400" b="1" i="0" u="none" strike="noStrike" dirty="0">
                <a:effectLst/>
                <a:latin typeface="opensans"/>
                <a:hlinkClick r:id="rId8">
                  <a:extLst>
                    <a:ext uri="{A12FA001-AC4F-418D-AE19-62706E023703}">
                      <ahyp:hlinkClr xmlns:ahyp="http://schemas.microsoft.com/office/drawing/2018/hyperlinkcolor" val="tx"/>
                    </a:ext>
                  </a:extLst>
                </a:hlinkClick>
              </a:rPr>
              <a:t>YouTube</a:t>
            </a:r>
            <a:r>
              <a:rPr lang="pt-BR" sz="2400" b="0" i="0" dirty="0">
                <a:effectLst/>
                <a:latin typeface="opensans"/>
              </a:rPr>
              <a:t> pode transcrever áudio e gerar legendas para os vídeos em 10 idiomas. O </a:t>
            </a:r>
            <a:r>
              <a:rPr lang="pt-BR" sz="2400" b="1" i="0" u="none" strike="noStrike" dirty="0">
                <a:effectLst/>
                <a:latin typeface="opensans"/>
                <a:hlinkClick r:id="rId9">
                  <a:extLst>
                    <a:ext uri="{A12FA001-AC4F-418D-AE19-62706E023703}">
                      <ahyp:hlinkClr xmlns:ahyp="http://schemas.microsoft.com/office/drawing/2018/hyperlinkcolor" val="tx"/>
                    </a:ext>
                  </a:extLst>
                </a:hlinkClick>
              </a:rPr>
              <a:t>Gmail </a:t>
            </a:r>
            <a:r>
              <a:rPr lang="pt-BR" sz="2400" b="0" i="0" dirty="0">
                <a:effectLst/>
                <a:latin typeface="opensans"/>
              </a:rPr>
              <a:t>oferece respostas automáticas inteligentes para seus e-mails. O </a:t>
            </a:r>
            <a:r>
              <a:rPr lang="pt-BR" sz="2400" b="1" i="0" u="none" strike="noStrike" dirty="0">
                <a:effectLst/>
                <a:latin typeface="opensans"/>
                <a:hlinkClick r:id="rId10">
                  <a:extLst>
                    <a:ext uri="{A12FA001-AC4F-418D-AE19-62706E023703}">
                      <ahyp:hlinkClr xmlns:ahyp="http://schemas.microsoft.com/office/drawing/2018/hyperlinkcolor" val="tx"/>
                    </a:ext>
                  </a:extLst>
                </a:hlinkClick>
              </a:rPr>
              <a:t>Google Tradutor</a:t>
            </a:r>
            <a:r>
              <a:rPr lang="pt-BR" sz="2400" b="0" i="0" dirty="0">
                <a:effectLst/>
                <a:latin typeface="opensans"/>
              </a:rPr>
              <a:t> traduz textos de placas, rótulos e cardápios com a câmera do celular. E vem mais por aí: a empresa anunciou que IA é um dos temas centrais das apresentações do </a:t>
            </a:r>
            <a:r>
              <a:rPr lang="pt-BR" sz="2400" b="1" i="0" u="none" strike="noStrike" dirty="0">
                <a:effectLst/>
                <a:latin typeface="opensans"/>
                <a:hlinkClick r:id="rId11">
                  <a:extLst>
                    <a:ext uri="{A12FA001-AC4F-418D-AE19-62706E023703}">
                      <ahyp:hlinkClr xmlns:ahyp="http://schemas.microsoft.com/office/drawing/2018/hyperlinkcolor" val="tx"/>
                    </a:ext>
                  </a:extLst>
                </a:hlinkClick>
              </a:rPr>
              <a:t>Google I/O 2018</a:t>
            </a:r>
            <a:r>
              <a:rPr lang="pt-BR" sz="2400" b="0" i="0" dirty="0">
                <a:effectLst/>
                <a:latin typeface="opensans"/>
              </a:rPr>
              <a:t>, conferência anual que traz as novidades da companhia.</a:t>
            </a:r>
            <a:endParaRPr lang="pt-BR" sz="2400" dirty="0"/>
          </a:p>
        </p:txBody>
      </p:sp>
    </p:spTree>
    <p:extLst>
      <p:ext uri="{BB962C8B-B14F-4D97-AF65-F5344CB8AC3E}">
        <p14:creationId xmlns:p14="http://schemas.microsoft.com/office/powerpoint/2010/main" val="475737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95560ED-A135-469A-AE1C-95E8099760AC}"/>
              </a:ext>
            </a:extLst>
          </p:cNvPr>
          <p:cNvSpPr txBox="1"/>
          <p:nvPr/>
        </p:nvSpPr>
        <p:spPr>
          <a:xfrm>
            <a:off x="0" y="0"/>
            <a:ext cx="12192000" cy="4524315"/>
          </a:xfrm>
          <a:prstGeom prst="rect">
            <a:avLst/>
          </a:prstGeom>
          <a:noFill/>
        </p:spPr>
        <p:txBody>
          <a:bodyPr wrap="square">
            <a:spAutoFit/>
          </a:bodyPr>
          <a:lstStyle/>
          <a:p>
            <a:pPr algn="l" fontAlgn="base"/>
            <a:r>
              <a:rPr lang="pt-BR" sz="2400" b="0" i="0" dirty="0">
                <a:effectLst/>
                <a:latin typeface="opensans"/>
              </a:rPr>
              <a:t>O </a:t>
            </a:r>
            <a:r>
              <a:rPr lang="pt-BR" sz="2400" b="1" i="0" u="none" strike="noStrike" dirty="0" err="1">
                <a:effectLst/>
                <a:latin typeface="inherit"/>
                <a:hlinkClick r:id="rId2">
                  <a:extLst>
                    <a:ext uri="{A12FA001-AC4F-418D-AE19-62706E023703}">
                      <ahyp:hlinkClr xmlns:ahyp="http://schemas.microsoft.com/office/drawing/2018/hyperlinkcolor" val="tx"/>
                    </a:ext>
                  </a:extLst>
                </a:hlinkClick>
              </a:rPr>
              <a:t>Spotify</a:t>
            </a:r>
            <a:r>
              <a:rPr lang="pt-BR" sz="2400" b="0" i="0" dirty="0">
                <a:effectLst/>
                <a:latin typeface="opensans"/>
              </a:rPr>
              <a:t> e a </a:t>
            </a:r>
            <a:r>
              <a:rPr lang="pt-BR" sz="2400" b="1" i="0" u="none" strike="noStrike" dirty="0">
                <a:effectLst/>
                <a:latin typeface="inherit"/>
                <a:hlinkClick r:id="rId3">
                  <a:extLst>
                    <a:ext uri="{A12FA001-AC4F-418D-AE19-62706E023703}">
                      <ahyp:hlinkClr xmlns:ahyp="http://schemas.microsoft.com/office/drawing/2018/hyperlinkcolor" val="tx"/>
                    </a:ext>
                  </a:extLst>
                </a:hlinkClick>
              </a:rPr>
              <a:t>Netflix</a:t>
            </a:r>
            <a:r>
              <a:rPr lang="pt-BR" sz="2400" b="0" i="0" dirty="0">
                <a:effectLst/>
                <a:latin typeface="opensans"/>
              </a:rPr>
              <a:t> usam inteligência artificial para entender as preferências dos usuários e recomendar, respectivamente, músicas e filmes. </a:t>
            </a:r>
          </a:p>
          <a:p>
            <a:pPr algn="l" fontAlgn="base"/>
            <a:endParaRPr lang="pt-BR" sz="2400" dirty="0">
              <a:latin typeface="opensans"/>
            </a:endParaRPr>
          </a:p>
          <a:p>
            <a:pPr algn="l" fontAlgn="base"/>
            <a:r>
              <a:rPr lang="pt-BR" sz="2400" b="0" i="0" dirty="0">
                <a:effectLst/>
                <a:latin typeface="opensans"/>
              </a:rPr>
              <a:t>A </a:t>
            </a:r>
            <a:r>
              <a:rPr lang="pt-BR" sz="2400" b="1" i="0" u="none" strike="noStrike" dirty="0" err="1">
                <a:effectLst/>
                <a:latin typeface="inherit"/>
                <a:hlinkClick r:id="rId4">
                  <a:extLst>
                    <a:ext uri="{A12FA001-AC4F-418D-AE19-62706E023703}">
                      <ahyp:hlinkClr xmlns:ahyp="http://schemas.microsoft.com/office/drawing/2018/hyperlinkcolor" val="tx"/>
                    </a:ext>
                  </a:extLst>
                </a:hlinkClick>
              </a:rPr>
              <a:t>Amazon</a:t>
            </a:r>
            <a:r>
              <a:rPr lang="pt-BR" sz="2400" b="0" i="0" dirty="0">
                <a:effectLst/>
                <a:latin typeface="opensans"/>
              </a:rPr>
              <a:t> faz algo parecido ao oferecer a seus clientes novos produtos a partir de </a:t>
            </a:r>
            <a:r>
              <a:rPr lang="pt-BR" sz="2400" b="0" i="0" dirty="0" err="1">
                <a:effectLst/>
                <a:latin typeface="opensans"/>
              </a:rPr>
              <a:t>machine</a:t>
            </a:r>
            <a:r>
              <a:rPr lang="pt-BR" sz="2400" b="0" i="0" dirty="0">
                <a:effectLst/>
                <a:latin typeface="opensans"/>
              </a:rPr>
              <a:t> </a:t>
            </a:r>
            <a:r>
              <a:rPr lang="pt-BR" sz="2400" b="0" i="0" dirty="0" err="1">
                <a:effectLst/>
                <a:latin typeface="opensans"/>
              </a:rPr>
              <a:t>learning</a:t>
            </a:r>
            <a:r>
              <a:rPr lang="pt-BR" sz="2400" b="0" i="0" dirty="0">
                <a:effectLst/>
                <a:latin typeface="opensans"/>
              </a:rPr>
              <a:t>. </a:t>
            </a:r>
          </a:p>
          <a:p>
            <a:pPr algn="l" fontAlgn="base"/>
            <a:endParaRPr lang="pt-BR" sz="2400" dirty="0">
              <a:latin typeface="opensans"/>
            </a:endParaRPr>
          </a:p>
          <a:p>
            <a:pPr algn="l" fontAlgn="base"/>
            <a:r>
              <a:rPr lang="pt-BR" sz="2400" b="0" i="0" dirty="0">
                <a:effectLst/>
                <a:latin typeface="opensans"/>
              </a:rPr>
              <a:t>O software ajuda a decidir até qual é o melhor momento para fazer as ofertas.</a:t>
            </a:r>
          </a:p>
          <a:p>
            <a:pPr algn="l" fontAlgn="base"/>
            <a:endParaRPr lang="pt-BR" sz="2400" b="0" i="0" dirty="0">
              <a:effectLst/>
              <a:latin typeface="opensans"/>
            </a:endParaRPr>
          </a:p>
          <a:p>
            <a:pPr algn="l" fontAlgn="base"/>
            <a:r>
              <a:rPr lang="pt-BR" sz="2400" b="0" i="0" dirty="0">
                <a:effectLst/>
                <a:latin typeface="opensans"/>
              </a:rPr>
              <a:t>Carros autônomos também já são realidade e devem chegar ao mercado em poucos anos. Empresas como Google, </a:t>
            </a:r>
            <a:r>
              <a:rPr lang="pt-BR" sz="2400" b="1" i="0" u="none" strike="noStrike" dirty="0">
                <a:effectLst/>
                <a:latin typeface="inherit"/>
                <a:hlinkClick r:id="rId5">
                  <a:extLst>
                    <a:ext uri="{A12FA001-AC4F-418D-AE19-62706E023703}">
                      <ahyp:hlinkClr xmlns:ahyp="http://schemas.microsoft.com/office/drawing/2018/hyperlinkcolor" val="tx"/>
                    </a:ext>
                  </a:extLst>
                </a:hlinkClick>
              </a:rPr>
              <a:t>Uber</a:t>
            </a:r>
            <a:r>
              <a:rPr lang="pt-BR" sz="2400" b="0" i="0" dirty="0">
                <a:effectLst/>
                <a:latin typeface="opensans"/>
              </a:rPr>
              <a:t>, </a:t>
            </a:r>
            <a:r>
              <a:rPr lang="pt-BR" sz="2400" b="1" i="0" u="none" strike="noStrike" dirty="0">
                <a:effectLst/>
                <a:latin typeface="inherit"/>
                <a:hlinkClick r:id="rId6">
                  <a:extLst>
                    <a:ext uri="{A12FA001-AC4F-418D-AE19-62706E023703}">
                      <ahyp:hlinkClr xmlns:ahyp="http://schemas.microsoft.com/office/drawing/2018/hyperlinkcolor" val="tx"/>
                    </a:ext>
                  </a:extLst>
                </a:hlinkClick>
              </a:rPr>
              <a:t>Samsung</a:t>
            </a:r>
            <a:r>
              <a:rPr lang="pt-BR" sz="2400" b="0" i="0" dirty="0">
                <a:effectLst/>
                <a:latin typeface="opensans"/>
              </a:rPr>
              <a:t> e </a:t>
            </a:r>
            <a:r>
              <a:rPr lang="pt-BR" sz="2400" b="1" i="0" u="none" strike="noStrike" dirty="0">
                <a:effectLst/>
                <a:latin typeface="inherit"/>
                <a:hlinkClick r:id="rId7">
                  <a:extLst>
                    <a:ext uri="{A12FA001-AC4F-418D-AE19-62706E023703}">
                      <ahyp:hlinkClr xmlns:ahyp="http://schemas.microsoft.com/office/drawing/2018/hyperlinkcolor" val="tx"/>
                    </a:ext>
                  </a:extLst>
                </a:hlinkClick>
              </a:rPr>
              <a:t>Volkswagen</a:t>
            </a:r>
            <a:r>
              <a:rPr lang="pt-BR" sz="2400" b="0" i="0" dirty="0">
                <a:effectLst/>
                <a:latin typeface="opensans"/>
              </a:rPr>
              <a:t> estão desenvolvendo e testando veículos que dirigem sozinhos. No cinema, a inteligência artificial cria multidões de pessoas para cenas de filmes. Na medicina, está ajudando a avançar estudos sobre o câncer.</a:t>
            </a:r>
          </a:p>
        </p:txBody>
      </p:sp>
    </p:spTree>
    <p:extLst>
      <p:ext uri="{BB962C8B-B14F-4D97-AF65-F5344CB8AC3E}">
        <p14:creationId xmlns:p14="http://schemas.microsoft.com/office/powerpoint/2010/main" val="1798230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DDF0EC9-6F2B-4FA4-8EFD-95A26A55CADD}"/>
              </a:ext>
            </a:extLst>
          </p:cNvPr>
          <p:cNvSpPr txBox="1"/>
          <p:nvPr/>
        </p:nvSpPr>
        <p:spPr>
          <a:xfrm>
            <a:off x="0" y="0"/>
            <a:ext cx="12192000" cy="3046988"/>
          </a:xfrm>
          <a:prstGeom prst="rect">
            <a:avLst/>
          </a:prstGeom>
          <a:noFill/>
        </p:spPr>
        <p:txBody>
          <a:bodyPr wrap="square">
            <a:spAutoFit/>
          </a:bodyPr>
          <a:lstStyle/>
          <a:p>
            <a:pPr algn="l" fontAlgn="base"/>
            <a:r>
              <a:rPr lang="pt-BR" sz="2400" b="1" i="0" dirty="0">
                <a:effectLst/>
                <a:latin typeface="opensans"/>
              </a:rPr>
              <a:t>Inteligência artificial não é o mesmo que </a:t>
            </a:r>
            <a:r>
              <a:rPr lang="pt-BR" sz="2400" b="1" i="0" dirty="0" err="1">
                <a:effectLst/>
                <a:latin typeface="opensans"/>
              </a:rPr>
              <a:t>machine</a:t>
            </a:r>
            <a:r>
              <a:rPr lang="pt-BR" sz="2400" b="1" i="0" dirty="0">
                <a:effectLst/>
                <a:latin typeface="opensans"/>
              </a:rPr>
              <a:t> </a:t>
            </a:r>
            <a:r>
              <a:rPr lang="pt-BR" sz="2400" b="1" i="0" dirty="0" err="1">
                <a:effectLst/>
                <a:latin typeface="opensans"/>
              </a:rPr>
              <a:t>learning</a:t>
            </a:r>
            <a:endParaRPr lang="pt-BR" sz="2400" b="1" i="0" dirty="0">
              <a:effectLst/>
              <a:latin typeface="opensans"/>
            </a:endParaRPr>
          </a:p>
          <a:p>
            <a:pPr algn="l" fontAlgn="base"/>
            <a:endParaRPr lang="pt-BR" sz="2400" b="1" i="0" dirty="0">
              <a:effectLst/>
              <a:latin typeface="opensans"/>
            </a:endParaRPr>
          </a:p>
          <a:p>
            <a:pPr algn="l" fontAlgn="base"/>
            <a:r>
              <a:rPr lang="pt-BR" sz="2400" b="0" i="0" dirty="0">
                <a:effectLst/>
                <a:latin typeface="opensans"/>
              </a:rPr>
              <a:t>Não é difícil encontrar os dois termos usados como sinônimos, mas a verdade é que </a:t>
            </a:r>
            <a:r>
              <a:rPr lang="pt-BR" sz="2400" b="0" i="0" dirty="0" err="1">
                <a:effectLst/>
                <a:latin typeface="opensans"/>
              </a:rPr>
              <a:t>machine</a:t>
            </a:r>
            <a:r>
              <a:rPr lang="pt-BR" sz="2400" b="0" i="0" dirty="0">
                <a:effectLst/>
                <a:latin typeface="opensans"/>
              </a:rPr>
              <a:t> </a:t>
            </a:r>
            <a:r>
              <a:rPr lang="pt-BR" sz="2400" b="0" i="0" dirty="0" err="1">
                <a:effectLst/>
                <a:latin typeface="opensans"/>
              </a:rPr>
              <a:t>learning</a:t>
            </a:r>
            <a:r>
              <a:rPr lang="pt-BR" sz="2400" b="0" i="0" dirty="0">
                <a:effectLst/>
                <a:latin typeface="opensans"/>
              </a:rPr>
              <a:t> é apenas uma parte da inteligência artificial. O “aprendizado de máquina” é uma aplicação de IA muito utilizada hoje, em que um programa acessa um grande volume de dados e aprende com eles automaticamente, sem intervenção humana. É o que acontece no caso das recomendações da Netflix e do </a:t>
            </a:r>
            <a:r>
              <a:rPr lang="pt-BR" sz="2400" b="0" i="0" dirty="0" err="1">
                <a:effectLst/>
                <a:latin typeface="opensans"/>
              </a:rPr>
              <a:t>Spotify</a:t>
            </a:r>
            <a:r>
              <a:rPr lang="pt-BR" sz="2400" b="0" i="0" dirty="0">
                <a:effectLst/>
                <a:latin typeface="opensans"/>
              </a:rPr>
              <a:t> e no reconhecimento facial em fotos do </a:t>
            </a:r>
            <a:r>
              <a:rPr lang="pt-BR" sz="2400" b="1" i="0" u="none" strike="noStrike" dirty="0">
                <a:effectLst/>
                <a:latin typeface="inherit"/>
                <a:hlinkClick r:id="rId2">
                  <a:extLst>
                    <a:ext uri="{A12FA001-AC4F-418D-AE19-62706E023703}">
                      <ahyp:hlinkClr xmlns:ahyp="http://schemas.microsoft.com/office/drawing/2018/hyperlinkcolor" val="tx"/>
                    </a:ext>
                  </a:extLst>
                </a:hlinkClick>
              </a:rPr>
              <a:t>Facebook</a:t>
            </a:r>
            <a:r>
              <a:rPr lang="pt-BR" sz="2400" b="0" i="0" dirty="0">
                <a:effectLst/>
                <a:latin typeface="opensans"/>
              </a:rPr>
              <a:t>, por exemplo.</a:t>
            </a:r>
          </a:p>
        </p:txBody>
      </p:sp>
      <p:pic>
        <p:nvPicPr>
          <p:cNvPr id="3074" name="Picture 2" descr="Netflix no computador — Foto: Carolina Ochsendorf/TechTudo">
            <a:extLst>
              <a:ext uri="{FF2B5EF4-FFF2-40B4-BE49-F238E27FC236}">
                <a16:creationId xmlns:a16="http://schemas.microsoft.com/office/drawing/2014/main" id="{1D9D6978-D234-45C5-A2AD-17C0F2522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9859" y="2706438"/>
            <a:ext cx="4522177" cy="301478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A3A0F7BD-E890-43B2-87A3-6D74BB05A7EB}"/>
              </a:ext>
            </a:extLst>
          </p:cNvPr>
          <p:cNvSpPr txBox="1"/>
          <p:nvPr/>
        </p:nvSpPr>
        <p:spPr>
          <a:xfrm>
            <a:off x="99263" y="5657671"/>
            <a:ext cx="11993473" cy="1200329"/>
          </a:xfrm>
          <a:prstGeom prst="rect">
            <a:avLst/>
          </a:prstGeom>
          <a:noFill/>
        </p:spPr>
        <p:txBody>
          <a:bodyPr wrap="square">
            <a:spAutoFit/>
          </a:bodyPr>
          <a:lstStyle/>
          <a:p>
            <a:r>
              <a:rPr lang="pt-BR" sz="2400" b="0" i="0" dirty="0">
                <a:solidFill>
                  <a:srgbClr val="333333"/>
                </a:solidFill>
                <a:effectLst/>
                <a:latin typeface="opensans"/>
              </a:rPr>
              <a:t>á a inteligência artificial é um conceito mais amplo que, além do </a:t>
            </a:r>
            <a:r>
              <a:rPr lang="pt-BR" sz="2400" b="0" i="0" dirty="0" err="1">
                <a:solidFill>
                  <a:srgbClr val="333333"/>
                </a:solidFill>
                <a:effectLst/>
                <a:latin typeface="opensans"/>
              </a:rPr>
              <a:t>machine</a:t>
            </a:r>
            <a:r>
              <a:rPr lang="pt-BR" sz="2400" b="0" i="0" dirty="0">
                <a:solidFill>
                  <a:srgbClr val="333333"/>
                </a:solidFill>
                <a:effectLst/>
                <a:latin typeface="opensans"/>
              </a:rPr>
              <a:t> </a:t>
            </a:r>
            <a:r>
              <a:rPr lang="pt-BR" sz="2400" b="0" i="0" dirty="0" err="1">
                <a:solidFill>
                  <a:srgbClr val="333333"/>
                </a:solidFill>
                <a:effectLst/>
                <a:latin typeface="opensans"/>
              </a:rPr>
              <a:t>learning</a:t>
            </a:r>
            <a:r>
              <a:rPr lang="pt-BR" sz="2400" b="0" i="0" dirty="0">
                <a:solidFill>
                  <a:srgbClr val="333333"/>
                </a:solidFill>
                <a:effectLst/>
                <a:latin typeface="opensans"/>
              </a:rPr>
              <a:t>, inclui tecnologias como processamento de linguagem natural, redes neurais, algoritmos de inferência e </a:t>
            </a:r>
            <a:r>
              <a:rPr lang="pt-BR" sz="2400" b="0" i="0" dirty="0" err="1">
                <a:solidFill>
                  <a:srgbClr val="333333"/>
                </a:solidFill>
                <a:effectLst/>
                <a:latin typeface="opensans"/>
              </a:rPr>
              <a:t>deep</a:t>
            </a:r>
            <a:r>
              <a:rPr lang="pt-BR" sz="2400" b="0" i="0" dirty="0">
                <a:solidFill>
                  <a:srgbClr val="333333"/>
                </a:solidFill>
                <a:effectLst/>
                <a:latin typeface="opensans"/>
              </a:rPr>
              <a:t> </a:t>
            </a:r>
            <a:r>
              <a:rPr lang="pt-BR" sz="2400" b="0" i="0" dirty="0" err="1">
                <a:solidFill>
                  <a:srgbClr val="333333"/>
                </a:solidFill>
                <a:effectLst/>
                <a:latin typeface="opensans"/>
              </a:rPr>
              <a:t>learning</a:t>
            </a:r>
            <a:r>
              <a:rPr lang="pt-BR" sz="2400" b="0" i="0" dirty="0">
                <a:solidFill>
                  <a:srgbClr val="333333"/>
                </a:solidFill>
                <a:effectLst/>
                <a:latin typeface="opensans"/>
              </a:rPr>
              <a:t>. Sempre com a ideia de atingir raciocínio e atuação similares a dos humanos.</a:t>
            </a:r>
            <a:endParaRPr lang="pt-BR" sz="2400" dirty="0"/>
          </a:p>
        </p:txBody>
      </p:sp>
    </p:spTree>
    <p:extLst>
      <p:ext uri="{BB962C8B-B14F-4D97-AF65-F5344CB8AC3E}">
        <p14:creationId xmlns:p14="http://schemas.microsoft.com/office/powerpoint/2010/main" val="2315156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1D530310-2A60-4D7E-A62F-E89382C3B30F}"/>
              </a:ext>
            </a:extLst>
          </p:cNvPr>
          <p:cNvSpPr txBox="1"/>
          <p:nvPr/>
        </p:nvSpPr>
        <p:spPr>
          <a:xfrm>
            <a:off x="0" y="0"/>
            <a:ext cx="12192000" cy="4216539"/>
          </a:xfrm>
          <a:prstGeom prst="rect">
            <a:avLst/>
          </a:prstGeom>
          <a:noFill/>
        </p:spPr>
        <p:txBody>
          <a:bodyPr wrap="square">
            <a:spAutoFit/>
          </a:bodyPr>
          <a:lstStyle/>
          <a:p>
            <a:pPr algn="l" fontAlgn="base"/>
            <a:r>
              <a:rPr lang="pt-BR" sz="2800" b="1" i="0" dirty="0">
                <a:effectLst/>
                <a:latin typeface="opensans"/>
              </a:rPr>
              <a:t>O aumento na coleta de dados em massa impulsionou a IA</a:t>
            </a:r>
          </a:p>
          <a:p>
            <a:pPr algn="l" fontAlgn="base"/>
            <a:endParaRPr lang="pt-BR" sz="2400" b="1" i="0" dirty="0">
              <a:effectLst/>
              <a:latin typeface="opensans"/>
            </a:endParaRPr>
          </a:p>
          <a:p>
            <a:pPr algn="l" fontAlgn="base"/>
            <a:r>
              <a:rPr lang="pt-BR" sz="2400" b="0" i="0" dirty="0">
                <a:effectLst/>
                <a:latin typeface="opensans"/>
              </a:rPr>
              <a:t>É até clichê dizer que o volume de informações produzidas pelas pessoas vem crescendo exponencialmente com a ascensão da Internet, em especial nos últimos anos, com as redes sociais. </a:t>
            </a:r>
          </a:p>
          <a:p>
            <a:pPr algn="l" fontAlgn="base"/>
            <a:r>
              <a:rPr lang="pt-BR" sz="2400" b="0" i="0" dirty="0">
                <a:effectLst/>
                <a:latin typeface="opensans"/>
              </a:rPr>
              <a:t>Mas é essa a ideia central para entender o </a:t>
            </a:r>
            <a:r>
              <a:rPr lang="pt-BR" sz="2400" b="1" i="0" u="none" strike="noStrike" dirty="0">
                <a:effectLst/>
                <a:latin typeface="inherit"/>
                <a:hlinkClick r:id="rId2">
                  <a:extLst>
                    <a:ext uri="{A12FA001-AC4F-418D-AE19-62706E023703}">
                      <ahyp:hlinkClr xmlns:ahyp="http://schemas.microsoft.com/office/drawing/2018/hyperlinkcolor" val="tx"/>
                    </a:ext>
                  </a:extLst>
                </a:hlinkClick>
              </a:rPr>
              <a:t>Big Data</a:t>
            </a:r>
            <a:r>
              <a:rPr lang="pt-BR" sz="2400" b="0" i="0" dirty="0">
                <a:effectLst/>
                <a:latin typeface="opensans"/>
              </a:rPr>
              <a:t>, conjunto massivo de dados que serve de base para o aprendizado dos mais diversos softwares, como o </a:t>
            </a:r>
            <a:r>
              <a:rPr lang="pt-BR" sz="2400" b="0" i="0" dirty="0" err="1">
                <a:effectLst/>
                <a:latin typeface="opensans"/>
              </a:rPr>
              <a:t>machine</a:t>
            </a:r>
            <a:r>
              <a:rPr lang="pt-BR" sz="2400" b="0" i="0" dirty="0">
                <a:effectLst/>
                <a:latin typeface="opensans"/>
              </a:rPr>
              <a:t> </a:t>
            </a:r>
            <a:r>
              <a:rPr lang="pt-BR" sz="2400" b="0" i="0" dirty="0" err="1">
                <a:effectLst/>
                <a:latin typeface="opensans"/>
              </a:rPr>
              <a:t>learning</a:t>
            </a:r>
            <a:r>
              <a:rPr lang="pt-BR" sz="2400" b="0" i="0" dirty="0">
                <a:effectLst/>
                <a:latin typeface="opensans"/>
              </a:rPr>
              <a:t>.</a:t>
            </a:r>
          </a:p>
          <a:p>
            <a:pPr algn="l" fontAlgn="base"/>
            <a:endParaRPr lang="pt-BR" sz="2400" b="0" i="0" dirty="0">
              <a:effectLst/>
              <a:latin typeface="opensans"/>
            </a:endParaRPr>
          </a:p>
          <a:p>
            <a:pPr algn="l" fontAlgn="base"/>
            <a:r>
              <a:rPr lang="pt-BR" sz="2400" b="0" i="0" dirty="0">
                <a:effectLst/>
                <a:latin typeface="opensans"/>
              </a:rPr>
              <a:t>Essa revolução dos dados favoreceu o cenário da inteligência artificial. Com mais informação disponível, os pesquisadores e as empresas ganharam mais motivação para buscar maneiras inteligentes e automatizadas de processar, analisar e usar os dados.</a:t>
            </a:r>
          </a:p>
        </p:txBody>
      </p:sp>
    </p:spTree>
    <p:extLst>
      <p:ext uri="{BB962C8B-B14F-4D97-AF65-F5344CB8AC3E}">
        <p14:creationId xmlns:p14="http://schemas.microsoft.com/office/powerpoint/2010/main" val="3921134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118E55E5-866B-477C-A411-3DF7FC2E8B3E}"/>
              </a:ext>
            </a:extLst>
          </p:cNvPr>
          <p:cNvSpPr txBox="1"/>
          <p:nvPr/>
        </p:nvSpPr>
        <p:spPr>
          <a:xfrm>
            <a:off x="0" y="0"/>
            <a:ext cx="12192000" cy="4524315"/>
          </a:xfrm>
          <a:prstGeom prst="rect">
            <a:avLst/>
          </a:prstGeom>
          <a:noFill/>
        </p:spPr>
        <p:txBody>
          <a:bodyPr wrap="square">
            <a:spAutoFit/>
          </a:bodyPr>
          <a:lstStyle/>
          <a:p>
            <a:pPr algn="l" fontAlgn="base"/>
            <a:r>
              <a:rPr lang="pt-BR" sz="2400" b="1" i="0" dirty="0">
                <a:solidFill>
                  <a:srgbClr val="111111"/>
                </a:solidFill>
                <a:effectLst/>
                <a:latin typeface="opensans"/>
              </a:rPr>
              <a:t>Google, IBM, Microsoft, Facebook, </a:t>
            </a:r>
            <a:r>
              <a:rPr lang="pt-BR" sz="2400" b="1" i="0" dirty="0" err="1">
                <a:solidFill>
                  <a:srgbClr val="111111"/>
                </a:solidFill>
                <a:effectLst/>
                <a:latin typeface="opensans"/>
              </a:rPr>
              <a:t>Amazon</a:t>
            </a:r>
            <a:r>
              <a:rPr lang="pt-BR" sz="2400" b="1" i="0" dirty="0">
                <a:solidFill>
                  <a:srgbClr val="111111"/>
                </a:solidFill>
                <a:effectLst/>
                <a:latin typeface="opensans"/>
              </a:rPr>
              <a:t> e outras empresas formaram um grupo de pesquisa e defesa da IA</a:t>
            </a:r>
          </a:p>
          <a:p>
            <a:pPr algn="l" fontAlgn="base"/>
            <a:endParaRPr lang="pt-BR" sz="2400" b="1" i="0" dirty="0">
              <a:solidFill>
                <a:srgbClr val="111111"/>
              </a:solidFill>
              <a:effectLst/>
              <a:latin typeface="opensans"/>
            </a:endParaRPr>
          </a:p>
          <a:p>
            <a:pPr algn="l" fontAlgn="base"/>
            <a:r>
              <a:rPr lang="pt-BR" sz="2400" b="0" i="0" dirty="0">
                <a:solidFill>
                  <a:srgbClr val="333333"/>
                </a:solidFill>
                <a:effectLst/>
                <a:latin typeface="opensans"/>
              </a:rPr>
              <a:t>Em 2016, grandes corporações do mundo da tecnologia, incluindo Google, </a:t>
            </a:r>
            <a:r>
              <a:rPr lang="pt-BR" sz="2400" b="1" i="0" u="none" strike="noStrike" dirty="0">
                <a:solidFill>
                  <a:srgbClr val="FC7700"/>
                </a:solidFill>
                <a:effectLst/>
                <a:latin typeface="inherit"/>
                <a:hlinkClick r:id="rId2"/>
              </a:rPr>
              <a:t>IBM</a:t>
            </a:r>
            <a:r>
              <a:rPr lang="pt-BR" sz="2400" b="0" i="0" dirty="0">
                <a:solidFill>
                  <a:srgbClr val="333333"/>
                </a:solidFill>
                <a:effectLst/>
                <a:latin typeface="opensans"/>
              </a:rPr>
              <a:t>, </a:t>
            </a:r>
            <a:r>
              <a:rPr lang="pt-BR" sz="2400" b="1" i="0" u="none" strike="noStrike" dirty="0">
                <a:solidFill>
                  <a:srgbClr val="FC7700"/>
                </a:solidFill>
                <a:effectLst/>
                <a:latin typeface="inherit"/>
                <a:hlinkClick r:id="rId3"/>
              </a:rPr>
              <a:t>Microsoft</a:t>
            </a:r>
            <a:r>
              <a:rPr lang="pt-BR" sz="2400" b="0" i="0" dirty="0">
                <a:solidFill>
                  <a:srgbClr val="333333"/>
                </a:solidFill>
                <a:effectLst/>
                <a:latin typeface="opensans"/>
              </a:rPr>
              <a:t>, Facebook e </a:t>
            </a:r>
            <a:r>
              <a:rPr lang="pt-BR" sz="2400" b="0" i="0" dirty="0" err="1">
                <a:solidFill>
                  <a:srgbClr val="333333"/>
                </a:solidFill>
                <a:effectLst/>
                <a:latin typeface="opensans"/>
              </a:rPr>
              <a:t>Amazon</a:t>
            </a:r>
            <a:r>
              <a:rPr lang="pt-BR" sz="2400" b="0" i="0" dirty="0">
                <a:solidFill>
                  <a:srgbClr val="333333"/>
                </a:solidFill>
                <a:effectLst/>
                <a:latin typeface="opensans"/>
              </a:rPr>
              <a:t>, se uniram para criar a “Parceria em IA para beneficiar pessoas e a sociedade”. O grupo afirma que quer avançar pesquisas e defender implementações éticas da inteligência artificial.</a:t>
            </a:r>
          </a:p>
          <a:p>
            <a:pPr algn="l" fontAlgn="base"/>
            <a:endParaRPr lang="pt-BR" sz="2400" b="0" i="0" dirty="0">
              <a:solidFill>
                <a:srgbClr val="333333"/>
              </a:solidFill>
              <a:effectLst/>
              <a:latin typeface="opensans"/>
            </a:endParaRPr>
          </a:p>
          <a:p>
            <a:pPr algn="l" fontAlgn="base"/>
            <a:r>
              <a:rPr lang="pt-BR" sz="2400" b="0" i="0" dirty="0">
                <a:solidFill>
                  <a:srgbClr val="333333"/>
                </a:solidFill>
                <a:effectLst/>
                <a:latin typeface="opensans"/>
              </a:rPr>
              <a:t>Segundo o site oficial da iniciativa, são seus objetivos: desenvolver e compartilhar boas práticas, proporcionar uma plataforma aberta e inclusiva para discussão e participação de pesquisadores e outros interessados, aumentar o entendimento público, identificar e apoiar esforços em inteligência artificial.</a:t>
            </a:r>
          </a:p>
        </p:txBody>
      </p:sp>
    </p:spTree>
    <p:extLst>
      <p:ext uri="{BB962C8B-B14F-4D97-AF65-F5344CB8AC3E}">
        <p14:creationId xmlns:p14="http://schemas.microsoft.com/office/powerpoint/2010/main" val="2686162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obô que cozinha — Foto: Reprodução/Youtube">
            <a:extLst>
              <a:ext uri="{FF2B5EF4-FFF2-40B4-BE49-F238E27FC236}">
                <a16:creationId xmlns:a16="http://schemas.microsoft.com/office/drawing/2014/main" id="{111AC866-3C30-46AC-87D2-ED40A1E39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83" y="1872590"/>
            <a:ext cx="5155094" cy="2677086"/>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B7E79FA6-B0FA-4B40-8B79-340881D99614}"/>
              </a:ext>
            </a:extLst>
          </p:cNvPr>
          <p:cNvSpPr txBox="1"/>
          <p:nvPr/>
        </p:nvSpPr>
        <p:spPr>
          <a:xfrm>
            <a:off x="0" y="4549676"/>
            <a:ext cx="12192000" cy="2308324"/>
          </a:xfrm>
          <a:prstGeom prst="rect">
            <a:avLst/>
          </a:prstGeom>
          <a:noFill/>
        </p:spPr>
        <p:txBody>
          <a:bodyPr wrap="square">
            <a:spAutoFit/>
          </a:bodyPr>
          <a:lstStyle/>
          <a:p>
            <a:r>
              <a:rPr lang="pt-BR" sz="2400" b="0" i="0" dirty="0">
                <a:solidFill>
                  <a:srgbClr val="333333"/>
                </a:solidFill>
                <a:effectLst/>
                <a:latin typeface="opensans"/>
              </a:rPr>
              <a:t>Porém, não pense que trabalhos mais criativos ficarão de fora. Já existem softwares capazes de escrever textos jornalísticos mais básicos, como notícias de partidas esportivas e resumos financeiros. Um serviço chamado </a:t>
            </a:r>
            <a:r>
              <a:rPr lang="pt-BR" sz="2400" b="0" i="0" dirty="0" err="1">
                <a:solidFill>
                  <a:srgbClr val="333333"/>
                </a:solidFill>
                <a:effectLst/>
                <a:latin typeface="opensans"/>
              </a:rPr>
              <a:t>Wibbitz</a:t>
            </a:r>
            <a:r>
              <a:rPr lang="pt-BR" sz="2400" b="0" i="0" dirty="0">
                <a:solidFill>
                  <a:srgbClr val="333333"/>
                </a:solidFill>
                <a:effectLst/>
                <a:latin typeface="opensans"/>
              </a:rPr>
              <a:t> cria automaticamente vídeos a partir de artigos escritos. No ano passado, foi lançado um álbum com músicas compostas e produzidas pela </a:t>
            </a:r>
            <a:r>
              <a:rPr lang="pt-BR" sz="2400" b="0" i="0" dirty="0" err="1">
                <a:solidFill>
                  <a:srgbClr val="333333"/>
                </a:solidFill>
                <a:effectLst/>
                <a:latin typeface="opensans"/>
              </a:rPr>
              <a:t>Amper</a:t>
            </a:r>
            <a:r>
              <a:rPr lang="pt-BR" sz="2400" b="0" i="0" dirty="0">
                <a:solidFill>
                  <a:srgbClr val="333333"/>
                </a:solidFill>
                <a:effectLst/>
                <a:latin typeface="opensans"/>
              </a:rPr>
              <a:t>, um programa movido por inteligência artificial. Tudo indica que será necessária ao menos uma adaptação nas funções dentro de todo o mercado de trabalho.</a:t>
            </a:r>
            <a:endParaRPr lang="pt-BR" sz="2400" dirty="0"/>
          </a:p>
        </p:txBody>
      </p:sp>
      <p:sp>
        <p:nvSpPr>
          <p:cNvPr id="7" name="CaixaDeTexto 6">
            <a:extLst>
              <a:ext uri="{FF2B5EF4-FFF2-40B4-BE49-F238E27FC236}">
                <a16:creationId xmlns:a16="http://schemas.microsoft.com/office/drawing/2014/main" id="{C55045E4-F311-4D71-B3C4-F07755037417}"/>
              </a:ext>
            </a:extLst>
          </p:cNvPr>
          <p:cNvSpPr txBox="1"/>
          <p:nvPr/>
        </p:nvSpPr>
        <p:spPr>
          <a:xfrm>
            <a:off x="0" y="0"/>
            <a:ext cx="12192000"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a:ln>
                  <a:noFill/>
                </a:ln>
                <a:solidFill>
                  <a:srgbClr val="111111"/>
                </a:solidFill>
                <a:effectLst/>
                <a:latin typeface="opensans"/>
              </a:rPr>
              <a:t>A inteligência artificial vai substituir humanos em muitos empregos</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333333"/>
                </a:solidFill>
                <a:effectLst/>
                <a:latin typeface="opensans"/>
              </a:rPr>
              <a:t>O medo de que as máquinas roubem os empregos dos seres humanos não é novo, e ele tem fundamento. De acordo com a empresa de consultoria e auditoria </a:t>
            </a:r>
            <a:r>
              <a:rPr kumimoji="0" lang="pt-BR" altLang="pt-BR" sz="2400" b="0" i="0" u="none" strike="noStrike" cap="none" normalizeH="0" baseline="0" dirty="0" err="1">
                <a:ln>
                  <a:noFill/>
                </a:ln>
                <a:solidFill>
                  <a:srgbClr val="333333"/>
                </a:solidFill>
                <a:effectLst/>
                <a:latin typeface="opensans"/>
              </a:rPr>
              <a:t>PricewaterhouseCoopers</a:t>
            </a:r>
            <a:r>
              <a:rPr kumimoji="0" lang="pt-BR" altLang="pt-BR" sz="2400" b="0" i="0" u="none" strike="noStrike" cap="none" normalizeH="0" baseline="0" dirty="0">
                <a:ln>
                  <a:noFill/>
                </a:ln>
                <a:solidFill>
                  <a:srgbClr val="333333"/>
                </a:solidFill>
                <a:effectLst/>
                <a:latin typeface="opensans"/>
              </a:rPr>
              <a:t> (</a:t>
            </a:r>
            <a:r>
              <a:rPr kumimoji="0" lang="pt-BR" altLang="pt-BR" sz="2400" b="0" i="0" u="none" strike="noStrike" cap="none" normalizeH="0" baseline="0" dirty="0" err="1">
                <a:ln>
                  <a:noFill/>
                </a:ln>
                <a:solidFill>
                  <a:srgbClr val="333333"/>
                </a:solidFill>
                <a:effectLst/>
                <a:latin typeface="opensans"/>
              </a:rPr>
              <a:t>PwC</a:t>
            </a:r>
            <a:r>
              <a:rPr kumimoji="0" lang="pt-BR" altLang="pt-BR" sz="2400" b="0" i="0" u="none" strike="noStrike" cap="none" normalizeH="0" baseline="0" dirty="0">
                <a:ln>
                  <a:noFill/>
                </a:ln>
                <a:solidFill>
                  <a:srgbClr val="333333"/>
                </a:solidFill>
                <a:effectLst/>
                <a:latin typeface="opensans"/>
              </a:rPr>
              <a:t>), até 2030 robôs substituirão 38% das vagas de trabalho nos Estados Unidos, 30% no Reino Unido e 21% no Japão. Os setores de transporte, armazenamento, manufatura e varejo serão os mais afetados.</a:t>
            </a:r>
            <a:endParaRPr kumimoji="0" lang="pt-BR" altLang="pt-BR"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08502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1E3DFFD-91B8-4D9C-8030-7B741CB54AD0}"/>
              </a:ext>
            </a:extLst>
          </p:cNvPr>
          <p:cNvSpPr txBox="1"/>
          <p:nvPr/>
        </p:nvSpPr>
        <p:spPr>
          <a:xfrm>
            <a:off x="251791" y="200659"/>
            <a:ext cx="11940209" cy="4154984"/>
          </a:xfrm>
          <a:prstGeom prst="rect">
            <a:avLst/>
          </a:prstGeom>
          <a:noFill/>
        </p:spPr>
        <p:txBody>
          <a:bodyPr wrap="square">
            <a:spAutoFit/>
          </a:bodyPr>
          <a:lstStyle/>
          <a:p>
            <a:pPr algn="l" fontAlgn="base"/>
            <a:r>
              <a:rPr lang="pt-BR" sz="2400" b="1" i="0" dirty="0">
                <a:solidFill>
                  <a:srgbClr val="111111"/>
                </a:solidFill>
                <a:effectLst/>
                <a:latin typeface="opensans"/>
              </a:rPr>
              <a:t>Especialistas acreditam que a inteligência artificial vai alcançar a capacidade humana em menos de 25 anos</a:t>
            </a:r>
          </a:p>
          <a:p>
            <a:pPr algn="l" fontAlgn="base"/>
            <a:endParaRPr lang="pt-BR" sz="2400" b="1" i="0" dirty="0">
              <a:solidFill>
                <a:srgbClr val="111111"/>
              </a:solidFill>
              <a:effectLst/>
              <a:latin typeface="opensans"/>
            </a:endParaRPr>
          </a:p>
          <a:p>
            <a:pPr algn="l" fontAlgn="base"/>
            <a:r>
              <a:rPr lang="pt-BR" sz="2400" b="0" i="0" dirty="0">
                <a:solidFill>
                  <a:srgbClr val="333333"/>
                </a:solidFill>
                <a:effectLst/>
                <a:latin typeface="opensans"/>
              </a:rPr>
              <a:t>Alguns experts na área creem que a IA está ainda em sua infância e tem um longo caminho pela frente. Outros, entretanto, garantem que faltam apenas alguns anos para a chegada da singularidade tecnológica, momento em que a inteligência artificial vai superar a humana.</a:t>
            </a:r>
          </a:p>
          <a:p>
            <a:pPr algn="l" fontAlgn="base"/>
            <a:endParaRPr lang="pt-BR" sz="2400" b="0" i="0" dirty="0">
              <a:solidFill>
                <a:srgbClr val="333333"/>
              </a:solidFill>
              <a:effectLst/>
              <a:latin typeface="opensans"/>
            </a:endParaRPr>
          </a:p>
          <a:p>
            <a:pPr algn="l" fontAlgn="base"/>
            <a:r>
              <a:rPr lang="pt-BR" sz="2400" b="0" i="0" dirty="0">
                <a:solidFill>
                  <a:srgbClr val="333333"/>
                </a:solidFill>
                <a:effectLst/>
                <a:latin typeface="opensans"/>
              </a:rPr>
              <a:t>Uma pesquisa realizada em 2013 fez a seguinte pergunta para centenas de especialistas em </a:t>
            </a:r>
          </a:p>
          <a:p>
            <a:pPr algn="l" fontAlgn="base"/>
            <a:r>
              <a:rPr lang="pt-BR" sz="2400" b="0" i="0" dirty="0">
                <a:solidFill>
                  <a:srgbClr val="333333"/>
                </a:solidFill>
                <a:effectLst/>
                <a:latin typeface="opensans"/>
              </a:rPr>
              <a:t>IA: quando o nível de inteligência artificial será 50% da inteligência humana? A resposta média foi 2040. Enquanto isso, outro estudo recente mostrou que 42% de um grupo de cientistas acreditam que a singularidade será atingida antes de 2030.</a:t>
            </a:r>
          </a:p>
        </p:txBody>
      </p:sp>
    </p:spTree>
    <p:extLst>
      <p:ext uri="{BB962C8B-B14F-4D97-AF65-F5344CB8AC3E}">
        <p14:creationId xmlns:p14="http://schemas.microsoft.com/office/powerpoint/2010/main" val="3093186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AD13F56-36DD-40D1-822E-4D79AA5D49D3}"/>
              </a:ext>
            </a:extLst>
          </p:cNvPr>
          <p:cNvSpPr txBox="1"/>
          <p:nvPr/>
        </p:nvSpPr>
        <p:spPr>
          <a:xfrm>
            <a:off x="0" y="0"/>
            <a:ext cx="12192000" cy="3046988"/>
          </a:xfrm>
          <a:prstGeom prst="rect">
            <a:avLst/>
          </a:prstGeom>
          <a:noFill/>
        </p:spPr>
        <p:txBody>
          <a:bodyPr wrap="square">
            <a:spAutoFit/>
          </a:bodyPr>
          <a:lstStyle/>
          <a:p>
            <a:pPr algn="l" fontAlgn="base"/>
            <a:r>
              <a:rPr lang="pt-BR" sz="2400" b="1" i="0" dirty="0">
                <a:solidFill>
                  <a:srgbClr val="111111"/>
                </a:solidFill>
                <a:effectLst/>
                <a:latin typeface="opensans"/>
              </a:rPr>
              <a:t>Ela já é melhor que seres humanos em algumas tarefas</a:t>
            </a:r>
          </a:p>
          <a:p>
            <a:pPr algn="l" fontAlgn="base"/>
            <a:endParaRPr lang="pt-BR" sz="2400" b="1" i="0" dirty="0">
              <a:solidFill>
                <a:srgbClr val="111111"/>
              </a:solidFill>
              <a:effectLst/>
              <a:latin typeface="opensans"/>
            </a:endParaRPr>
          </a:p>
          <a:p>
            <a:pPr algn="l" fontAlgn="base"/>
            <a:r>
              <a:rPr lang="pt-BR" sz="2400" b="0" i="0" dirty="0">
                <a:solidFill>
                  <a:srgbClr val="333333"/>
                </a:solidFill>
                <a:effectLst/>
                <a:latin typeface="opensans"/>
              </a:rPr>
              <a:t>Não há previsões de quando a inteligência artificial chegará ao patamar humano, mas já existem robôs que são melhores do que nós em tarefas específicas. Por exemplo, em 2011 o IBM Watson venceu os humanos no </a:t>
            </a:r>
            <a:r>
              <a:rPr lang="pt-BR" sz="2400" b="0" i="0" dirty="0" err="1">
                <a:solidFill>
                  <a:srgbClr val="333333"/>
                </a:solidFill>
                <a:effectLst/>
                <a:latin typeface="opensans"/>
              </a:rPr>
              <a:t>Jeopardy</a:t>
            </a:r>
            <a:r>
              <a:rPr lang="pt-BR" sz="2400" b="0" i="0" dirty="0">
                <a:solidFill>
                  <a:srgbClr val="333333"/>
                </a:solidFill>
                <a:effectLst/>
                <a:latin typeface="opensans"/>
              </a:rPr>
              <a:t>!, famoso programa americano de perguntas e respostas. </a:t>
            </a:r>
          </a:p>
          <a:p>
            <a:pPr algn="l" fontAlgn="base"/>
            <a:r>
              <a:rPr lang="pt-BR" sz="2400" b="0" i="0" dirty="0">
                <a:solidFill>
                  <a:srgbClr val="333333"/>
                </a:solidFill>
                <a:effectLst/>
                <a:latin typeface="opensans"/>
              </a:rPr>
              <a:t>Depois disso, a IA continuou em desenvolvimento e hoje já consegue fazer diagnósticos de câncer com maior precisão que os médicos. Sua taxa de acerto é de 90%, em comparação a 50% no caso dos seres humanos.</a:t>
            </a:r>
          </a:p>
        </p:txBody>
      </p:sp>
    </p:spTree>
    <p:extLst>
      <p:ext uri="{BB962C8B-B14F-4D97-AF65-F5344CB8AC3E}">
        <p14:creationId xmlns:p14="http://schemas.microsoft.com/office/powerpoint/2010/main" val="3277128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8594EED-F912-4E63-B1A4-A9F5D67FECD3}"/>
              </a:ext>
            </a:extLst>
          </p:cNvPr>
          <p:cNvSpPr txBox="1"/>
          <p:nvPr/>
        </p:nvSpPr>
        <p:spPr>
          <a:xfrm>
            <a:off x="2517913" y="1538117"/>
            <a:ext cx="6096000" cy="923330"/>
          </a:xfrm>
          <a:prstGeom prst="rect">
            <a:avLst/>
          </a:prstGeom>
          <a:noFill/>
        </p:spPr>
        <p:txBody>
          <a:bodyPr wrap="square">
            <a:spAutoFit/>
          </a:bodyPr>
          <a:lstStyle/>
          <a:p>
            <a:r>
              <a:rPr lang="pt-BR" dirty="0">
                <a:hlinkClick r:id="" action="ppaction://noaction"/>
              </a:rPr>
              <a:t>VIDEOS</a:t>
            </a:r>
          </a:p>
          <a:p>
            <a:endParaRPr lang="pt-BR" dirty="0">
              <a:hlinkClick r:id="" action="ppaction://noaction"/>
            </a:endParaRPr>
          </a:p>
          <a:p>
            <a:r>
              <a:rPr lang="pt-BR" dirty="0">
                <a:hlinkClick r:id="rId2"/>
              </a:rPr>
              <a:t>https://www.youtube.com/watch?v=UhA_ZgI-otM</a:t>
            </a:r>
            <a:endParaRPr lang="pt-BR" dirty="0"/>
          </a:p>
        </p:txBody>
      </p:sp>
    </p:spTree>
    <p:extLst>
      <p:ext uri="{BB962C8B-B14F-4D97-AF65-F5344CB8AC3E}">
        <p14:creationId xmlns:p14="http://schemas.microsoft.com/office/powerpoint/2010/main" val="200683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a:extLst>
              <a:ext uri="{FF2B5EF4-FFF2-40B4-BE49-F238E27FC236}">
                <a16:creationId xmlns:a16="http://schemas.microsoft.com/office/drawing/2014/main" id="{1BEDA065-7E25-4A9A-8479-1C6C6C33E3D4}"/>
              </a:ext>
            </a:extLst>
          </p:cNvPr>
          <p:cNvSpPr txBox="1">
            <a:spLocks noChangeArrowheads="1"/>
          </p:cNvSpPr>
          <p:nvPr/>
        </p:nvSpPr>
        <p:spPr bwMode="auto">
          <a:xfrm>
            <a:off x="1703388" y="6237289"/>
            <a:ext cx="88249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sz="1100"/>
              <a:t>Figura: Bob Caswell, Lisa Herbert, Yoram Friedmann, &amp; Richard Probst. (2016). Imagine IoT. Retrieved from https://open.sap.com/courses/iot2 </a:t>
            </a:r>
          </a:p>
        </p:txBody>
      </p:sp>
      <p:sp>
        <p:nvSpPr>
          <p:cNvPr id="8195" name="Retângulo 12">
            <a:extLst>
              <a:ext uri="{FF2B5EF4-FFF2-40B4-BE49-F238E27FC236}">
                <a16:creationId xmlns:a16="http://schemas.microsoft.com/office/drawing/2014/main" id="{40917DF8-598A-4507-92C9-CE600A1AB9D5}"/>
              </a:ext>
            </a:extLst>
          </p:cNvPr>
          <p:cNvSpPr>
            <a:spLocks noChangeArrowheads="1"/>
          </p:cNvSpPr>
          <p:nvPr/>
        </p:nvSpPr>
        <p:spPr bwMode="auto">
          <a:xfrm>
            <a:off x="1738314" y="392114"/>
            <a:ext cx="87153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altLang="en-US" sz="2200"/>
              <a:t>"A Internet das Coisas (IoT) é a rede de objetos físicos que contêm tecnologia incorporada para sentir e interagir com seu ambiente e para coletar e trocar dados para tornar nossas vidas melhores".</a:t>
            </a:r>
          </a:p>
        </p:txBody>
      </p:sp>
      <p:pic>
        <p:nvPicPr>
          <p:cNvPr id="8196" name="Picture 2">
            <a:extLst>
              <a:ext uri="{FF2B5EF4-FFF2-40B4-BE49-F238E27FC236}">
                <a16:creationId xmlns:a16="http://schemas.microsoft.com/office/drawing/2014/main" id="{78A394DD-9EE1-499F-8097-4D55395CE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434" b="3963"/>
          <a:stretch>
            <a:fillRect/>
          </a:stretch>
        </p:blipFill>
        <p:spPr bwMode="auto">
          <a:xfrm>
            <a:off x="1666875" y="1857376"/>
            <a:ext cx="885825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tângulo 15">
            <a:extLst>
              <a:ext uri="{FF2B5EF4-FFF2-40B4-BE49-F238E27FC236}">
                <a16:creationId xmlns:a16="http://schemas.microsoft.com/office/drawing/2014/main" id="{636E3E85-2A3B-44D1-BCA3-3247BB25D876}"/>
              </a:ext>
            </a:extLst>
          </p:cNvPr>
          <p:cNvSpPr/>
          <p:nvPr/>
        </p:nvSpPr>
        <p:spPr bwMode="auto">
          <a:xfrm>
            <a:off x="1666875" y="5429250"/>
            <a:ext cx="2000250" cy="35718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eaLnBrk="1" hangingPunct="1">
              <a:buClr>
                <a:srgbClr val="000000"/>
              </a:buClr>
              <a:buSzPct val="100000"/>
              <a:buFont typeface="Times New Roman" panose="02020603050405020304" pitchFamily="18" charset="0"/>
              <a:buNone/>
              <a:defRPr/>
            </a:pPr>
            <a:endParaRPr lang="pt-BR">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659F06AF-2881-433D-8261-CF4A9AC58397}"/>
              </a:ext>
            </a:extLst>
          </p:cNvPr>
          <p:cNvSpPr txBox="1">
            <a:spLocks noChangeArrowheads="1"/>
          </p:cNvSpPr>
          <p:nvPr/>
        </p:nvSpPr>
        <p:spPr bwMode="auto">
          <a:xfrm>
            <a:off x="3762375" y="115888"/>
            <a:ext cx="46672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buSzPct val="100000"/>
            </a:pPr>
            <a:r>
              <a:rPr lang="en-US" altLang="en-US" sz="2800" b="1">
                <a:solidFill>
                  <a:srgbClr val="A50021"/>
                </a:solidFill>
                <a:latin typeface="Arial" panose="020B0604020202020204" pitchFamily="34" charset="0"/>
                <a:cs typeface="Arial" panose="020B0604020202020204" pitchFamily="34" charset="0"/>
              </a:rPr>
              <a:t>INTERNET DAS PESSOAS</a:t>
            </a:r>
          </a:p>
        </p:txBody>
      </p:sp>
      <p:sp>
        <p:nvSpPr>
          <p:cNvPr id="12291" name="TextBox 3">
            <a:extLst>
              <a:ext uri="{FF2B5EF4-FFF2-40B4-BE49-F238E27FC236}">
                <a16:creationId xmlns:a16="http://schemas.microsoft.com/office/drawing/2014/main" id="{5ADAD2ED-DC1D-4886-B6F5-B708A447C62C}"/>
              </a:ext>
            </a:extLst>
          </p:cNvPr>
          <p:cNvSpPr txBox="1">
            <a:spLocks noChangeArrowheads="1"/>
          </p:cNvSpPr>
          <p:nvPr/>
        </p:nvSpPr>
        <p:spPr bwMode="auto">
          <a:xfrm>
            <a:off x="1703388" y="6237289"/>
            <a:ext cx="88249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sz="1100"/>
              <a:t>Figura: Bob Caswell, Lisa Herbert, Yoram Friedmann, &amp; Richard Probst. (2016). Imagine IoT. Retrieved from https://open.sap.com/courses/iot2 </a:t>
            </a:r>
          </a:p>
        </p:txBody>
      </p:sp>
      <p:pic>
        <p:nvPicPr>
          <p:cNvPr id="12292" name="Picture 1">
            <a:extLst>
              <a:ext uri="{FF2B5EF4-FFF2-40B4-BE49-F238E27FC236}">
                <a16:creationId xmlns:a16="http://schemas.microsoft.com/office/drawing/2014/main" id="{F91953CC-C6CC-43C5-BF18-6AF043C7FE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341438"/>
            <a:ext cx="839311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F2034904-9213-48F6-B1FE-9AE3C67C023E}"/>
              </a:ext>
            </a:extLst>
          </p:cNvPr>
          <p:cNvSpPr txBox="1">
            <a:spLocks noChangeArrowheads="1"/>
          </p:cNvSpPr>
          <p:nvPr/>
        </p:nvSpPr>
        <p:spPr bwMode="auto">
          <a:xfrm>
            <a:off x="3941764" y="115888"/>
            <a:ext cx="43084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buSzPct val="100000"/>
            </a:pPr>
            <a:r>
              <a:rPr lang="en-US" altLang="en-US" sz="2800" b="1">
                <a:solidFill>
                  <a:srgbClr val="A50021"/>
                </a:solidFill>
                <a:latin typeface="Arial" panose="020B0604020202020204" pitchFamily="34" charset="0"/>
                <a:cs typeface="Arial" panose="020B0604020202020204" pitchFamily="34" charset="0"/>
              </a:rPr>
              <a:t>INTERNET DAS COISAS</a:t>
            </a:r>
          </a:p>
        </p:txBody>
      </p:sp>
      <p:sp>
        <p:nvSpPr>
          <p:cNvPr id="14339" name="TextBox 3">
            <a:extLst>
              <a:ext uri="{FF2B5EF4-FFF2-40B4-BE49-F238E27FC236}">
                <a16:creationId xmlns:a16="http://schemas.microsoft.com/office/drawing/2014/main" id="{C758EB3D-8BDE-4327-A96A-1271B6790681}"/>
              </a:ext>
            </a:extLst>
          </p:cNvPr>
          <p:cNvSpPr txBox="1">
            <a:spLocks noChangeArrowheads="1"/>
          </p:cNvSpPr>
          <p:nvPr/>
        </p:nvSpPr>
        <p:spPr bwMode="auto">
          <a:xfrm>
            <a:off x="1703388" y="6237289"/>
            <a:ext cx="88249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sz="1100"/>
              <a:t>Figura: Bob Caswell, Lisa Herbert, Yoram Friedmann, &amp; Richard Probst. (2016). Imagine IoT. Retrieved from https://open.sap.com/courses/iot2 </a:t>
            </a:r>
          </a:p>
        </p:txBody>
      </p:sp>
      <p:pic>
        <p:nvPicPr>
          <p:cNvPr id="14340" name="Picture 2">
            <a:extLst>
              <a:ext uri="{FF2B5EF4-FFF2-40B4-BE49-F238E27FC236}">
                <a16:creationId xmlns:a16="http://schemas.microsoft.com/office/drawing/2014/main" id="{E4D27765-37C0-422E-BD07-4958CB6FB4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3539" y="1268413"/>
            <a:ext cx="900112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descr="http://electronicdesign.com/site-files/electronicdesign.com/files/uploads/2014/09/0914POVlogvinov_FIG.png">
            <a:extLst>
              <a:ext uri="{FF2B5EF4-FFF2-40B4-BE49-F238E27FC236}">
                <a16:creationId xmlns:a16="http://schemas.microsoft.com/office/drawing/2014/main" id="{91A02D5F-DE69-4F5D-9DDE-C77B9965C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8389" y="4083050"/>
            <a:ext cx="16351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0A53CF64-BD62-4EF2-984E-0D13407EB630}"/>
              </a:ext>
            </a:extLst>
          </p:cNvPr>
          <p:cNvSpPr txBox="1">
            <a:spLocks noChangeArrowheads="1"/>
          </p:cNvSpPr>
          <p:nvPr/>
        </p:nvSpPr>
        <p:spPr bwMode="auto">
          <a:xfrm>
            <a:off x="4646614" y="115888"/>
            <a:ext cx="28987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buSzPct val="100000"/>
            </a:pPr>
            <a:r>
              <a:rPr lang="en-US" altLang="en-US" sz="2800" b="1">
                <a:solidFill>
                  <a:srgbClr val="A50021"/>
                </a:solidFill>
                <a:latin typeface="Arial" panose="020B0604020202020204" pitchFamily="34" charset="0"/>
                <a:cs typeface="Arial" panose="020B0604020202020204" pitchFamily="34" charset="0"/>
              </a:rPr>
              <a:t>Números da IoT</a:t>
            </a:r>
          </a:p>
        </p:txBody>
      </p:sp>
      <p:sp>
        <p:nvSpPr>
          <p:cNvPr id="16387" name="Text Box 2">
            <a:extLst>
              <a:ext uri="{FF2B5EF4-FFF2-40B4-BE49-F238E27FC236}">
                <a16:creationId xmlns:a16="http://schemas.microsoft.com/office/drawing/2014/main" id="{E83A5888-FAB0-43E8-A94C-841B98C46FA9}"/>
              </a:ext>
            </a:extLst>
          </p:cNvPr>
          <p:cNvSpPr txBox="1">
            <a:spLocks noChangeArrowheads="1"/>
          </p:cNvSpPr>
          <p:nvPr/>
        </p:nvSpPr>
        <p:spPr bwMode="auto">
          <a:xfrm>
            <a:off x="1738313" y="714376"/>
            <a:ext cx="8426450" cy="5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85750" indent="-55563">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1pPr>
            <a:lvl2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2pPr>
            <a:lvl3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3pPr>
            <a:lvl4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4pPr>
            <a:lvl5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9pPr>
          </a:lstStyle>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Termo criado por Kevin Ashton em 1999</a:t>
            </a:r>
          </a:p>
          <a:p>
            <a:pPr>
              <a:spcBef>
                <a:spcPts val="600"/>
              </a:spcBef>
              <a:buClr>
                <a:srgbClr val="000000"/>
              </a:buClr>
              <a:buSzPct val="45000"/>
              <a:buFont typeface="Wingdings" panose="05000000000000000000" pitchFamily="2" charset="2"/>
              <a:buChar char=""/>
            </a:pPr>
            <a:endParaRPr lang="pt-BR" altLang="en-US" sz="2200">
              <a:solidFill>
                <a:srgbClr val="000000"/>
              </a:solidFill>
              <a:cs typeface="Arial" panose="020B0604020202020204" pitchFamily="34" charset="0"/>
            </a:endParaRP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87% das pessoas nunca ouviram falar em IoT</a:t>
            </a:r>
          </a:p>
          <a:p>
            <a:pPr>
              <a:spcBef>
                <a:spcPts val="600"/>
              </a:spcBef>
              <a:buClr>
                <a:srgbClr val="000000"/>
              </a:buClr>
              <a:buSzPct val="45000"/>
              <a:buFont typeface="Wingdings" panose="05000000000000000000" pitchFamily="2" charset="2"/>
              <a:buChar char=""/>
            </a:pPr>
            <a:endParaRPr lang="pt-BR" altLang="en-US" sz="2200">
              <a:solidFill>
                <a:srgbClr val="000000"/>
              </a:solidFill>
              <a:cs typeface="Arial" panose="020B0604020202020204" pitchFamily="34" charset="0"/>
            </a:endParaRP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Caixas automáticos online foram os primeiros objetos</a:t>
            </a:r>
          </a:p>
          <a:p>
            <a:pPr>
              <a:spcBef>
                <a:spcPts val="600"/>
              </a:spcBef>
              <a:buClr>
                <a:srgbClr val="000000"/>
              </a:buClr>
              <a:buSzPct val="45000"/>
            </a:pPr>
            <a:r>
              <a:rPr lang="pt-BR" altLang="en-US" sz="2200">
                <a:solidFill>
                  <a:srgbClr val="000000"/>
                </a:solidFill>
                <a:cs typeface="Arial" panose="020B0604020202020204" pitchFamily="34" charset="0"/>
              </a:rPr>
              <a:t>da IoT já em 1974</a:t>
            </a:r>
          </a:p>
          <a:p>
            <a:pPr>
              <a:spcBef>
                <a:spcPts val="600"/>
              </a:spcBef>
              <a:buClr>
                <a:srgbClr val="000000"/>
              </a:buClr>
              <a:buSzPct val="45000"/>
              <a:buFont typeface="Wingdings" panose="05000000000000000000" pitchFamily="2" charset="2"/>
              <a:buChar char=""/>
            </a:pPr>
            <a:endParaRPr lang="pt-BR" altLang="en-US" sz="2200">
              <a:solidFill>
                <a:srgbClr val="000000"/>
              </a:solidFill>
              <a:cs typeface="Arial" panose="020B0604020202020204" pitchFamily="34" charset="0"/>
            </a:endParaRP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Objetos conectados</a:t>
            </a:r>
          </a:p>
          <a:p>
            <a:pPr lvl="1">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2016: 6,4 bilhões</a:t>
            </a:r>
          </a:p>
          <a:p>
            <a:pPr lvl="1">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2020: 50 bilhões</a:t>
            </a:r>
          </a:p>
          <a:p>
            <a:pPr>
              <a:spcBef>
                <a:spcPts val="600"/>
              </a:spcBef>
              <a:buClr>
                <a:srgbClr val="000000"/>
              </a:buClr>
              <a:buSzPct val="45000"/>
              <a:buFont typeface="Wingdings" panose="05000000000000000000" pitchFamily="2" charset="2"/>
              <a:buChar char=""/>
            </a:pPr>
            <a:endParaRPr lang="pt-BR" altLang="en-US" sz="2200">
              <a:solidFill>
                <a:srgbClr val="000000"/>
              </a:solidFill>
              <a:cs typeface="Arial" panose="020B0604020202020204" pitchFamily="34" charset="0"/>
            </a:endParaRP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Veículos conectados</a:t>
            </a:r>
          </a:p>
          <a:p>
            <a:pPr lvl="1">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2012: 10%</a:t>
            </a:r>
          </a:p>
          <a:p>
            <a:pPr lvl="1">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2020: 90%</a:t>
            </a:r>
          </a:p>
        </p:txBody>
      </p:sp>
      <p:pic>
        <p:nvPicPr>
          <p:cNvPr id="16388" name="Picture 1">
            <a:extLst>
              <a:ext uri="{FF2B5EF4-FFF2-40B4-BE49-F238E27FC236}">
                <a16:creationId xmlns:a16="http://schemas.microsoft.com/office/drawing/2014/main" id="{AE70817E-FEF9-4940-8AA0-D21BCB00BA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3314" y="857251"/>
            <a:ext cx="1214437"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a:extLst>
              <a:ext uri="{FF2B5EF4-FFF2-40B4-BE49-F238E27FC236}">
                <a16:creationId xmlns:a16="http://schemas.microsoft.com/office/drawing/2014/main" id="{5936E73A-5056-4FB2-AF49-F4F817F02A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39138" y="2214563"/>
            <a:ext cx="12573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a:extLst>
              <a:ext uri="{FF2B5EF4-FFF2-40B4-BE49-F238E27FC236}">
                <a16:creationId xmlns:a16="http://schemas.microsoft.com/office/drawing/2014/main" id="{7DEA20DC-D709-4AC1-8039-BB8D6BFD0FC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95813" y="3230564"/>
            <a:ext cx="1643062"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a:extLst>
              <a:ext uri="{FF2B5EF4-FFF2-40B4-BE49-F238E27FC236}">
                <a16:creationId xmlns:a16="http://schemas.microsoft.com/office/drawing/2014/main" id="{B22597F4-D534-4ED6-BF2C-97EF37638E9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67251" y="5429250"/>
            <a:ext cx="19288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E9CA69CF-148A-476A-9878-75E8F196802C}"/>
              </a:ext>
            </a:extLst>
          </p:cNvPr>
          <p:cNvSpPr txBox="1">
            <a:spLocks noChangeArrowheads="1"/>
          </p:cNvSpPr>
          <p:nvPr/>
        </p:nvSpPr>
        <p:spPr bwMode="auto">
          <a:xfrm>
            <a:off x="1881188" y="1000125"/>
            <a:ext cx="85725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85750" indent="-55563">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1pPr>
            <a:lvl2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2pPr>
            <a:lvl3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3pPr>
            <a:lvl4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4pPr>
            <a:lvl5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9pPr>
          </a:lstStyle>
          <a:p>
            <a:pPr>
              <a:spcBef>
                <a:spcPts val="600"/>
              </a:spcBef>
              <a:buClr>
                <a:srgbClr val="000000"/>
              </a:buClr>
              <a:buSzPct val="45000"/>
            </a:pPr>
            <a:r>
              <a:rPr lang="pt-BR" altLang="en-US">
                <a:solidFill>
                  <a:srgbClr val="000000"/>
                </a:solidFill>
                <a:cs typeface="Arial" panose="020B0604020202020204" pitchFamily="34" charset="0"/>
              </a:rPr>
              <a:t>Para que um dispositivo seja rotulado como IoT, ele deve ter 7 características de design:</a:t>
            </a:r>
          </a:p>
          <a:p>
            <a:pPr>
              <a:spcBef>
                <a:spcPts val="600"/>
              </a:spcBef>
              <a:buClr>
                <a:srgbClr val="000000"/>
              </a:buClr>
              <a:buSzPct val="45000"/>
              <a:buFont typeface="Wingdings" panose="05000000000000000000" pitchFamily="2" charset="2"/>
              <a:buChar char=""/>
            </a:pPr>
            <a:endParaRPr lang="pt-BR" altLang="en-US" sz="2200">
              <a:solidFill>
                <a:srgbClr val="000000"/>
              </a:solidFill>
              <a:cs typeface="Arial" panose="020B0604020202020204" pitchFamily="34" charset="0"/>
            </a:endParaRP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Sensores</a:t>
            </a: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Conexão com a Internet</a:t>
            </a: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Processadores</a:t>
            </a: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Eficiência energética</a:t>
            </a: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Custo-benefício</a:t>
            </a: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Qualidade</a:t>
            </a: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Confiabilidade</a:t>
            </a:r>
          </a:p>
          <a:p>
            <a:pPr>
              <a:spcBef>
                <a:spcPts val="600"/>
              </a:spcBef>
              <a:buClr>
                <a:srgbClr val="000000"/>
              </a:buClr>
              <a:buSzPct val="45000"/>
              <a:buFont typeface="Wingdings" panose="05000000000000000000" pitchFamily="2" charset="2"/>
              <a:buChar char=""/>
            </a:pPr>
            <a:r>
              <a:rPr lang="pt-BR" altLang="en-US" sz="2200">
                <a:solidFill>
                  <a:srgbClr val="000000"/>
                </a:solidFill>
                <a:cs typeface="Arial" panose="020B0604020202020204" pitchFamily="34" charset="0"/>
              </a:rPr>
              <a:t> Segurança</a:t>
            </a:r>
          </a:p>
        </p:txBody>
      </p:sp>
      <p:sp>
        <p:nvSpPr>
          <p:cNvPr id="18435" name="Text Box 1">
            <a:extLst>
              <a:ext uri="{FF2B5EF4-FFF2-40B4-BE49-F238E27FC236}">
                <a16:creationId xmlns:a16="http://schemas.microsoft.com/office/drawing/2014/main" id="{FCA3E244-5759-493A-9C25-DF1EE45478BD}"/>
              </a:ext>
            </a:extLst>
          </p:cNvPr>
          <p:cNvSpPr txBox="1">
            <a:spLocks noChangeArrowheads="1"/>
          </p:cNvSpPr>
          <p:nvPr/>
        </p:nvSpPr>
        <p:spPr bwMode="auto">
          <a:xfrm>
            <a:off x="4827589" y="115888"/>
            <a:ext cx="25368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buSzPct val="100000"/>
            </a:pPr>
            <a:r>
              <a:rPr lang="en-US" altLang="en-US" sz="2800" b="1">
                <a:solidFill>
                  <a:srgbClr val="A50021"/>
                </a:solidFill>
                <a:latin typeface="Arial" panose="020B0604020202020204" pitchFamily="34" charset="0"/>
                <a:cs typeface="Arial" panose="020B0604020202020204" pitchFamily="34" charset="0"/>
              </a:rPr>
              <a:t>Design da IoT</a:t>
            </a:r>
          </a:p>
        </p:txBody>
      </p:sp>
      <p:pic>
        <p:nvPicPr>
          <p:cNvPr id="18436" name="Picture 10">
            <a:extLst>
              <a:ext uri="{FF2B5EF4-FFF2-40B4-BE49-F238E27FC236}">
                <a16:creationId xmlns:a16="http://schemas.microsoft.com/office/drawing/2014/main" id="{9CCE7751-66C2-4D5B-80AD-FC86EE1ED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6" y="2214564"/>
            <a:ext cx="23209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8B516E9-C8C4-42FB-B2B7-D34287673231}"/>
              </a:ext>
            </a:extLst>
          </p:cNvPr>
          <p:cNvSpPr txBox="1">
            <a:spLocks noChangeArrowheads="1"/>
          </p:cNvSpPr>
          <p:nvPr/>
        </p:nvSpPr>
        <p:spPr bwMode="auto">
          <a:xfrm>
            <a:off x="1595438" y="769938"/>
            <a:ext cx="8572500"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85750" indent="-55563">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1pPr>
            <a:lvl2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2pPr>
            <a:lvl3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3pPr>
            <a:lvl4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4pPr>
            <a:lvl5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defRPr sz="2400">
                <a:solidFill>
                  <a:schemeClr val="bg1"/>
                </a:solidFill>
                <a:latin typeface="Calibri" panose="020F0502020204030204" pitchFamily="34" charset="0"/>
                <a:ea typeface="MS PGothic" panose="020B0600070205080204" pitchFamily="34" charset="-128"/>
              </a:defRPr>
            </a:lvl9pPr>
          </a:lstStyle>
          <a:p>
            <a:pPr>
              <a:spcBef>
                <a:spcPts val="600"/>
              </a:spcBef>
              <a:buClr>
                <a:srgbClr val="000000"/>
              </a:buClr>
              <a:buSzPct val="45000"/>
            </a:pPr>
            <a:r>
              <a:rPr lang="pt-BR" altLang="en-US">
                <a:solidFill>
                  <a:srgbClr val="000000"/>
                </a:solidFill>
                <a:cs typeface="Arial" panose="020B0604020202020204" pitchFamily="34" charset="0"/>
              </a:rPr>
              <a:t>Disponibilidade:</a:t>
            </a:r>
          </a:p>
          <a:p>
            <a:pPr>
              <a:spcBef>
                <a:spcPts val="600"/>
              </a:spcBef>
              <a:buClr>
                <a:srgbClr val="000000"/>
              </a:buClr>
              <a:buSzPct val="45000"/>
            </a:pPr>
            <a:r>
              <a:rPr lang="pt-BR" altLang="en-US" sz="2000">
                <a:solidFill>
                  <a:srgbClr val="000000"/>
                </a:solidFill>
                <a:cs typeface="Arial" panose="020B0604020202020204" pitchFamily="34" charset="0"/>
              </a:rPr>
              <a:t>• Os dispositivos IoT já são comuns, baratos e fáceis de substituir.</a:t>
            </a:r>
          </a:p>
          <a:p>
            <a:pPr>
              <a:spcBef>
                <a:spcPts val="600"/>
              </a:spcBef>
              <a:buClr>
                <a:srgbClr val="000000"/>
              </a:buClr>
              <a:buSzPct val="45000"/>
            </a:pPr>
            <a:r>
              <a:rPr lang="pt-BR" altLang="en-US" sz="2000">
                <a:solidFill>
                  <a:srgbClr val="000000"/>
                </a:solidFill>
                <a:cs typeface="Arial" panose="020B0604020202020204" pitchFamily="34" charset="0"/>
              </a:rPr>
              <a:t>• Infra-estrutura básica para suportar o IoT está em vigor (Wi-Fi, LTE).</a:t>
            </a:r>
          </a:p>
          <a:p>
            <a:pPr>
              <a:spcBef>
                <a:spcPts val="600"/>
              </a:spcBef>
              <a:buClr>
                <a:srgbClr val="000000"/>
              </a:buClr>
              <a:buSzPct val="45000"/>
            </a:pPr>
            <a:r>
              <a:rPr lang="pt-BR" altLang="en-US" sz="2000">
                <a:solidFill>
                  <a:srgbClr val="000000"/>
                </a:solidFill>
                <a:cs typeface="Arial" panose="020B0604020202020204" pitchFamily="34" charset="0"/>
              </a:rPr>
              <a:t>• Até 2018, metade do mundo estará conectado à Internet</a:t>
            </a:r>
          </a:p>
          <a:p>
            <a:pPr>
              <a:spcBef>
                <a:spcPts val="600"/>
              </a:spcBef>
              <a:buClr>
                <a:srgbClr val="000000"/>
              </a:buClr>
              <a:buSzPct val="45000"/>
            </a:pPr>
            <a:endParaRPr lang="pt-BR" altLang="en-US" sz="2000">
              <a:solidFill>
                <a:srgbClr val="000000"/>
              </a:solidFill>
              <a:cs typeface="Arial" panose="020B0604020202020204" pitchFamily="34" charset="0"/>
            </a:endParaRPr>
          </a:p>
          <a:p>
            <a:pPr>
              <a:spcBef>
                <a:spcPts val="600"/>
              </a:spcBef>
              <a:buClr>
                <a:srgbClr val="000000"/>
              </a:buClr>
              <a:buSzPct val="45000"/>
            </a:pPr>
            <a:r>
              <a:rPr lang="pt-BR" altLang="en-US">
                <a:solidFill>
                  <a:srgbClr val="000000"/>
                </a:solidFill>
                <a:cs typeface="Arial" panose="020B0604020202020204" pitchFamily="34" charset="0"/>
              </a:rPr>
              <a:t>Acessibilidade</a:t>
            </a:r>
          </a:p>
          <a:p>
            <a:pPr>
              <a:spcBef>
                <a:spcPts val="600"/>
              </a:spcBef>
              <a:buClr>
                <a:srgbClr val="000000"/>
              </a:buClr>
              <a:buSzPct val="45000"/>
            </a:pPr>
            <a:r>
              <a:rPr lang="pt-BR" altLang="en-US" sz="2000">
                <a:solidFill>
                  <a:srgbClr val="000000"/>
                </a:solidFill>
                <a:cs typeface="Arial" panose="020B0604020202020204" pitchFamily="34" charset="0"/>
              </a:rPr>
              <a:t>• O custo médio dos sensores usados em IoT vai cair ainda mais.</a:t>
            </a:r>
          </a:p>
          <a:p>
            <a:pPr>
              <a:spcBef>
                <a:spcPts val="600"/>
              </a:spcBef>
              <a:buClr>
                <a:srgbClr val="000000"/>
              </a:buClr>
              <a:buSzPct val="45000"/>
            </a:pPr>
            <a:r>
              <a:rPr lang="pt-BR" altLang="en-US" sz="2000">
                <a:solidFill>
                  <a:srgbClr val="000000"/>
                </a:solidFill>
                <a:cs typeface="Arial" panose="020B0604020202020204" pitchFamily="34" charset="0"/>
              </a:rPr>
              <a:t>• No final da década, o preço de um sensor será reduzido para </a:t>
            </a:r>
          </a:p>
          <a:p>
            <a:pPr>
              <a:spcBef>
                <a:spcPts val="600"/>
              </a:spcBef>
              <a:buClr>
                <a:srgbClr val="000000"/>
              </a:buClr>
              <a:buSzPct val="45000"/>
            </a:pPr>
            <a:r>
              <a:rPr lang="pt-BR" altLang="en-US" sz="2000">
                <a:solidFill>
                  <a:srgbClr val="000000"/>
                </a:solidFill>
                <a:cs typeface="Arial" panose="020B0604020202020204" pitchFamily="34" charset="0"/>
              </a:rPr>
              <a:t>quase US $ 0,30.</a:t>
            </a:r>
          </a:p>
          <a:p>
            <a:pPr>
              <a:spcBef>
                <a:spcPts val="600"/>
              </a:spcBef>
              <a:buClr>
                <a:srgbClr val="000000"/>
              </a:buClr>
              <a:buSzPct val="45000"/>
            </a:pPr>
            <a:endParaRPr lang="pt-BR" altLang="en-US" sz="2000">
              <a:solidFill>
                <a:srgbClr val="000000"/>
              </a:solidFill>
              <a:cs typeface="Arial" panose="020B0604020202020204" pitchFamily="34" charset="0"/>
            </a:endParaRPr>
          </a:p>
          <a:p>
            <a:pPr>
              <a:spcBef>
                <a:spcPts val="600"/>
              </a:spcBef>
              <a:buClr>
                <a:srgbClr val="000000"/>
              </a:buClr>
              <a:buSzPct val="45000"/>
            </a:pPr>
            <a:r>
              <a:rPr lang="pt-BR" altLang="en-US">
                <a:solidFill>
                  <a:srgbClr val="000000"/>
                </a:solidFill>
                <a:cs typeface="Arial" panose="020B0604020202020204" pitchFamily="34" charset="0"/>
              </a:rPr>
              <a:t>Escalabilidade</a:t>
            </a:r>
          </a:p>
          <a:p>
            <a:pPr>
              <a:spcBef>
                <a:spcPts val="600"/>
              </a:spcBef>
              <a:buClr>
                <a:srgbClr val="000000"/>
              </a:buClr>
              <a:buSzPct val="45000"/>
            </a:pPr>
            <a:r>
              <a:rPr lang="pt-BR" altLang="en-US" sz="2000">
                <a:solidFill>
                  <a:srgbClr val="000000"/>
                </a:solidFill>
                <a:cs typeface="Arial" panose="020B0604020202020204" pitchFamily="34" charset="0"/>
              </a:rPr>
              <a:t>• Muitos dispositivos oferecem funcionalidade "plug &amp; play" simples.</a:t>
            </a:r>
          </a:p>
          <a:p>
            <a:pPr>
              <a:spcBef>
                <a:spcPts val="600"/>
              </a:spcBef>
              <a:buClr>
                <a:srgbClr val="000000"/>
              </a:buClr>
              <a:buSzPct val="45000"/>
            </a:pPr>
            <a:r>
              <a:rPr lang="pt-BR" altLang="en-US" sz="2000">
                <a:solidFill>
                  <a:srgbClr val="000000"/>
                </a:solidFill>
                <a:cs typeface="Arial" panose="020B0604020202020204" pitchFamily="34" charset="0"/>
              </a:rPr>
              <a:t>• Os dispositivos IoT são altamente flexíveis, oferecendo soluções de </a:t>
            </a:r>
          </a:p>
          <a:p>
            <a:pPr>
              <a:spcBef>
                <a:spcPts val="600"/>
              </a:spcBef>
              <a:buClr>
                <a:srgbClr val="000000"/>
              </a:buClr>
              <a:buSzPct val="45000"/>
            </a:pPr>
            <a:r>
              <a:rPr lang="pt-BR" altLang="en-US" sz="2000">
                <a:solidFill>
                  <a:srgbClr val="000000"/>
                </a:solidFill>
                <a:cs typeface="Arial" panose="020B0604020202020204" pitchFamily="34" charset="0"/>
              </a:rPr>
              <a:t>curto ou longo prazo para empresas, famílias e países.</a:t>
            </a:r>
          </a:p>
        </p:txBody>
      </p:sp>
      <p:sp>
        <p:nvSpPr>
          <p:cNvPr id="20483" name="Text Box 1">
            <a:extLst>
              <a:ext uri="{FF2B5EF4-FFF2-40B4-BE49-F238E27FC236}">
                <a16:creationId xmlns:a16="http://schemas.microsoft.com/office/drawing/2014/main" id="{7CA3AD86-8F50-4324-844F-DBEE51BA7FBD}"/>
              </a:ext>
            </a:extLst>
          </p:cNvPr>
          <p:cNvSpPr txBox="1">
            <a:spLocks noChangeArrowheads="1"/>
          </p:cNvSpPr>
          <p:nvPr/>
        </p:nvSpPr>
        <p:spPr bwMode="auto">
          <a:xfrm>
            <a:off x="2819400" y="115888"/>
            <a:ext cx="65532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buSzPct val="100000"/>
            </a:pPr>
            <a:r>
              <a:rPr lang="pt-BR" altLang="en-US" sz="2800" b="1">
                <a:solidFill>
                  <a:srgbClr val="A50021"/>
                </a:solidFill>
                <a:latin typeface="Arial" panose="020B0604020202020204" pitchFamily="34" charset="0"/>
                <a:cs typeface="Arial" panose="020B0604020202020204" pitchFamily="34" charset="0"/>
              </a:rPr>
              <a:t>Por que o IOT está crescendo agora?</a:t>
            </a:r>
            <a:endParaRPr lang="en-US" altLang="en-US" sz="2800" b="1">
              <a:solidFill>
                <a:srgbClr val="A50021"/>
              </a:solidFill>
              <a:latin typeface="Arial" panose="020B0604020202020204" pitchFamily="34" charset="0"/>
              <a:cs typeface="Arial" panose="020B0604020202020204" pitchFamily="34" charset="0"/>
            </a:endParaRPr>
          </a:p>
        </p:txBody>
      </p:sp>
      <p:pic>
        <p:nvPicPr>
          <p:cNvPr id="20484" name="Picture 3">
            <a:extLst>
              <a:ext uri="{FF2B5EF4-FFF2-40B4-BE49-F238E27FC236}">
                <a16:creationId xmlns:a16="http://schemas.microsoft.com/office/drawing/2014/main" id="{D0A779B8-BE34-494E-8D98-8195DED00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76" y="785813"/>
            <a:ext cx="14382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a:extLst>
              <a:ext uri="{FF2B5EF4-FFF2-40B4-BE49-F238E27FC236}">
                <a16:creationId xmlns:a16="http://schemas.microsoft.com/office/drawing/2014/main" id="{95E3F3AD-FFD9-42E0-B796-6724EBFC3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0" y="2857501"/>
            <a:ext cx="18859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5">
            <a:extLst>
              <a:ext uri="{FF2B5EF4-FFF2-40B4-BE49-F238E27FC236}">
                <a16:creationId xmlns:a16="http://schemas.microsoft.com/office/drawing/2014/main" id="{B53C05ED-9652-4744-9E6A-6EC2D4156E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76" y="4643439"/>
            <a:ext cx="157162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7F1181F-E2D7-470E-B30B-F6DB0BFCF2E4}"/>
              </a:ext>
            </a:extLst>
          </p:cNvPr>
          <p:cNvSpPr txBox="1"/>
          <p:nvPr/>
        </p:nvSpPr>
        <p:spPr>
          <a:xfrm>
            <a:off x="2001078" y="729734"/>
            <a:ext cx="6096000" cy="923330"/>
          </a:xfrm>
          <a:prstGeom prst="rect">
            <a:avLst/>
          </a:prstGeom>
          <a:noFill/>
        </p:spPr>
        <p:txBody>
          <a:bodyPr wrap="square">
            <a:spAutoFit/>
          </a:bodyPr>
          <a:lstStyle/>
          <a:p>
            <a:r>
              <a:rPr lang="pt-BR" dirty="0">
                <a:hlinkClick r:id="" action="ppaction://noaction"/>
              </a:rPr>
              <a:t>VIDEO</a:t>
            </a:r>
          </a:p>
          <a:p>
            <a:endParaRPr lang="pt-BR" dirty="0">
              <a:hlinkClick r:id="" action="ppaction://noaction"/>
            </a:endParaRPr>
          </a:p>
          <a:p>
            <a:r>
              <a:rPr lang="pt-BR" dirty="0">
                <a:hlinkClick r:id="" action="ppaction://noaction"/>
              </a:rPr>
              <a:t>https://www.youtube.com/watch?v=QtjFedAEXus</a:t>
            </a:r>
            <a:endParaRPr lang="pt-BR" dirty="0"/>
          </a:p>
        </p:txBody>
      </p:sp>
    </p:spTree>
    <p:extLst>
      <p:ext uri="{BB962C8B-B14F-4D97-AF65-F5344CB8AC3E}">
        <p14:creationId xmlns:p14="http://schemas.microsoft.com/office/powerpoint/2010/main" val="171926088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2660</Words>
  <Application>Microsoft Office PowerPoint</Application>
  <PresentationFormat>Widescreen</PresentationFormat>
  <Paragraphs>132</Paragraphs>
  <Slides>28</Slides>
  <Notes>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28</vt:i4>
      </vt:variant>
    </vt:vector>
  </HeadingPairs>
  <TitlesOfParts>
    <vt:vector size="36" baseType="lpstr">
      <vt:lpstr>Arial</vt:lpstr>
      <vt:lpstr>Calibri</vt:lpstr>
      <vt:lpstr>Calibri Light</vt:lpstr>
      <vt:lpstr>inherit</vt:lpstr>
      <vt:lpstr>opensans</vt:lpstr>
      <vt:lpstr>Times New Roman</vt:lpstr>
      <vt:lpstr>Wingdings</vt:lpstr>
      <vt:lpstr>Tema do Office</vt:lpstr>
      <vt:lpstr>INTERNET DAS COISAS REALIDADE VIRTUAL INTELIGENCIA ARTIFICIAL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DAS COISAS REALIDADE VIRTUAL INTELIGENCIA ARTIFICIAL</dc:title>
  <dc:creator>adriana tomaz</dc:creator>
  <cp:lastModifiedBy>adriana tomaz</cp:lastModifiedBy>
  <cp:revision>1</cp:revision>
  <dcterms:created xsi:type="dcterms:W3CDTF">2022-02-13T16:46:01Z</dcterms:created>
  <dcterms:modified xsi:type="dcterms:W3CDTF">2022-02-13T16:47:07Z</dcterms:modified>
</cp:coreProperties>
</file>