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9"/>
  </p:notesMasterIdLst>
  <p:handoutMasterIdLst>
    <p:handoutMasterId r:id="rId20"/>
  </p:handoutMasterIdLst>
  <p:sldIdLst>
    <p:sldId id="326" r:id="rId2"/>
    <p:sldId id="312" r:id="rId3"/>
    <p:sldId id="310" r:id="rId4"/>
    <p:sldId id="327" r:id="rId5"/>
    <p:sldId id="339" r:id="rId6"/>
    <p:sldId id="328" r:id="rId7"/>
    <p:sldId id="329" r:id="rId8"/>
    <p:sldId id="330" r:id="rId9"/>
    <p:sldId id="331" r:id="rId10"/>
    <p:sldId id="332" r:id="rId11"/>
    <p:sldId id="296" r:id="rId12"/>
    <p:sldId id="333" r:id="rId13"/>
    <p:sldId id="325" r:id="rId14"/>
    <p:sldId id="334" r:id="rId15"/>
    <p:sldId id="337" r:id="rId16"/>
    <p:sldId id="338" r:id="rId17"/>
    <p:sldId id="336" r:id="rId18"/>
  </p:sldIdLst>
  <p:sldSz cx="9144000" cy="6858000" type="screen4x3"/>
  <p:notesSz cx="7104063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5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E1F6A3F-E3D8-4566-83E8-2501EEC46C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639" cy="511175"/>
          </a:xfrm>
          <a:prstGeom prst="rect">
            <a:avLst/>
          </a:prstGeom>
        </p:spPr>
        <p:txBody>
          <a:bodyPr vert="horz" lIns="99036" tIns="49517" rIns="99036" bIns="49517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AA4FD0-EAEF-4528-AA3A-BD0AA294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836" y="1"/>
            <a:ext cx="3078639" cy="511175"/>
          </a:xfrm>
          <a:prstGeom prst="rect">
            <a:avLst/>
          </a:prstGeom>
        </p:spPr>
        <p:txBody>
          <a:bodyPr vert="horz" lIns="99036" tIns="49517" rIns="99036" bIns="49517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3D821A64-A060-493B-BA50-1DAFE4F86501}" type="datetimeFigureOut">
              <a:rPr lang="pt-BR"/>
              <a:pPr>
                <a:defRPr/>
              </a:pPr>
              <a:t>22/11/2021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D467FC-18E5-4EC0-951C-E192D6C850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8639" cy="511175"/>
          </a:xfrm>
          <a:prstGeom prst="rect">
            <a:avLst/>
          </a:prstGeom>
        </p:spPr>
        <p:txBody>
          <a:bodyPr vert="horz" lIns="99036" tIns="49517" rIns="99036" bIns="49517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7FE71-0D28-4A7F-A1D4-C49B4DBD6B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836" y="9721851"/>
            <a:ext cx="3078639" cy="511175"/>
          </a:xfrm>
          <a:prstGeom prst="rect">
            <a:avLst/>
          </a:prstGeom>
        </p:spPr>
        <p:txBody>
          <a:bodyPr vert="horz" wrap="square" lIns="99036" tIns="49517" rIns="99036" bIns="4951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46978A8-52F2-4DE4-98CB-A4DB0A8F4BB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8920CCE-2505-467D-BA3C-E981EFFCAC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EBE5B99-36AC-401E-812B-79B5C3C917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455EA9D8-43AF-4CE1-A36D-4DB3CB62D0A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A464466A-1981-4424-BBB9-169B8931BA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0" y="4860925"/>
            <a:ext cx="568388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F42BD2BA-7B4C-486A-9F8F-64CB6CBE75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96E0CFF8-A363-41D2-8345-1BC4BA8462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7" rIns="99036" bIns="495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E0D52BE3-B1E1-4E9E-9A5F-B684706BC16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29">
            <a:extLst>
              <a:ext uri="{FF2B5EF4-FFF2-40B4-BE49-F238E27FC236}">
                <a16:creationId xmlns:a16="http://schemas.microsoft.com/office/drawing/2014/main" id="{C124A217-716B-404A-9457-9E0C8C6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8">
            <a:extLst>
              <a:ext uri="{FF2B5EF4-FFF2-40B4-BE49-F238E27FC236}">
                <a16:creationId xmlns:a16="http://schemas.microsoft.com/office/drawing/2014/main" id="{9BB4BFDA-53EF-40BE-9F6C-16C67286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6">
            <a:extLst>
              <a:ext uri="{FF2B5EF4-FFF2-40B4-BE49-F238E27FC236}">
                <a16:creationId xmlns:a16="http://schemas.microsoft.com/office/drawing/2014/main" id="{7F5F4238-0BF8-4BE6-A95E-E19EFEA9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54618A3-EE79-4267-A70A-4781A3B663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03942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>
            <a:extLst>
              <a:ext uri="{FF2B5EF4-FFF2-40B4-BE49-F238E27FC236}">
                <a16:creationId xmlns:a16="http://schemas.microsoft.com/office/drawing/2014/main" id="{A0B6EBDE-E7D5-4001-AE51-3FDE9C15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1">
            <a:extLst>
              <a:ext uri="{FF2B5EF4-FFF2-40B4-BE49-F238E27FC236}">
                <a16:creationId xmlns:a16="http://schemas.microsoft.com/office/drawing/2014/main" id="{A3BB5727-C257-4355-A5CA-B6855E38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>
            <a:extLst>
              <a:ext uri="{FF2B5EF4-FFF2-40B4-BE49-F238E27FC236}">
                <a16:creationId xmlns:a16="http://schemas.microsoft.com/office/drawing/2014/main" id="{52A81B3A-280C-464C-8730-775AE5DA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27E51-0FA6-4EFC-AEC7-E481F5A355B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558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>
            <a:extLst>
              <a:ext uri="{FF2B5EF4-FFF2-40B4-BE49-F238E27FC236}">
                <a16:creationId xmlns:a16="http://schemas.microsoft.com/office/drawing/2014/main" id="{7BC4086C-EBD7-466B-B696-71562EF1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1">
            <a:extLst>
              <a:ext uri="{FF2B5EF4-FFF2-40B4-BE49-F238E27FC236}">
                <a16:creationId xmlns:a16="http://schemas.microsoft.com/office/drawing/2014/main" id="{226BC329-1D97-4D20-8F33-30C94881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>
            <a:extLst>
              <a:ext uri="{FF2B5EF4-FFF2-40B4-BE49-F238E27FC236}">
                <a16:creationId xmlns:a16="http://schemas.microsoft.com/office/drawing/2014/main" id="{B1BD128C-F925-43A0-86E9-B617941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5ABFA-032C-4F33-AA2F-EA8B02669A4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1724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Data 9">
            <a:extLst>
              <a:ext uri="{FF2B5EF4-FFF2-40B4-BE49-F238E27FC236}">
                <a16:creationId xmlns:a16="http://schemas.microsoft.com/office/drawing/2014/main" id="{9A499220-5605-42C2-BCE0-DA94B1D0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1">
            <a:extLst>
              <a:ext uri="{FF2B5EF4-FFF2-40B4-BE49-F238E27FC236}">
                <a16:creationId xmlns:a16="http://schemas.microsoft.com/office/drawing/2014/main" id="{C57B80F3-06F7-4BAB-B4DB-EE6E2B40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>
            <a:extLst>
              <a:ext uri="{FF2B5EF4-FFF2-40B4-BE49-F238E27FC236}">
                <a16:creationId xmlns:a16="http://schemas.microsoft.com/office/drawing/2014/main" id="{C016419C-9148-40AA-9C5C-E4F1A1FF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689C7-E7B4-480C-85AB-631C58F8D52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659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>
            <a:extLst>
              <a:ext uri="{FF2B5EF4-FFF2-40B4-BE49-F238E27FC236}">
                <a16:creationId xmlns:a16="http://schemas.microsoft.com/office/drawing/2014/main" id="{51080F6C-6B0B-4527-943B-4491267C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1">
            <a:extLst>
              <a:ext uri="{FF2B5EF4-FFF2-40B4-BE49-F238E27FC236}">
                <a16:creationId xmlns:a16="http://schemas.microsoft.com/office/drawing/2014/main" id="{5D74A17A-EB43-415D-BDB3-66594AA8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>
            <a:extLst>
              <a:ext uri="{FF2B5EF4-FFF2-40B4-BE49-F238E27FC236}">
                <a16:creationId xmlns:a16="http://schemas.microsoft.com/office/drawing/2014/main" id="{E8B67779-3706-4A62-BB04-88BFCA94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57A-67C5-4FA5-A476-2C7C9D778F9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8297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51100D-9584-4AE0-8758-0969B0AB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F8ECC6-0368-4EAE-8D19-E11AFE6E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07AC2F-5FCB-4A42-B491-D6D2BE49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77CCC02A-C30F-4A51-A313-1C66896CD44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4179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9">
            <a:extLst>
              <a:ext uri="{FF2B5EF4-FFF2-40B4-BE49-F238E27FC236}">
                <a16:creationId xmlns:a16="http://schemas.microsoft.com/office/drawing/2014/main" id="{F64AFDA4-06C8-4CDB-8031-625DC4AA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1">
            <a:extLst>
              <a:ext uri="{FF2B5EF4-FFF2-40B4-BE49-F238E27FC236}">
                <a16:creationId xmlns:a16="http://schemas.microsoft.com/office/drawing/2014/main" id="{199B38E9-0922-4ECB-A908-FA6D4286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>
            <a:extLst>
              <a:ext uri="{FF2B5EF4-FFF2-40B4-BE49-F238E27FC236}">
                <a16:creationId xmlns:a16="http://schemas.microsoft.com/office/drawing/2014/main" id="{D1941843-2919-45EB-A0BF-D7306E5D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D9620-8662-437B-9079-8BA2F2EC09F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8855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9">
            <a:extLst>
              <a:ext uri="{FF2B5EF4-FFF2-40B4-BE49-F238E27FC236}">
                <a16:creationId xmlns:a16="http://schemas.microsoft.com/office/drawing/2014/main" id="{83D33A78-B9CC-4104-BCB5-1FC6AEBA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21">
            <a:extLst>
              <a:ext uri="{FF2B5EF4-FFF2-40B4-BE49-F238E27FC236}">
                <a16:creationId xmlns:a16="http://schemas.microsoft.com/office/drawing/2014/main" id="{5E554BBF-BF04-4BC2-ABBC-68EA5312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17">
            <a:extLst>
              <a:ext uri="{FF2B5EF4-FFF2-40B4-BE49-F238E27FC236}">
                <a16:creationId xmlns:a16="http://schemas.microsoft.com/office/drawing/2014/main" id="{0AAC9FD0-8A2C-4E80-8DD6-90FB08EA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A40C-B947-44F2-8622-6207F3B2989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924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>
            <a:extLst>
              <a:ext uri="{FF2B5EF4-FFF2-40B4-BE49-F238E27FC236}">
                <a16:creationId xmlns:a16="http://schemas.microsoft.com/office/drawing/2014/main" id="{441C5481-8EBD-4D7D-9405-EB7C8952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21">
            <a:extLst>
              <a:ext uri="{FF2B5EF4-FFF2-40B4-BE49-F238E27FC236}">
                <a16:creationId xmlns:a16="http://schemas.microsoft.com/office/drawing/2014/main" id="{DD03127F-9FD7-4AD2-BFC8-44C91E9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>
            <a:extLst>
              <a:ext uri="{FF2B5EF4-FFF2-40B4-BE49-F238E27FC236}">
                <a16:creationId xmlns:a16="http://schemas.microsoft.com/office/drawing/2014/main" id="{83A587EE-EC3F-47BC-8F44-D94EFC7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DDFC5-D045-43F7-A161-7913D71AF39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5330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>
            <a:extLst>
              <a:ext uri="{FF2B5EF4-FFF2-40B4-BE49-F238E27FC236}">
                <a16:creationId xmlns:a16="http://schemas.microsoft.com/office/drawing/2014/main" id="{BBB2072E-06B4-4148-9F62-5636F94B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1">
            <a:extLst>
              <a:ext uri="{FF2B5EF4-FFF2-40B4-BE49-F238E27FC236}">
                <a16:creationId xmlns:a16="http://schemas.microsoft.com/office/drawing/2014/main" id="{68C270C4-D18F-4EF7-9374-00A479AE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>
            <a:extLst>
              <a:ext uri="{FF2B5EF4-FFF2-40B4-BE49-F238E27FC236}">
                <a16:creationId xmlns:a16="http://schemas.microsoft.com/office/drawing/2014/main" id="{C41FB916-5963-4856-8CA1-008435A0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039D0-9513-4D6D-81FA-EED1DE7F794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968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9">
            <a:extLst>
              <a:ext uri="{FF2B5EF4-FFF2-40B4-BE49-F238E27FC236}">
                <a16:creationId xmlns:a16="http://schemas.microsoft.com/office/drawing/2014/main" id="{248D9790-406E-4C44-9042-460A19D2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1">
            <a:extLst>
              <a:ext uri="{FF2B5EF4-FFF2-40B4-BE49-F238E27FC236}">
                <a16:creationId xmlns:a16="http://schemas.microsoft.com/office/drawing/2014/main" id="{59C3F773-43DA-4E93-80CE-ED580317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>
            <a:extLst>
              <a:ext uri="{FF2B5EF4-FFF2-40B4-BE49-F238E27FC236}">
                <a16:creationId xmlns:a16="http://schemas.microsoft.com/office/drawing/2014/main" id="{2F0DD514-F8FF-4EDD-86A4-094C36DF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16439-E132-44F9-9E88-B22F711E691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131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e Arredondado 13">
            <a:extLst>
              <a:ext uri="{FF2B5EF4-FFF2-40B4-BE49-F238E27FC236}">
                <a16:creationId xmlns:a16="http://schemas.microsoft.com/office/drawing/2014/main" id="{4455E180-EDCB-4191-A9FC-2F9F3AE54515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riângulo retângulo 14">
            <a:extLst>
              <a:ext uri="{FF2B5EF4-FFF2-40B4-BE49-F238E27FC236}">
                <a16:creationId xmlns:a16="http://schemas.microsoft.com/office/drawing/2014/main" id="{1806DA3A-339C-47EA-B77A-74F719531467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orma livre 15">
            <a:extLst>
              <a:ext uri="{FF2B5EF4-FFF2-40B4-BE49-F238E27FC236}">
                <a16:creationId xmlns:a16="http://schemas.microsoft.com/office/drawing/2014/main" id="{EE090EFE-C73F-4F51-AD84-051495DCB677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16">
            <a:extLst>
              <a:ext uri="{FF2B5EF4-FFF2-40B4-BE49-F238E27FC236}">
                <a16:creationId xmlns:a16="http://schemas.microsoft.com/office/drawing/2014/main" id="{ABE3FAFE-8AF8-4E42-B3B2-0273EA2A1F8F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4">
            <a:extLst>
              <a:ext uri="{FF2B5EF4-FFF2-40B4-BE49-F238E27FC236}">
                <a16:creationId xmlns:a16="http://schemas.microsoft.com/office/drawing/2014/main" id="{8AA1CBDB-0573-44F2-86B9-956D40A3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Rodapé 5">
            <a:extLst>
              <a:ext uri="{FF2B5EF4-FFF2-40B4-BE49-F238E27FC236}">
                <a16:creationId xmlns:a16="http://schemas.microsoft.com/office/drawing/2014/main" id="{9F595C58-5D6A-46E7-8CB4-301653F0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6">
            <a:extLst>
              <a:ext uri="{FF2B5EF4-FFF2-40B4-BE49-F238E27FC236}">
                <a16:creationId xmlns:a16="http://schemas.microsoft.com/office/drawing/2014/main" id="{252645BB-106A-44B8-AA09-B1F26C58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2CD235F-91F8-4A49-A350-238DD228658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1681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>
            <a:extLst>
              <a:ext uri="{FF2B5EF4-FFF2-40B4-BE49-F238E27FC236}">
                <a16:creationId xmlns:a16="http://schemas.microsoft.com/office/drawing/2014/main" id="{4AA6477D-7C6E-4FBE-BD79-969056330378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>
            <a:extLst>
              <a:ext uri="{FF2B5EF4-FFF2-40B4-BE49-F238E27FC236}">
                <a16:creationId xmlns:a16="http://schemas.microsoft.com/office/drawing/2014/main" id="{BCA1785E-3D8D-46F3-9ECF-3DD7455E06C1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Espaço Reservado para Título 8">
            <a:extLst>
              <a:ext uri="{FF2B5EF4-FFF2-40B4-BE49-F238E27FC236}">
                <a16:creationId xmlns:a16="http://schemas.microsoft.com/office/drawing/2014/main" id="{864C8EF4-0DBD-4B2D-B4CA-8F2F8BA97F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  <p:sp>
        <p:nvSpPr>
          <p:cNvPr id="1029" name="Espaço Reservado para Texto 29">
            <a:extLst>
              <a:ext uri="{FF2B5EF4-FFF2-40B4-BE49-F238E27FC236}">
                <a16:creationId xmlns:a16="http://schemas.microsoft.com/office/drawing/2014/main" id="{2039F907-F72A-4145-9C63-C5CB0C1F7C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70A5F1E0-EF49-400C-A1A5-6E0EF1F1C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Espaço Reservado para Rodapé 21">
            <a:extLst>
              <a:ext uri="{FF2B5EF4-FFF2-40B4-BE49-F238E27FC236}">
                <a16:creationId xmlns:a16="http://schemas.microsoft.com/office/drawing/2014/main" id="{1C229E3C-60D2-4CE3-9429-89B6E871E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928BF7DB-5691-4AF3-A127-BECAFA7AE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7DCED9A1-7F03-4E58-BC6C-B224D866C6E8}" type="slidenum">
              <a:rPr lang="pt-BR" altLang="pt-BR"/>
              <a:pPr/>
              <a:t>‹nº›</a:t>
            </a:fld>
            <a:endParaRPr lang="pt-BR" altLang="pt-BR"/>
          </a:p>
        </p:txBody>
      </p:sp>
      <p:grpSp>
        <p:nvGrpSpPr>
          <p:cNvPr id="1033" name="Grupo 1">
            <a:extLst>
              <a:ext uri="{FF2B5EF4-FFF2-40B4-BE49-F238E27FC236}">
                <a16:creationId xmlns:a16="http://schemas.microsoft.com/office/drawing/2014/main" id="{24A7A7AD-0A57-4A98-9B11-566D68951675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F2E81AF3-C2FB-4833-BBFB-89436B59DD64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C02396DF-54D6-41D8-824A-C9902FDF1519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68" r:id="rId2"/>
    <p:sldLayoutId id="214748417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9" r:id="rId9"/>
    <p:sldLayoutId id="2147484174" r:id="rId10"/>
    <p:sldLayoutId id="2147484175" r:id="rId11"/>
    <p:sldLayoutId id="214748417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CCC0C45-274D-48E6-B743-12D07E9A4C2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pt-BR"/>
              <a:t>DQL – Linguagem de Consulta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87BAA6C-1E97-4FAE-8FA2-7D2248A73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Operadores lógicos</a:t>
            </a:r>
          </a:p>
        </p:txBody>
      </p:sp>
      <p:graphicFrame>
        <p:nvGraphicFramePr>
          <p:cNvPr id="9237" name="Group 21">
            <a:extLst>
              <a:ext uri="{FF2B5EF4-FFF2-40B4-BE49-F238E27FC236}">
                <a16:creationId xmlns:a16="http://schemas.microsoft.com/office/drawing/2014/main" id="{4318FB02-7131-49C7-95AB-7EAEEE7301FB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4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Operador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Significado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NOT ou 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NÃO/NEGAÇÃO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D79EB07D-14B2-4C0B-B567-DFC1E2BD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Where - condição</a:t>
            </a:r>
          </a:p>
        </p:txBody>
      </p:sp>
      <p:sp>
        <p:nvSpPr>
          <p:cNvPr id="25603" name="Espaço Reservado para Conteúdo 2">
            <a:extLst>
              <a:ext uri="{FF2B5EF4-FFF2-40B4-BE49-F238E27FC236}">
                <a16:creationId xmlns:a16="http://schemas.microsoft.com/office/drawing/2014/main" id="{9729E65C-3BA1-4EA5-93BA-2C7379355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i="1" dirty="0"/>
              <a:t>Listar os produtos que tenham </a:t>
            </a:r>
            <a:r>
              <a:rPr lang="pt-BR" altLang="pt-BR" dirty="0" err="1"/>
              <a:t>codigo</a:t>
            </a:r>
            <a:r>
              <a:rPr lang="pt-BR" altLang="pt-BR" dirty="0"/>
              <a:t> = 1 </a:t>
            </a:r>
            <a:r>
              <a:rPr lang="pt-BR" altLang="pt-BR" i="1" dirty="0"/>
              <a:t>e valor igual a R$ 5</a:t>
            </a:r>
          </a:p>
          <a:p>
            <a:r>
              <a:rPr lang="pt-BR" altLang="pt-BR" dirty="0" err="1"/>
              <a:t>Select</a:t>
            </a:r>
            <a:r>
              <a:rPr lang="pt-BR" altLang="pt-BR" dirty="0"/>
              <a:t> *</a:t>
            </a:r>
          </a:p>
          <a:p>
            <a:r>
              <a:rPr lang="pt-BR" altLang="pt-BR" dirty="0" err="1"/>
              <a:t>From</a:t>
            </a:r>
            <a:r>
              <a:rPr lang="pt-BR" altLang="pt-BR" dirty="0"/>
              <a:t> produtos</a:t>
            </a:r>
          </a:p>
          <a:p>
            <a:r>
              <a:rPr lang="pt-BR" altLang="pt-BR" dirty="0"/>
              <a:t>Where </a:t>
            </a:r>
            <a:r>
              <a:rPr lang="pt-BR" altLang="pt-BR" dirty="0" err="1"/>
              <a:t>codigo</a:t>
            </a:r>
            <a:r>
              <a:rPr lang="pt-BR" altLang="pt-BR" dirty="0"/>
              <a:t> = 2 </a:t>
            </a:r>
            <a:r>
              <a:rPr lang="pt-BR" altLang="pt-BR" dirty="0" err="1"/>
              <a:t>and</a:t>
            </a:r>
            <a:r>
              <a:rPr lang="pt-BR" altLang="pt-BR" dirty="0"/>
              <a:t> </a:t>
            </a:r>
            <a:r>
              <a:rPr lang="pt-BR" altLang="pt-BR" dirty="0" err="1"/>
              <a:t>preco</a:t>
            </a:r>
            <a:r>
              <a:rPr lang="pt-BR" altLang="pt-BR" dirty="0"/>
              <a:t>= </a:t>
            </a:r>
            <a:r>
              <a:rPr lang="pt-BR" altLang="pt-BR" i="1" dirty="0"/>
              <a:t>5</a:t>
            </a:r>
          </a:p>
          <a:p>
            <a:endParaRPr lang="pt-BR" altLang="pt-BR" dirty="0"/>
          </a:p>
          <a:p>
            <a:r>
              <a:rPr lang="pt-BR" altLang="pt-BR" dirty="0" err="1"/>
              <a:t>Select</a:t>
            </a:r>
            <a:r>
              <a:rPr lang="pt-BR" altLang="pt-BR" dirty="0"/>
              <a:t> *</a:t>
            </a:r>
          </a:p>
          <a:p>
            <a:r>
              <a:rPr lang="pt-BR" altLang="pt-BR" dirty="0" err="1"/>
              <a:t>From</a:t>
            </a:r>
            <a:r>
              <a:rPr lang="pt-BR" altLang="pt-BR" dirty="0"/>
              <a:t> clientes</a:t>
            </a:r>
          </a:p>
          <a:p>
            <a:r>
              <a:rPr lang="pt-BR" altLang="pt-BR" dirty="0"/>
              <a:t>Where </a:t>
            </a:r>
            <a:r>
              <a:rPr lang="pt-BR" altLang="pt-BR" dirty="0" err="1"/>
              <a:t>codigo</a:t>
            </a:r>
            <a:r>
              <a:rPr lang="pt-BR" altLang="pt-BR" dirty="0"/>
              <a:t> &gt;=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AE01430-ECC0-4E70-A5C4-BD13C1125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Outros exemplos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0CBC646-CD28-410C-97C0-2FFEE65067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 dirty="0"/>
              <a:t>SELECT </a:t>
            </a:r>
            <a:r>
              <a:rPr lang="pt-BR" altLang="pt-BR" sz="1800" dirty="0" err="1"/>
              <a:t>nome_CD</a:t>
            </a:r>
            <a:r>
              <a:rPr lang="pt-BR" altLang="pt-BR" sz="1800" dirty="0"/>
              <a:t>, </a:t>
            </a:r>
            <a:r>
              <a:rPr lang="pt-BR" altLang="pt-BR" sz="1800" dirty="0" err="1"/>
              <a:t>preco_venda</a:t>
            </a:r>
            <a:r>
              <a:rPr lang="pt-BR" altLang="pt-BR" sz="1800" dirty="0"/>
              <a:t>, </a:t>
            </a:r>
            <a:r>
              <a:rPr lang="pt-BR" altLang="pt-BR" sz="1800" dirty="0" err="1"/>
              <a:t>codigo_gravadora</a:t>
            </a:r>
            <a:r>
              <a:rPr lang="pt-BR" altLang="pt-BR" sz="1800" dirty="0"/>
              <a:t> </a:t>
            </a:r>
            <a:r>
              <a:rPr lang="pt-BR" altLang="pt-BR" sz="1800" dirty="0" err="1"/>
              <a:t>from</a:t>
            </a:r>
            <a:r>
              <a:rPr lang="pt-BR" altLang="pt-BR" sz="1800" dirty="0"/>
              <a:t> CD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 dirty="0"/>
              <a:t>Where </a:t>
            </a:r>
            <a:r>
              <a:rPr lang="pt-BR" altLang="pt-BR" sz="1800" dirty="0" err="1"/>
              <a:t>preco_venda</a:t>
            </a:r>
            <a:r>
              <a:rPr lang="pt-BR" altLang="pt-BR" sz="1800" dirty="0"/>
              <a:t> &gt; 10 AND </a:t>
            </a:r>
            <a:r>
              <a:rPr lang="pt-BR" altLang="pt-BR" sz="1800" dirty="0" err="1"/>
              <a:t>codigo_gravadora</a:t>
            </a:r>
            <a:r>
              <a:rPr lang="pt-BR" altLang="pt-BR" sz="1800" dirty="0"/>
              <a:t> = 2;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 dirty="0"/>
              <a:t>SELECT </a:t>
            </a:r>
            <a:r>
              <a:rPr lang="pt-BR" altLang="pt-BR" sz="1800" dirty="0" err="1"/>
              <a:t>nome_CD</a:t>
            </a:r>
            <a:r>
              <a:rPr lang="pt-BR" altLang="pt-BR" sz="1800" dirty="0"/>
              <a:t>, </a:t>
            </a:r>
            <a:r>
              <a:rPr lang="pt-BR" altLang="pt-BR" sz="1800" dirty="0" err="1"/>
              <a:t>preco_venda</a:t>
            </a:r>
            <a:r>
              <a:rPr lang="pt-BR" altLang="pt-BR" sz="1800" dirty="0"/>
              <a:t>, </a:t>
            </a:r>
            <a:r>
              <a:rPr lang="pt-BR" altLang="pt-BR" sz="1800" dirty="0" err="1"/>
              <a:t>codigo_gravadora</a:t>
            </a:r>
            <a:r>
              <a:rPr lang="pt-BR" altLang="pt-BR" sz="1800" dirty="0"/>
              <a:t> </a:t>
            </a:r>
            <a:r>
              <a:rPr lang="pt-BR" altLang="pt-BR" sz="1800" dirty="0" err="1"/>
              <a:t>from</a:t>
            </a:r>
            <a:r>
              <a:rPr lang="pt-BR" altLang="pt-BR" sz="1800" dirty="0"/>
              <a:t> CD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 dirty="0"/>
              <a:t>Where </a:t>
            </a:r>
            <a:r>
              <a:rPr lang="pt-BR" altLang="pt-BR" sz="1800" dirty="0" err="1"/>
              <a:t>preco_venda</a:t>
            </a:r>
            <a:r>
              <a:rPr lang="pt-BR" altLang="pt-BR" sz="1800" dirty="0"/>
              <a:t> &gt; 11 OR </a:t>
            </a:r>
            <a:r>
              <a:rPr lang="pt-BR" altLang="pt-BR" sz="1800" dirty="0" err="1"/>
              <a:t>codigo_gravadora</a:t>
            </a:r>
            <a:r>
              <a:rPr lang="pt-BR" altLang="pt-BR" sz="1800" dirty="0"/>
              <a:t> = 3;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 dirty="0"/>
              <a:t>SELECT </a:t>
            </a:r>
            <a:r>
              <a:rPr lang="pt-BR" altLang="pt-BR" sz="1800" dirty="0" err="1"/>
              <a:t>nome_CD</a:t>
            </a:r>
            <a:r>
              <a:rPr lang="pt-BR" altLang="pt-BR" sz="1800" dirty="0"/>
              <a:t>, </a:t>
            </a:r>
            <a:r>
              <a:rPr lang="pt-BR" altLang="pt-BR" sz="1800" dirty="0" err="1"/>
              <a:t>preco_venda</a:t>
            </a:r>
            <a:r>
              <a:rPr lang="pt-BR" altLang="pt-BR" sz="1800" dirty="0"/>
              <a:t> </a:t>
            </a:r>
            <a:r>
              <a:rPr lang="pt-BR" altLang="pt-BR" sz="1800" dirty="0" err="1"/>
              <a:t>from</a:t>
            </a:r>
            <a:r>
              <a:rPr lang="pt-BR" altLang="pt-BR" sz="1800" dirty="0"/>
              <a:t> CD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 dirty="0"/>
              <a:t>Where NOT (</a:t>
            </a:r>
            <a:r>
              <a:rPr lang="pt-BR" altLang="pt-BR" sz="1800" dirty="0" err="1"/>
              <a:t>preco_venda</a:t>
            </a:r>
            <a:r>
              <a:rPr lang="pt-BR" altLang="pt-BR" sz="1800" dirty="0"/>
              <a:t> &lt; 15);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>
            <a:extLst>
              <a:ext uri="{FF2B5EF4-FFF2-40B4-BE49-F238E27FC236}">
                <a16:creationId xmlns:a16="http://schemas.microsoft.com/office/drawing/2014/main" id="{D05A661A-269B-47DC-949E-D62D6009C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Exclusão de dados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BE71736-BD83-4278-9F11-1CC8ABCB9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DELETE FROM produtos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		WHERE </a:t>
            </a:r>
            <a:r>
              <a:rPr lang="pt-BR" altLang="pt-BR" dirty="0" err="1"/>
              <a:t>codigo</a:t>
            </a:r>
            <a:r>
              <a:rPr lang="pt-BR" altLang="pt-BR" dirty="0"/>
              <a:t> = 1;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DELETE FROM produtos;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	deleta todos os registros de produto, mas não a tabela.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AA5930B-6119-4BA2-9B9C-49E73B10B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Operadores especiais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A3ABD04-FC73-4C71-A6C0-9A619745B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BETWEEN (entre):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 dirty="0"/>
              <a:t>SELECT </a:t>
            </a:r>
            <a:r>
              <a:rPr lang="pt-BR" altLang="pt-BR" sz="1800" dirty="0" err="1"/>
              <a:t>nome_cd</a:t>
            </a:r>
            <a:r>
              <a:rPr lang="pt-BR" altLang="pt-BR" sz="1800" dirty="0"/>
              <a:t>, </a:t>
            </a:r>
            <a:r>
              <a:rPr lang="pt-BR" altLang="pt-BR" sz="1800" dirty="0" err="1"/>
              <a:t>data_lancamento</a:t>
            </a:r>
            <a:r>
              <a:rPr lang="pt-BR" altLang="pt-BR" sz="1800" dirty="0"/>
              <a:t> </a:t>
            </a:r>
            <a:r>
              <a:rPr lang="pt-BR" altLang="pt-BR" sz="1800" dirty="0" err="1"/>
              <a:t>from</a:t>
            </a:r>
            <a:r>
              <a:rPr lang="pt-BR" altLang="pt-BR" sz="1800" dirty="0"/>
              <a:t> CD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 dirty="0"/>
              <a:t>Where DATA_LANCAMENTO BETWEEN ’01/01/1999’ AND ’01/12/2001’;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5ACEC-E82A-4443-A9ED-A28D890F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4326"/>
            <a:ext cx="8229600" cy="853523"/>
          </a:xfrm>
        </p:spPr>
        <p:txBody>
          <a:bodyPr/>
          <a:lstStyle/>
          <a:p>
            <a:r>
              <a:rPr lang="pt-BR" dirty="0"/>
              <a:t>Opção 1: Trocar nome da coluna apenas na consulta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110CA-3A27-4A3D-BE7F-C77F0F9B7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err="1">
                <a:solidFill>
                  <a:srgbClr val="0000FF"/>
                </a:solidFill>
              </a:rPr>
              <a:t>select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codigo</a:t>
            </a:r>
            <a:r>
              <a:rPr lang="pt-BR" sz="2000" dirty="0">
                <a:solidFill>
                  <a:srgbClr val="000000"/>
                </a:solidFill>
              </a:rPr>
              <a:t> "código do produto"</a:t>
            </a:r>
            <a:r>
              <a:rPr lang="pt-BR" sz="2000" dirty="0">
                <a:solidFill>
                  <a:srgbClr val="808080"/>
                </a:solidFill>
              </a:rPr>
              <a:t>,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descricao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FF"/>
                </a:solidFill>
              </a:rPr>
              <a:t>from</a:t>
            </a:r>
            <a:r>
              <a:rPr lang="pt-BR" sz="2000" dirty="0">
                <a:solidFill>
                  <a:srgbClr val="000000"/>
                </a:solidFill>
              </a:rPr>
              <a:t> produtos</a:t>
            </a:r>
          </a:p>
          <a:p>
            <a:endParaRPr lang="pt-BR" sz="2000" dirty="0">
              <a:solidFill>
                <a:srgbClr val="000000"/>
              </a:solidFill>
            </a:endParaRPr>
          </a:p>
          <a:p>
            <a:r>
              <a:rPr lang="pt-BR" sz="2000" dirty="0">
                <a:solidFill>
                  <a:srgbClr val="000000"/>
                </a:solidFill>
              </a:rPr>
              <a:t>O campo </a:t>
            </a:r>
            <a:r>
              <a:rPr lang="pt-BR" sz="2000" dirty="0">
                <a:solidFill>
                  <a:srgbClr val="FF0000"/>
                </a:solidFill>
              </a:rPr>
              <a:t>código</a:t>
            </a:r>
            <a:r>
              <a:rPr lang="pt-BR" sz="2000" dirty="0">
                <a:solidFill>
                  <a:srgbClr val="000000"/>
                </a:solidFill>
              </a:rPr>
              <a:t> será substituído temporariamente por “</a:t>
            </a:r>
            <a:r>
              <a:rPr lang="pt-BR" sz="2000" dirty="0">
                <a:solidFill>
                  <a:srgbClr val="FF0000"/>
                </a:solidFill>
              </a:rPr>
              <a:t>código do produto”</a:t>
            </a:r>
            <a:r>
              <a:rPr lang="pt-BR" sz="2000" dirty="0">
                <a:solidFill>
                  <a:srgbClr val="000000"/>
                </a:solidFill>
              </a:rPr>
              <a:t> no resultado da consulta, não alterando o nome da coluna na tabela do banco.</a:t>
            </a:r>
          </a:p>
          <a:p>
            <a:r>
              <a:rPr lang="pt-BR" sz="2000" dirty="0">
                <a:solidFill>
                  <a:srgbClr val="000000"/>
                </a:solidFill>
              </a:rPr>
              <a:t>É uma maneira de mostrar nomes de colunas de uma forma mais legível, com acentuações e espaços.</a:t>
            </a:r>
          </a:p>
          <a:p>
            <a:endParaRPr lang="pt-BR" sz="2000" dirty="0">
              <a:solidFill>
                <a:srgbClr val="000000"/>
              </a:solidFill>
            </a:endParaRPr>
          </a:p>
          <a:p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5B327C-15B2-40F7-B2A3-2135BD7A8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573130"/>
            <a:ext cx="291505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5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8E1D2-762C-4F84-9F3A-3A9AB050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Opção 2: Trocar nome da coluna apenas na consulta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F6EF7-2725-493F-B27B-C722DBE4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00"/>
                </a:solidFill>
              </a:rPr>
              <a:t>Utilize </a:t>
            </a:r>
            <a:r>
              <a:rPr lang="pt-BR" sz="2400" b="1" dirty="0">
                <a:solidFill>
                  <a:srgbClr val="FF0000"/>
                </a:solidFill>
              </a:rPr>
              <a:t>AS, </a:t>
            </a:r>
            <a:r>
              <a:rPr lang="pt-BR" sz="2400" b="1" dirty="0"/>
              <a:t>sem a necessidade de aspas, porém não pode haver espaços.</a:t>
            </a:r>
          </a:p>
          <a:p>
            <a:endParaRPr lang="pt-BR" sz="2400" dirty="0">
              <a:solidFill>
                <a:srgbClr val="000000"/>
              </a:solidFill>
            </a:endParaRPr>
          </a:p>
          <a:p>
            <a:endParaRPr lang="pt-BR" sz="2400" dirty="0">
              <a:solidFill>
                <a:srgbClr val="000000"/>
              </a:solidFill>
            </a:endParaRPr>
          </a:p>
          <a:p>
            <a:r>
              <a:rPr lang="pt-BR" sz="2400" dirty="0" err="1">
                <a:solidFill>
                  <a:srgbClr val="0000FF"/>
                </a:solidFill>
              </a:rPr>
              <a:t>select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codigo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as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código_do_produto</a:t>
            </a:r>
            <a:r>
              <a:rPr lang="pt-BR" sz="2400" dirty="0">
                <a:solidFill>
                  <a:srgbClr val="808080"/>
                </a:solidFill>
              </a:rPr>
              <a:t>,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descricao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FF"/>
                </a:solidFill>
              </a:rPr>
              <a:t>from</a:t>
            </a:r>
            <a:r>
              <a:rPr lang="pt-BR" sz="2400" dirty="0">
                <a:solidFill>
                  <a:srgbClr val="000000"/>
                </a:solidFill>
              </a:rPr>
              <a:t> produtos</a:t>
            </a:r>
          </a:p>
          <a:p>
            <a:endParaRPr lang="pt-BR" sz="2400" dirty="0">
              <a:solidFill>
                <a:srgbClr val="000000"/>
              </a:solidFill>
            </a:endParaRPr>
          </a:p>
          <a:p>
            <a:endParaRPr lang="pt-BR" sz="2400" dirty="0">
              <a:solidFill>
                <a:srgbClr val="000000"/>
              </a:solidFill>
            </a:endParaRPr>
          </a:p>
          <a:p>
            <a:r>
              <a:rPr lang="pt-BR" sz="2400" dirty="0">
                <a:solidFill>
                  <a:srgbClr val="000000"/>
                </a:solidFill>
              </a:rPr>
              <a:t>Caso queira utilizar espaço entre as palavras use aspas</a:t>
            </a:r>
          </a:p>
          <a:p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FF"/>
                </a:solidFill>
              </a:rPr>
              <a:t>select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codigo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as</a:t>
            </a:r>
            <a:r>
              <a:rPr lang="pt-BR" sz="2400" dirty="0">
                <a:solidFill>
                  <a:srgbClr val="000000"/>
                </a:solidFill>
              </a:rPr>
              <a:t> "código do produto"</a:t>
            </a:r>
            <a:r>
              <a:rPr lang="pt-BR" sz="2400" dirty="0">
                <a:solidFill>
                  <a:srgbClr val="808080"/>
                </a:solidFill>
              </a:rPr>
              <a:t>,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descricao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FF"/>
                </a:solidFill>
              </a:rPr>
              <a:t>from</a:t>
            </a:r>
            <a:r>
              <a:rPr lang="pt-BR" sz="2400" dirty="0">
                <a:solidFill>
                  <a:srgbClr val="000000"/>
                </a:solidFill>
              </a:rPr>
              <a:t> produtos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25520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291327D-FF12-433D-A0F1-6F14F9ECD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Ordenando o resultado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8431B6D-2D23-4740-BA62-B307662989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1800" dirty="0"/>
              <a:t>SELECT </a:t>
            </a:r>
            <a:r>
              <a:rPr lang="pt-BR" sz="1800" dirty="0" err="1"/>
              <a:t>codigo</a:t>
            </a:r>
            <a:r>
              <a:rPr lang="pt-BR" sz="1800" dirty="0"/>
              <a:t>, </a:t>
            </a:r>
            <a:r>
              <a:rPr lang="pt-BR" sz="1800" dirty="0" err="1"/>
              <a:t>descricao</a:t>
            </a:r>
            <a:r>
              <a:rPr lang="pt-BR" sz="1800" dirty="0"/>
              <a:t> FROM produtos </a:t>
            </a:r>
          </a:p>
          <a:p>
            <a:pPr>
              <a:defRPr/>
            </a:pPr>
            <a:r>
              <a:rPr lang="pt-BR" sz="1800" dirty="0"/>
              <a:t>ORDER BY </a:t>
            </a:r>
            <a:r>
              <a:rPr lang="pt-BR" sz="1800" dirty="0" err="1"/>
              <a:t>descricao</a:t>
            </a:r>
            <a:endParaRPr lang="pt-BR" sz="1800" dirty="0"/>
          </a:p>
          <a:p>
            <a:pPr>
              <a:buFont typeface="Wingdings 2" panose="05020102010507070707" pitchFamily="18" charset="2"/>
              <a:buNone/>
              <a:defRPr/>
            </a:pPr>
            <a:endParaRPr lang="pt-BR" sz="1800" dirty="0"/>
          </a:p>
          <a:p>
            <a:pPr eaLnBrk="1" hangingPunct="1">
              <a:defRPr/>
            </a:pPr>
            <a:r>
              <a:rPr lang="pt-BR" sz="1800" dirty="0"/>
              <a:t>SELECT </a:t>
            </a:r>
            <a:r>
              <a:rPr lang="pt-BR" sz="1800" dirty="0" err="1"/>
              <a:t>codigo</a:t>
            </a:r>
            <a:r>
              <a:rPr lang="pt-BR" sz="1800" dirty="0"/>
              <a:t>, nome, cidade FROM clientes</a:t>
            </a:r>
          </a:p>
          <a:p>
            <a:pPr eaLnBrk="1" hangingPunct="1">
              <a:defRPr/>
            </a:pPr>
            <a:r>
              <a:rPr lang="pt-BR" sz="1800" dirty="0"/>
              <a:t>ORDER BY nome, </a:t>
            </a:r>
            <a:r>
              <a:rPr lang="pt-BR" sz="1800" dirty="0" err="1"/>
              <a:t>codigo</a:t>
            </a:r>
            <a:r>
              <a:rPr lang="pt-BR" sz="1800" dirty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z="18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pt-BR" sz="1800" dirty="0"/>
              <a:t>Para ordem decrescente utilize </a:t>
            </a:r>
            <a:r>
              <a:rPr lang="pt-BR" sz="1800" dirty="0" err="1"/>
              <a:t>desc</a:t>
            </a:r>
            <a:r>
              <a:rPr lang="pt-BR" sz="1800" dirty="0"/>
              <a:t>, para crescente utilize </a:t>
            </a:r>
            <a:r>
              <a:rPr lang="pt-BR" sz="1800" dirty="0" err="1"/>
              <a:t>asc</a:t>
            </a:r>
            <a:r>
              <a:rPr lang="pt-BR" sz="1800" dirty="0"/>
              <a:t>, porém em ordem crescente é opcional usar o </a:t>
            </a:r>
            <a:r>
              <a:rPr lang="pt-BR" sz="1800" dirty="0" err="1"/>
              <a:t>asc</a:t>
            </a:r>
            <a:r>
              <a:rPr lang="pt-BR" sz="1800" dirty="0"/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/>
              <a:t>SELECT </a:t>
            </a:r>
            <a:r>
              <a:rPr lang="pt-BR" sz="1800" dirty="0" err="1"/>
              <a:t>codigo</a:t>
            </a:r>
            <a:r>
              <a:rPr lang="pt-BR" sz="1800" dirty="0"/>
              <a:t>, </a:t>
            </a:r>
            <a:r>
              <a:rPr lang="pt-BR" sz="1800" dirty="0" err="1"/>
              <a:t>descricao</a:t>
            </a:r>
            <a:r>
              <a:rPr lang="pt-BR" sz="1800" dirty="0"/>
              <a:t> FROM produtos </a:t>
            </a:r>
          </a:p>
          <a:p>
            <a:pPr>
              <a:defRPr/>
            </a:pPr>
            <a:r>
              <a:rPr lang="pt-BR" sz="1800" dirty="0"/>
              <a:t>ORDER BY </a:t>
            </a:r>
            <a:r>
              <a:rPr lang="pt-BR" sz="1800" dirty="0" err="1"/>
              <a:t>descricao</a:t>
            </a:r>
            <a:r>
              <a:rPr lang="pt-BR" sz="1800" dirty="0"/>
              <a:t> </a:t>
            </a:r>
            <a:r>
              <a:rPr lang="pt-BR" sz="1800" dirty="0" err="1"/>
              <a:t>desc</a:t>
            </a:r>
            <a:endParaRPr lang="pt-BR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pt-BR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pt-BR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pt-BR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pt-BR" sz="1800" dirty="0"/>
          </a:p>
          <a:p>
            <a:pPr eaLnBrk="1" hangingPunct="1">
              <a:defRPr/>
            </a:pPr>
            <a:endParaRPr lang="pt-BR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E582C-90C1-4E74-9318-C67B8D77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53" y="1134268"/>
            <a:ext cx="8138294" cy="504056"/>
          </a:xfrm>
        </p:spPr>
        <p:txBody>
          <a:bodyPr>
            <a:noAutofit/>
          </a:bodyPr>
          <a:lstStyle/>
          <a:p>
            <a:r>
              <a:rPr lang="pt-BR" sz="3200" dirty="0"/>
              <a:t>Tabela Clientes – exemplo para prática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DE5AE-8853-4A2B-B9AB-5B1076D0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72816"/>
            <a:ext cx="8496944" cy="351886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CREATE TABLE  CLIENTES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  </a:t>
            </a:r>
            <a:r>
              <a:rPr lang="pt-BR" altLang="pt-BR" sz="1050" dirty="0" err="1"/>
              <a:t>codigo</a:t>
            </a:r>
            <a:r>
              <a:rPr lang="pt-BR" altLang="pt-BR" sz="1050" dirty="0"/>
              <a:t>  </a:t>
            </a:r>
            <a:r>
              <a:rPr lang="pt-BR" altLang="pt-BR" sz="1050" dirty="0" err="1"/>
              <a:t>int</a:t>
            </a:r>
            <a:r>
              <a:rPr lang="pt-BR" altLang="pt-BR" sz="1050" dirty="0"/>
              <a:t>  </a:t>
            </a:r>
            <a:r>
              <a:rPr lang="pt-BR" altLang="pt-BR" sz="1050" dirty="0" err="1"/>
              <a:t>primary</a:t>
            </a:r>
            <a:r>
              <a:rPr lang="pt-BR" altLang="pt-BR" sz="1050" dirty="0"/>
              <a:t> </a:t>
            </a:r>
            <a:r>
              <a:rPr lang="pt-BR" altLang="pt-BR" sz="1050" dirty="0" err="1"/>
              <a:t>key</a:t>
            </a:r>
            <a:r>
              <a:rPr lang="pt-BR" altLang="pt-BR" sz="105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  nome  </a:t>
            </a:r>
            <a:r>
              <a:rPr lang="pt-BR" altLang="pt-BR" sz="1050" dirty="0" err="1"/>
              <a:t>varchar</a:t>
            </a:r>
            <a:r>
              <a:rPr lang="pt-BR" altLang="pt-BR" sz="1050" dirty="0"/>
              <a:t> (60),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  cidade  </a:t>
            </a:r>
            <a:r>
              <a:rPr lang="pt-BR" altLang="pt-BR" sz="1050" dirty="0" err="1"/>
              <a:t>varchar</a:t>
            </a:r>
            <a:r>
              <a:rPr lang="pt-BR" altLang="pt-BR" sz="1050" dirty="0"/>
              <a:t> (40),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  estado </a:t>
            </a:r>
            <a:r>
              <a:rPr lang="pt-BR" altLang="pt-BR" sz="1050" dirty="0" err="1"/>
              <a:t>varchar</a:t>
            </a:r>
            <a:r>
              <a:rPr lang="pt-BR" altLang="pt-BR" sz="1050" dirty="0"/>
              <a:t> (02),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  pais  </a:t>
            </a:r>
            <a:r>
              <a:rPr lang="pt-BR" altLang="pt-BR" sz="1050" dirty="0" err="1"/>
              <a:t>varchar</a:t>
            </a:r>
            <a:r>
              <a:rPr lang="pt-BR" altLang="pt-BR" sz="1050" dirty="0"/>
              <a:t> (35),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  celular  </a:t>
            </a:r>
            <a:r>
              <a:rPr lang="pt-BR" altLang="pt-BR" sz="1050" dirty="0" err="1"/>
              <a:t>varchar</a:t>
            </a:r>
            <a:r>
              <a:rPr lang="pt-BR" altLang="pt-BR" sz="1050" dirty="0"/>
              <a:t> (25),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  </a:t>
            </a:r>
            <a:r>
              <a:rPr lang="pt-BR" altLang="pt-BR" sz="1050" dirty="0" err="1"/>
              <a:t>email</a:t>
            </a:r>
            <a:r>
              <a:rPr lang="pt-BR" altLang="pt-BR" sz="1050" dirty="0"/>
              <a:t>   </a:t>
            </a:r>
            <a:r>
              <a:rPr lang="pt-BR" altLang="pt-BR" sz="1050" dirty="0" err="1"/>
              <a:t>varchar</a:t>
            </a:r>
            <a:r>
              <a:rPr lang="pt-BR" altLang="pt-BR" sz="1050" dirty="0"/>
              <a:t> (50),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  </a:t>
            </a:r>
            <a:r>
              <a:rPr lang="pt-BR" altLang="pt-BR" sz="1050" dirty="0" err="1"/>
              <a:t>fone_fixo</a:t>
            </a:r>
            <a:r>
              <a:rPr lang="pt-BR" altLang="pt-BR" sz="1050" dirty="0"/>
              <a:t> </a:t>
            </a:r>
            <a:r>
              <a:rPr lang="pt-BR" altLang="pt-BR" sz="1050" dirty="0" err="1"/>
              <a:t>varchar</a:t>
            </a:r>
            <a:r>
              <a:rPr lang="pt-BR" altLang="pt-BR" sz="1050" dirty="0"/>
              <a:t> (25)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pt-BR" sz="1050" dirty="0"/>
              <a:t> );</a:t>
            </a:r>
          </a:p>
          <a:p>
            <a:pPr marL="0" indent="0">
              <a:buNone/>
            </a:pPr>
            <a:r>
              <a:rPr lang="pt-BR" sz="1400" dirty="0"/>
              <a:t>INSERT INTO CLIENTES (</a:t>
            </a:r>
            <a:r>
              <a:rPr lang="pt-BR" sz="1400" dirty="0" err="1"/>
              <a:t>codigo</a:t>
            </a:r>
            <a:r>
              <a:rPr lang="pt-BR" sz="1400" dirty="0"/>
              <a:t>, nome, cidade, estado, pais, celular, </a:t>
            </a:r>
            <a:r>
              <a:rPr lang="pt-BR" sz="1400" dirty="0" err="1"/>
              <a:t>email</a:t>
            </a:r>
            <a:r>
              <a:rPr lang="pt-BR" sz="1400" dirty="0"/>
              <a:t>, </a:t>
            </a:r>
            <a:r>
              <a:rPr lang="pt-BR" sz="1400" dirty="0" err="1"/>
              <a:t>fone_fixo</a:t>
            </a:r>
            <a:r>
              <a:rPr lang="pt-BR" sz="1400" dirty="0"/>
              <a:t>) </a:t>
            </a:r>
          </a:p>
          <a:p>
            <a:pPr marL="0" indent="0">
              <a:buNone/>
            </a:pPr>
            <a:r>
              <a:rPr lang="pt-BR" sz="1400" dirty="0"/>
              <a:t> VALUES (1,'Raul Cunha', 'Osvaldo Cruz', 'SP', 'Brasil', '999999999', 'raul@gmail.com', '35280022');</a:t>
            </a:r>
          </a:p>
          <a:p>
            <a:pPr marL="0" indent="0">
              <a:buNone/>
            </a:pPr>
            <a:r>
              <a:rPr lang="pt-BR" sz="1400" dirty="0"/>
              <a:t> </a:t>
            </a:r>
          </a:p>
          <a:p>
            <a:pPr marL="0" indent="0">
              <a:buNone/>
            </a:pPr>
            <a:r>
              <a:rPr lang="pt-BR" sz="1400" dirty="0"/>
              <a:t> INSERT INTO CLIENTES (</a:t>
            </a:r>
            <a:r>
              <a:rPr lang="pt-BR" sz="1400" dirty="0" err="1"/>
              <a:t>codigo</a:t>
            </a:r>
            <a:r>
              <a:rPr lang="pt-BR" sz="1400" dirty="0"/>
              <a:t>, nome, cidade, estado, pais, celular, </a:t>
            </a:r>
            <a:r>
              <a:rPr lang="pt-BR" sz="1400" dirty="0" err="1"/>
              <a:t>email</a:t>
            </a:r>
            <a:r>
              <a:rPr lang="pt-BR" sz="1400" dirty="0"/>
              <a:t>, </a:t>
            </a:r>
            <a:r>
              <a:rPr lang="pt-BR" sz="1400" dirty="0" err="1"/>
              <a:t>fone_fixo</a:t>
            </a:r>
            <a:r>
              <a:rPr lang="pt-BR" sz="1400" dirty="0"/>
              <a:t>) </a:t>
            </a:r>
          </a:p>
          <a:p>
            <a:pPr marL="0" indent="0">
              <a:buNone/>
            </a:pPr>
            <a:r>
              <a:rPr lang="pt-BR" sz="1400" dirty="0"/>
              <a:t> VALUES (2,'Gabriela Santos', 'Osvaldo Cruz', 'SP', 'Brasil', '999874532', 'gabi@gmail.com', '35288765');</a:t>
            </a:r>
          </a:p>
          <a:p>
            <a:pPr marL="0" indent="0">
              <a:buNone/>
            </a:pPr>
            <a:r>
              <a:rPr lang="pt-BR" sz="1400" dirty="0"/>
              <a:t> </a:t>
            </a:r>
          </a:p>
          <a:p>
            <a:pPr marL="0" indent="0">
              <a:buNone/>
            </a:pPr>
            <a:r>
              <a:rPr lang="pt-BR" sz="1400" dirty="0"/>
              <a:t> INSERT INTO CLIENTES (</a:t>
            </a:r>
            <a:r>
              <a:rPr lang="pt-BR" sz="1400" dirty="0" err="1"/>
              <a:t>codigo</a:t>
            </a:r>
            <a:r>
              <a:rPr lang="pt-BR" sz="1400" dirty="0"/>
              <a:t>, nome, cidade, estado, pais, celular, </a:t>
            </a:r>
            <a:r>
              <a:rPr lang="pt-BR" sz="1400" dirty="0" err="1"/>
              <a:t>email</a:t>
            </a:r>
            <a:r>
              <a:rPr lang="pt-BR" sz="1400" dirty="0"/>
              <a:t>, </a:t>
            </a:r>
            <a:r>
              <a:rPr lang="pt-BR" sz="1400" dirty="0" err="1"/>
              <a:t>fone_fixo</a:t>
            </a:r>
            <a:r>
              <a:rPr lang="pt-BR" sz="1400" dirty="0"/>
              <a:t>) </a:t>
            </a:r>
          </a:p>
          <a:p>
            <a:pPr marL="0" indent="0">
              <a:buNone/>
            </a:pPr>
            <a:r>
              <a:rPr lang="pt-BR" sz="1400" dirty="0"/>
              <a:t> VALUES (3,'Pedro Fonseca', 'Rio de Janeiro', 'RJ', 'Brasil', '997654389', 'pedro@outlook.com', '37378954');</a:t>
            </a:r>
          </a:p>
          <a:p>
            <a:pPr marL="0" indent="0">
              <a:buNone/>
            </a:pPr>
            <a:r>
              <a:rPr lang="pt-BR" sz="1400" dirty="0"/>
              <a:t> </a:t>
            </a:r>
          </a:p>
          <a:p>
            <a:pPr marL="0" indent="0">
              <a:buNone/>
            </a:pPr>
            <a:r>
              <a:rPr lang="pt-BR" sz="1400" dirty="0"/>
              <a:t> INSERT INTO CLIENTES (</a:t>
            </a:r>
            <a:r>
              <a:rPr lang="pt-BR" sz="1400" dirty="0" err="1"/>
              <a:t>codigo</a:t>
            </a:r>
            <a:r>
              <a:rPr lang="pt-BR" sz="1400" dirty="0"/>
              <a:t>, nome, cidade, estado, pais, celular, </a:t>
            </a:r>
            <a:r>
              <a:rPr lang="pt-BR" sz="1400" dirty="0" err="1"/>
              <a:t>email</a:t>
            </a:r>
            <a:r>
              <a:rPr lang="pt-BR" sz="1400" dirty="0"/>
              <a:t>, </a:t>
            </a:r>
            <a:r>
              <a:rPr lang="pt-BR" sz="1400" dirty="0" err="1"/>
              <a:t>fone_fixo</a:t>
            </a:r>
            <a:r>
              <a:rPr lang="pt-BR" sz="1400" dirty="0"/>
              <a:t>) </a:t>
            </a:r>
          </a:p>
          <a:p>
            <a:pPr marL="0" indent="0">
              <a:buNone/>
            </a:pPr>
            <a:r>
              <a:rPr lang="pt-BR" sz="1400" dirty="0"/>
              <a:t> VALUES (4,'Maria Silva', 'Salvador', 'BA', 'Brasil', '996508765', 'maria@gmail.com', '78654321');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C5A1E5-9809-48D3-965D-A754F6C3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47005-091C-4FAC-B3FA-720E30108BFA}" type="slidenum">
              <a:rPr lang="pt-BR" altLang="pt-BR" smtClean="0"/>
              <a:pPr>
                <a:defRPr/>
              </a:pPr>
              <a:t>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664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9884" y="1700808"/>
            <a:ext cx="7920880" cy="2808312"/>
          </a:xfrm>
        </p:spPr>
        <p:txBody>
          <a:bodyPr/>
          <a:lstStyle/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CREATE TABLE  produtos 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codigo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Descricao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(30),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preco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(5,2)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);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INSERT INTO produtos (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codigo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descricao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preco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VALUES (1, 'Chocolate', '10.5');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INSERT INTO produtos (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codigo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descricao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preco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VALUES (2, 'Suco', '5');</a:t>
            </a:r>
          </a:p>
          <a:p>
            <a:pPr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2C92C1-0CF6-4E23-AA6F-CB8C71C21D9E}"/>
              </a:ext>
            </a:extLst>
          </p:cNvPr>
          <p:cNvSpPr txBox="1"/>
          <p:nvPr/>
        </p:nvSpPr>
        <p:spPr>
          <a:xfrm>
            <a:off x="899592" y="980728"/>
            <a:ext cx="7704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Tabela Produtos – exemplo para prática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3EFC449-6E7C-4615-8B92-941733128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Consulta simples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A05E2D7-3B9F-4661-A7F1-AD0CA0B19D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Sintaxe: SELECT * FROM </a:t>
            </a:r>
            <a:r>
              <a:rPr lang="pt-BR" altLang="pt-BR" dirty="0" err="1"/>
              <a:t>nome_tabela</a:t>
            </a:r>
            <a:endParaRPr lang="pt-BR" altLang="pt-BR" dirty="0"/>
          </a:p>
          <a:p>
            <a:pPr eaLnBrk="1" hangingPunct="1"/>
            <a:r>
              <a:rPr lang="pt-BR" altLang="pt-BR" dirty="0"/>
              <a:t>Exemplos: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SELECT * FROM produtos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SELECT * FROM clientes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SELECT * FROM fornecedor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BF840-5EF6-47F9-9C77-3E3D6810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12E376-3FD3-4221-995A-4B1389A4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79495"/>
            <a:ext cx="8064896" cy="26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1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419188C-7C31-48AE-B3F9-7440ACC26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Consulta selecionando campos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A6B3483-1C3D-4674-88FD-5D23B9DB4E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SELECT </a:t>
            </a:r>
            <a:r>
              <a:rPr lang="pt-BR" altLang="pt-BR" dirty="0" err="1"/>
              <a:t>codigo</a:t>
            </a:r>
            <a:r>
              <a:rPr lang="pt-BR" altLang="pt-BR" dirty="0"/>
              <a:t>, nome, cidade FROM clientes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SELECT </a:t>
            </a:r>
            <a:r>
              <a:rPr lang="pt-BR" altLang="pt-BR" dirty="0" err="1"/>
              <a:t>email</a:t>
            </a:r>
            <a:r>
              <a:rPr lang="pt-BR" altLang="pt-BR" dirty="0"/>
              <a:t> FROM clientes</a:t>
            </a:r>
          </a:p>
          <a:p>
            <a:pPr eaLnBrk="1" hangingPunct="1">
              <a:buNone/>
            </a:pPr>
            <a:r>
              <a:rPr lang="pt-BR" altLang="pt-BR" dirty="0"/>
              <a:t>SELECT nome, quantidade  FROM produtos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433D832-DD83-4113-B575-392AC4A49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Consultas utilizando cláusula Where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F2D14F3-D23A-4030-B1DB-4B7CE73537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Usamos </a:t>
            </a:r>
            <a:r>
              <a:rPr lang="pt-BR" b="1" i="0" dirty="0">
                <a:solidFill>
                  <a:srgbClr val="8795A2"/>
                </a:solidFill>
                <a:effectLst/>
                <a:latin typeface="Roboto mono"/>
              </a:rPr>
              <a:t>WHERE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filtrar dados em um comando 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SQL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 Essa cláusula deve ser seguida por uma expressão lógica (condição).</a:t>
            </a:r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/>
              <a:t>Sintaxe: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SELECT campos FROM tabela WHERE </a:t>
            </a:r>
            <a:r>
              <a:rPr lang="pt-BR" altLang="pt-BR" dirty="0" err="1"/>
              <a:t>condicao</a:t>
            </a:r>
            <a:endParaRPr lang="pt-BR" altLang="pt-BR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A3501E4-EC79-4EBB-A69C-DB28C3ED5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Operadores Relacionais</a:t>
            </a:r>
          </a:p>
        </p:txBody>
      </p:sp>
      <p:graphicFrame>
        <p:nvGraphicFramePr>
          <p:cNvPr id="6178" name="Group 34">
            <a:extLst>
              <a:ext uri="{FF2B5EF4-FFF2-40B4-BE49-F238E27FC236}">
                <a16:creationId xmlns:a16="http://schemas.microsoft.com/office/drawing/2014/main" id="{D23D3F61-C599-4878-BB09-2C9405FD8327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539750" y="1341438"/>
          <a:ext cx="8229600" cy="5281613"/>
        </p:xfrm>
        <a:graphic>
          <a:graphicData uri="http://schemas.openxmlformats.org/drawingml/2006/table">
            <a:tbl>
              <a:tblPr/>
              <a:tblGrid>
                <a:gridCol w="202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Operador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Significado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Igual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Menor 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Maior 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Menor igual 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Menor igual 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!= ou &lt;&gt;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Diferente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0296CB1-0745-478A-8D69-2ACD1CCF5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B047486-18A7-487D-8F23-73541BF6C8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SELECT </a:t>
            </a:r>
            <a:r>
              <a:rPr lang="pt-BR" altLang="pt-BR" dirty="0" err="1"/>
              <a:t>descricao</a:t>
            </a:r>
            <a:r>
              <a:rPr lang="pt-BR" altLang="pt-BR" dirty="0"/>
              <a:t>, </a:t>
            </a:r>
            <a:r>
              <a:rPr lang="pt-BR" altLang="pt-BR" dirty="0" err="1"/>
              <a:t>preco</a:t>
            </a:r>
            <a:endParaRPr lang="pt-BR" altLang="pt-BR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FROM produtos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WHERE </a:t>
            </a:r>
            <a:r>
              <a:rPr lang="pt-BR" altLang="pt-BR" dirty="0" err="1"/>
              <a:t>preco</a:t>
            </a:r>
            <a:r>
              <a:rPr lang="pt-BR" altLang="pt-BR" dirty="0"/>
              <a:t> &gt; 10;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Exibe os produtos com preços maiores que 10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2092</TotalTime>
  <Words>829</Words>
  <Application>Microsoft Office PowerPoint</Application>
  <PresentationFormat>Apresentação na tela (4:3)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Constantia</vt:lpstr>
      <vt:lpstr>Roboto mono</vt:lpstr>
      <vt:lpstr>Source Serif Pro</vt:lpstr>
      <vt:lpstr>Wingdings</vt:lpstr>
      <vt:lpstr>Wingdings 2</vt:lpstr>
      <vt:lpstr>Fluxo</vt:lpstr>
      <vt:lpstr>DQL – Linguagem de Consulta de Dados</vt:lpstr>
      <vt:lpstr>Tabela Clientes – exemplo para prática </vt:lpstr>
      <vt:lpstr>Apresentação do PowerPoint</vt:lpstr>
      <vt:lpstr>Consulta simples</vt:lpstr>
      <vt:lpstr>Resultado</vt:lpstr>
      <vt:lpstr>Consulta selecionando campos</vt:lpstr>
      <vt:lpstr>Consultas utilizando cláusula Where</vt:lpstr>
      <vt:lpstr>Operadores Relacionais</vt:lpstr>
      <vt:lpstr>Exemplo</vt:lpstr>
      <vt:lpstr>Operadores lógicos</vt:lpstr>
      <vt:lpstr>Where - condição</vt:lpstr>
      <vt:lpstr>Outros exemplos</vt:lpstr>
      <vt:lpstr>Exclusão de dados</vt:lpstr>
      <vt:lpstr>Operadores especiais</vt:lpstr>
      <vt:lpstr>Opção 1: Trocar nome da coluna apenas na consulta</vt:lpstr>
      <vt:lpstr>Opção 2: Trocar nome da coluna apenas na consulta</vt:lpstr>
      <vt:lpstr>Ordenando o resultado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SQL</dc:title>
  <dc:creator>XXX</dc:creator>
  <cp:lastModifiedBy>Cris</cp:lastModifiedBy>
  <cp:revision>159</cp:revision>
  <cp:lastPrinted>2021-03-02T12:51:07Z</cp:lastPrinted>
  <dcterms:created xsi:type="dcterms:W3CDTF">2009-09-20T19:57:57Z</dcterms:created>
  <dcterms:modified xsi:type="dcterms:W3CDTF">2021-11-22T03:32:21Z</dcterms:modified>
</cp:coreProperties>
</file>