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7" r:id="rId2"/>
  </p:sldIdLst>
  <p:sldSz cx="30279975" cy="42808525"/>
  <p:notesSz cx="6669088" cy="9926638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8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8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8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8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3483">
          <p15:clr>
            <a:srgbClr val="A4A3A4"/>
          </p15:clr>
        </p15:guide>
        <p15:guide id="2" pos="953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00"/>
    <a:srgbClr val="009900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60"/>
    <p:restoredTop sz="94631"/>
  </p:normalViewPr>
  <p:slideViewPr>
    <p:cSldViewPr>
      <p:cViewPr>
        <p:scale>
          <a:sx n="17" d="100"/>
          <a:sy n="17" d="100"/>
        </p:scale>
        <p:origin x="1626" y="-2286"/>
      </p:cViewPr>
      <p:guideLst>
        <p:guide orient="horz" pos="13483"/>
        <p:guide pos="953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825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8892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8250" y="9428163"/>
            <a:ext cx="28892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A7376941-80B0-7F44-B114-83867F31514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72212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825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017713" y="744538"/>
            <a:ext cx="2633662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6750" y="4714875"/>
            <a:ext cx="5335588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noProof="0"/>
              <a:t>Clique para editar os estilos do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8892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8250" y="9428163"/>
            <a:ext cx="28892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2D3B02C1-F399-BE48-9179-7A68603EA30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55543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EA3235E-9447-0C40-B1FF-9D5AF93FD6EA}" type="slidenum">
              <a:rPr lang="pt-BR" sz="1200"/>
              <a:pPr eaLnBrk="1" hangingPunct="1"/>
              <a:t>1</a:t>
            </a:fld>
            <a:endParaRPr lang="pt-BR" sz="1200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4283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271713" y="13298488"/>
            <a:ext cx="25736550" cy="9175750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541838" y="24258588"/>
            <a:ext cx="21196300" cy="10939462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6326EF-61F1-7E41-939D-039E6471F70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31695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FBCCDA-1FA5-FE4C-B2C6-72FF68D45D8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4987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21953538" y="1714500"/>
            <a:ext cx="6813550" cy="36526788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512888" y="1714500"/>
            <a:ext cx="20288250" cy="36526788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89D77B-FBB9-D548-9A4B-02F4C4A9556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7797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155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92363" y="27508200"/>
            <a:ext cx="25738137" cy="85026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392363" y="18143538"/>
            <a:ext cx="25738137" cy="93646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FAF50C-1945-4243-9B5B-0BD88B03C06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5519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512888" y="9988550"/>
            <a:ext cx="13550900" cy="282527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5216188" y="9988550"/>
            <a:ext cx="13550900" cy="282527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F9322C-EB92-9940-ABE5-F48EAEE7649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72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14475" y="1714500"/>
            <a:ext cx="27251025" cy="7134225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14475" y="9582150"/>
            <a:ext cx="13377863" cy="39941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514475" y="13576300"/>
            <a:ext cx="13377863" cy="24663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15381288" y="9582150"/>
            <a:ext cx="13384212" cy="39941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15381288" y="13576300"/>
            <a:ext cx="13384212" cy="24663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A53DFF-2CB2-0A41-9934-C9C68E46BE5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8424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C694E7-4B4F-4843-AAE4-FD2905E095A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3448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B39664-888C-BB48-91B2-D9818A8F1F3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4893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14475" y="1704975"/>
            <a:ext cx="9961563" cy="72532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837988" y="1704975"/>
            <a:ext cx="16927512" cy="365347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514475" y="8958263"/>
            <a:ext cx="9961563" cy="2928143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1D4C05-0D81-7444-BBA5-1DBCF8AE6C6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2762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935663" y="29965650"/>
            <a:ext cx="18167350" cy="3538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935663" y="3824288"/>
            <a:ext cx="18167350" cy="25685750"/>
          </a:xfrm>
        </p:spPr>
        <p:txBody>
          <a:bodyPr lIns="417623" tIns="208812" rIns="417623" bIns="208812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dirty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935663" y="33504188"/>
            <a:ext cx="18167350" cy="50228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5205A7-AC8F-FB4B-9AFF-64210E57A72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0855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8677132"/>
            <a:ext cx="30279975" cy="4113506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14475" y="1714500"/>
            <a:ext cx="27251025" cy="71342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17296" tIns="208648" rIns="417296" bIns="20864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14475" y="9988550"/>
            <a:ext cx="27251025" cy="2825115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17296" tIns="208648" rIns="417296" bIns="20864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14475" y="38984238"/>
            <a:ext cx="7064375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17296" tIns="208648" rIns="417296" bIns="208648" numCol="1" anchor="t" anchorCtr="0" compatLnSpc="1">
            <a:prstTxWarp prst="textNoShape">
              <a:avLst/>
            </a:prstTxWarp>
          </a:bodyPr>
          <a:lstStyle>
            <a:lvl1pPr>
              <a:defRPr sz="6400">
                <a:latin typeface="Arial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345738" y="38984238"/>
            <a:ext cx="95885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17296" tIns="208648" rIns="417296" bIns="208648" numCol="1" anchor="t" anchorCtr="0" compatLnSpc="1">
            <a:prstTxWarp prst="textNoShape">
              <a:avLst/>
            </a:prstTxWarp>
          </a:bodyPr>
          <a:lstStyle>
            <a:lvl1pPr algn="ctr">
              <a:defRPr sz="6400">
                <a:latin typeface="Arial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1701125" y="38984238"/>
            <a:ext cx="7064375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17296" tIns="208648" rIns="417296" bIns="208648" numCol="1" anchor="t" anchorCtr="0" compatLnSpc="1">
            <a:prstTxWarp prst="textNoShape">
              <a:avLst/>
            </a:prstTxWarp>
          </a:bodyPr>
          <a:lstStyle>
            <a:lvl1pPr algn="r">
              <a:defRPr sz="6400"/>
            </a:lvl1pPr>
          </a:lstStyle>
          <a:p>
            <a:pPr>
              <a:defRPr/>
            </a:pPr>
            <a:fld id="{8AF5A882-7113-CC4D-8179-DF0C8278B9A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3" name="TextBox 2"/>
          <p:cNvSpPr txBox="1"/>
          <p:nvPr userDrawn="1"/>
        </p:nvSpPr>
        <p:spPr>
          <a:xfrm>
            <a:off x="26167488" y="49395673"/>
            <a:ext cx="184666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4176713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ctr" defTabSz="4176713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2pPr>
      <a:lvl3pPr algn="ctr" defTabSz="4176713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3pPr>
      <a:lvl4pPr algn="ctr" defTabSz="4176713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4pPr>
      <a:lvl5pPr algn="ctr" defTabSz="4176713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5pPr>
      <a:lvl6pPr marL="457200" algn="ctr" defTabSz="4176713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  <a:cs typeface="Arial" charset="0"/>
        </a:defRPr>
      </a:lvl6pPr>
      <a:lvl7pPr marL="914400" algn="ctr" defTabSz="4176713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  <a:cs typeface="Arial" charset="0"/>
        </a:defRPr>
      </a:lvl7pPr>
      <a:lvl8pPr marL="1371600" algn="ctr" defTabSz="4176713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  <a:cs typeface="Arial" charset="0"/>
        </a:defRPr>
      </a:lvl8pPr>
      <a:lvl9pPr marL="1828800" algn="ctr" defTabSz="4176713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1566863" indent="-1566863" algn="l" defTabSz="4176713" rtl="0" eaLnBrk="0" fontAlgn="base" hangingPunct="0">
        <a:spcBef>
          <a:spcPct val="20000"/>
        </a:spcBef>
        <a:spcAft>
          <a:spcPct val="0"/>
        </a:spcAft>
        <a:buChar char="•"/>
        <a:defRPr sz="146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3394075" indent="-1306513" algn="l" defTabSz="4176713" rtl="0" eaLnBrk="0" fontAlgn="base" hangingPunct="0">
        <a:spcBef>
          <a:spcPct val="20000"/>
        </a:spcBef>
        <a:spcAft>
          <a:spcPct val="0"/>
        </a:spcAft>
        <a:buChar char="–"/>
        <a:defRPr sz="12800">
          <a:solidFill>
            <a:schemeClr val="tx1"/>
          </a:solidFill>
          <a:latin typeface="+mn-lt"/>
          <a:ea typeface="Arial" charset="0"/>
          <a:cs typeface="+mn-cs"/>
        </a:defRPr>
      </a:lvl2pPr>
      <a:lvl3pPr marL="5221288" indent="-1044575" algn="l" defTabSz="4176713" rtl="0" eaLnBrk="0" fontAlgn="base" hangingPunct="0">
        <a:spcBef>
          <a:spcPct val="20000"/>
        </a:spcBef>
        <a:spcAft>
          <a:spcPct val="0"/>
        </a:spcAft>
        <a:buChar char="•"/>
        <a:defRPr sz="11000">
          <a:solidFill>
            <a:schemeClr val="tx1"/>
          </a:solidFill>
          <a:latin typeface="+mn-lt"/>
          <a:ea typeface="Arial" charset="0"/>
          <a:cs typeface="+mn-cs"/>
        </a:defRPr>
      </a:lvl3pPr>
      <a:lvl4pPr marL="7308850" indent="-1044575" algn="l" defTabSz="4176713" rtl="0" eaLnBrk="0" fontAlgn="base" hangingPunct="0">
        <a:spcBef>
          <a:spcPct val="20000"/>
        </a:spcBef>
        <a:spcAft>
          <a:spcPct val="0"/>
        </a:spcAft>
        <a:buChar char="–"/>
        <a:defRPr sz="9100">
          <a:solidFill>
            <a:schemeClr val="tx1"/>
          </a:solidFill>
          <a:latin typeface="+mn-lt"/>
          <a:ea typeface="Arial" charset="0"/>
          <a:cs typeface="+mn-cs"/>
        </a:defRPr>
      </a:lvl4pPr>
      <a:lvl5pPr marL="9396413" indent="-1042988" algn="l" defTabSz="4176713" rtl="0" eaLnBrk="0" fontAlgn="base" hangingPunct="0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  <a:ea typeface="Arial" charset="0"/>
          <a:cs typeface="+mn-cs"/>
        </a:defRPr>
      </a:lvl5pPr>
      <a:lvl6pPr marL="9853613" indent="-1042988" algn="l" defTabSz="4176713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  <a:cs typeface="+mn-cs"/>
        </a:defRPr>
      </a:lvl6pPr>
      <a:lvl7pPr marL="10310813" indent="-1042988" algn="l" defTabSz="4176713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  <a:cs typeface="+mn-cs"/>
        </a:defRPr>
      </a:lvl7pPr>
      <a:lvl8pPr marL="10768013" indent="-1042988" algn="l" defTabSz="4176713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  <a:cs typeface="+mn-cs"/>
        </a:defRPr>
      </a:lvl8pPr>
      <a:lvl9pPr marL="11225213" indent="-1042988" algn="l" defTabSz="4176713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https://tr.cooltext.com/" TargetMode="External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blog.da2k.com.br/2015/02/08/aprenda-markdown/" TargetMode="External"/><Relationship Id="rId5" Type="http://schemas.openxmlformats.org/officeDocument/2006/relationships/hyperlink" Target="https://coronalabs.com/" TargetMode="External"/><Relationship Id="rId10" Type="http://schemas.openxmlformats.org/officeDocument/2006/relationships/image" Target="../media/image5.png"/><Relationship Id="rId4" Type="http://schemas.openxmlformats.org/officeDocument/2006/relationships/hyperlink" Target="http://www.uni7.edu.br/catalogo-de-software/" TargetMode="External"/><Relationship Id="rId9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3"/>
          <p:cNvSpPr txBox="1">
            <a:spLocks noChangeArrowheads="1"/>
          </p:cNvSpPr>
          <p:nvPr/>
        </p:nvSpPr>
        <p:spPr bwMode="auto">
          <a:xfrm>
            <a:off x="2971800" y="7578726"/>
            <a:ext cx="23187025" cy="173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2060" tIns="53071" rIns="102060" bIns="53071">
            <a:spAutoFit/>
          </a:bodyPr>
          <a:lstStyle>
            <a:lvl1pPr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  <a:tab pos="11491913" algn="l"/>
                <a:tab pos="12314238" algn="l"/>
                <a:tab pos="13134975" algn="l"/>
                <a:tab pos="13955713" algn="l"/>
                <a:tab pos="14776450" algn="l"/>
                <a:tab pos="15597188" algn="l"/>
                <a:tab pos="16417925" algn="l"/>
                <a:tab pos="17238663" algn="l"/>
                <a:tab pos="18059400" algn="l"/>
                <a:tab pos="18880138" algn="l"/>
                <a:tab pos="19700875" algn="l"/>
                <a:tab pos="20523200" algn="l"/>
                <a:tab pos="21343938" algn="l"/>
                <a:tab pos="22164675" algn="l"/>
                <a:tab pos="22985413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  <a:tab pos="11491913" algn="l"/>
                <a:tab pos="12314238" algn="l"/>
                <a:tab pos="13134975" algn="l"/>
                <a:tab pos="13955713" algn="l"/>
                <a:tab pos="14776450" algn="l"/>
                <a:tab pos="15597188" algn="l"/>
                <a:tab pos="16417925" algn="l"/>
                <a:tab pos="17238663" algn="l"/>
                <a:tab pos="18059400" algn="l"/>
                <a:tab pos="18880138" algn="l"/>
                <a:tab pos="19700875" algn="l"/>
                <a:tab pos="20523200" algn="l"/>
                <a:tab pos="21343938" algn="l"/>
                <a:tab pos="22164675" algn="l"/>
                <a:tab pos="22985413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  <a:tab pos="11491913" algn="l"/>
                <a:tab pos="12314238" algn="l"/>
                <a:tab pos="13134975" algn="l"/>
                <a:tab pos="13955713" algn="l"/>
                <a:tab pos="14776450" algn="l"/>
                <a:tab pos="15597188" algn="l"/>
                <a:tab pos="16417925" algn="l"/>
                <a:tab pos="17238663" algn="l"/>
                <a:tab pos="18059400" algn="l"/>
                <a:tab pos="18880138" algn="l"/>
                <a:tab pos="19700875" algn="l"/>
                <a:tab pos="20523200" algn="l"/>
                <a:tab pos="21343938" algn="l"/>
                <a:tab pos="22164675" algn="l"/>
                <a:tab pos="22985413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  <a:tab pos="11491913" algn="l"/>
                <a:tab pos="12314238" algn="l"/>
                <a:tab pos="13134975" algn="l"/>
                <a:tab pos="13955713" algn="l"/>
                <a:tab pos="14776450" algn="l"/>
                <a:tab pos="15597188" algn="l"/>
                <a:tab pos="16417925" algn="l"/>
                <a:tab pos="17238663" algn="l"/>
                <a:tab pos="18059400" algn="l"/>
                <a:tab pos="18880138" algn="l"/>
                <a:tab pos="19700875" algn="l"/>
                <a:tab pos="20523200" algn="l"/>
                <a:tab pos="21343938" algn="l"/>
                <a:tab pos="22164675" algn="l"/>
                <a:tab pos="22985413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  <a:tab pos="11491913" algn="l"/>
                <a:tab pos="12314238" algn="l"/>
                <a:tab pos="13134975" algn="l"/>
                <a:tab pos="13955713" algn="l"/>
                <a:tab pos="14776450" algn="l"/>
                <a:tab pos="15597188" algn="l"/>
                <a:tab pos="16417925" algn="l"/>
                <a:tab pos="17238663" algn="l"/>
                <a:tab pos="18059400" algn="l"/>
                <a:tab pos="18880138" algn="l"/>
                <a:tab pos="19700875" algn="l"/>
                <a:tab pos="20523200" algn="l"/>
                <a:tab pos="21343938" algn="l"/>
                <a:tab pos="22164675" algn="l"/>
                <a:tab pos="22985413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  <a:tab pos="11491913" algn="l"/>
                <a:tab pos="12314238" algn="l"/>
                <a:tab pos="13134975" algn="l"/>
                <a:tab pos="13955713" algn="l"/>
                <a:tab pos="14776450" algn="l"/>
                <a:tab pos="15597188" algn="l"/>
                <a:tab pos="16417925" algn="l"/>
                <a:tab pos="17238663" algn="l"/>
                <a:tab pos="18059400" algn="l"/>
                <a:tab pos="18880138" algn="l"/>
                <a:tab pos="19700875" algn="l"/>
                <a:tab pos="20523200" algn="l"/>
                <a:tab pos="21343938" algn="l"/>
                <a:tab pos="22164675" algn="l"/>
                <a:tab pos="22985413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  <a:tab pos="11491913" algn="l"/>
                <a:tab pos="12314238" algn="l"/>
                <a:tab pos="13134975" algn="l"/>
                <a:tab pos="13955713" algn="l"/>
                <a:tab pos="14776450" algn="l"/>
                <a:tab pos="15597188" algn="l"/>
                <a:tab pos="16417925" algn="l"/>
                <a:tab pos="17238663" algn="l"/>
                <a:tab pos="18059400" algn="l"/>
                <a:tab pos="18880138" algn="l"/>
                <a:tab pos="19700875" algn="l"/>
                <a:tab pos="20523200" algn="l"/>
                <a:tab pos="21343938" algn="l"/>
                <a:tab pos="22164675" algn="l"/>
                <a:tab pos="22985413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  <a:tab pos="11491913" algn="l"/>
                <a:tab pos="12314238" algn="l"/>
                <a:tab pos="13134975" algn="l"/>
                <a:tab pos="13955713" algn="l"/>
                <a:tab pos="14776450" algn="l"/>
                <a:tab pos="15597188" algn="l"/>
                <a:tab pos="16417925" algn="l"/>
                <a:tab pos="17238663" algn="l"/>
                <a:tab pos="18059400" algn="l"/>
                <a:tab pos="18880138" algn="l"/>
                <a:tab pos="19700875" algn="l"/>
                <a:tab pos="20523200" algn="l"/>
                <a:tab pos="21343938" algn="l"/>
                <a:tab pos="22164675" algn="l"/>
                <a:tab pos="22985413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  <a:tab pos="11491913" algn="l"/>
                <a:tab pos="12314238" algn="l"/>
                <a:tab pos="13134975" algn="l"/>
                <a:tab pos="13955713" algn="l"/>
                <a:tab pos="14776450" algn="l"/>
                <a:tab pos="15597188" algn="l"/>
                <a:tab pos="16417925" algn="l"/>
                <a:tab pos="17238663" algn="l"/>
                <a:tab pos="18059400" algn="l"/>
                <a:tab pos="18880138" algn="l"/>
                <a:tab pos="19700875" algn="l"/>
                <a:tab pos="20523200" algn="l"/>
                <a:tab pos="21343938" algn="l"/>
                <a:tab pos="22164675" algn="l"/>
                <a:tab pos="22985413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lnSpc>
                <a:spcPct val="110000"/>
              </a:lnSpc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pt-BR" sz="3200" b="1" i="1" dirty="0" smtClean="0">
                <a:solidFill>
                  <a:srgbClr val="000000"/>
                </a:solidFill>
                <a:latin typeface="Verdana" charset="0"/>
              </a:rPr>
              <a:t>OLIVEIRA</a:t>
            </a:r>
            <a:r>
              <a:rPr lang="pt-BR" sz="3200" b="1" i="1" dirty="0" smtClean="0">
                <a:solidFill>
                  <a:srgbClr val="000000"/>
                </a:solidFill>
                <a:latin typeface="Verdana" charset="0"/>
              </a:rPr>
              <a:t>, Lucas Gabriel</a:t>
            </a:r>
            <a:endParaRPr lang="pt-BR" sz="3200" b="1" i="1" dirty="0">
              <a:solidFill>
                <a:srgbClr val="000000"/>
              </a:solidFill>
              <a:latin typeface="Verdana" charset="0"/>
            </a:endParaRPr>
          </a:p>
          <a:p>
            <a:pPr algn="ctr">
              <a:lnSpc>
                <a:spcPct val="110000"/>
              </a:lnSpc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pt-BR" sz="3200" dirty="0" smtClean="0">
                <a:solidFill>
                  <a:srgbClr val="000000"/>
                </a:solidFill>
                <a:latin typeface="Verdana" charset="0"/>
              </a:rPr>
              <a:t>CENTRO UNIVERSITÁRIO 7 DE SETEMBRO</a:t>
            </a:r>
            <a:endParaRPr lang="pt-BR" sz="3200" dirty="0">
              <a:solidFill>
                <a:srgbClr val="000000"/>
              </a:solidFill>
              <a:latin typeface="Verdana" charset="0"/>
            </a:endParaRPr>
          </a:p>
          <a:p>
            <a:pPr algn="ctr">
              <a:lnSpc>
                <a:spcPct val="110000"/>
              </a:lnSpc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pt-BR" sz="3200" dirty="0" smtClean="0">
                <a:solidFill>
                  <a:srgbClr val="000000"/>
                </a:solidFill>
                <a:latin typeface="Verdana" charset="0"/>
              </a:rPr>
              <a:t>SISTEMAS DE INFORMAÇÕES</a:t>
            </a:r>
            <a:endParaRPr lang="pt-BR" sz="3200" dirty="0">
              <a:solidFill>
                <a:srgbClr val="000000"/>
              </a:solidFill>
              <a:latin typeface="Verdana" charset="0"/>
            </a:endParaRPr>
          </a:p>
        </p:txBody>
      </p:sp>
      <p:sp>
        <p:nvSpPr>
          <p:cNvPr id="15362" name="Text Box 7"/>
          <p:cNvSpPr txBox="1">
            <a:spLocks noChangeArrowheads="1"/>
          </p:cNvSpPr>
          <p:nvPr/>
        </p:nvSpPr>
        <p:spPr bwMode="auto">
          <a:xfrm>
            <a:off x="848556" y="10748171"/>
            <a:ext cx="13627100" cy="626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2060" tIns="53071" rIns="102060" bIns="53071"/>
          <a:lstStyle>
            <a:lvl1pPr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just">
              <a:lnSpc>
                <a:spcPct val="150000"/>
              </a:lnSpc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pt-BR" sz="28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THE BATTLE FOR THE BRAIN é um jogo de ação/casual que se passa no cérebro humano, onde dois monstrinhos lutam pelo controle do mesmo, um dos monstrinhos luta para manter dominante os sentimentos bons, enquanto o outro luta para manter os maus, o objetivo do jogo é fazer co</a:t>
            </a:r>
            <a:r>
              <a:rPr lang="pt-BR" sz="28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m que os sentimentos bons sejam dominantes para que mantenha o cérebro saudável e longe da depressão</a:t>
            </a:r>
            <a:r>
              <a:rPr lang="pt-BR" sz="28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.</a:t>
            </a:r>
            <a:endParaRPr lang="pt-BR" sz="2800" dirty="0">
              <a:solidFill>
                <a:srgbClr val="000000"/>
              </a:solidFill>
              <a:latin typeface="Helvetica" charset="0"/>
              <a:cs typeface="Helvetica" charset="0"/>
            </a:endParaRPr>
          </a:p>
        </p:txBody>
      </p:sp>
      <p:sp>
        <p:nvSpPr>
          <p:cNvPr id="15363" name="Text Box 4"/>
          <p:cNvSpPr txBox="1">
            <a:spLocks noChangeArrowheads="1"/>
          </p:cNvSpPr>
          <p:nvPr/>
        </p:nvSpPr>
        <p:spPr bwMode="auto">
          <a:xfrm>
            <a:off x="16076613" y="9738419"/>
            <a:ext cx="11974512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2060" tIns="53071" rIns="102060" bIns="53071">
            <a:spAutoFit/>
          </a:bodyPr>
          <a:lstStyle>
            <a:lvl1pPr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2263"/>
              </a:spcBef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en-GB" sz="4400" b="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METODOLOGIA</a:t>
            </a:r>
            <a:endParaRPr lang="en-GB" sz="4400" b="1" dirty="0">
              <a:solidFill>
                <a:srgbClr val="000000"/>
              </a:solidFill>
              <a:latin typeface="Helvetica" charset="0"/>
              <a:cs typeface="Helvetica" charset="0"/>
            </a:endParaRPr>
          </a:p>
        </p:txBody>
      </p:sp>
      <p:sp>
        <p:nvSpPr>
          <p:cNvPr id="15364" name="Text Box 7"/>
          <p:cNvSpPr txBox="1">
            <a:spLocks noChangeArrowheads="1"/>
          </p:cNvSpPr>
          <p:nvPr/>
        </p:nvSpPr>
        <p:spPr bwMode="auto">
          <a:xfrm>
            <a:off x="-15383643" y="16654182"/>
            <a:ext cx="68412022" cy="14834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2060" tIns="53071" rIns="102060" bIns="53071"/>
          <a:lstStyle>
            <a:lvl1pPr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just">
              <a:lnSpc>
                <a:spcPct val="150000"/>
              </a:lnSpc>
              <a:buClr>
                <a:srgbClr val="000000"/>
              </a:buClr>
              <a:buSzPct val="100000"/>
              <a:buFont typeface="Verdana" charset="0"/>
              <a:buNone/>
            </a:pPr>
            <a:endParaRPr lang="pt-BR" sz="2800" dirty="0">
              <a:solidFill>
                <a:srgbClr val="000000"/>
              </a:solidFill>
              <a:latin typeface="Helvetica" charset="0"/>
              <a:cs typeface="Helvetica" charset="0"/>
            </a:endParaRPr>
          </a:p>
        </p:txBody>
      </p:sp>
      <p:sp>
        <p:nvSpPr>
          <p:cNvPr id="15365" name="Text Box 4"/>
          <p:cNvSpPr txBox="1">
            <a:spLocks noChangeArrowheads="1"/>
          </p:cNvSpPr>
          <p:nvPr/>
        </p:nvSpPr>
        <p:spPr bwMode="auto">
          <a:xfrm>
            <a:off x="664553" y="27018255"/>
            <a:ext cx="11974512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2060" tIns="53071" rIns="102060" bIns="53071">
            <a:spAutoFit/>
          </a:bodyPr>
          <a:lstStyle>
            <a:lvl1pPr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2263"/>
              </a:spcBef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en-GB" sz="4400" b="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RESULTADOS</a:t>
            </a:r>
            <a:endParaRPr lang="en-GB" sz="4400" b="1" dirty="0">
              <a:solidFill>
                <a:srgbClr val="000000"/>
              </a:solidFill>
              <a:latin typeface="Helvetica" charset="0"/>
              <a:cs typeface="Helvetica" charset="0"/>
            </a:endParaRPr>
          </a:p>
        </p:txBody>
      </p:sp>
      <p:sp>
        <p:nvSpPr>
          <p:cNvPr id="15366" name="Text Box 7"/>
          <p:cNvSpPr txBox="1">
            <a:spLocks noChangeArrowheads="1"/>
          </p:cNvSpPr>
          <p:nvPr/>
        </p:nvSpPr>
        <p:spPr bwMode="auto">
          <a:xfrm>
            <a:off x="679194" y="28017866"/>
            <a:ext cx="14122656" cy="844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2060" tIns="53071" rIns="102060" bIns="53071"/>
          <a:lstStyle>
            <a:lvl1pPr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just">
              <a:lnSpc>
                <a:spcPct val="150000"/>
              </a:lnSpc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pt-BR" sz="28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O jogo possui uma versão inicial mai</a:t>
            </a:r>
            <a:r>
              <a:rPr lang="pt-BR" sz="28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s continua em desenvolvimento para ser implantada diversas melhorias , principalmente baseadas em feedback de usuários</a:t>
            </a:r>
            <a:endParaRPr lang="pt-BR" sz="2800" dirty="0">
              <a:solidFill>
                <a:srgbClr val="000000"/>
              </a:solidFill>
              <a:latin typeface="Helvetica" charset="0"/>
              <a:cs typeface="Helvetica" charset="0"/>
            </a:endParaRPr>
          </a:p>
        </p:txBody>
      </p:sp>
      <p:sp>
        <p:nvSpPr>
          <p:cNvPr id="15367" name="Text Box 4"/>
          <p:cNvSpPr txBox="1">
            <a:spLocks noChangeArrowheads="1"/>
          </p:cNvSpPr>
          <p:nvPr/>
        </p:nvSpPr>
        <p:spPr bwMode="auto">
          <a:xfrm>
            <a:off x="522363" y="9666289"/>
            <a:ext cx="14279487" cy="78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102060" tIns="53071" rIns="102060" bIns="53071">
            <a:spAutoFit/>
          </a:bodyPr>
          <a:lstStyle>
            <a:lvl1pPr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2263"/>
              </a:spcBef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en-GB" sz="4400" b="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APRESENTAÇÃO</a:t>
            </a:r>
            <a:endParaRPr lang="en-GB" sz="4400" b="1" dirty="0">
              <a:solidFill>
                <a:srgbClr val="000000"/>
              </a:solidFill>
              <a:latin typeface="Helvetica" charset="0"/>
              <a:cs typeface="Helvetica" charset="0"/>
            </a:endParaRPr>
          </a:p>
        </p:txBody>
      </p:sp>
      <p:sp>
        <p:nvSpPr>
          <p:cNvPr id="15369" name="Text Box 4"/>
          <p:cNvSpPr txBox="1">
            <a:spLocks noChangeArrowheads="1"/>
          </p:cNvSpPr>
          <p:nvPr/>
        </p:nvSpPr>
        <p:spPr bwMode="auto">
          <a:xfrm>
            <a:off x="664553" y="17155742"/>
            <a:ext cx="11974513" cy="648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2060" tIns="53071" rIns="102060" bIns="53071">
            <a:spAutoFit/>
          </a:bodyPr>
          <a:lstStyle>
            <a:lvl1pPr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2263"/>
              </a:spcBef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en-GB" sz="4400" b="1" dirty="0">
                <a:solidFill>
                  <a:srgbClr val="000000"/>
                </a:solidFill>
                <a:latin typeface="Helvetica" charset="0"/>
                <a:cs typeface="Helvetica" charset="0"/>
              </a:rPr>
              <a:t>TELAS E NAVEGAÇÃO</a:t>
            </a:r>
          </a:p>
        </p:txBody>
      </p:sp>
      <p:sp>
        <p:nvSpPr>
          <p:cNvPr id="15370" name="Text Box 4"/>
          <p:cNvSpPr txBox="1">
            <a:spLocks noChangeArrowheads="1"/>
          </p:cNvSpPr>
          <p:nvPr/>
        </p:nvSpPr>
        <p:spPr bwMode="auto">
          <a:xfrm>
            <a:off x="15860713" y="27028851"/>
            <a:ext cx="11974512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2060" tIns="53071" rIns="102060" bIns="53071">
            <a:spAutoFit/>
          </a:bodyPr>
          <a:lstStyle>
            <a:lvl1pPr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2263"/>
              </a:spcBef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en-GB" sz="4400" b="1">
                <a:solidFill>
                  <a:srgbClr val="000000"/>
                </a:solidFill>
                <a:latin typeface="Helvetica" charset="0"/>
                <a:cs typeface="Helvetica" charset="0"/>
              </a:rPr>
              <a:t>REFERÊNCIAS</a:t>
            </a:r>
          </a:p>
        </p:txBody>
      </p:sp>
      <p:sp>
        <p:nvSpPr>
          <p:cNvPr id="15371" name="Text Box 7"/>
          <p:cNvSpPr txBox="1">
            <a:spLocks noChangeArrowheads="1"/>
          </p:cNvSpPr>
          <p:nvPr/>
        </p:nvSpPr>
        <p:spPr bwMode="auto">
          <a:xfrm>
            <a:off x="15860713" y="28173708"/>
            <a:ext cx="11609387" cy="489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2060" tIns="53071" rIns="102060" bIns="53071"/>
          <a:lstStyle>
            <a:lvl1pPr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just">
              <a:lnSpc>
                <a:spcPct val="150000"/>
              </a:lnSpc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pt-BR" sz="2800" dirty="0" smtClean="0">
                <a:solidFill>
                  <a:srgbClr val="000000"/>
                </a:solidFill>
                <a:latin typeface="Helvetica" charset="0"/>
                <a:cs typeface="Helvetica" charset="0"/>
                <a:hlinkClick r:id="rId3"/>
              </a:rPr>
              <a:t>https://tr.cooltext.com/</a:t>
            </a:r>
            <a:endParaRPr lang="pt-BR" sz="2800" dirty="0" smtClean="0">
              <a:solidFill>
                <a:srgbClr val="000000"/>
              </a:solidFill>
              <a:latin typeface="Helvetica" charset="0"/>
              <a:cs typeface="Helvetica" charset="0"/>
            </a:endParaRPr>
          </a:p>
          <a:p>
            <a:pPr algn="just">
              <a:lnSpc>
                <a:spcPct val="150000"/>
              </a:lnSpc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pt-BR" sz="2800" dirty="0">
                <a:solidFill>
                  <a:srgbClr val="000000"/>
                </a:solidFill>
                <a:latin typeface="Helvetica" charset="0"/>
                <a:cs typeface="Helvetica" charset="0"/>
                <a:hlinkClick r:id="rId4"/>
              </a:rPr>
              <a:t>http://www.uni7.edu.br/catalogo-de-software</a:t>
            </a:r>
            <a:r>
              <a:rPr lang="pt-BR" sz="2800" dirty="0" smtClean="0">
                <a:solidFill>
                  <a:srgbClr val="000000"/>
                </a:solidFill>
                <a:latin typeface="Helvetica" charset="0"/>
                <a:cs typeface="Helvetica" charset="0"/>
                <a:hlinkClick r:id="rId4"/>
              </a:rPr>
              <a:t>/</a:t>
            </a:r>
            <a:endParaRPr lang="pt-BR" sz="2800" dirty="0" smtClean="0">
              <a:solidFill>
                <a:srgbClr val="000000"/>
              </a:solidFill>
              <a:latin typeface="Helvetica" charset="0"/>
              <a:cs typeface="Helvetica" charset="0"/>
            </a:endParaRPr>
          </a:p>
          <a:p>
            <a:pPr algn="just">
              <a:lnSpc>
                <a:spcPct val="150000"/>
              </a:lnSpc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pt-BR" sz="2800" dirty="0">
                <a:solidFill>
                  <a:srgbClr val="000000"/>
                </a:solidFill>
                <a:latin typeface="Helvetica" charset="0"/>
                <a:cs typeface="Helvetica" charset="0"/>
                <a:hlinkClick r:id="rId5"/>
              </a:rPr>
              <a:t>https://coronalabs.com</a:t>
            </a:r>
            <a:r>
              <a:rPr lang="pt-BR" sz="2800" dirty="0" smtClean="0">
                <a:solidFill>
                  <a:srgbClr val="000000"/>
                </a:solidFill>
                <a:latin typeface="Helvetica" charset="0"/>
                <a:cs typeface="Helvetica" charset="0"/>
                <a:hlinkClick r:id="rId5"/>
              </a:rPr>
              <a:t>/</a:t>
            </a:r>
            <a:endParaRPr lang="pt-BR" sz="2800" dirty="0" smtClean="0">
              <a:solidFill>
                <a:srgbClr val="000000"/>
              </a:solidFill>
              <a:latin typeface="Helvetica" charset="0"/>
              <a:cs typeface="Helvetica" charset="0"/>
            </a:endParaRPr>
          </a:p>
          <a:p>
            <a:pPr algn="just">
              <a:lnSpc>
                <a:spcPct val="150000"/>
              </a:lnSpc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pt-BR" sz="2800" dirty="0">
                <a:solidFill>
                  <a:srgbClr val="000000"/>
                </a:solidFill>
                <a:latin typeface="Helvetica" charset="0"/>
                <a:cs typeface="Helvetica" charset="0"/>
                <a:hlinkClick r:id="rId6"/>
              </a:rPr>
              <a:t>https://blog.da2k.com.br/2015/02/08/aprenda-markdown</a:t>
            </a:r>
            <a:r>
              <a:rPr lang="pt-BR" sz="2800" dirty="0" smtClean="0">
                <a:solidFill>
                  <a:srgbClr val="000000"/>
                </a:solidFill>
                <a:latin typeface="Helvetica" charset="0"/>
                <a:cs typeface="Helvetica" charset="0"/>
                <a:hlinkClick r:id="rId6"/>
              </a:rPr>
              <a:t>/</a:t>
            </a:r>
            <a:endParaRPr lang="pt-BR" sz="2800" dirty="0" smtClean="0">
              <a:solidFill>
                <a:srgbClr val="000000"/>
              </a:solidFill>
              <a:latin typeface="Helvetica" charset="0"/>
              <a:cs typeface="Helvetica" charset="0"/>
            </a:endParaRPr>
          </a:p>
          <a:p>
            <a:pPr algn="just">
              <a:lnSpc>
                <a:spcPct val="150000"/>
              </a:lnSpc>
              <a:buClr>
                <a:srgbClr val="000000"/>
              </a:buClr>
              <a:buSzPct val="100000"/>
              <a:buFont typeface="Verdana" charset="0"/>
              <a:buNone/>
            </a:pPr>
            <a:endParaRPr lang="pt-BR" sz="2800" dirty="0">
              <a:solidFill>
                <a:srgbClr val="000000"/>
              </a:solidFill>
              <a:latin typeface="Helvetica" charset="0"/>
              <a:cs typeface="Helvetica" charset="0"/>
            </a:endParaRPr>
          </a:p>
        </p:txBody>
      </p:sp>
      <p:sp>
        <p:nvSpPr>
          <p:cNvPr id="15373" name="Text Box 7"/>
          <p:cNvSpPr txBox="1">
            <a:spLocks noChangeArrowheads="1"/>
          </p:cNvSpPr>
          <p:nvPr/>
        </p:nvSpPr>
        <p:spPr bwMode="auto">
          <a:xfrm>
            <a:off x="16076613" y="37822188"/>
            <a:ext cx="12384087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2060" tIns="53071" rIns="102060" bIns="53071"/>
          <a:lstStyle>
            <a:lvl1pPr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just">
              <a:lnSpc>
                <a:spcPct val="150000"/>
              </a:lnSpc>
              <a:buClr>
                <a:srgbClr val="000000"/>
              </a:buClr>
              <a:buSzPct val="100000"/>
              <a:buFont typeface="Verdana" charset="0"/>
              <a:buNone/>
            </a:pPr>
            <a:endParaRPr lang="en-US" sz="2800">
              <a:solidFill>
                <a:srgbClr val="000000"/>
              </a:solidFill>
              <a:latin typeface="Helvetica" charset="0"/>
              <a:cs typeface="Helvetica" charset="0"/>
            </a:endParaRPr>
          </a:p>
        </p:txBody>
      </p:sp>
      <p:sp>
        <p:nvSpPr>
          <p:cNvPr id="15374" name="Rectangle 3"/>
          <p:cNvSpPr>
            <a:spLocks noChangeArrowheads="1"/>
          </p:cNvSpPr>
          <p:nvPr/>
        </p:nvSpPr>
        <p:spPr bwMode="auto">
          <a:xfrm>
            <a:off x="522363" y="449263"/>
            <a:ext cx="29092525" cy="662540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defTabSz="4176713"/>
            <a:r>
              <a:rPr lang="en-US" dirty="0" smtClean="0"/>
              <a:t>THE BATTLE FOR THE BRAIN</a:t>
            </a:r>
            <a:endParaRPr lang="en-US" dirty="0"/>
          </a:p>
        </p:txBody>
      </p:sp>
      <p:sp>
        <p:nvSpPr>
          <p:cNvPr id="16" name="Text Box 7"/>
          <p:cNvSpPr txBox="1">
            <a:spLocks noChangeArrowheads="1"/>
          </p:cNvSpPr>
          <p:nvPr/>
        </p:nvSpPr>
        <p:spPr bwMode="auto">
          <a:xfrm>
            <a:off x="16048269" y="10937716"/>
            <a:ext cx="13627100" cy="626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2060" tIns="53071" rIns="102060" bIns="53071"/>
          <a:lstStyle>
            <a:lvl1pPr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just">
              <a:lnSpc>
                <a:spcPct val="150000"/>
              </a:lnSpc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pt-BR" sz="28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Para o desenvolviment</a:t>
            </a:r>
            <a:r>
              <a:rPr lang="pt-BR" sz="28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o do jogo, foi utilizado a linguagem de programação Lua, juntamente com a </a:t>
            </a:r>
            <a:r>
              <a:rPr lang="pt-BR" sz="2800" dirty="0" err="1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Engine</a:t>
            </a:r>
            <a:r>
              <a:rPr lang="pt-BR" sz="28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Corona. O jogo teve inicio com o esboço do projeto , onde foi feito as artes iniciais o jogo e o enredo, em seguida iniciou-se o desenvolvimento do jogo em paralelo com os estudos da tecnologia utilizada , os principais desafios foram relacionados ao funcionamento de algumas técnicas do Corona, como por exemplo o Composer , dificuldades também em manter a ideia inicial , pois o desenvolvimento de fato do game, se difere muito do esboço.</a:t>
            </a:r>
            <a:endParaRPr lang="pt-BR" sz="2800" dirty="0" smtClean="0">
              <a:solidFill>
                <a:srgbClr val="000000"/>
              </a:solidFill>
              <a:latin typeface="Helvetica" charset="0"/>
              <a:cs typeface="Helvetica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106" y="18223813"/>
            <a:ext cx="11048522" cy="5699488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5001" y="18231867"/>
            <a:ext cx="10517442" cy="5641088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44443" y="18180689"/>
            <a:ext cx="10058400" cy="565785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47969" y="20336898"/>
            <a:ext cx="9735900" cy="5476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707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 padrã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17671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8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17671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8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Capsules</Template>
  <TotalTime>1822</TotalTime>
  <Words>232</Words>
  <Application>Microsoft Office PowerPoint</Application>
  <PresentationFormat>Personalizar</PresentationFormat>
  <Paragraphs>17</Paragraphs>
  <Slides>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Helvetica</vt:lpstr>
      <vt:lpstr>Verdana</vt:lpstr>
      <vt:lpstr>Design padrão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MET1</dc:creator>
  <cp:lastModifiedBy>Lucas</cp:lastModifiedBy>
  <cp:revision>70</cp:revision>
  <dcterms:created xsi:type="dcterms:W3CDTF">2010-05-03T11:44:14Z</dcterms:created>
  <dcterms:modified xsi:type="dcterms:W3CDTF">2018-10-29T00:19:57Z</dcterms:modified>
</cp:coreProperties>
</file>