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86" r:id="rId2"/>
    <p:sldId id="330" r:id="rId3"/>
    <p:sldId id="379" r:id="rId4"/>
    <p:sldId id="380" r:id="rId5"/>
    <p:sldId id="387" r:id="rId6"/>
    <p:sldId id="388" r:id="rId7"/>
    <p:sldId id="386" r:id="rId8"/>
    <p:sldId id="384" r:id="rId9"/>
    <p:sldId id="397" r:id="rId10"/>
    <p:sldId id="389" r:id="rId11"/>
    <p:sldId id="391" r:id="rId12"/>
    <p:sldId id="395" r:id="rId13"/>
    <p:sldId id="396" r:id="rId14"/>
    <p:sldId id="399" r:id="rId15"/>
    <p:sldId id="400" r:id="rId16"/>
    <p:sldId id="401" r:id="rId17"/>
    <p:sldId id="374" r:id="rId18"/>
    <p:sldId id="283" r:id="rId19"/>
    <p:sldId id="284" r:id="rId20"/>
    <p:sldId id="294" r:id="rId21"/>
    <p:sldId id="285" r:id="rId22"/>
    <p:sldId id="288" r:id="rId23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5">
        <a:lumMod val="50000"/>
      </a:scheme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>
      <p:cViewPr varScale="1">
        <p:scale>
          <a:sx n="104" d="100"/>
          <a:sy n="104" d="100"/>
        </p:scale>
        <p:origin x="210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5CE50689-46BD-447C-B07B-A72ABE62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A0F89CF2-590B-4F5D-B1F6-40C32E231EB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27325" y="-13203238"/>
            <a:ext cx="18640425" cy="139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BB0B0DB-02D6-4BD0-8B3A-991B0B32D4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6900" cy="460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98A22879-277D-4C0A-AD6D-9C730905A9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D0D03F-1717-40D3-A18C-7A8FE749D3D9}" type="slidenum">
              <a:rPr lang="cs-CZ" altLang="pt-BR" sz="13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cs-CZ" altLang="pt-BR" sz="1300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D319CFEE-FC67-4EE3-A295-ECA162C5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730250"/>
            <a:ext cx="517207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7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607F7B1-8FC6-4F75-9AA3-0C2401E35C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5175" cy="4316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98A6B9E-BAA0-40FB-8729-4F2875EFB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155CCFA-C10E-491B-8C6C-2D6B549A3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043825B0-9E07-41E3-846A-1BBD4E094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4B05B2D-AA92-4AD5-A5EA-D60FD58FD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688684F9-38D8-4E78-8816-487614412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CCAFEED-B6A1-4B5D-B243-C32B0666D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000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CDA2CBEC-B597-41D5-B6CE-42C0EFE28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F3C17C-B279-4E9F-9075-B54B3ABD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456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CDA2CBEC-B597-41D5-B6CE-42C0EFE28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F3C17C-B279-4E9F-9075-B54B3ABD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57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CDA2CBEC-B597-41D5-B6CE-42C0EFE28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F3C17C-B279-4E9F-9075-B54B3ABD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815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CDA2CBEC-B597-41D5-B6CE-42C0EFE28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F3C17C-B279-4E9F-9075-B54B3ABD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079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04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40049D03-B0DA-43C9-9459-584E61945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7E2461A-38AA-4515-A8F2-0350CB5E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57079483-8AEF-42B4-AF36-9FBB0F14B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427325" y="-13203238"/>
            <a:ext cx="186420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BC6C8A-DA05-426B-B90E-8D2728406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37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FD7B4-F4F2-48F6-88C4-90BD654850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9876-1262-4D52-8C93-B84512DB136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5E03B-B7DF-4263-A6B5-4AE2C18F715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B2AD-CD8A-4032-8B43-F53DF92806F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8932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D483E-6085-460A-8A67-EC0CAF460B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229A9-7B46-4A11-884D-971F846311B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76C6C-84EE-4417-9AE9-A85BC8A6E94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CC9CD-4E6B-46B0-8EFA-9A4CDD77B5A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3765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3513" y="463550"/>
            <a:ext cx="1941512" cy="57499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5313" cy="57499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3CEED-5C5F-47CF-BA20-C1E6139595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32604-0297-444C-AB34-4A62A85000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6653D-248C-420B-BE1D-88293446ED0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7875D-B4B5-4DD0-9EC0-627A221BC02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537084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9225" cy="14319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2322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2322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87CC4B-B6DC-468E-A18B-C8EE06E7CD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B44CC0-5CB5-4C4A-B15F-0CE2B22E07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C1158A-0732-4020-AE49-844554C8746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C81B-F0F8-41C1-875F-F1CA3E399EA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5536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11521"/>
            <a:ext cx="8210880" cy="166481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AFAB41-E011-488E-86D3-3FAC3A0B23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3DBFE5-BA12-45BF-9276-09605AD694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3FEF06-6963-4246-AC92-718CB82DB6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34ACE-0D65-43D4-9160-231BB040E4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250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1955D-123A-43E9-BC43-F048496C11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1D625-87C3-4A0C-AED0-02A3BE7764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0E834-0205-4041-ABD9-C136B728998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93C56-EFB1-43E2-81A5-9F46BE33FB8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0887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B7C10-3983-4974-9A45-F1AEBE89F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7210A-ECBE-43E9-85BD-60F9A2C098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70F66-1D8A-4B5E-B0AB-C3AF498484E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C3B35-C003-468D-95D6-DFDC19E83FE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987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23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23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5AAF7F-BF31-40E8-BD25-3F980520CAC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A90DEC3-429D-4FB5-8023-8C80283AFB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5BB29D-65F9-4516-BABB-B1469ED623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0A93-159B-494C-BEE5-8D99B7D9407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80730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EF5458-196F-4211-8027-D14A55AF28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125402-331D-4BD2-8471-9C64BF3AC7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C8FC7BF-9A15-4887-9A8D-8E63FD4C37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051A6-AA71-4AC2-AFD4-F03111F8D50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349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8E331C-12EB-4C91-A96D-F278034EF0A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E6B3F9-4405-4FF9-9CD0-885AF6BC18E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DBFD6-F66B-4FA4-8027-51865A090F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AA175-0D01-4B15-AF96-A2ED48C179F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1750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233BB46-CB1B-4344-B00F-0AA7BA87AB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9060A7-D512-4A64-9C02-1A0FF1B0141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DBFEFF-38B8-459A-9B1D-5EC671641A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4B7BF-71A4-4112-92B7-E674A4F5E5D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747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986BE4-256F-41EF-B723-A1202065D2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8F6B6A-1155-4D3B-98BF-D1ED79E0CCA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1273E37-0FB0-4F9F-9DB8-3B479AA4D7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985A-C69B-4817-9645-33E088C1499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2791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51FD24-048B-4674-8987-B6F7A63ED7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34D281-D5F4-48C7-9096-5C205EA913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DF4CDED-7AAD-4CD4-B7E4-8461FD9AD00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D0E9F-F56C-4F97-B885-A10F4C8C7E8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71543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BEFC0DB-0A3A-4CCA-B5E7-918382656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692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739512C-73DC-44B8-AD0B-47CE9F816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723492-7F1E-442B-A4CB-A8CB60E1093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C731139-D873-4105-8AD0-5371EF7189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BAF7B35-8D47-4F57-AA4C-4273554AB5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FEE7604-BF58-4422-AE42-2DC7E048352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anose="02020603050405020304" pitchFamily="18" charset="0"/>
        <a:defRPr sz="4400">
          <a:solidFill>
            <a:srgbClr val="4D1D25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anose="02020603050405020304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2pPr>
      <a:lvl3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anose="02020603050405020304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3pPr>
      <a:lvl4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anose="02020603050405020304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4pPr>
      <a:lvl5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anose="02020603050405020304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5pPr>
      <a:lvl6pPr marL="4572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6pPr>
      <a:lvl7pPr marL="9144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7pPr>
      <a:lvl8pPr marL="13716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8pPr>
      <a:lvl9pPr marL="18288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4D1D25"/>
        </a:buClr>
        <a:buSzPct val="100000"/>
        <a:buFont typeface="Times New Roman" pitchFamily="18" charset="0"/>
        <a:defRPr sz="4400">
          <a:solidFill>
            <a:srgbClr val="4D1D25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39725" indent="-339725" algn="l" defTabSz="449263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lnSpc>
          <a:spcPct val="9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fabiana.peres@unioeste.br" TargetMode="External"/><Relationship Id="rId4" Type="http://schemas.openxmlformats.org/officeDocument/2006/relationships/hyperlink" Target="mailto:ffrata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2B3263BE-25AB-40F2-ACB5-03923D462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981001"/>
            <a:ext cx="9144000" cy="3297600"/>
          </a:xfrm>
        </p:spPr>
        <p:txBody>
          <a:bodyPr/>
          <a:lstStyle/>
          <a:p>
            <a:pPr>
              <a:tabLst>
                <a:tab pos="0" algn="l"/>
                <a:tab pos="406044" algn="l"/>
                <a:tab pos="813528" algn="l"/>
                <a:tab pos="1221011" algn="l"/>
                <a:tab pos="1628495" algn="l"/>
                <a:tab pos="2035979" algn="l"/>
                <a:tab pos="2443463" algn="l"/>
                <a:tab pos="2850946" algn="l"/>
                <a:tab pos="3258431" algn="l"/>
                <a:tab pos="3665914" algn="l"/>
                <a:tab pos="4073399" algn="l"/>
                <a:tab pos="4480882" algn="l"/>
                <a:tab pos="4888366" algn="l"/>
                <a:tab pos="5295849" algn="l"/>
                <a:tab pos="5703334" algn="l"/>
                <a:tab pos="6110816" algn="l"/>
                <a:tab pos="6518301" algn="l"/>
                <a:tab pos="6925784" algn="l"/>
                <a:tab pos="7333269" algn="l"/>
                <a:tab pos="7740751" algn="l"/>
                <a:tab pos="8148236" algn="l"/>
              </a:tabLst>
              <a:defRPr/>
            </a:pPr>
            <a:r>
              <a:rPr lang="cs-CZ" altLang="pt-BR" sz="3266" dirty="0"/>
              <a:t>ORGANIZAÇÃO </a:t>
            </a:r>
            <a:r>
              <a:rPr lang="en-US" altLang="pt-BR" sz="3266" dirty="0"/>
              <a:t>E </a:t>
            </a:r>
            <a:r>
              <a:rPr lang="cs-CZ" altLang="pt-BR" sz="3266" dirty="0"/>
              <a:t>ARQUITETURA DE COMPUTADORES</a:t>
            </a:r>
            <a:br>
              <a:rPr lang="cs-CZ" altLang="pt-BR" sz="2903" dirty="0"/>
            </a:br>
            <a:br>
              <a:rPr lang="en-US" altLang="pt-BR" sz="2903" dirty="0"/>
            </a:br>
            <a:r>
              <a:rPr lang="pt-BR" altLang="en-US" sz="2903" b="1" dirty="0"/>
              <a:t>Arquitetura</a:t>
            </a:r>
            <a:r>
              <a:rPr lang="pt-BR" altLang="en-US" sz="2903" dirty="0"/>
              <a:t> RISC-V</a:t>
            </a:r>
            <a:br>
              <a:rPr lang="en-US" altLang="pt-BR" sz="3266" dirty="0"/>
            </a:br>
            <a:endParaRPr lang="en-US" altLang="pt-BR" sz="1450" dirty="0"/>
          </a:p>
        </p:txBody>
      </p:sp>
      <p:pic>
        <p:nvPicPr>
          <p:cNvPr id="3075" name="Picture 4" descr="Image result for logo unioeste sem fundo">
            <a:extLst>
              <a:ext uri="{FF2B5EF4-FFF2-40B4-BE49-F238E27FC236}">
                <a16:creationId xmlns:a16="http://schemas.microsoft.com/office/drawing/2014/main" id="{A5B31487-CEA7-4EDA-9B59-B452D816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62" b="19215"/>
          <a:stretch>
            <a:fillRect/>
          </a:stretch>
        </p:blipFill>
        <p:spPr bwMode="auto">
          <a:xfrm>
            <a:off x="3875041" y="236520"/>
            <a:ext cx="1284480" cy="93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6A3604E-1DC4-40F7-8D20-1C1025DC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681" y="4408201"/>
            <a:ext cx="6073920" cy="7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468" rIns="0" bIns="0"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4683" lvl="1" indent="0" eaLnBrk="1" hangingPunct="1">
              <a:lnSpc>
                <a:spcPct val="100000"/>
              </a:lnSpc>
              <a:tabLst>
                <a:tab pos="414683" algn="l"/>
                <a:tab pos="1244049" algn="l"/>
                <a:tab pos="2073416" algn="l"/>
                <a:tab pos="2902782" algn="l"/>
                <a:tab pos="3732148" algn="l"/>
                <a:tab pos="4561514" algn="l"/>
                <a:tab pos="5390881" algn="l"/>
                <a:tab pos="6220247" algn="l"/>
                <a:tab pos="7049613" algn="l"/>
                <a:tab pos="7878979" algn="l"/>
                <a:tab pos="8708346" algn="l"/>
                <a:tab pos="9537712" algn="l"/>
              </a:tabLst>
              <a:defRPr/>
            </a:pPr>
            <a:r>
              <a:rPr lang="en-GB" altLang="pt-BR" sz="1814" dirty="0" err="1"/>
              <a:t>Profa</a:t>
            </a:r>
            <a:r>
              <a:rPr lang="en-GB" altLang="pt-BR" sz="1814" dirty="0"/>
              <a:t>. Fabiana F </a:t>
            </a:r>
            <a:r>
              <a:rPr lang="en-GB" altLang="pt-BR" sz="1814" dirty="0" err="1"/>
              <a:t>F</a:t>
            </a:r>
            <a:r>
              <a:rPr lang="en-GB" altLang="pt-BR" sz="1814" dirty="0"/>
              <a:t> Peres: </a:t>
            </a:r>
            <a:r>
              <a:rPr lang="en-GB" altLang="pt-BR" sz="1814" u="sng" dirty="0">
                <a:solidFill>
                  <a:schemeClr val="accent2"/>
                </a:solidFill>
                <a:hlinkClick r:id="rId4"/>
              </a:rPr>
              <a:t>ffrata@gmail.com</a:t>
            </a:r>
            <a:endParaRPr lang="en-GB" altLang="pt-BR" sz="1814" u="sng" dirty="0">
              <a:solidFill>
                <a:schemeClr val="accent2"/>
              </a:solidFill>
            </a:endParaRPr>
          </a:p>
          <a:p>
            <a:pPr marL="2779713" lvl="1" indent="0" eaLnBrk="1" hangingPunct="1">
              <a:lnSpc>
                <a:spcPct val="100000"/>
              </a:lnSpc>
              <a:tabLst>
                <a:tab pos="414338" algn="l"/>
                <a:tab pos="1243013" algn="l"/>
                <a:tab pos="2058988" algn="l"/>
                <a:tab pos="2955925" algn="l"/>
                <a:tab pos="3730625" algn="l"/>
                <a:tab pos="4560888" algn="l"/>
                <a:tab pos="5389563" algn="l"/>
                <a:tab pos="6219825" algn="l"/>
                <a:tab pos="7048500" algn="l"/>
                <a:tab pos="7878763" algn="l"/>
                <a:tab pos="8707438" algn="l"/>
                <a:tab pos="9537700" algn="l"/>
              </a:tabLst>
              <a:defRPr/>
            </a:pPr>
            <a:r>
              <a:rPr lang="en-GB" altLang="pt-BR" sz="1814" u="sng" dirty="0">
                <a:solidFill>
                  <a:schemeClr val="accent2"/>
                </a:solidFill>
                <a:hlinkClick r:id="rId5"/>
              </a:rPr>
              <a:t>fabiana.peres@unioeste.br</a:t>
            </a:r>
            <a:endParaRPr lang="en-GB" altLang="pt-BR" sz="1814" u="sng" dirty="0">
              <a:solidFill>
                <a:schemeClr val="accent2"/>
              </a:solidFill>
            </a:endParaRPr>
          </a:p>
          <a:p>
            <a:pPr marL="414683" lvl="1" indent="0" algn="ctr" eaLnBrk="1" hangingPunct="1">
              <a:lnSpc>
                <a:spcPct val="100000"/>
              </a:lnSpc>
              <a:tabLst>
                <a:tab pos="414683" algn="l"/>
                <a:tab pos="1244049" algn="l"/>
                <a:tab pos="2073416" algn="l"/>
                <a:tab pos="2902782" algn="l"/>
                <a:tab pos="3732148" algn="l"/>
                <a:tab pos="4561514" algn="l"/>
                <a:tab pos="5390881" algn="l"/>
                <a:tab pos="6220247" algn="l"/>
                <a:tab pos="7049613" algn="l"/>
                <a:tab pos="7878979" algn="l"/>
                <a:tab pos="8708346" algn="l"/>
                <a:tab pos="9537712" algn="l"/>
              </a:tabLst>
              <a:defRPr/>
            </a:pPr>
            <a:endParaRPr lang="en-GB" altLang="pt-BR" sz="1450" dirty="0"/>
          </a:p>
          <a:p>
            <a:pPr marL="414683" lvl="1" indent="0" algn="ctr" eaLnBrk="1" hangingPunct="1">
              <a:lnSpc>
                <a:spcPct val="100000"/>
              </a:lnSpc>
              <a:tabLst>
                <a:tab pos="414683" algn="l"/>
                <a:tab pos="1244049" algn="l"/>
                <a:tab pos="2073416" algn="l"/>
                <a:tab pos="2902782" algn="l"/>
                <a:tab pos="3732148" algn="l"/>
                <a:tab pos="4561514" algn="l"/>
                <a:tab pos="5390881" algn="l"/>
                <a:tab pos="6220247" algn="l"/>
                <a:tab pos="7049613" algn="l"/>
                <a:tab pos="7878979" algn="l"/>
                <a:tab pos="8708346" algn="l"/>
                <a:tab pos="9537712" algn="l"/>
              </a:tabLst>
              <a:defRPr/>
            </a:pPr>
            <a:endParaRPr lang="en-GB" altLang="pt-BR" sz="254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23950-DD7C-4E52-858C-3EB9671DA53B}"/>
              </a:ext>
            </a:extLst>
          </p:cNvPr>
          <p:cNvSpPr/>
          <p:nvPr/>
        </p:nvSpPr>
        <p:spPr>
          <a:xfrm>
            <a:off x="3931917" y="6126121"/>
            <a:ext cx="1031051" cy="286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eaLnBrk="1" hangingPunct="1">
              <a:lnSpc>
                <a:spcPct val="87000"/>
              </a:lnSpc>
              <a:buClr>
                <a:srgbClr val="000000"/>
              </a:buClr>
              <a:buSzPct val="100000"/>
              <a:tabLst>
                <a:tab pos="414683" algn="l"/>
                <a:tab pos="1244049" algn="l"/>
                <a:tab pos="2073416" algn="l"/>
                <a:tab pos="2902782" algn="l"/>
                <a:tab pos="3732148" algn="l"/>
                <a:tab pos="4561514" algn="l"/>
                <a:tab pos="5390881" algn="l"/>
                <a:tab pos="6220247" algn="l"/>
                <a:tab pos="7049613" algn="l"/>
                <a:tab pos="7878979" algn="l"/>
                <a:tab pos="8708346" algn="l"/>
                <a:tab pos="9537712" algn="l"/>
              </a:tabLst>
              <a:defRPr/>
            </a:pPr>
            <a:r>
              <a:rPr lang="en-GB" altLang="pt-BR" sz="1450" dirty="0">
                <a:solidFill>
                  <a:schemeClr val="tx1"/>
                </a:solidFill>
              </a:rPr>
              <a:t>23/03/2021</a:t>
            </a:r>
            <a:endParaRPr lang="en-GB" altLang="pt-BR" sz="1814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22">
            <a:extLst>
              <a:ext uri="{FF2B5EF4-FFF2-40B4-BE49-F238E27FC236}">
                <a16:creationId xmlns:a16="http://schemas.microsoft.com/office/drawing/2014/main" id="{F9762FA0-E4B3-4F74-B22C-D74D16A33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93538"/>
              </p:ext>
            </p:extLst>
          </p:nvPr>
        </p:nvGraphicFramePr>
        <p:xfrm>
          <a:off x="251520" y="1862832"/>
          <a:ext cx="49031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45">
                  <a:extLst>
                    <a:ext uri="{9D8B030D-6E8A-4147-A177-3AD203B41FA5}">
                      <a16:colId xmlns:a16="http://schemas.microsoft.com/office/drawing/2014/main" val="324288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714375" indent="0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(Tipo-B)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x22, x23,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13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14375" indent="0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(Tipo-R)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add x19, x20, x21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9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14375" indent="0"/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Tipo-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B)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x0, x0, 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41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Else: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(Tipo-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  <a:sym typeface="Wingdings" panose="05000000000000000000" pitchFamily="2" charset="2"/>
                        </a:rPr>
                        <a:t>R)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sub x19, x20, x21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94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Exit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2408414"/>
                  </a:ext>
                </a:extLst>
              </a:tr>
            </a:tbl>
          </a:graphicData>
        </a:graphic>
      </p:graphicFrame>
      <p:sp>
        <p:nvSpPr>
          <p:cNvPr id="57346" name="Rectangle 1">
            <a:extLst>
              <a:ext uri="{FF2B5EF4-FFF2-40B4-BE49-F238E27FC236}">
                <a16:creationId xmlns:a16="http://schemas.microsoft.com/office/drawing/2014/main" id="{E65CA21D-65E5-465B-9884-A52138076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24" y="177195"/>
            <a:ext cx="3875705" cy="7159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Exemplo</a:t>
            </a:r>
            <a:r>
              <a:rPr lang="en-GB" altLang="pt-BR" b="1" i="1" dirty="0"/>
              <a:t> </a:t>
            </a:r>
            <a:r>
              <a:rPr lang="en-GB" altLang="pt-BR" b="1" i="1" u="sng" dirty="0"/>
              <a:t>if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5F10B88-B3D4-4A43-9126-FF9E99B1E6BE}"/>
              </a:ext>
            </a:extLst>
          </p:cNvPr>
          <p:cNvGraphicFramePr>
            <a:graphicFrameLocks noGrp="1"/>
          </p:cNvGraphicFramePr>
          <p:nvPr/>
        </p:nvGraphicFramePr>
        <p:xfrm>
          <a:off x="5675787" y="78445"/>
          <a:ext cx="341998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256843258"/>
                    </a:ext>
                  </a:extLst>
                </a:gridCol>
                <a:gridCol w="1454277">
                  <a:extLst>
                    <a:ext uri="{9D8B030D-6E8A-4147-A177-3AD203B41FA5}">
                      <a16:colId xmlns:a16="http://schemas.microsoft.com/office/drawing/2014/main" val="2106318139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421963859"/>
                    </a:ext>
                  </a:extLst>
                </a:gridCol>
                <a:gridCol w="845889">
                  <a:extLst>
                    <a:ext uri="{9D8B030D-6E8A-4147-A177-3AD203B41FA5}">
                      <a16:colId xmlns:a16="http://schemas.microsoft.com/office/drawing/2014/main" val="3987771307"/>
                    </a:ext>
                  </a:extLst>
                </a:gridCol>
              </a:tblGrid>
              <a:tr h="141359">
                <a:tc>
                  <a:txBody>
                    <a:bodyPr/>
                    <a:lstStyle/>
                    <a:p>
                      <a:pPr algn="ctr"/>
                      <a:endParaRPr lang="pt-BR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/>
                        <a:t>opcode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funct7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0571"/>
                  </a:ext>
                </a:extLst>
              </a:tr>
              <a:tr h="130559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add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(0110011)</a:t>
                      </a:r>
                      <a:r>
                        <a:rPr lang="pt-BR" sz="1200" i="1" baseline="-25000" dirty="0"/>
                        <a:t>2 </a:t>
                      </a:r>
                      <a:r>
                        <a:rPr lang="pt-BR" sz="1200" i="1" baseline="0" dirty="0"/>
                        <a:t>ou (51)</a:t>
                      </a:r>
                      <a:r>
                        <a:rPr lang="pt-BR" sz="1200" i="1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5975"/>
                  </a:ext>
                </a:extLst>
              </a:tr>
              <a:tr h="144271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/>
                        <a:t>sub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(51)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0100000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5654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0559B42-53F8-477C-9C35-D3898D784D25}"/>
              </a:ext>
            </a:extLst>
          </p:cNvPr>
          <p:cNvSpPr txBox="1"/>
          <p:nvPr/>
        </p:nvSpPr>
        <p:spPr>
          <a:xfrm>
            <a:off x="941335" y="1070744"/>
            <a:ext cx="3493264" cy="6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if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== j)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f = g + h; 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else f = g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PalatinoLinotype-Roman"/>
              </a:rPr>
              <a:t>−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h;</a:t>
            </a:r>
            <a:endParaRPr lang="en-GB" altLang="pt-BR" sz="1800" b="1" dirty="0">
              <a:solidFill>
                <a:schemeClr val="tx1"/>
              </a:solidFill>
            </a:endParaRP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E9FFEE42-3D32-4D68-A95A-D4B7AE9D6A95}"/>
              </a:ext>
            </a:extLst>
          </p:cNvPr>
          <p:cNvSpPr/>
          <p:nvPr/>
        </p:nvSpPr>
        <p:spPr bwMode="auto">
          <a:xfrm>
            <a:off x="2549175" y="1646808"/>
            <a:ext cx="288032" cy="222573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C300E74-0A97-4DFB-ACF6-2A03946D9962}"/>
              </a:ext>
            </a:extLst>
          </p:cNvPr>
          <p:cNvGraphicFramePr>
            <a:graphicFrameLocks noGrp="1"/>
          </p:cNvGraphicFramePr>
          <p:nvPr/>
        </p:nvGraphicFramePr>
        <p:xfrm>
          <a:off x="6518400" y="1219446"/>
          <a:ext cx="252469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256843258"/>
                    </a:ext>
                  </a:extLst>
                </a:gridCol>
                <a:gridCol w="1442974">
                  <a:extLst>
                    <a:ext uri="{9D8B030D-6E8A-4147-A177-3AD203B41FA5}">
                      <a16:colId xmlns:a16="http://schemas.microsoft.com/office/drawing/2014/main" val="210631813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421963859"/>
                    </a:ext>
                  </a:extLst>
                </a:gridCol>
              </a:tblGrid>
              <a:tr h="254208">
                <a:tc>
                  <a:txBody>
                    <a:bodyPr/>
                    <a:lstStyle/>
                    <a:p>
                      <a:pPr algn="ctr"/>
                      <a:endParaRPr lang="pt-BR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/>
                        <a:t>opcode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0571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>
                          <a:solidFill>
                            <a:schemeClr val="tx1"/>
                          </a:solidFill>
                        </a:rPr>
                        <a:t>(1100011)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pt-BR" sz="1200" i="1" baseline="0" dirty="0">
                          <a:solidFill>
                            <a:schemeClr val="tx1"/>
                          </a:solidFill>
                        </a:rPr>
                        <a:t>ou (99)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>
                          <a:solidFill>
                            <a:schemeClr val="tx1"/>
                          </a:solidFill>
                        </a:rPr>
                        <a:t>ou (99)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5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lw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(3)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8145"/>
                  </a:ext>
                </a:extLst>
              </a:tr>
              <a:tr h="131148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sw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(35)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22424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addi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(19)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791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slli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(19)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77050"/>
                  </a:ext>
                </a:extLst>
              </a:tr>
            </a:tbl>
          </a:graphicData>
        </a:graphic>
      </p:graphicFrame>
      <p:graphicFrame>
        <p:nvGraphicFramePr>
          <p:cNvPr id="26" name="Tabela 8">
            <a:extLst>
              <a:ext uri="{FF2B5EF4-FFF2-40B4-BE49-F238E27FC236}">
                <a16:creationId xmlns:a16="http://schemas.microsoft.com/office/drawing/2014/main" id="{41C5336D-8A94-4675-AC82-78804D15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03031"/>
              </p:ext>
            </p:extLst>
          </p:nvPr>
        </p:nvGraphicFramePr>
        <p:xfrm>
          <a:off x="1087691" y="4293096"/>
          <a:ext cx="6551359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22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20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51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20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51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096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E65CA21D-65E5-465B-9884-A52138076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24" y="177195"/>
            <a:ext cx="3875705" cy="7159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Exemplo</a:t>
            </a:r>
            <a:r>
              <a:rPr lang="en-GB" altLang="pt-BR" b="1" i="1" dirty="0"/>
              <a:t> </a:t>
            </a:r>
            <a:r>
              <a:rPr lang="en-GB" altLang="pt-BR" b="1" i="1" u="sng" dirty="0"/>
              <a:t>while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559B42-53F8-477C-9C35-D3898D784D25}"/>
              </a:ext>
            </a:extLst>
          </p:cNvPr>
          <p:cNvSpPr txBox="1"/>
          <p:nvPr/>
        </p:nvSpPr>
        <p:spPr>
          <a:xfrm>
            <a:off x="158642" y="867001"/>
            <a:ext cx="3493264" cy="35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while (save[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]==k)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+=1;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4D4734E-6F54-4872-AD7E-FB3B5070A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25953"/>
              </p:ext>
            </p:extLst>
          </p:nvPr>
        </p:nvGraphicFramePr>
        <p:xfrm>
          <a:off x="-59025" y="4535760"/>
          <a:ext cx="2470785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520702457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93894867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r"/>
                      <a:endParaRPr lang="pt-BR" sz="14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652037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pt-BR" sz="1400" b="1" i="0" dirty="0"/>
                        <a:t>2000+(i*4)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</a:t>
                      </a:r>
                      <a:r>
                        <a:rPr lang="pt-BR" sz="14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  <a:endParaRPr lang="pt-BR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319571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pt-BR" sz="1400" b="1" i="0"/>
                        <a:t>...</a:t>
                      </a:r>
                      <a:endParaRPr lang="pt-BR" sz="14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077502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pt-BR" sz="1400" b="1" i="0" dirty="0"/>
                        <a:t>2012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</a:t>
                      </a:r>
                      <a:r>
                        <a:rPr lang="pt-BR" sz="14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pt-BR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180888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pt-BR" sz="1400" b="1" i="0" dirty="0"/>
                        <a:t>2008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</a:t>
                      </a:r>
                      <a:r>
                        <a:rPr lang="pt-BR" sz="14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  <a:endParaRPr lang="pt-BR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135562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pt-BR" sz="1400" b="1" i="0" dirty="0"/>
                        <a:t>x25+(1*4)=2004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save[1]</a:t>
                      </a:r>
                      <a:endParaRPr lang="pt-BR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602637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pt-BR" sz="1400" b="1" i="0" dirty="0"/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</a:t>
                      </a:r>
                      <a:r>
                        <a:rPr lang="pt-BR" sz="14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550110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BB08CC-6F92-4D70-8D4B-5C8A8186C7EB}"/>
              </a:ext>
            </a:extLst>
          </p:cNvPr>
          <p:cNvSpPr txBox="1"/>
          <p:nvPr/>
        </p:nvSpPr>
        <p:spPr>
          <a:xfrm>
            <a:off x="179512" y="1268760"/>
            <a:ext cx="5639537" cy="126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just" eaLnBrk="1" hangingPunct="1">
              <a:lnSpc>
                <a:spcPct val="95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000" dirty="0" err="1">
                <a:solidFill>
                  <a:schemeClr val="tx1"/>
                </a:solidFill>
              </a:rPr>
              <a:t>considere</a:t>
            </a:r>
            <a:r>
              <a:rPr lang="en-GB" altLang="pt-BR" sz="2000" dirty="0">
                <a:solidFill>
                  <a:schemeClr val="tx1"/>
                </a:solidFill>
              </a:rPr>
              <a:t> que as </a:t>
            </a:r>
            <a:r>
              <a:rPr lang="en-GB" altLang="pt-BR" sz="2000" dirty="0" err="1">
                <a:solidFill>
                  <a:schemeClr val="tx1"/>
                </a:solidFill>
              </a:rPr>
              <a:t>variáveis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i</a:t>
            </a:r>
            <a:r>
              <a:rPr lang="en-GB" altLang="pt-BR" sz="2000" dirty="0">
                <a:solidFill>
                  <a:schemeClr val="tx1"/>
                </a:solidFill>
              </a:rPr>
              <a:t> e k </a:t>
            </a:r>
            <a:r>
              <a:rPr lang="en-GB" altLang="pt-BR" sz="2000" dirty="0" err="1">
                <a:solidFill>
                  <a:schemeClr val="tx1"/>
                </a:solidFill>
              </a:rPr>
              <a:t>estão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armazenadas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nos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registradores</a:t>
            </a:r>
            <a:r>
              <a:rPr lang="en-GB" altLang="pt-BR" sz="2000" dirty="0">
                <a:solidFill>
                  <a:schemeClr val="tx1"/>
                </a:solidFill>
              </a:rPr>
              <a:t> x22, x24 </a:t>
            </a:r>
            <a:r>
              <a:rPr lang="en-GB" altLang="pt-BR" sz="2000" dirty="0" err="1">
                <a:solidFill>
                  <a:schemeClr val="tx1"/>
                </a:solidFill>
              </a:rPr>
              <a:t>respectivamente</a:t>
            </a:r>
            <a:r>
              <a:rPr lang="en-GB" altLang="pt-BR" sz="2000" dirty="0">
                <a:solidFill>
                  <a:schemeClr val="tx1"/>
                </a:solidFill>
              </a:rPr>
              <a:t> e a base/</a:t>
            </a:r>
            <a:r>
              <a:rPr lang="en-GB" altLang="pt-BR" sz="2000" dirty="0" err="1">
                <a:solidFill>
                  <a:schemeClr val="tx1"/>
                </a:solidFill>
              </a:rPr>
              <a:t>seguimento</a:t>
            </a:r>
            <a:r>
              <a:rPr lang="en-GB" altLang="pt-BR" sz="2000" dirty="0">
                <a:solidFill>
                  <a:schemeClr val="tx1"/>
                </a:solidFill>
              </a:rPr>
              <a:t> do </a:t>
            </a:r>
            <a:r>
              <a:rPr lang="en-GB" altLang="pt-BR" sz="2000" dirty="0" err="1">
                <a:solidFill>
                  <a:schemeClr val="tx1"/>
                </a:solidFill>
              </a:rPr>
              <a:t>vetor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en-GB" altLang="pt-BR" sz="2000" dirty="0" err="1">
                <a:solidFill>
                  <a:schemeClr val="tx1"/>
                </a:solidFill>
              </a:rPr>
              <a:t>encontra</a:t>
            </a:r>
            <a:r>
              <a:rPr lang="en-GB" altLang="pt-BR" sz="2000" dirty="0">
                <a:solidFill>
                  <a:schemeClr val="tx1"/>
                </a:solidFill>
              </a:rPr>
              <a:t>-se no </a:t>
            </a:r>
            <a:r>
              <a:rPr lang="en-GB" altLang="pt-BR" sz="2000" dirty="0" err="1">
                <a:solidFill>
                  <a:schemeClr val="tx1"/>
                </a:solidFill>
              </a:rPr>
              <a:t>registrador</a:t>
            </a:r>
            <a:r>
              <a:rPr lang="en-GB" altLang="pt-BR" sz="2000" dirty="0">
                <a:solidFill>
                  <a:schemeClr val="tx1"/>
                </a:solidFill>
              </a:rPr>
              <a:t> x25</a:t>
            </a:r>
            <a:endParaRPr lang="en-GB" altLang="pt-BR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9A1BE56-5540-497F-BA94-4104E2EA7CD4}"/>
              </a:ext>
            </a:extLst>
          </p:cNvPr>
          <p:cNvSpPr txBox="1"/>
          <p:nvPr/>
        </p:nvSpPr>
        <p:spPr>
          <a:xfrm>
            <a:off x="4364588" y="2204864"/>
            <a:ext cx="1287532" cy="35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X25=2000</a:t>
            </a:r>
            <a:endParaRPr lang="en-US" sz="1800" b="1" dirty="0">
              <a:solidFill>
                <a:schemeClr val="tx1"/>
              </a:solidFill>
              <a:latin typeface="CourierNewPSMT"/>
            </a:endParaRPr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37E9363F-6F88-4B07-9ED3-3B1887BB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37059"/>
              </p:ext>
            </p:extLst>
          </p:nvPr>
        </p:nvGraphicFramePr>
        <p:xfrm>
          <a:off x="6631877" y="44624"/>
          <a:ext cx="2476627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  <a:gridCol w="636397">
                  <a:extLst>
                    <a:ext uri="{9D8B030D-6E8A-4147-A177-3AD203B41FA5}">
                      <a16:colId xmlns:a16="http://schemas.microsoft.com/office/drawing/2014/main" val="252189866"/>
                    </a:ext>
                  </a:extLst>
                </a:gridCol>
              </a:tblGrid>
              <a:tr h="267750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6060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2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0215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  <a:endParaRPr lang="en-US" sz="12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2230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297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8476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54473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92474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slli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rd,rs1,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2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40630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9509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02463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2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477"/>
                  </a:ext>
                </a:extLst>
              </a:tr>
              <a:tr h="2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2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95532"/>
                  </a:ext>
                </a:extLst>
              </a:tr>
            </a:tbl>
          </a:graphicData>
        </a:graphic>
      </p:graphicFrame>
      <p:graphicFrame>
        <p:nvGraphicFramePr>
          <p:cNvPr id="19" name="Tabela 8">
            <a:extLst>
              <a:ext uri="{FF2B5EF4-FFF2-40B4-BE49-F238E27FC236}">
                <a16:creationId xmlns:a16="http://schemas.microsoft.com/office/drawing/2014/main" id="{B9932C5D-E87A-4764-AA1C-B6BC751A2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86406"/>
              </p:ext>
            </p:extLst>
          </p:nvPr>
        </p:nvGraphicFramePr>
        <p:xfrm>
          <a:off x="2543369" y="4509120"/>
          <a:ext cx="6551359" cy="21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/>
                        <a:t>imm</a:t>
                      </a:r>
                      <a:r>
                        <a:rPr lang="pt-BR" sz="1400" i="1" dirty="0"/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[4:0]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[12]|</a:t>
                      </a:r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[4:1]|imm[11]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b="0" i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[31-12]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Tipo-J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[20]|</a:t>
                      </a:r>
                      <a:r>
                        <a:rPr lang="pt-BR" sz="1200" b="0" i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[10:1]|</a:t>
                      </a:r>
                      <a:r>
                        <a:rPr lang="pt-BR" sz="1200" b="0" i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[11]|</a:t>
                      </a:r>
                      <a:r>
                        <a:rPr lang="pt-BR" sz="1200" b="0" i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398149-E911-492B-A332-9EE5FEF54B38}"/>
              </a:ext>
            </a:extLst>
          </p:cNvPr>
          <p:cNvSpPr txBox="1"/>
          <p:nvPr/>
        </p:nvSpPr>
        <p:spPr>
          <a:xfrm>
            <a:off x="421407" y="2533786"/>
            <a:ext cx="3862561" cy="1937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LOOP:slli,x10,x22,2 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add x10,x10,x25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lw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x9,0(x10)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bne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x9, x24,EXIT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addi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x22, x22, 1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beq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x0,x0,LOOP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3958044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E65CA21D-65E5-465B-9884-A52138076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24" y="177195"/>
            <a:ext cx="3875705" cy="7159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Exemplo</a:t>
            </a:r>
            <a:r>
              <a:rPr lang="en-GB" altLang="pt-BR" b="1" i="1" dirty="0"/>
              <a:t> </a:t>
            </a:r>
            <a:r>
              <a:rPr lang="en-GB" altLang="pt-BR" b="1" i="1" u="sng" dirty="0"/>
              <a:t>while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559B42-53F8-477C-9C35-D3898D784D25}"/>
              </a:ext>
            </a:extLst>
          </p:cNvPr>
          <p:cNvSpPr txBox="1"/>
          <p:nvPr/>
        </p:nvSpPr>
        <p:spPr>
          <a:xfrm>
            <a:off x="5364088" y="68535"/>
            <a:ext cx="3493264" cy="35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while (save[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]==k)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+=1;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976C68-A10A-485F-8CF4-8D19E5070945}"/>
              </a:ext>
            </a:extLst>
          </p:cNvPr>
          <p:cNvSpPr txBox="1"/>
          <p:nvPr/>
        </p:nvSpPr>
        <p:spPr>
          <a:xfrm>
            <a:off x="5264310" y="620688"/>
            <a:ext cx="3772186" cy="1937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LOOP: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slli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x10,x22,2 	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(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CourierNewPSMT"/>
              </a:rPr>
              <a:t>I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add x10,x10,x25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(R)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lw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x9,0(x10)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(I)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bne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x9, x24,EXIT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(B)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addi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x22, x22, 1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(I)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beq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x0,x0,LOOP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(B)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EXIT:</a:t>
            </a:r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9E237A05-7AA0-4927-8C20-280D0654CB01}"/>
              </a:ext>
            </a:extLst>
          </p:cNvPr>
          <p:cNvSpPr/>
          <p:nvPr/>
        </p:nvSpPr>
        <p:spPr bwMode="auto">
          <a:xfrm>
            <a:off x="6804247" y="398286"/>
            <a:ext cx="360040" cy="258839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C014B47-646F-4C1D-A490-DCD12170D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64337"/>
              </p:ext>
            </p:extLst>
          </p:nvPr>
        </p:nvGraphicFramePr>
        <p:xfrm>
          <a:off x="1043608" y="980728"/>
          <a:ext cx="328561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256843258"/>
                    </a:ext>
                  </a:extLst>
                </a:gridCol>
                <a:gridCol w="1454277">
                  <a:extLst>
                    <a:ext uri="{9D8B030D-6E8A-4147-A177-3AD203B41FA5}">
                      <a16:colId xmlns:a16="http://schemas.microsoft.com/office/drawing/2014/main" val="2106318139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42196385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987771307"/>
                    </a:ext>
                  </a:extLst>
                </a:gridCol>
              </a:tblGrid>
              <a:tr h="141359">
                <a:tc>
                  <a:txBody>
                    <a:bodyPr/>
                    <a:lstStyle/>
                    <a:p>
                      <a:pPr algn="ctr"/>
                      <a:endParaRPr lang="pt-BR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/>
                        <a:t>opcode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funct7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0571"/>
                  </a:ext>
                </a:extLst>
              </a:tr>
              <a:tr h="130559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add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(0110011)</a:t>
                      </a:r>
                      <a:r>
                        <a:rPr lang="pt-BR" sz="1200" i="1" baseline="-25000" dirty="0"/>
                        <a:t>2 </a:t>
                      </a:r>
                      <a:r>
                        <a:rPr lang="pt-BR" sz="1200" i="1" baseline="0" dirty="0"/>
                        <a:t>ou (51)</a:t>
                      </a:r>
                      <a:r>
                        <a:rPr lang="pt-BR" sz="1200" i="1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5975"/>
                  </a:ext>
                </a:extLst>
              </a:tr>
              <a:tr h="144271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/>
                        <a:t>sub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(51)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0100000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565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AAD1EE4-9064-414E-93AE-225A0485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58140"/>
              </p:ext>
            </p:extLst>
          </p:nvPr>
        </p:nvGraphicFramePr>
        <p:xfrm>
          <a:off x="175095" y="1988840"/>
          <a:ext cx="252469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256843258"/>
                    </a:ext>
                  </a:extLst>
                </a:gridCol>
                <a:gridCol w="1442974">
                  <a:extLst>
                    <a:ext uri="{9D8B030D-6E8A-4147-A177-3AD203B41FA5}">
                      <a16:colId xmlns:a16="http://schemas.microsoft.com/office/drawing/2014/main" val="210631813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421963859"/>
                    </a:ext>
                  </a:extLst>
                </a:gridCol>
              </a:tblGrid>
              <a:tr h="254208">
                <a:tc>
                  <a:txBody>
                    <a:bodyPr/>
                    <a:lstStyle/>
                    <a:p>
                      <a:pPr algn="ctr"/>
                      <a:endParaRPr lang="pt-BR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/>
                        <a:t>opcode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0571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>
                          <a:solidFill>
                            <a:schemeClr val="tx1"/>
                          </a:solidFill>
                        </a:rPr>
                        <a:t>(1100011)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pt-BR" sz="1200" i="1" baseline="0" dirty="0">
                          <a:solidFill>
                            <a:schemeClr val="tx1"/>
                          </a:solidFill>
                        </a:rPr>
                        <a:t>ou (99)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>
                          <a:solidFill>
                            <a:schemeClr val="tx1"/>
                          </a:solidFill>
                        </a:rPr>
                        <a:t>ou (99)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5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lw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(3)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8145"/>
                  </a:ext>
                </a:extLst>
              </a:tr>
              <a:tr h="131148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sw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(35)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22424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addi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(19)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791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slli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(19)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77050"/>
                  </a:ext>
                </a:extLst>
              </a:tr>
            </a:tbl>
          </a:graphicData>
        </a:graphic>
      </p:graphicFrame>
      <p:graphicFrame>
        <p:nvGraphicFramePr>
          <p:cNvPr id="14" name="Tabela 8">
            <a:extLst>
              <a:ext uri="{FF2B5EF4-FFF2-40B4-BE49-F238E27FC236}">
                <a16:creationId xmlns:a16="http://schemas.microsoft.com/office/drawing/2014/main" id="{1412AF61-B67B-4BE8-B88D-90BA2E293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22068"/>
              </p:ext>
            </p:extLst>
          </p:nvPr>
        </p:nvGraphicFramePr>
        <p:xfrm>
          <a:off x="35496" y="4771952"/>
          <a:ext cx="9036761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2578418">
                  <a:extLst>
                    <a:ext uri="{9D8B030D-6E8A-4147-A177-3AD203B41FA5}">
                      <a16:colId xmlns:a16="http://schemas.microsoft.com/office/drawing/2014/main" val="1142020599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LOOP:slli,x10,x22,2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pt-BR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add x10,x10,x25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pt-BR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45419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x9,0(x10)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pt-BR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677516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x9, x24,EXIT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pt-BR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x22, x22, 1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pt-BR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x0,x0,LOOP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funct3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/>
                        <a:t>constante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pt-BR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5412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E65CA21D-65E5-465B-9884-A52138076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24" y="177195"/>
            <a:ext cx="3875705" cy="7159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Exemplo</a:t>
            </a:r>
            <a:r>
              <a:rPr lang="en-GB" altLang="pt-BR" b="1" i="1" dirty="0"/>
              <a:t> </a:t>
            </a:r>
            <a:r>
              <a:rPr lang="en-GB" altLang="pt-BR" b="1" i="1" u="sng" dirty="0"/>
              <a:t>while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559B42-53F8-477C-9C35-D3898D784D25}"/>
              </a:ext>
            </a:extLst>
          </p:cNvPr>
          <p:cNvSpPr txBox="1"/>
          <p:nvPr/>
        </p:nvSpPr>
        <p:spPr>
          <a:xfrm>
            <a:off x="5364088" y="68535"/>
            <a:ext cx="3493264" cy="35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while (save[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]==k)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+=1;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976C68-A10A-485F-8CF4-8D19E5070945}"/>
              </a:ext>
            </a:extLst>
          </p:cNvPr>
          <p:cNvSpPr txBox="1"/>
          <p:nvPr/>
        </p:nvSpPr>
        <p:spPr>
          <a:xfrm>
            <a:off x="5264310" y="620688"/>
            <a:ext cx="3772186" cy="1937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LOOP: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slli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x10,x22,2 	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(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CourierNewPSMT"/>
              </a:rPr>
              <a:t>I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add x10,x10,x25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(R)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lw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x9,0(x10)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(I)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bne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x9, x24,EXIT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(B)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addi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x22, x22, 1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(I)</a:t>
            </a:r>
          </a:p>
          <a:p>
            <a:pPr marL="714375"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3143250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NewPSMT"/>
              </a:rPr>
              <a:t>beq</a:t>
            </a: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 x0,x0,LOOP 	</a:t>
            </a:r>
            <a:r>
              <a:rPr lang="en-US" sz="1800" b="1" dirty="0">
                <a:solidFill>
                  <a:srgbClr val="FF0000"/>
                </a:solidFill>
                <a:latin typeface="CourierNewPSMT"/>
              </a:rPr>
              <a:t>(B)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NewPSMT"/>
              </a:rPr>
              <a:t>EXIT:</a:t>
            </a:r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9E237A05-7AA0-4927-8C20-280D0654CB01}"/>
              </a:ext>
            </a:extLst>
          </p:cNvPr>
          <p:cNvSpPr/>
          <p:nvPr/>
        </p:nvSpPr>
        <p:spPr bwMode="auto">
          <a:xfrm>
            <a:off x="6804247" y="398286"/>
            <a:ext cx="360040" cy="258839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C014B47-646F-4C1D-A490-DCD12170DEA3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980728"/>
          <a:ext cx="328561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256843258"/>
                    </a:ext>
                  </a:extLst>
                </a:gridCol>
                <a:gridCol w="1454277">
                  <a:extLst>
                    <a:ext uri="{9D8B030D-6E8A-4147-A177-3AD203B41FA5}">
                      <a16:colId xmlns:a16="http://schemas.microsoft.com/office/drawing/2014/main" val="2106318139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42196385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987771307"/>
                    </a:ext>
                  </a:extLst>
                </a:gridCol>
              </a:tblGrid>
              <a:tr h="141359">
                <a:tc>
                  <a:txBody>
                    <a:bodyPr/>
                    <a:lstStyle/>
                    <a:p>
                      <a:pPr algn="ctr"/>
                      <a:endParaRPr lang="pt-BR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/>
                        <a:t>opcode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funct7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0571"/>
                  </a:ext>
                </a:extLst>
              </a:tr>
              <a:tr h="130559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add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(0110011)</a:t>
                      </a:r>
                      <a:r>
                        <a:rPr lang="pt-BR" sz="1200" i="1" baseline="-25000" dirty="0"/>
                        <a:t>2 </a:t>
                      </a:r>
                      <a:r>
                        <a:rPr lang="pt-BR" sz="1200" i="1" baseline="0" dirty="0"/>
                        <a:t>ou (51)</a:t>
                      </a:r>
                      <a:r>
                        <a:rPr lang="pt-BR" sz="1200" i="1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5975"/>
                  </a:ext>
                </a:extLst>
              </a:tr>
              <a:tr h="144271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/>
                        <a:t>sub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(51)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0100000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565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AAD1EE4-9064-414E-93AE-225A048597E8}"/>
              </a:ext>
            </a:extLst>
          </p:cNvPr>
          <p:cNvGraphicFramePr>
            <a:graphicFrameLocks noGrp="1"/>
          </p:cNvGraphicFramePr>
          <p:nvPr/>
        </p:nvGraphicFramePr>
        <p:xfrm>
          <a:off x="175095" y="1988840"/>
          <a:ext cx="252469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256843258"/>
                    </a:ext>
                  </a:extLst>
                </a:gridCol>
                <a:gridCol w="1442974">
                  <a:extLst>
                    <a:ext uri="{9D8B030D-6E8A-4147-A177-3AD203B41FA5}">
                      <a16:colId xmlns:a16="http://schemas.microsoft.com/office/drawing/2014/main" val="210631813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421963859"/>
                    </a:ext>
                  </a:extLst>
                </a:gridCol>
              </a:tblGrid>
              <a:tr h="254208">
                <a:tc>
                  <a:txBody>
                    <a:bodyPr/>
                    <a:lstStyle/>
                    <a:p>
                      <a:pPr algn="ctr"/>
                      <a:endParaRPr lang="pt-BR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/>
                        <a:t>opcode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/>
                        <a:t>funct3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0571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>
                          <a:solidFill>
                            <a:schemeClr val="tx1"/>
                          </a:solidFill>
                        </a:rPr>
                        <a:t>(1100011)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pt-BR" sz="1200" i="1" baseline="0" dirty="0">
                          <a:solidFill>
                            <a:schemeClr val="tx1"/>
                          </a:solidFill>
                        </a:rPr>
                        <a:t>ou (99)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>
                          <a:solidFill>
                            <a:schemeClr val="tx1"/>
                          </a:solidFill>
                        </a:rPr>
                        <a:t>ou (99)</a:t>
                      </a:r>
                      <a:r>
                        <a:rPr lang="pt-BR" sz="1200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5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lw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(3)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8145"/>
                  </a:ext>
                </a:extLst>
              </a:tr>
              <a:tr h="131148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sw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(35)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pt-BR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22424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addi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(19)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791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/>
                        <a:t>slli</a:t>
                      </a:r>
                      <a:endParaRPr lang="pt-BR" sz="1200" b="1" i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(0010011)</a:t>
                      </a:r>
                      <a:r>
                        <a:rPr lang="pt-BR" sz="1200" b="0" i="1" u="none" strike="noStrike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1200" i="1" baseline="0" dirty="0"/>
                        <a:t>ou (19)</a:t>
                      </a:r>
                      <a:r>
                        <a:rPr lang="pt-BR" sz="1200" i="1" baseline="-25000" dirty="0"/>
                        <a:t>10</a:t>
                      </a:r>
                      <a:endParaRPr lang="pt-BR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77050"/>
                  </a:ext>
                </a:extLst>
              </a:tr>
            </a:tbl>
          </a:graphicData>
        </a:graphic>
      </p:graphicFrame>
      <p:graphicFrame>
        <p:nvGraphicFramePr>
          <p:cNvPr id="14" name="Tabela 8">
            <a:extLst>
              <a:ext uri="{FF2B5EF4-FFF2-40B4-BE49-F238E27FC236}">
                <a16:creationId xmlns:a16="http://schemas.microsoft.com/office/drawing/2014/main" id="{1412AF61-B67B-4BE8-B88D-90BA2E293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99110"/>
              </p:ext>
            </p:extLst>
          </p:nvPr>
        </p:nvGraphicFramePr>
        <p:xfrm>
          <a:off x="35496" y="4585672"/>
          <a:ext cx="903676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2578418">
                  <a:extLst>
                    <a:ext uri="{9D8B030D-6E8A-4147-A177-3AD203B41FA5}">
                      <a16:colId xmlns:a16="http://schemas.microsoft.com/office/drawing/2014/main" val="1142020599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LOOP:slli,x10,x22,2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add x10,x10,x25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419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x9,0(x10)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77516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x9, x24,EXIT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x22, x22, 1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0" algn="l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x0,x0,LOOP 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8116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EA43-0682-490C-A583-737A612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Constantes da Instrução</a:t>
            </a:r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AF3D638F-44E8-44C5-8BF9-842745956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13750"/>
              </p:ext>
            </p:extLst>
          </p:nvPr>
        </p:nvGraphicFramePr>
        <p:xfrm>
          <a:off x="1188993" y="1700808"/>
          <a:ext cx="6551359" cy="21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[4:0]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[12]|</a:t>
                      </a:r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[4:1]|imm[11]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[31-12]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Tipo-J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[20]|</a:t>
                      </a:r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[10:1]|</a:t>
                      </a:r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[11]|</a:t>
                      </a:r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28ED0EA6-22C4-427B-A4F8-F595543F8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7363"/>
              </p:ext>
            </p:extLst>
          </p:nvPr>
        </p:nvGraphicFramePr>
        <p:xfrm>
          <a:off x="1264036" y="4329896"/>
          <a:ext cx="669234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277083"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7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5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i="0" dirty="0"/>
                        <a:t>5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3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5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7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9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EA43-0682-490C-A583-737A612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3551"/>
            <a:ext cx="7769225" cy="600850"/>
          </a:xfrm>
        </p:spPr>
        <p:txBody>
          <a:bodyPr/>
          <a:lstStyle/>
          <a:p>
            <a:r>
              <a:rPr lang="pt-BR" b="1" i="1" dirty="0"/>
              <a:t>Constantes da Instrução</a:t>
            </a:r>
          </a:p>
        </p:txBody>
      </p:sp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28ED0EA6-22C4-427B-A4F8-F595543F8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69681"/>
              </p:ext>
            </p:extLst>
          </p:nvPr>
        </p:nvGraphicFramePr>
        <p:xfrm>
          <a:off x="1403648" y="1124744"/>
          <a:ext cx="669234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  <a:endParaRPr lang="pt-BR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277083"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7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5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i="0" dirty="0"/>
                        <a:t>5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3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5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7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FFF452F-5A75-4CE5-9404-0D8A94548EED}"/>
              </a:ext>
            </a:extLst>
          </p:cNvPr>
          <p:cNvSpPr txBox="1"/>
          <p:nvPr/>
        </p:nvSpPr>
        <p:spPr>
          <a:xfrm>
            <a:off x="35496" y="3356992"/>
            <a:ext cx="9073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 se desejássemos carregar uma constante maior do que 20 bits?</a:t>
            </a:r>
          </a:p>
          <a:p>
            <a:r>
              <a:rPr lang="pt-BR" b="1" dirty="0">
                <a:solidFill>
                  <a:schemeClr val="tx1"/>
                </a:solidFill>
              </a:rPr>
              <a:t>Ex.: </a:t>
            </a:r>
            <a:r>
              <a:rPr lang="pt-BR" dirty="0">
                <a:solidFill>
                  <a:schemeClr val="tx1"/>
                </a:solidFill>
              </a:rPr>
              <a:t>constante 3998976 (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LetterGothicStd"/>
              </a:rPr>
              <a:t>1111010000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LetterGothicStd"/>
              </a:rPr>
              <a:t>010100000000)</a:t>
            </a:r>
            <a:r>
              <a:rPr lang="pt-BR" sz="1800" b="0" i="0" u="none" strike="noStrike" baseline="-25000" dirty="0">
                <a:solidFill>
                  <a:schemeClr val="tx1"/>
                </a:solidFill>
                <a:latin typeface="LetterGothicStd"/>
              </a:rPr>
              <a:t>2</a:t>
            </a:r>
            <a:r>
              <a:rPr lang="pt-BR" sz="1800" b="0" i="0" u="none" strike="noStrike" dirty="0">
                <a:solidFill>
                  <a:schemeClr val="tx1"/>
                </a:solidFill>
                <a:latin typeface="LetterGothicStd"/>
              </a:rPr>
              <a:t>?</a:t>
            </a:r>
          </a:p>
          <a:p>
            <a:pPr>
              <a:tabLst>
                <a:tab pos="17907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+mj-lt"/>
              </a:rPr>
              <a:t>Obs.: </a:t>
            </a:r>
            <a:r>
              <a:rPr lang="pt-BR" sz="1800" dirty="0">
                <a:solidFill>
                  <a:srgbClr val="FF0000"/>
                </a:solidFill>
                <a:latin typeface="+mj-lt"/>
              </a:rPr>
              <a:t>ocupa  22 bits</a:t>
            </a:r>
          </a:p>
          <a:p>
            <a:pPr>
              <a:tabLst>
                <a:tab pos="1790700" algn="l"/>
              </a:tabLst>
            </a:pPr>
            <a:endParaRPr lang="pt-BR" sz="1800" b="0" i="0" u="none" strike="noStrike" dirty="0">
              <a:solidFill>
                <a:srgbClr val="FF0000"/>
              </a:solidFill>
              <a:latin typeface="+mj-lt"/>
            </a:endParaRPr>
          </a:p>
          <a:p>
            <a:r>
              <a:rPr lang="pt-BR" dirty="0">
                <a:solidFill>
                  <a:schemeClr val="tx1"/>
                </a:solidFill>
              </a:rPr>
              <a:t>Podemos fazer isso usando a seguinte sequencia de instruções:</a:t>
            </a:r>
          </a:p>
          <a:p>
            <a:pPr>
              <a:tabLst>
                <a:tab pos="1704975" algn="l"/>
              </a:tabLst>
            </a:pPr>
            <a:r>
              <a:rPr lang="pt-BR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pt-BR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x19, 976 </a:t>
            </a:r>
            <a:r>
              <a:rPr lang="pt-BR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//00000000001111010000(constante de 20 bits)</a:t>
            </a:r>
          </a:p>
          <a:p>
            <a:endParaRPr lang="pt-BR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04975" algn="l"/>
              </a:tabLst>
            </a:pPr>
            <a:r>
              <a:rPr lang="it-IT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addi x19, x19, 1280 </a:t>
            </a:r>
            <a:r>
              <a:rPr lang="it-IT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//010100000000</a:t>
            </a:r>
            <a:r>
              <a:rPr lang="pt-BR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(constante de 12 bits)</a:t>
            </a:r>
            <a:endParaRPr lang="pt-BR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E6B94CE-EE49-4C1C-B7C9-2841E057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33494"/>
              </p:ext>
            </p:extLst>
          </p:nvPr>
        </p:nvGraphicFramePr>
        <p:xfrm>
          <a:off x="2195736" y="6226512"/>
          <a:ext cx="6692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543899076"/>
                    </a:ext>
                  </a:extLst>
                </a:gridCol>
                <a:gridCol w="2314269">
                  <a:extLst>
                    <a:ext uri="{9D8B030D-6E8A-4147-A177-3AD203B41FA5}">
                      <a16:colId xmlns:a16="http://schemas.microsoft.com/office/drawing/2014/main" val="3611094175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4037859453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2740918075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195364683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22109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209027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C45FEC-4A19-4B9D-8B3B-00124FCC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79008"/>
              </p:ext>
            </p:extLst>
          </p:nvPr>
        </p:nvGraphicFramePr>
        <p:xfrm>
          <a:off x="2195736" y="5469984"/>
          <a:ext cx="669234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3612019505"/>
                    </a:ext>
                  </a:extLst>
                </a:gridCol>
                <a:gridCol w="3738891">
                  <a:extLst>
                    <a:ext uri="{9D8B030D-6E8A-4147-A177-3AD203B41FA5}">
                      <a16:colId xmlns:a16="http://schemas.microsoft.com/office/drawing/2014/main" val="515781570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164856015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975692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47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9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EA43-0682-490C-A583-737A612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3551"/>
            <a:ext cx="7769225" cy="600850"/>
          </a:xfrm>
        </p:spPr>
        <p:txBody>
          <a:bodyPr/>
          <a:lstStyle/>
          <a:p>
            <a:r>
              <a:rPr lang="pt-BR" b="1" i="1" dirty="0"/>
              <a:t>Constantes da Instrução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FF452F-5A75-4CE5-9404-0D8A94548EED}"/>
              </a:ext>
            </a:extLst>
          </p:cNvPr>
          <p:cNvSpPr txBox="1"/>
          <p:nvPr/>
        </p:nvSpPr>
        <p:spPr>
          <a:xfrm>
            <a:off x="96194" y="2276872"/>
            <a:ext cx="90730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constante 3998976 (</a:t>
            </a:r>
            <a:r>
              <a:rPr lang="pt-BR" sz="1800" dirty="0">
                <a:solidFill>
                  <a:srgbClr val="FF0000"/>
                </a:solidFill>
                <a:latin typeface="LetterGothicStd"/>
              </a:rPr>
              <a:t>0000000000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LetterGothicStd"/>
              </a:rPr>
              <a:t>1111010000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LetterGothicStd"/>
              </a:rPr>
              <a:t>010100000000)</a:t>
            </a:r>
            <a:r>
              <a:rPr lang="pt-BR" sz="1800" b="0" i="0" u="none" strike="noStrike" baseline="-25000" dirty="0">
                <a:solidFill>
                  <a:schemeClr val="tx1"/>
                </a:solidFill>
                <a:latin typeface="LetterGothicStd"/>
              </a:rPr>
              <a:t>2</a:t>
            </a:r>
            <a:r>
              <a:rPr lang="pt-BR" sz="1800" b="0" i="0" u="none" strike="noStrike" dirty="0">
                <a:solidFill>
                  <a:schemeClr val="tx1"/>
                </a:solidFill>
                <a:latin typeface="LetterGothicStd"/>
              </a:rPr>
              <a:t>?</a:t>
            </a:r>
          </a:p>
          <a:p>
            <a:pPr>
              <a:tabLst>
                <a:tab pos="17907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+mj-lt"/>
              </a:rPr>
              <a:t>Obs.: </a:t>
            </a:r>
            <a:r>
              <a:rPr lang="pt-BR" sz="1800" dirty="0">
                <a:solidFill>
                  <a:srgbClr val="FF0000"/>
                </a:solidFill>
                <a:latin typeface="+mj-lt"/>
              </a:rPr>
              <a:t>constante ocupa  22 bits</a:t>
            </a:r>
          </a:p>
          <a:p>
            <a:pPr>
              <a:tabLst>
                <a:tab pos="1790700" algn="l"/>
              </a:tabLst>
            </a:pPr>
            <a:endParaRPr lang="pt-BR" sz="1800" b="0" i="0" u="none" strike="noStrike" dirty="0">
              <a:solidFill>
                <a:srgbClr val="FF0000"/>
              </a:solidFill>
              <a:latin typeface="+mj-lt"/>
            </a:endParaRPr>
          </a:p>
          <a:p>
            <a:pPr>
              <a:tabLst>
                <a:tab pos="990600" algn="l"/>
              </a:tabLst>
            </a:pPr>
            <a:r>
              <a:rPr lang="pt-BR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pt-BR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x19, 976 </a:t>
            </a:r>
            <a:r>
              <a:rPr lang="pt-BR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//00000000001111010000(constante de 20 bits)</a:t>
            </a:r>
          </a:p>
          <a:p>
            <a:pPr>
              <a:tabLst>
                <a:tab pos="990600" algn="l"/>
              </a:tabLst>
            </a:pPr>
            <a:r>
              <a:rPr lang="pt-B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//x19=</a:t>
            </a:r>
            <a:r>
              <a:rPr lang="pt-BR" sz="16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00000000001111010000</a:t>
            </a:r>
            <a:r>
              <a:rPr lang="pt-BR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000000000000(constante de 32 bits)</a:t>
            </a:r>
          </a:p>
          <a:p>
            <a:pPr>
              <a:tabLst>
                <a:tab pos="990600" algn="l"/>
              </a:tabLst>
            </a:pPr>
            <a:r>
              <a:rPr lang="pt-B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//3997696</a:t>
            </a:r>
            <a:endParaRPr lang="pt-BR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990600" algn="l"/>
              </a:tabLst>
            </a:pPr>
            <a:r>
              <a:rPr lang="it-IT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990600" algn="l"/>
              </a:tabLst>
            </a:pPr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x19, x19, 1280 </a:t>
            </a:r>
            <a:r>
              <a:rPr lang="it-IT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//010100000000</a:t>
            </a:r>
            <a:r>
              <a:rPr lang="pt-BR" sz="16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(constante de 12 bits)</a:t>
            </a:r>
          </a:p>
          <a:p>
            <a:pPr>
              <a:tabLst>
                <a:tab pos="990600" algn="l"/>
              </a:tabLst>
            </a:pPr>
            <a:r>
              <a:rPr lang="pt-B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//x19=  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00000000001111010000</a:t>
            </a:r>
            <a:r>
              <a:rPr lang="pt-BR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000000000000+</a:t>
            </a:r>
          </a:p>
          <a:p>
            <a:pPr>
              <a:tabLst>
                <a:tab pos="1885950" algn="l"/>
              </a:tabLst>
            </a:pPr>
            <a:r>
              <a:rPr lang="it-IT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1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00000000000000000000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010100000000</a:t>
            </a:r>
            <a:endParaRPr lang="pt-BR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E6B94CE-EE49-4C1C-B7C9-2841E057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42576"/>
              </p:ext>
            </p:extLst>
          </p:nvPr>
        </p:nvGraphicFramePr>
        <p:xfrm>
          <a:off x="1043608" y="1787394"/>
          <a:ext cx="71765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204">
                  <a:extLst>
                    <a:ext uri="{9D8B030D-6E8A-4147-A177-3AD203B41FA5}">
                      <a16:colId xmlns:a16="http://schemas.microsoft.com/office/drawing/2014/main" val="1543899076"/>
                    </a:ext>
                  </a:extLst>
                </a:gridCol>
                <a:gridCol w="2314269">
                  <a:extLst>
                    <a:ext uri="{9D8B030D-6E8A-4147-A177-3AD203B41FA5}">
                      <a16:colId xmlns:a16="http://schemas.microsoft.com/office/drawing/2014/main" val="3611094175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4037859453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2740918075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195364683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22109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pt-BR" sz="1400" b="1" dirty="0"/>
                        <a:t>(Tipo-I)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209027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C45FEC-4A19-4B9D-8B3B-00124FCC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30337"/>
              </p:ext>
            </p:extLst>
          </p:nvPr>
        </p:nvGraphicFramePr>
        <p:xfrm>
          <a:off x="1043608" y="1094861"/>
          <a:ext cx="712890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579">
                  <a:extLst>
                    <a:ext uri="{9D8B030D-6E8A-4147-A177-3AD203B41FA5}">
                      <a16:colId xmlns:a16="http://schemas.microsoft.com/office/drawing/2014/main" val="3612019505"/>
                    </a:ext>
                  </a:extLst>
                </a:gridCol>
                <a:gridCol w="3738891">
                  <a:extLst>
                    <a:ext uri="{9D8B030D-6E8A-4147-A177-3AD203B41FA5}">
                      <a16:colId xmlns:a16="http://schemas.microsoft.com/office/drawing/2014/main" val="515781570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164856015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975692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lui</a:t>
                      </a:r>
                      <a:r>
                        <a:rPr lang="pt-BR" sz="1400" b="1" dirty="0"/>
                        <a:t>(</a:t>
                      </a:r>
                      <a:r>
                        <a:rPr lang="pt-BR" sz="1400" b="1" dirty="0" err="1"/>
                        <a:t>Tipo-U</a:t>
                      </a:r>
                      <a:r>
                        <a:rPr lang="pt-BR" sz="14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479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25C9FB5-1120-401A-9027-A86683C7F8BE}"/>
                  </a:ext>
                </a:extLst>
              </p:cNvPr>
              <p:cNvSpPr txBox="1"/>
              <p:nvPr/>
            </p:nvSpPr>
            <p:spPr>
              <a:xfrm>
                <a:off x="1740581" y="5334071"/>
                <a:ext cx="541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00000000001111010000</m:t>
                      </m:r>
                      <m:r>
                        <m:rPr>
                          <m:nor/>
                        </m:rPr>
                        <a:rPr lang="pt-BR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000000000000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25C9FB5-1120-401A-9027-A86683C7F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81" y="5334071"/>
                <a:ext cx="5411738" cy="369332"/>
              </a:xfrm>
              <a:prstGeom prst="rect">
                <a:avLst/>
              </a:prstGeom>
              <a:blipFill>
                <a:blip r:embed="rId2"/>
                <a:stretch>
                  <a:fillRect l="-902" r="-902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CF5E5F1-8533-462A-8BFA-38C29FBBE981}"/>
                  </a:ext>
                </a:extLst>
              </p:cNvPr>
              <p:cNvSpPr txBox="1"/>
              <p:nvPr/>
            </p:nvSpPr>
            <p:spPr>
              <a:xfrm>
                <a:off x="1754670" y="5620347"/>
                <a:ext cx="541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00000000000000000000</m:t>
                      </m:r>
                      <m:r>
                        <m:rPr>
                          <m:nor/>
                        </m:rPr>
                        <a:rPr lang="it-IT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010100000000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CF5E5F1-8533-462A-8BFA-38C29FBB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70" y="5620347"/>
                <a:ext cx="5411738" cy="369332"/>
              </a:xfrm>
              <a:prstGeom prst="rect">
                <a:avLst/>
              </a:prstGeom>
              <a:blipFill>
                <a:blip r:embed="rId3"/>
                <a:stretch>
                  <a:fillRect l="-901" r="-78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F762AA3-FFB4-4E0C-A1BF-8411AEE2D705}"/>
                  </a:ext>
                </a:extLst>
              </p:cNvPr>
              <p:cNvSpPr txBox="1"/>
              <p:nvPr/>
            </p:nvSpPr>
            <p:spPr>
              <a:xfrm>
                <a:off x="1754670" y="5894526"/>
                <a:ext cx="5402120" cy="41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00000000001111010000010100000000</m:t>
                          </m:r>
                        </m:e>
                      </m:ba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F762AA3-FFB4-4E0C-A1BF-8411AEE2D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70" y="5894526"/>
                <a:ext cx="5402120" cy="414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C66BFC-8C0D-4781-9A4B-BBCFF4734333}"/>
              </a:ext>
            </a:extLst>
          </p:cNvPr>
          <p:cNvSpPr txBox="1"/>
          <p:nvPr/>
        </p:nvSpPr>
        <p:spPr>
          <a:xfrm>
            <a:off x="1403648" y="542358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sym typeface="Symbol" panose="05050102010706020507" pitchFamily="18" charset="2"/>
              </a:rPr>
              <a:t>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0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AD3602-E1B2-47FA-94A7-12C45289B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Conceitos: Arquitetura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DD1E67-8685-426D-9F76-DA7EAFAB3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3000"/>
              </a:lnSpc>
              <a:buFont typeface="Arial" panose="020B0604020202020204" pitchFamily="34" charset="0"/>
              <a:buNone/>
            </a:pPr>
            <a:r>
              <a:rPr lang="pt-BR" altLang="pt-BR" sz="2800" i="1" dirty="0"/>
              <a:t>Comportamento funcional de um sistema computacional, do ponto de vista do programador</a:t>
            </a:r>
          </a:p>
          <a:p>
            <a:pPr algn="just" eaLnBrk="1" hangingPunct="1">
              <a:lnSpc>
                <a:spcPct val="83000"/>
              </a:lnSpc>
              <a:buFont typeface="Arial" panose="020B0604020202020204" pitchFamily="34" charset="0"/>
              <a:buNone/>
            </a:pPr>
            <a:endParaRPr lang="pt-BR" altLang="pt-BR" sz="2800" i="1" dirty="0"/>
          </a:p>
          <a:p>
            <a:pPr algn="just" eaLnBrk="1" hangingPunct="1">
              <a:lnSpc>
                <a:spcPct val="83000"/>
              </a:lnSpc>
              <a:buFont typeface="Arial" panose="020B0604020202020204" pitchFamily="34" charset="0"/>
              <a:buNone/>
            </a:pPr>
            <a:r>
              <a:rPr lang="pt-BR" altLang="pt-BR" sz="2800" i="1" dirty="0"/>
              <a:t>“Conjunto de recursos percebidos pelo programador em linguagem de máquina, tais como</a:t>
            </a:r>
            <a:endParaRPr lang="pt-BR" altLang="pt-BR" i="1" dirty="0"/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>
                <a:solidFill>
                  <a:schemeClr val="tx1"/>
                </a:solidFill>
              </a:rPr>
              <a:t>Registradores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>
                <a:solidFill>
                  <a:schemeClr val="tx1"/>
                </a:solidFill>
              </a:rPr>
              <a:t>Tipos de dados manipulados pelas instruções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i="1" dirty="0"/>
              <a:t>Organização da memória principal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>
                <a:solidFill>
                  <a:srgbClr val="FF0000"/>
                </a:solidFill>
              </a:rPr>
              <a:t>Modos de endereçamento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/>
              <a:t>Conjunto de instruções</a:t>
            </a:r>
            <a:r>
              <a:rPr lang="pt-BR" altLang="pt-BR" i="1" dirty="0"/>
              <a:t> ...”</a:t>
            </a:r>
          </a:p>
          <a:p>
            <a:pPr lvl="2" algn="just" eaLnBrk="1" hangingPunct="1">
              <a:lnSpc>
                <a:spcPct val="83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5285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E0AD56D2-267C-4917-A2C9-015F6B39E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63550"/>
            <a:ext cx="8568952" cy="143351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Modos</a:t>
            </a:r>
            <a:r>
              <a:rPr lang="en-GB" altLang="pt-BR" b="1" i="1" dirty="0"/>
              <a:t> de </a:t>
            </a:r>
            <a:r>
              <a:rPr lang="en-GB" altLang="pt-BR" b="1" i="1" dirty="0" err="1"/>
              <a:t>Endereçamento</a:t>
            </a:r>
            <a:r>
              <a:rPr lang="en-GB" altLang="pt-BR" b="1" i="1" dirty="0"/>
              <a:t> RISC-V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31EF7EF-3F63-49B1-98A0-B7377A9D1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50696" cy="42338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b="1" dirty="0" err="1"/>
              <a:t>Endereçamento</a:t>
            </a:r>
            <a:r>
              <a:rPr lang="en-GB" altLang="pt-BR" b="1" dirty="0"/>
              <a:t> </a:t>
            </a:r>
            <a:r>
              <a:rPr lang="en-GB" altLang="pt-BR" b="1" dirty="0" err="1"/>
              <a:t>imediato</a:t>
            </a:r>
            <a:r>
              <a:rPr lang="en-GB" altLang="pt-BR" dirty="0"/>
              <a:t>: </a:t>
            </a:r>
          </a:p>
          <a:p>
            <a:pPr lvl="1" algn="just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dirty="0"/>
              <a:t>O</a:t>
            </a:r>
            <a:r>
              <a:rPr lang="en-GB" altLang="pt-BR" dirty="0" err="1"/>
              <a:t>perando</a:t>
            </a:r>
            <a:r>
              <a:rPr lang="en-GB" altLang="pt-BR" dirty="0"/>
              <a:t> da </a:t>
            </a:r>
            <a:r>
              <a:rPr lang="en-GB" altLang="pt-BR" dirty="0" err="1"/>
              <a:t>instrução</a:t>
            </a:r>
            <a:r>
              <a:rPr lang="en-GB" altLang="pt-BR" dirty="0"/>
              <a:t> é </a:t>
            </a:r>
            <a:r>
              <a:rPr lang="en-GB" altLang="pt-BR" dirty="0" err="1"/>
              <a:t>uma</a:t>
            </a:r>
            <a:r>
              <a:rPr lang="en-GB" altLang="pt-BR" dirty="0"/>
              <a:t> </a:t>
            </a:r>
            <a:r>
              <a:rPr lang="en-GB" altLang="pt-BR" dirty="0" err="1"/>
              <a:t>constante</a:t>
            </a:r>
            <a:r>
              <a:rPr lang="en-GB" altLang="pt-BR" dirty="0"/>
              <a:t> ; </a:t>
            </a:r>
          </a:p>
          <a:p>
            <a:pPr lvl="1" algn="just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/>
              <a:t>A </a:t>
            </a:r>
            <a:r>
              <a:rPr lang="en-GB" altLang="pt-BR" dirty="0" err="1"/>
              <a:t>instrução</a:t>
            </a:r>
            <a:r>
              <a:rPr lang="en-GB" altLang="pt-BR" dirty="0"/>
              <a:t> </a:t>
            </a:r>
            <a:r>
              <a:rPr lang="en-GB" altLang="pt-BR" dirty="0" err="1"/>
              <a:t>contém</a:t>
            </a:r>
            <a:r>
              <a:rPr lang="en-GB" altLang="pt-BR" dirty="0"/>
              <a:t> o operando </a:t>
            </a:r>
            <a:r>
              <a:rPr lang="en-GB" altLang="pt-BR" dirty="0" err="1"/>
              <a:t>especificado</a:t>
            </a:r>
            <a:r>
              <a:rPr lang="en-GB" altLang="pt-BR" dirty="0"/>
              <a:t> </a:t>
            </a:r>
            <a:r>
              <a:rPr lang="en-GB" altLang="pt-BR" dirty="0" err="1"/>
              <a:t>num</a:t>
            </a:r>
            <a:r>
              <a:rPr lang="en-GB" altLang="pt-BR" dirty="0"/>
              <a:t> campo da </a:t>
            </a:r>
            <a:r>
              <a:rPr lang="en-GB" altLang="pt-BR" dirty="0" err="1"/>
              <a:t>instrução</a:t>
            </a:r>
            <a:endParaRPr lang="en-GB" altLang="pt-BR" dirty="0"/>
          </a:p>
          <a:p>
            <a:pPr algn="just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/>
              <a:t>Ex.: </a:t>
            </a:r>
            <a:r>
              <a:rPr lang="en-GB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GB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 x21, 100 //x10=x21+100</a:t>
            </a:r>
            <a:endParaRPr lang="en-GB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dirty="0"/>
          </a:p>
          <a:p>
            <a:pPr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461C81-5040-452E-A16F-403777D7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70" y="4941168"/>
            <a:ext cx="6249272" cy="1705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FDDEF14B-930E-4294-8D2D-46DB5C861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15888"/>
            <a:ext cx="8425631" cy="1433512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Modos</a:t>
            </a:r>
            <a:r>
              <a:rPr lang="en-GB" altLang="pt-BR" b="1" i="1" dirty="0"/>
              <a:t> de </a:t>
            </a:r>
            <a:r>
              <a:rPr lang="en-GB" altLang="pt-BR" b="1" i="1" dirty="0" err="1"/>
              <a:t>Endereçamento</a:t>
            </a:r>
            <a:r>
              <a:rPr lang="en-GB" altLang="pt-BR" b="1" i="1" dirty="0"/>
              <a:t> RISC-V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D0F5FB3-9F2D-4C25-BD49-5379FF847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207375" cy="46640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b="1" dirty="0" err="1"/>
              <a:t>Endereçamento</a:t>
            </a:r>
            <a:r>
              <a:rPr lang="en-GB" altLang="pt-BR" sz="2800" b="1" dirty="0"/>
              <a:t> de </a:t>
            </a:r>
            <a:r>
              <a:rPr lang="en-GB" altLang="pt-BR" sz="2800" b="1" dirty="0" err="1"/>
              <a:t>registrador</a:t>
            </a:r>
            <a:r>
              <a:rPr lang="en-GB" altLang="pt-BR" sz="2800" b="1" dirty="0"/>
              <a:t>:</a:t>
            </a:r>
          </a:p>
          <a:p>
            <a:pPr lvl="1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/>
              <a:t>O operando é um </a:t>
            </a:r>
            <a:r>
              <a:rPr lang="en-GB" altLang="pt-BR" sz="2400" dirty="0" err="1"/>
              <a:t>registrador</a:t>
            </a:r>
            <a:r>
              <a:rPr lang="en-GB" altLang="pt-BR" sz="2400" dirty="0"/>
              <a:t>; </a:t>
            </a:r>
          </a:p>
          <a:p>
            <a:pPr lvl="1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/>
              <a:t>Um campo </a:t>
            </a:r>
            <a:r>
              <a:rPr lang="en-GB" altLang="pt-BR" sz="2400" dirty="0" err="1"/>
              <a:t>contém</a:t>
            </a:r>
            <a:r>
              <a:rPr lang="en-GB" altLang="pt-BR" sz="2400" dirty="0"/>
              <a:t> o </a:t>
            </a:r>
            <a:r>
              <a:rPr lang="en-GB" altLang="pt-BR" sz="2400" dirty="0" err="1"/>
              <a:t>endereço</a:t>
            </a:r>
            <a:r>
              <a:rPr lang="en-GB" altLang="pt-BR" sz="2400" dirty="0"/>
              <a:t> (o </a:t>
            </a:r>
            <a:r>
              <a:rPr lang="en-GB" altLang="pt-BR" sz="2400" dirty="0" err="1"/>
              <a:t>numero</a:t>
            </a:r>
            <a:r>
              <a:rPr lang="en-GB" altLang="pt-BR" sz="2400" dirty="0"/>
              <a:t>) do </a:t>
            </a:r>
            <a:r>
              <a:rPr lang="en-GB" altLang="pt-BR" sz="2400" dirty="0" err="1"/>
              <a:t>registrador</a:t>
            </a:r>
            <a:r>
              <a:rPr lang="en-GB" altLang="pt-BR" sz="2400" dirty="0"/>
              <a:t> no qual o operando </a:t>
            </a:r>
            <a:r>
              <a:rPr lang="en-GB" altLang="pt-BR" sz="2400" dirty="0" err="1"/>
              <a:t>está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armazenado</a:t>
            </a:r>
            <a:endParaRPr lang="en-GB" altLang="pt-BR" sz="2400" dirty="0"/>
          </a:p>
          <a:p>
            <a:pPr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dirty="0"/>
              <a:t>Ex.: </a:t>
            </a:r>
            <a:r>
              <a:rPr lang="en-GB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 x21, x25</a:t>
            </a:r>
          </a:p>
          <a:p>
            <a:pPr lvl="1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/>
          </a:p>
          <a:p>
            <a:pPr lvl="1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/>
          </a:p>
          <a:p>
            <a:pPr lvl="1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13B2E6-40F4-4CAC-A8EE-861E5F6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5" y="4077072"/>
            <a:ext cx="8640105" cy="13722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AD3602-E1B2-47FA-94A7-12C45289B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Conceitos: Arquitetura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DD1E67-8685-426D-9F76-DA7EAFAB3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3000"/>
              </a:lnSpc>
              <a:buFont typeface="Arial" panose="020B0604020202020204" pitchFamily="34" charset="0"/>
              <a:buNone/>
            </a:pPr>
            <a:r>
              <a:rPr lang="pt-BR" altLang="pt-BR" sz="2800" i="1" dirty="0"/>
              <a:t>Comportamento funcional de um sistema computacional, do ponto de vista do programador</a:t>
            </a:r>
          </a:p>
          <a:p>
            <a:pPr algn="just" eaLnBrk="1" hangingPunct="1">
              <a:lnSpc>
                <a:spcPct val="83000"/>
              </a:lnSpc>
              <a:buFont typeface="Arial" panose="020B0604020202020204" pitchFamily="34" charset="0"/>
              <a:buNone/>
            </a:pPr>
            <a:endParaRPr lang="pt-BR" altLang="pt-BR" sz="2800" i="1" dirty="0"/>
          </a:p>
          <a:p>
            <a:pPr algn="just" eaLnBrk="1" hangingPunct="1">
              <a:lnSpc>
                <a:spcPct val="83000"/>
              </a:lnSpc>
              <a:buFont typeface="Arial" panose="020B0604020202020204" pitchFamily="34" charset="0"/>
              <a:buNone/>
            </a:pPr>
            <a:r>
              <a:rPr lang="pt-BR" altLang="pt-BR" sz="2800" i="1" dirty="0"/>
              <a:t>“Conjunto de recursos percebidos pelo programador em linguagem de máquina, tais como</a:t>
            </a:r>
            <a:endParaRPr lang="pt-BR" altLang="pt-BR" i="1" dirty="0"/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>
                <a:solidFill>
                  <a:schemeClr val="tx1"/>
                </a:solidFill>
              </a:rPr>
              <a:t>Registradores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>
                <a:solidFill>
                  <a:schemeClr val="tx1"/>
                </a:solidFill>
              </a:rPr>
              <a:t>Tipos de dados manipulados pelas instruções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i="1" dirty="0"/>
              <a:t>Organização da memória principal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i="1" dirty="0"/>
              <a:t>Modos de endereçamento</a:t>
            </a:r>
          </a:p>
          <a:p>
            <a:pPr lvl="2" algn="just" eaLnBrk="1" hangingPunct="1">
              <a:lnSpc>
                <a:spcPct val="83000"/>
              </a:lnSpc>
            </a:pPr>
            <a:r>
              <a:rPr lang="pt-BR" altLang="pt-BR" b="1" i="1" dirty="0">
                <a:solidFill>
                  <a:srgbClr val="FF0000"/>
                </a:solidFill>
              </a:rPr>
              <a:t>Conjunto de instruções</a:t>
            </a:r>
            <a:r>
              <a:rPr lang="pt-BR" altLang="pt-BR" i="1" dirty="0"/>
              <a:t> ...”</a:t>
            </a:r>
          </a:p>
          <a:p>
            <a:pPr lvl="2" algn="just" eaLnBrk="1" hangingPunct="1">
              <a:lnSpc>
                <a:spcPct val="83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7188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3F3DC273-BC4B-49BA-88B2-45E29B47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60350"/>
            <a:ext cx="8784976" cy="1431925"/>
          </a:xfrm>
        </p:spPr>
        <p:txBody>
          <a:bodyPr/>
          <a:lstStyle/>
          <a:p>
            <a:pPr eaLnBrk="1" hangingPunct="1"/>
            <a:r>
              <a:rPr lang="en-GB" altLang="pt-BR" b="1" i="1" dirty="0" err="1"/>
              <a:t>Modos</a:t>
            </a:r>
            <a:r>
              <a:rPr lang="en-GB" altLang="pt-BR" b="1" i="1" dirty="0"/>
              <a:t> de </a:t>
            </a:r>
            <a:r>
              <a:rPr lang="en-GB" altLang="pt-BR" b="1" i="1" dirty="0" err="1"/>
              <a:t>Endereçamento</a:t>
            </a:r>
            <a:r>
              <a:rPr lang="en-GB" altLang="pt-BR" b="1" i="1" dirty="0"/>
              <a:t> RISC-V</a:t>
            </a:r>
            <a:endParaRPr lang="pt-BR" altLang="pt-BR" dirty="0"/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81920442-DE6C-47CE-814C-A4C347AD1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b="1" dirty="0" err="1"/>
              <a:t>Endereçamento</a:t>
            </a:r>
            <a:r>
              <a:rPr lang="en-GB" altLang="pt-BR" sz="2800" b="1" dirty="0"/>
              <a:t> de base:</a:t>
            </a:r>
          </a:p>
          <a:p>
            <a:pPr lvl="1" algn="just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/>
              <a:t>O operando </a:t>
            </a:r>
            <a:r>
              <a:rPr lang="en-GB" altLang="pt-BR" sz="2400" dirty="0" err="1"/>
              <a:t>está</a:t>
            </a:r>
            <a:r>
              <a:rPr lang="en-GB" altLang="pt-BR" sz="2400" dirty="0"/>
              <a:t> </a:t>
            </a:r>
            <a:r>
              <a:rPr lang="en-GB" altLang="pt-BR" sz="2400" dirty="0" err="1"/>
              <a:t>numa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posição</a:t>
            </a:r>
            <a:r>
              <a:rPr lang="en-GB" altLang="pt-BR" sz="2400" dirty="0"/>
              <a:t> da </a:t>
            </a:r>
            <a:r>
              <a:rPr lang="en-GB" altLang="pt-BR" sz="2400" dirty="0" err="1"/>
              <a:t>memória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onde</a:t>
            </a:r>
            <a:r>
              <a:rPr lang="en-GB" altLang="pt-BR" sz="2400" dirty="0"/>
              <a:t> o </a:t>
            </a:r>
            <a:r>
              <a:rPr lang="en-GB" altLang="pt-BR" sz="2400" dirty="0" err="1"/>
              <a:t>endereço</a:t>
            </a:r>
            <a:r>
              <a:rPr lang="en-GB" altLang="pt-BR" sz="2400" dirty="0"/>
              <a:t> é a soma do </a:t>
            </a:r>
            <a:r>
              <a:rPr lang="en-GB" altLang="pt-BR" sz="2400" dirty="0" err="1"/>
              <a:t>conteúdo</a:t>
            </a:r>
            <a:r>
              <a:rPr lang="en-GB" altLang="pt-BR" sz="2400" dirty="0"/>
              <a:t> de um </a:t>
            </a:r>
            <a:r>
              <a:rPr lang="en-GB" altLang="pt-BR" sz="2400" dirty="0" err="1"/>
              <a:t>registrador</a:t>
            </a:r>
            <a:r>
              <a:rPr lang="en-GB" altLang="pt-BR" sz="2400" dirty="0"/>
              <a:t> de base com </a:t>
            </a:r>
            <a:r>
              <a:rPr lang="en-GB" altLang="pt-BR" sz="2400" dirty="0" err="1"/>
              <a:t>uma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constante</a:t>
            </a:r>
            <a:r>
              <a:rPr lang="en-GB" altLang="pt-BR" sz="2400" dirty="0"/>
              <a:t> da </a:t>
            </a:r>
            <a:r>
              <a:rPr lang="en-GB" altLang="pt-BR" sz="2400" dirty="0" err="1"/>
              <a:t>instrução</a:t>
            </a:r>
            <a:endParaRPr lang="en-GB" altLang="pt-BR" sz="2400" dirty="0"/>
          </a:p>
          <a:p>
            <a:pPr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dirty="0"/>
              <a:t>Ex.: </a:t>
            </a:r>
            <a:r>
              <a:rPr lang="en-GB" altLang="pt-BR" sz="2800" dirty="0" err="1"/>
              <a:t>lw</a:t>
            </a:r>
            <a:r>
              <a:rPr lang="en-GB" altLang="pt-BR" sz="2800" dirty="0"/>
              <a:t> x21, 100(x25)</a:t>
            </a:r>
            <a:r>
              <a:rPr lang="ar-SA" altLang="pt-BR" sz="2800" dirty="0"/>
              <a:t>‏</a:t>
            </a:r>
            <a:endParaRPr lang="en-GB" altLang="pt-BR" sz="2800" dirty="0"/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0BDBDF-1C69-4018-BF5F-2D47A480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93096"/>
            <a:ext cx="8784976" cy="23877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3C5D3E50-5784-4741-8F41-C10D76651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463550"/>
            <a:ext cx="8640960" cy="143351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Modos</a:t>
            </a:r>
            <a:r>
              <a:rPr lang="en-GB" altLang="pt-BR" b="1" i="1" dirty="0"/>
              <a:t> de </a:t>
            </a:r>
            <a:r>
              <a:rPr lang="en-GB" altLang="pt-BR" b="1" i="1" dirty="0" err="1"/>
              <a:t>Endereçamento</a:t>
            </a:r>
            <a:r>
              <a:rPr lang="en-GB" altLang="pt-BR" b="1" i="1" dirty="0"/>
              <a:t> RISC-V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7BDEF8B-E3A5-4EE8-A795-C87665754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0813" cy="4430713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b="1" dirty="0" err="1"/>
              <a:t>Endereçamento</a:t>
            </a:r>
            <a:r>
              <a:rPr lang="en-GB" altLang="pt-BR" b="1" dirty="0"/>
              <a:t> </a:t>
            </a:r>
            <a:r>
              <a:rPr lang="en-GB" altLang="pt-BR" b="1" dirty="0" err="1"/>
              <a:t>relativo</a:t>
            </a:r>
            <a:r>
              <a:rPr lang="en-GB" altLang="pt-BR" b="1" dirty="0"/>
              <a:t> a PC:</a:t>
            </a:r>
          </a:p>
          <a:p>
            <a:pPr lvl="1" eaLnBrk="1" hangingPunct="1"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/>
              <a:t>O </a:t>
            </a:r>
            <a:r>
              <a:rPr lang="en-GB" altLang="pt-BR" dirty="0" err="1"/>
              <a:t>endereço</a:t>
            </a:r>
            <a:r>
              <a:rPr lang="en-GB" altLang="pt-BR" dirty="0"/>
              <a:t> é a soma do PC e </a:t>
            </a:r>
            <a:r>
              <a:rPr lang="en-GB" altLang="pt-BR" dirty="0" err="1"/>
              <a:t>uma</a:t>
            </a:r>
            <a:r>
              <a:rPr lang="en-GB" altLang="pt-BR" dirty="0"/>
              <a:t> </a:t>
            </a:r>
            <a:r>
              <a:rPr lang="en-GB" altLang="pt-BR" dirty="0" err="1"/>
              <a:t>constante</a:t>
            </a:r>
            <a:r>
              <a:rPr lang="en-GB" altLang="pt-BR" dirty="0"/>
              <a:t> da </a:t>
            </a:r>
            <a:r>
              <a:rPr lang="en-GB" altLang="pt-BR" dirty="0" err="1"/>
              <a:t>instrução</a:t>
            </a:r>
            <a:endParaRPr lang="en-GB" altLang="pt-BR" dirty="0"/>
          </a:p>
          <a:p>
            <a:pPr eaLnBrk="1" hangingPunct="1"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/>
              <a:t>Ex.: </a:t>
            </a:r>
            <a:r>
              <a:rPr lang="en-GB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GB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x20, x21, 12</a:t>
            </a:r>
          </a:p>
          <a:p>
            <a:pPr eaLnBrk="1" hangingPunct="1">
              <a:lnSpc>
                <a:spcPct val="8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086F4B-7D15-4A44-BD33-1E42974D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255"/>
            <a:ext cx="9144000" cy="21953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D6BF9836-012C-404A-821E-8FC83273B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Referências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1FFA514-3094-4841-9056-6807AE96C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206680" cy="4233863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/>
              <a:t>PATTERSON, David A; HENNESSY, John </a:t>
            </a:r>
          </a:p>
          <a:p>
            <a:pPr marL="803275" indent="0" algn="just" eaLnBrk="1" hangingPunct="1"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/>
              <a:t>L; Computer Organization and Design – The hardware/software interface RISC-V edition; Elsevier – Morgan Kaufmann/ Amsterdam.</a:t>
            </a:r>
          </a:p>
          <a:p>
            <a:pPr algn="just"/>
            <a:r>
              <a:rPr lang="en-US" dirty="0"/>
              <a:t>PATTERSON, David; Waterman, Andrew;</a:t>
            </a:r>
          </a:p>
          <a:p>
            <a:pPr marL="803275" indent="0" algn="just">
              <a:buNone/>
            </a:pPr>
            <a:r>
              <a:rPr lang="en-US" dirty="0"/>
              <a:t>The RISC-V reader: an open architecture atlas;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. Berkeley, California: </a:t>
            </a:r>
            <a:r>
              <a:rPr lang="pt-BR" dirty="0" err="1"/>
              <a:t>Strawberry</a:t>
            </a:r>
            <a:r>
              <a:rPr lang="pt-BR" dirty="0"/>
              <a:t> Canyon LLC, 2017. </a:t>
            </a:r>
            <a:endParaRPr lang="en-GB" alt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A1D133-FD2E-48C1-9B62-13283F74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7769225" cy="661194"/>
          </a:xfrm>
        </p:spPr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87DB40-5E63-41ED-9453-2B6C3B9D11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81200"/>
            <a:ext cx="7769225" cy="423227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4C239D6-684D-4F4B-81AC-34D65EE5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07851"/>
              </p:ext>
            </p:extLst>
          </p:nvPr>
        </p:nvGraphicFramePr>
        <p:xfrm>
          <a:off x="1024016" y="692696"/>
          <a:ext cx="7004368" cy="58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368">
                  <a:extLst>
                    <a:ext uri="{9D8B030D-6E8A-4147-A177-3AD203B41FA5}">
                      <a16:colId xmlns:a16="http://schemas.microsoft.com/office/drawing/2014/main" val="4329621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Classe de 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aritméticas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  <a:p>
                      <a:pPr algn="l"/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20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transferência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20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  <a:p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ld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  <a:p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lógicas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2000" b="1" i="0" u="none" strike="noStrike" baseline="0" dirty="0" err="1">
                          <a:solidFill>
                            <a:srgbClr val="00B05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, rs1, rs2</a:t>
                      </a:r>
                    </a:p>
                    <a:p>
                      <a:pPr algn="l"/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2000" b="1" i="0" u="none" strike="noStrike" baseline="0" dirty="0" err="1">
                          <a:solidFill>
                            <a:srgbClr val="00B05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, rs1, rs2</a:t>
                      </a:r>
                    </a:p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00B050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00B05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deslocamentos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desvios condicionais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00B050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 rs1, rs2, L </a:t>
                      </a:r>
                    </a:p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00B050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2000" b="1" i="0" u="none" strike="noStrike" baseline="0" dirty="0">
                          <a:solidFill>
                            <a:srgbClr val="00B050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desvios incondicionais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endParaRPr lang="en-US" sz="2000" b="1" i="0" u="none" strike="noStrike" baseline="0" dirty="0">
                        <a:solidFill>
                          <a:srgbClr val="FF0000"/>
                        </a:solidFill>
                        <a:latin typeface="CourierNewPSMT"/>
                      </a:endParaRPr>
                    </a:p>
                    <a:p>
                      <a:pPr algn="l"/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20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20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87DB40-5E63-41ED-9453-2B6C3B9D11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81200"/>
            <a:ext cx="7769225" cy="423227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4C239D6-684D-4F4B-81AC-34D65EE5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72185"/>
              </p:ext>
            </p:extLst>
          </p:nvPr>
        </p:nvGraphicFramePr>
        <p:xfrm>
          <a:off x="1612781" y="2829560"/>
          <a:ext cx="238315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606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02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22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605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8846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297"/>
                  </a:ext>
                </a:extLst>
              </a:tr>
            </a:tbl>
          </a:graphicData>
        </a:graphic>
      </p:graphicFrame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661619A2-BF68-4C7D-A9CC-4887AD28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81182"/>
              </p:ext>
            </p:extLst>
          </p:nvPr>
        </p:nvGraphicFramePr>
        <p:xfrm>
          <a:off x="1259632" y="447432"/>
          <a:ext cx="6551359" cy="21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/>
                        <a:t>imm</a:t>
                      </a:r>
                      <a:r>
                        <a:rPr lang="pt-BR" sz="1400" i="1" dirty="0"/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[4:0]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[12]|</a:t>
                      </a:r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[4:1]|imm[11]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[31-12]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Tipo-J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[20]|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[10:1]|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[11]|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AAFDA04-E5F0-4806-A523-A984C5F0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7200"/>
              </p:ext>
            </p:extLst>
          </p:nvPr>
        </p:nvGraphicFramePr>
        <p:xfrm>
          <a:off x="4853141" y="2837572"/>
          <a:ext cx="238315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3970120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391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081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061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3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rd,rs1,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823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199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324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97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87DB40-5E63-41ED-9453-2B6C3B9D11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81200"/>
            <a:ext cx="7769225" cy="423227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4C239D6-684D-4F4B-81AC-34D65EE5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24320"/>
              </p:ext>
            </p:extLst>
          </p:nvPr>
        </p:nvGraphicFramePr>
        <p:xfrm>
          <a:off x="1187624" y="2829560"/>
          <a:ext cx="238315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606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rgbClr val="FF0000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02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ld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4134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22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842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297"/>
                  </a:ext>
                </a:extLst>
              </a:tr>
            </a:tbl>
          </a:graphicData>
        </a:graphic>
      </p:graphicFrame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661619A2-BF68-4C7D-A9CC-4887AD28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60215"/>
              </p:ext>
            </p:extLst>
          </p:nvPr>
        </p:nvGraphicFramePr>
        <p:xfrm>
          <a:off x="1187624" y="519440"/>
          <a:ext cx="6551359" cy="21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/>
                        <a:t>imm</a:t>
                      </a:r>
                      <a:r>
                        <a:rPr lang="pt-BR" sz="1400" i="1" dirty="0"/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[4:0]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[12]|</a:t>
                      </a:r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[4:1]|imm[11]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[31-12]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Tipo-J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[20]|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[10:1]|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[11]|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AAFDA04-E5F0-4806-A523-A984C5F0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62130"/>
              </p:ext>
            </p:extLst>
          </p:nvPr>
        </p:nvGraphicFramePr>
        <p:xfrm>
          <a:off x="4597400" y="2837572"/>
          <a:ext cx="238315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3970120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391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081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061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3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slli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rd,rs1,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rgbClr val="FF0000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823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199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324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97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0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87DB40-5E63-41ED-9453-2B6C3B9D11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81200"/>
            <a:ext cx="7769225" cy="423227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4C239D6-684D-4F4B-81AC-34D65EE5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75457"/>
              </p:ext>
            </p:extLst>
          </p:nvPr>
        </p:nvGraphicFramePr>
        <p:xfrm>
          <a:off x="1187624" y="2829560"/>
          <a:ext cx="238315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606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02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178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  <a:endParaRPr lang="en-US" sz="1600" b="1" i="0" u="none" strike="noStrike" baseline="0" dirty="0">
                        <a:solidFill>
                          <a:srgbClr val="FF0000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22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sd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0578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297"/>
                  </a:ext>
                </a:extLst>
              </a:tr>
            </a:tbl>
          </a:graphicData>
        </a:graphic>
      </p:graphicFrame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661619A2-BF68-4C7D-A9CC-4887AD28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06437"/>
              </p:ext>
            </p:extLst>
          </p:nvPr>
        </p:nvGraphicFramePr>
        <p:xfrm>
          <a:off x="1115616" y="447432"/>
          <a:ext cx="6551359" cy="21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017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400" b="1" i="1" dirty="0">
                          <a:solidFill>
                            <a:srgbClr val="FF0000"/>
                          </a:solidFill>
                        </a:rPr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[4:0]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[12]|</a:t>
                      </a:r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rs1</a:t>
                      </a:r>
                      <a:endParaRPr lang="pt-B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[4:1]|imm[11]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[31-12]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Tipo-J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[20]|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[10:1]|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[11]|</a:t>
                      </a:r>
                      <a:r>
                        <a:rPr lang="pt-BR" sz="1200" b="0" i="1" dirty="0" err="1"/>
                        <a:t>imm</a:t>
                      </a:r>
                      <a:r>
                        <a:rPr lang="pt-BR" sz="1200" b="0" i="1" dirty="0"/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AAFDA04-E5F0-4806-A523-A984C5F0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88123"/>
              </p:ext>
            </p:extLst>
          </p:nvPr>
        </p:nvGraphicFramePr>
        <p:xfrm>
          <a:off x="4597400" y="2837572"/>
          <a:ext cx="238315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3970120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391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081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061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3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rd,rs1,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823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rs1, rs2, 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199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324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97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4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4C239D6-684D-4F4B-81AC-34D65EE5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1752"/>
              </p:ext>
            </p:extLst>
          </p:nvPr>
        </p:nvGraphicFramePr>
        <p:xfrm>
          <a:off x="1187624" y="3195032"/>
          <a:ext cx="238315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606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02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8214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22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1917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297"/>
                  </a:ext>
                </a:extLst>
              </a:tr>
            </a:tbl>
          </a:graphicData>
        </a:graphic>
      </p:graphicFrame>
      <p:graphicFrame>
        <p:nvGraphicFramePr>
          <p:cNvPr id="5" name="Tabela 8">
            <a:extLst>
              <a:ext uri="{FF2B5EF4-FFF2-40B4-BE49-F238E27FC236}">
                <a16:creationId xmlns:a16="http://schemas.microsoft.com/office/drawing/2014/main" id="{661619A2-BF68-4C7D-A9CC-4887AD28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12553"/>
              </p:ext>
            </p:extLst>
          </p:nvPr>
        </p:nvGraphicFramePr>
        <p:xfrm>
          <a:off x="1259632" y="447432"/>
          <a:ext cx="7005383" cy="248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041">
                  <a:extLst>
                    <a:ext uri="{9D8B030D-6E8A-4147-A177-3AD203B41FA5}">
                      <a16:colId xmlns:a16="http://schemas.microsoft.com/office/drawing/2014/main" val="124752568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543863060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1688553401"/>
                    </a:ext>
                  </a:extLst>
                </a:gridCol>
                <a:gridCol w="540374">
                  <a:extLst>
                    <a:ext uri="{9D8B030D-6E8A-4147-A177-3AD203B41FA5}">
                      <a16:colId xmlns:a16="http://schemas.microsoft.com/office/drawing/2014/main" val="3585009417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1009619319"/>
                    </a:ext>
                  </a:extLst>
                </a:gridCol>
                <a:gridCol w="1365377">
                  <a:extLst>
                    <a:ext uri="{9D8B030D-6E8A-4147-A177-3AD203B41FA5}">
                      <a16:colId xmlns:a16="http://schemas.microsoft.com/office/drawing/2014/main" val="32014344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85760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Tipo-R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9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imm</a:t>
                      </a:r>
                      <a:r>
                        <a:rPr lang="pt-BR" sz="1600" i="1" dirty="0"/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/>
                        <a:t>rs1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18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Tipo-S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/>
                        <a:t>imm</a:t>
                      </a:r>
                      <a:r>
                        <a:rPr lang="pt-BR" sz="1400" i="1" dirty="0"/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1" dirty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/>
                        <a:t>funct3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[4:0]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3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Tipo-B ou </a:t>
                      </a:r>
                    </a:p>
                    <a:p>
                      <a:pPr algn="ctr"/>
                      <a:r>
                        <a:rPr lang="pt-BR" sz="1400" b="1" dirty="0" err="1"/>
                        <a:t>Tipo-SB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[12]|</a:t>
                      </a:r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/>
                        <a:t>rs1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/>
                        <a:t>imm</a:t>
                      </a:r>
                      <a:r>
                        <a:rPr lang="pt-BR" sz="1200" i="1" dirty="0"/>
                        <a:t>[4:1]|imm[11]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3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Tipo-U</a:t>
                      </a:r>
                      <a:endParaRPr lang="pt-B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[31-12]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2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Tipo-J ou Tipo-UJ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[20]|</a:t>
                      </a:r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[10:1]|</a:t>
                      </a:r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[11]|</a:t>
                      </a:r>
                      <a:r>
                        <a:rPr lang="pt-BR" sz="1200" b="1" i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r>
                        <a:rPr lang="pt-BR" sz="1200" b="1" i="1" dirty="0">
                          <a:solidFill>
                            <a:srgbClr val="FF0000"/>
                          </a:solidFill>
                        </a:rPr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1" dirty="0">
                          <a:solidFill>
                            <a:srgbClr val="FF0000"/>
                          </a:solidFill>
                        </a:rPr>
                        <a:t>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/>
                        <a:t>opcode</a:t>
                      </a:r>
                      <a:endParaRPr lang="pt-BR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5626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AAFDA04-E5F0-4806-A523-A984C5F0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20619"/>
              </p:ext>
            </p:extLst>
          </p:nvPr>
        </p:nvGraphicFramePr>
        <p:xfrm>
          <a:off x="4597400" y="3291800"/>
          <a:ext cx="238315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3970120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391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081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061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3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rd,rs1,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823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199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324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rgbClr val="FF0000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rgbClr val="FF0000"/>
                        </a:solidFill>
                        <a:latin typeface="CourierNewPS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97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A1D133-FD2E-48C1-9B62-13283F74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5" y="-27384"/>
            <a:ext cx="5688632" cy="733202"/>
          </a:xfrm>
        </p:spPr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87DB40-5E63-41ED-9453-2B6C3B9D11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81200"/>
            <a:ext cx="7769225" cy="423227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4C239D6-684D-4F4B-81AC-34D65EE5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0252"/>
              </p:ext>
            </p:extLst>
          </p:nvPr>
        </p:nvGraphicFramePr>
        <p:xfrm>
          <a:off x="1175024" y="692696"/>
          <a:ext cx="6773228" cy="6071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6593">
                  <a:extLst>
                    <a:ext uri="{9D8B030D-6E8A-4147-A177-3AD203B41FA5}">
                      <a16:colId xmlns:a16="http://schemas.microsoft.com/office/drawing/2014/main" val="432962137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657758687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52189866"/>
                    </a:ext>
                  </a:extLst>
                </a:gridCol>
              </a:tblGrid>
              <a:tr h="33281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Classe de 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Instruções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26193"/>
                  </a:ext>
                </a:extLst>
              </a:tr>
              <a:tr h="332811">
                <a:tc rowSpan="3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aritméticas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add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60008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sub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6060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addi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0215"/>
                  </a:ext>
                </a:extLst>
              </a:tr>
              <a:tr h="332811">
                <a:tc rowSpan="4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transferência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lw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547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ld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94915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89260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rs2,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2230"/>
                  </a:ext>
                </a:extLst>
              </a:tr>
              <a:tr h="332811">
                <a:tc rowSpan="3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lógicas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or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3151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and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297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xor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8476"/>
                  </a:ext>
                </a:extLst>
              </a:tr>
              <a:tr h="332811">
                <a:tc rowSpan="3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deslocamentos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kumimoji="0" lang="pt-BR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54473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srl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92474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kumimoji="0" lang="pt-B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slli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rd,rs1,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40630"/>
                  </a:ext>
                </a:extLst>
              </a:tr>
              <a:tr h="332811">
                <a:tc row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Instruções de desvios condicionais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kumimoji="0" lang="pt-BR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bne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9509"/>
                  </a:ext>
                </a:extLst>
              </a:tr>
              <a:tr h="332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beq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rs1, rs2,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02463"/>
                  </a:ext>
                </a:extLst>
              </a:tr>
              <a:tr h="332811">
                <a:tc row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Instruções de desvios incondicionais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CourierNewPS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477"/>
                  </a:ext>
                </a:extLst>
              </a:tr>
              <a:tr h="3718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jalr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rd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, </a:t>
                      </a:r>
                      <a:r>
                        <a:rPr lang="en-US" sz="1600" b="1" i="0" u="none" strike="noStrike" baseline="0" dirty="0" err="1">
                          <a:solidFill>
                            <a:schemeClr val="tx1"/>
                          </a:solidFill>
                          <a:latin typeface="CourierNewPSMT"/>
                        </a:rPr>
                        <a:t>imm</a:t>
                      </a:r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latin typeface="CourierNewPSMT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9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0BEF179E-37D8-45EB-B7A6-E6292F169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3551"/>
            <a:ext cx="7769225" cy="914274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i="1" dirty="0" err="1"/>
              <a:t>Exemplo</a:t>
            </a:r>
            <a:r>
              <a:rPr lang="en-GB" altLang="pt-BR" b="1" i="1" dirty="0"/>
              <a:t> </a:t>
            </a:r>
            <a:r>
              <a:rPr lang="en-GB" altLang="pt-BR" b="1" i="1" u="sng" dirty="0"/>
              <a:t>if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BDA7EF-688D-4DEB-9652-E45E93A4A1DC}"/>
              </a:ext>
            </a:extLst>
          </p:cNvPr>
          <p:cNvSpPr txBox="1"/>
          <p:nvPr/>
        </p:nvSpPr>
        <p:spPr>
          <a:xfrm>
            <a:off x="107062" y="1550435"/>
            <a:ext cx="4608954" cy="79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b="1" i="0" u="none" strike="noStrike" baseline="0" dirty="0">
                <a:solidFill>
                  <a:schemeClr val="tx1"/>
                </a:solidFill>
                <a:latin typeface="CourierNewPSMT"/>
              </a:rPr>
              <a:t>if (</a:t>
            </a:r>
            <a:r>
              <a:rPr lang="en-US" sz="2400" b="1" i="0" u="none" strike="noStrike" baseline="0" dirty="0" err="1">
                <a:solidFill>
                  <a:schemeClr val="tx1"/>
                </a:solidFill>
                <a:latin typeface="CourierNewPSMT"/>
              </a:rPr>
              <a:t>i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CourierNewPSMT"/>
              </a:rPr>
              <a:t> == j)</a:t>
            </a:r>
            <a:r>
              <a:rPr lang="en-US" b="1" dirty="0">
                <a:solidFill>
                  <a:schemeClr val="tx1"/>
                </a:solidFill>
                <a:latin typeface="CourierNewPSMT"/>
              </a:rPr>
              <a:t>  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CourierNewPSMT"/>
              </a:rPr>
              <a:t>f = g + h; 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b="1" i="0" u="none" strike="noStrike" baseline="0" dirty="0">
                <a:solidFill>
                  <a:schemeClr val="tx1"/>
                </a:solidFill>
                <a:latin typeface="CourierNewPSMT"/>
              </a:rPr>
              <a:t>else f = g 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PalatinoLinotype-Roman"/>
              </a:rPr>
              <a:t>− 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CourierNewPSMT"/>
              </a:rPr>
              <a:t>h;</a:t>
            </a:r>
            <a:endParaRPr lang="en-GB" altLang="pt-BR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BE12DD81-2C2C-4ECE-A3DF-8DB02390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80022"/>
              </p:ext>
            </p:extLst>
          </p:nvPr>
        </p:nvGraphicFramePr>
        <p:xfrm>
          <a:off x="35496" y="2564904"/>
          <a:ext cx="37947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138204691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4272896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42925" indent="0">
                        <a:tabLst>
                          <a:tab pos="2962275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x22, x23, Else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011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42925" indent="0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add x19, x20, x21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88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429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beq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x0, x0, Exit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47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Else: sub x19, x20, x21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349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Exit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111739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573C6D35-39B3-4B53-8B58-95AAD3581342}"/>
              </a:ext>
            </a:extLst>
          </p:cNvPr>
          <p:cNvSpPr txBox="1"/>
          <p:nvPr/>
        </p:nvSpPr>
        <p:spPr>
          <a:xfrm>
            <a:off x="904671" y="5445224"/>
            <a:ext cx="7699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tx1"/>
                </a:solidFill>
              </a:rPr>
              <a:t>Endereçamento Relativo a PC: </a:t>
            </a:r>
            <a:r>
              <a:rPr lang="pt-BR" dirty="0">
                <a:solidFill>
                  <a:schemeClr val="tx1"/>
                </a:solidFill>
              </a:rPr>
              <a:t>o salto é realizado com base no endereço atual do registrador PC – </a:t>
            </a:r>
            <a:r>
              <a:rPr lang="pt-BR" i="1" dirty="0" err="1">
                <a:solidFill>
                  <a:schemeClr val="tx1"/>
                </a:solidFill>
              </a:rPr>
              <a:t>Program</a:t>
            </a:r>
            <a:r>
              <a:rPr lang="pt-BR" i="1" dirty="0">
                <a:solidFill>
                  <a:schemeClr val="tx1"/>
                </a:solidFill>
              </a:rPr>
              <a:t> </a:t>
            </a:r>
            <a:r>
              <a:rPr lang="pt-BR" i="1" dirty="0" err="1">
                <a:solidFill>
                  <a:schemeClr val="tx1"/>
                </a:solidFill>
              </a:rPr>
              <a:t>Counter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AA6C86-94F2-40F5-B5BB-C891930455A9}"/>
              </a:ext>
            </a:extLst>
          </p:cNvPr>
          <p:cNvSpPr txBox="1"/>
          <p:nvPr/>
        </p:nvSpPr>
        <p:spPr>
          <a:xfrm>
            <a:off x="3907660" y="2388004"/>
            <a:ext cx="5125359" cy="68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i="0" u="none" strike="noStrike" baseline="0" dirty="0">
                <a:solidFill>
                  <a:schemeClr val="tx1"/>
                </a:solidFill>
                <a:latin typeface="CourierNewPSMT"/>
              </a:rPr>
              <a:t>if (x22 != x23)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NewPSMT"/>
              </a:rPr>
              <a:t>  go to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NewPSMT"/>
              </a:rPr>
              <a:t>PC</a:t>
            </a:r>
            <a:r>
              <a:rPr lang="en-US" sz="2000" b="1" dirty="0" err="1">
                <a:solidFill>
                  <a:srgbClr val="FF0000"/>
                </a:solidFill>
                <a:latin typeface="CourierNewPSMT"/>
              </a:rPr>
              <a:t>+constante</a:t>
            </a:r>
            <a:r>
              <a:rPr lang="en-US" sz="2000" b="1" dirty="0">
                <a:solidFill>
                  <a:srgbClr val="FF0000"/>
                </a:solidFill>
                <a:latin typeface="CourierNewPSMT"/>
              </a:rPr>
              <a:t> (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NewPSMT"/>
              </a:rPr>
              <a:t>10000</a:t>
            </a:r>
            <a:r>
              <a:rPr lang="en-US" sz="2000" b="1" dirty="0">
                <a:solidFill>
                  <a:srgbClr val="FF0000"/>
                </a:solidFill>
                <a:latin typeface="CourierNewPSMT"/>
              </a:rPr>
              <a:t>+3*4)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C01C73C-0265-4D86-9549-40B2D7843A56}"/>
              </a:ext>
            </a:extLst>
          </p:cNvPr>
          <p:cNvSpPr/>
          <p:nvPr/>
        </p:nvSpPr>
        <p:spPr bwMode="auto">
          <a:xfrm>
            <a:off x="3347864" y="2654322"/>
            <a:ext cx="576064" cy="19861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B5E52E-594C-4069-B5F8-21DD9E8A6D7B}"/>
              </a:ext>
            </a:extLst>
          </p:cNvPr>
          <p:cNvSpPr txBox="1"/>
          <p:nvPr/>
        </p:nvSpPr>
        <p:spPr>
          <a:xfrm>
            <a:off x="765731" y="4709377"/>
            <a:ext cx="8111516" cy="447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err="1">
                <a:solidFill>
                  <a:srgbClr val="FF0000"/>
                </a:solidFill>
                <a:latin typeface="CourierNewPSMT"/>
              </a:rPr>
              <a:t>constante</a:t>
            </a:r>
            <a:r>
              <a:rPr lang="en-US" b="1" dirty="0">
                <a:solidFill>
                  <a:srgbClr val="FF0000"/>
                </a:solidFill>
                <a:latin typeface="CourierNewPSMT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NewPSMT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CourierNewPSMT"/>
              </a:rPr>
              <a:t>numero</a:t>
            </a:r>
            <a:r>
              <a:rPr lang="en-US" b="1" dirty="0">
                <a:solidFill>
                  <a:schemeClr val="tx1"/>
                </a:solidFill>
                <a:latin typeface="CourierNewPSMT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urierNewPSMT"/>
              </a:rPr>
              <a:t>instruções</a:t>
            </a:r>
            <a:r>
              <a:rPr lang="en-US" b="1" dirty="0">
                <a:solidFill>
                  <a:schemeClr val="tx1"/>
                </a:solidFill>
                <a:latin typeface="CourierNewPSM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NewPSMT"/>
              </a:rPr>
              <a:t>saltadas</a:t>
            </a:r>
            <a:r>
              <a:rPr lang="en-US" b="1" dirty="0">
                <a:solidFill>
                  <a:schemeClr val="tx1"/>
                </a:solidFill>
                <a:latin typeface="CourierNewPSMT"/>
              </a:rPr>
              <a:t>*4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1AC9B51-6538-4CD4-90BF-CB99D634878B}"/>
              </a:ext>
            </a:extLst>
          </p:cNvPr>
          <p:cNvSpPr txBox="1"/>
          <p:nvPr/>
        </p:nvSpPr>
        <p:spPr>
          <a:xfrm>
            <a:off x="3923928" y="3180092"/>
            <a:ext cx="5109091" cy="68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i="0" u="none" strike="noStrike" baseline="0" dirty="0">
                <a:solidFill>
                  <a:schemeClr val="tx1"/>
                </a:solidFill>
                <a:latin typeface="CourierNewPSMT"/>
              </a:rPr>
              <a:t>if (x0 == x0)</a:t>
            </a:r>
          </a:p>
          <a:p>
            <a:pPr algn="just" eaLnBrk="1" hangingPunct="1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NewPSMT"/>
              </a:rPr>
              <a:t>  go to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NewPSMT"/>
              </a:rPr>
              <a:t>PC</a:t>
            </a:r>
            <a:r>
              <a:rPr lang="en-US" sz="2000" b="1" dirty="0" err="1">
                <a:solidFill>
                  <a:srgbClr val="FF0000"/>
                </a:solidFill>
                <a:latin typeface="CourierNewPSMT"/>
              </a:rPr>
              <a:t>+constante</a:t>
            </a:r>
            <a:r>
              <a:rPr lang="en-US" sz="2000" b="1" dirty="0">
                <a:solidFill>
                  <a:srgbClr val="FF0000"/>
                </a:solidFill>
                <a:latin typeface="CourierNewPSMT"/>
              </a:rPr>
              <a:t> (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NewPSMT"/>
              </a:rPr>
              <a:t>10008</a:t>
            </a:r>
            <a:r>
              <a:rPr lang="en-US" sz="2000" b="1" dirty="0">
                <a:solidFill>
                  <a:srgbClr val="FF0000"/>
                </a:solidFill>
                <a:latin typeface="CourierNewPSMT"/>
              </a:rPr>
              <a:t>+2*4)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7D937A6-9898-44C8-914B-C0CDDFDD9883}"/>
              </a:ext>
            </a:extLst>
          </p:cNvPr>
          <p:cNvSpPr/>
          <p:nvPr/>
        </p:nvSpPr>
        <p:spPr bwMode="auto">
          <a:xfrm>
            <a:off x="3347864" y="3429000"/>
            <a:ext cx="576064" cy="19861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1C2CFC-6E0D-4263-9F34-2346D5722DC0}"/>
              </a:ext>
            </a:extLst>
          </p:cNvPr>
          <p:cNvSpPr txBox="1"/>
          <p:nvPr/>
        </p:nvSpPr>
        <p:spPr>
          <a:xfrm>
            <a:off x="4652695" y="1412776"/>
            <a:ext cx="4383801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just" eaLnBrk="1" hangingPunct="1">
              <a:lnSpc>
                <a:spcPct val="95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000" dirty="0">
                <a:solidFill>
                  <a:schemeClr val="tx1"/>
                </a:solidFill>
              </a:rPr>
              <a:t>as </a:t>
            </a:r>
            <a:r>
              <a:rPr lang="en-GB" altLang="pt-BR" sz="2000" dirty="0" err="1">
                <a:solidFill>
                  <a:schemeClr val="tx1"/>
                </a:solidFill>
              </a:rPr>
              <a:t>variáveis</a:t>
            </a:r>
            <a:r>
              <a:rPr lang="en-GB" altLang="pt-BR" sz="2000" dirty="0">
                <a:solidFill>
                  <a:schemeClr val="tx1"/>
                </a:solidFill>
              </a:rPr>
              <a:t> f, g, h, </a:t>
            </a:r>
            <a:r>
              <a:rPr lang="en-GB" altLang="pt-BR" sz="2000" dirty="0" err="1">
                <a:solidFill>
                  <a:schemeClr val="tx1"/>
                </a:solidFill>
              </a:rPr>
              <a:t>i</a:t>
            </a:r>
            <a:r>
              <a:rPr lang="en-GB" altLang="pt-BR" sz="2000" dirty="0">
                <a:solidFill>
                  <a:schemeClr val="tx1"/>
                </a:solidFill>
              </a:rPr>
              <a:t>, j </a:t>
            </a:r>
          </a:p>
          <a:p>
            <a:pPr marL="0" lvl="1" indent="0" algn="just" eaLnBrk="1" hangingPunct="1">
              <a:lnSpc>
                <a:spcPct val="95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000" dirty="0" err="1">
                <a:solidFill>
                  <a:schemeClr val="tx1"/>
                </a:solidFill>
              </a:rPr>
              <a:t>estão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armazenadas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nos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  <a:r>
              <a:rPr lang="en-GB" altLang="pt-BR" sz="2000" dirty="0" err="1">
                <a:solidFill>
                  <a:schemeClr val="tx1"/>
                </a:solidFill>
              </a:rPr>
              <a:t>registradores</a:t>
            </a:r>
            <a:r>
              <a:rPr lang="en-GB" altLang="pt-BR" sz="2000" dirty="0">
                <a:solidFill>
                  <a:schemeClr val="tx1"/>
                </a:solidFill>
              </a:rPr>
              <a:t> </a:t>
            </a:r>
          </a:p>
          <a:p>
            <a:pPr marL="0" lvl="1" indent="0" algn="just" eaLnBrk="1" hangingPunct="1">
              <a:lnSpc>
                <a:spcPct val="95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000" dirty="0">
                <a:solidFill>
                  <a:schemeClr val="tx1"/>
                </a:solidFill>
              </a:rPr>
              <a:t>x19, x20, x21,  x22, x23 </a:t>
            </a:r>
            <a:r>
              <a:rPr lang="en-GB" altLang="pt-BR" sz="2000" dirty="0" err="1">
                <a:solidFill>
                  <a:schemeClr val="tx1"/>
                </a:solidFill>
              </a:rPr>
              <a:t>respectivamente</a:t>
            </a:r>
            <a:endParaRPr lang="en-GB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61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BCFB56FC9C3348A25F16247B6C1EF4" ma:contentTypeVersion="2" ma:contentTypeDescription="Crie um novo documento." ma:contentTypeScope="" ma:versionID="864e91bf74fcfb986d68d5a26bb48ff3">
  <xsd:schema xmlns:xsd="http://www.w3.org/2001/XMLSchema" xmlns:xs="http://www.w3.org/2001/XMLSchema" xmlns:p="http://schemas.microsoft.com/office/2006/metadata/properties" xmlns:ns2="d846df9e-a698-4c76-a31d-cfa87c21924d" targetNamespace="http://schemas.microsoft.com/office/2006/metadata/properties" ma:root="true" ma:fieldsID="b8c6b93ba5a07828662f645a66128c79" ns2:_="">
    <xsd:import namespace="d846df9e-a698-4c76-a31d-cfa87c2192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46df9e-a698-4c76-a31d-cfa87c2192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CE348-2ACA-4319-B458-EE6627D6E68A}"/>
</file>

<file path=customXml/itemProps2.xml><?xml version="1.0" encoding="utf-8"?>
<ds:datastoreItem xmlns:ds="http://schemas.openxmlformats.org/officeDocument/2006/customXml" ds:itemID="{AB64A71F-F832-4ECA-A94B-63BCB2A27076}"/>
</file>

<file path=customXml/itemProps3.xml><?xml version="1.0" encoding="utf-8"?>
<ds:datastoreItem xmlns:ds="http://schemas.openxmlformats.org/officeDocument/2006/customXml" ds:itemID="{3B08F6F8-43BD-4E4B-B6BD-A401CD8A07C7}"/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2690</Words>
  <Application>Microsoft Office PowerPoint</Application>
  <PresentationFormat>Apresentação na tela (4:3)</PresentationFormat>
  <Paragraphs>838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Cambria Math</vt:lpstr>
      <vt:lpstr>Courier New</vt:lpstr>
      <vt:lpstr>CourierNewPSMT</vt:lpstr>
      <vt:lpstr>LetterGothicStd</vt:lpstr>
      <vt:lpstr>PalatinoLinotype-Roman</vt:lpstr>
      <vt:lpstr>Times New Roman</vt:lpstr>
      <vt:lpstr>Tema do Office</vt:lpstr>
      <vt:lpstr>ORGANIZAÇÃO E ARQUITETURA DE COMPUTADORES  Arquitetura RISC-V </vt:lpstr>
      <vt:lpstr>Conceitos: Arquitetura</vt:lpstr>
      <vt:lpstr>Conjunto de Instruções</vt:lpstr>
      <vt:lpstr>Apresentação do PowerPoint</vt:lpstr>
      <vt:lpstr>Apresentação do PowerPoint</vt:lpstr>
      <vt:lpstr>Apresentação do PowerPoint</vt:lpstr>
      <vt:lpstr>Apresentação do PowerPoint</vt:lpstr>
      <vt:lpstr>Conjunto de Instruções</vt:lpstr>
      <vt:lpstr>Exemplo if</vt:lpstr>
      <vt:lpstr>Exemplo if</vt:lpstr>
      <vt:lpstr>Exemplo while</vt:lpstr>
      <vt:lpstr>Exemplo while</vt:lpstr>
      <vt:lpstr>Exemplo while</vt:lpstr>
      <vt:lpstr>Constantes da Instrução</vt:lpstr>
      <vt:lpstr>Constantes da Instrução</vt:lpstr>
      <vt:lpstr>Constantes da Instrução</vt:lpstr>
      <vt:lpstr>Conceitos: Arquitetura</vt:lpstr>
      <vt:lpstr>Modos de Endereçamento RISC-V</vt:lpstr>
      <vt:lpstr>Modos de Endereçamento RISC-V</vt:lpstr>
      <vt:lpstr>Modos de Endereçamento RISC-V</vt:lpstr>
      <vt:lpstr>Modos de Endereçamento RISC-V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MIPS</dc:title>
  <dc:creator>Fabiana Frata Furlan Peres</dc:creator>
  <cp:lastModifiedBy>Fabiana Frata Furlan Peres</cp:lastModifiedBy>
  <cp:revision>507</cp:revision>
  <dcterms:modified xsi:type="dcterms:W3CDTF">2021-03-23T12:02:42Z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0x01010069BCFB56FC9C3348A25F16247B6C1EF4</vt:lpwstr>
  </property>
</Properties>
</file>