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3" r:id="rId2"/>
  </p:sldMasterIdLst>
  <p:notesMasterIdLst>
    <p:notesMasterId r:id="rId91"/>
  </p:notesMasterIdLst>
  <p:handoutMasterIdLst>
    <p:handoutMasterId r:id="rId92"/>
  </p:handoutMasterIdLst>
  <p:sldIdLst>
    <p:sldId id="256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8" r:id="rId15"/>
    <p:sldId id="605" r:id="rId16"/>
    <p:sldId id="519" r:id="rId17"/>
    <p:sldId id="521" r:id="rId18"/>
    <p:sldId id="606" r:id="rId19"/>
    <p:sldId id="607" r:id="rId20"/>
    <p:sldId id="523" r:id="rId21"/>
    <p:sldId id="524" r:id="rId22"/>
    <p:sldId id="608" r:id="rId23"/>
    <p:sldId id="525" r:id="rId24"/>
    <p:sldId id="601" r:id="rId25"/>
    <p:sldId id="602" r:id="rId26"/>
    <p:sldId id="603" r:id="rId27"/>
    <p:sldId id="527" r:id="rId28"/>
    <p:sldId id="528" r:id="rId29"/>
    <p:sldId id="529" r:id="rId30"/>
    <p:sldId id="530" r:id="rId31"/>
    <p:sldId id="531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609" r:id="rId47"/>
    <p:sldId id="547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0" r:id="rId70"/>
    <p:sldId id="571" r:id="rId71"/>
    <p:sldId id="572" r:id="rId72"/>
    <p:sldId id="573" r:id="rId73"/>
    <p:sldId id="574" r:id="rId74"/>
    <p:sldId id="575" r:id="rId75"/>
    <p:sldId id="576" r:id="rId76"/>
    <p:sldId id="577" r:id="rId77"/>
    <p:sldId id="578" r:id="rId78"/>
    <p:sldId id="579" r:id="rId79"/>
    <p:sldId id="580" r:id="rId80"/>
    <p:sldId id="581" r:id="rId81"/>
    <p:sldId id="583" r:id="rId82"/>
    <p:sldId id="610" r:id="rId83"/>
    <p:sldId id="596" r:id="rId84"/>
    <p:sldId id="597" r:id="rId85"/>
    <p:sldId id="598" r:id="rId86"/>
    <p:sldId id="599" r:id="rId87"/>
    <p:sldId id="612" r:id="rId88"/>
    <p:sldId id="600" r:id="rId89"/>
    <p:sldId id="473" r:id="rId9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FF"/>
    <a:srgbClr val="FF0000"/>
    <a:srgbClr val="006600"/>
    <a:srgbClr val="D58173"/>
    <a:srgbClr val="6B6B6B"/>
    <a:srgbClr val="FFFF00"/>
    <a:srgbClr val="686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4" autoAdjust="0"/>
  </p:normalViewPr>
  <p:slideViewPr>
    <p:cSldViewPr>
      <p:cViewPr varScale="1">
        <p:scale>
          <a:sx n="114" d="100"/>
          <a:sy n="114" d="100"/>
        </p:scale>
        <p:origin x="870" y="108"/>
      </p:cViewPr>
      <p:guideLst>
        <p:guide orient="horz" pos="2160"/>
        <p:guide pos="4921"/>
      </p:guideLst>
    </p:cSldViewPr>
  </p:slideViewPr>
  <p:outlineViewPr>
    <p:cViewPr>
      <p:scale>
        <a:sx n="33" d="100"/>
        <a:sy n="33" d="100"/>
      </p:scale>
      <p:origin x="48" y="20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764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9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customXml" Target="../customXml/item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presProps" Target="presProps.xml"/><Relationship Id="rId98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C4960936-5038-4BF0-A7DF-D25FE85CD1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902D58B4-5F2B-4719-A043-E378BCEE76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F85505D0-E21E-47AD-9F62-AEBD6096E0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C10DF837-7000-4688-ABBF-2B7DEADDEB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5F46C966-513D-4F2D-892E-A0F38F5B31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09885FC-E377-4A33-805E-97D0C928C1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EAFB61F-40A5-4D07-8D07-F9F03A1FBF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6DC515D7-C2B6-4F03-BA8C-C639D9F65A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919F22C-78FE-435D-ADA2-8B6DEA7E40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BA386B0F-37E4-4CAE-BB8F-9A2F293200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F137FDBB-9A67-4045-AF96-7A7773D1D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50DFEB85-6400-455F-8C7F-E137478592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A69FADF-3CA0-44FC-9D43-6896F32B2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C29A96-9EA7-4997-AA40-573F0A3A33C8}" type="slidenum">
              <a:rPr lang="pt-BR" altLang="pt-BR" sz="1300" smtClean="0"/>
              <a:pPr>
                <a:spcBef>
                  <a:spcPct val="0"/>
                </a:spcBef>
              </a:pPr>
              <a:t>1</a:t>
            </a:fld>
            <a:endParaRPr lang="pt-BR" altLang="pt-BR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E39D578-D8E1-4D8B-B8A5-1A73D0D32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BA709AF-B3EF-4A52-856B-0E0A1AB12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9D9524C-3AF2-4D18-AD0C-FB58811CC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F17BB2-DECF-42CE-9C2F-500E20958163}" type="slidenum">
              <a:rPr lang="en-US" altLang="pt-BR" sz="1300" smtClean="0"/>
              <a:pPr>
                <a:spcBef>
                  <a:spcPct val="0"/>
                </a:spcBef>
              </a:pPr>
              <a:t>10</a:t>
            </a:fld>
            <a:endParaRPr lang="en-US" altLang="pt-BR" sz="1300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73B17DC7-FB3B-4F50-871D-2F8E2F3CB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00985634-5CF6-4C63-81CA-D329E541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26FA626-8736-4464-B425-09DD30285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A88681-1666-4AD9-BC16-B9ECB584FEBA}" type="slidenum">
              <a:rPr lang="en-US" altLang="pt-BR" sz="1300" smtClean="0"/>
              <a:pPr>
                <a:spcBef>
                  <a:spcPct val="0"/>
                </a:spcBef>
              </a:pPr>
              <a:t>11</a:t>
            </a:fld>
            <a:endParaRPr lang="en-US" altLang="pt-BR" sz="1300"/>
          </a:p>
        </p:txBody>
      </p:sp>
      <p:sp>
        <p:nvSpPr>
          <p:cNvPr id="39939" name="Rectangle 1026">
            <a:extLst>
              <a:ext uri="{FF2B5EF4-FFF2-40B4-BE49-F238E27FC236}">
                <a16:creationId xmlns:a16="http://schemas.microsoft.com/office/drawing/2014/main" id="{ACA6452B-1774-42D1-A7C7-6E54EF931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>
            <a:extLst>
              <a:ext uri="{FF2B5EF4-FFF2-40B4-BE49-F238E27FC236}">
                <a16:creationId xmlns:a16="http://schemas.microsoft.com/office/drawing/2014/main" id="{07B9B987-C242-4C03-8B21-7E225DE66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031DFBB-3F87-4CAE-82EF-37C4D8CAC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FE16A5-144E-4F06-846A-002F4CF30FB1}" type="slidenum">
              <a:rPr lang="en-US" altLang="pt-BR" sz="1300" smtClean="0"/>
              <a:pPr>
                <a:spcBef>
                  <a:spcPct val="0"/>
                </a:spcBef>
              </a:pPr>
              <a:t>12</a:t>
            </a:fld>
            <a:endParaRPr lang="en-US" altLang="pt-BR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8532C4A-7B43-4B27-839E-821BB5D49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5F067F9-4123-46CA-81E7-A96682343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D21382F-CA06-46A0-A1BF-5B19BEFB2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BC5AFC-6299-4C6B-80AD-F99F5D44CDD0}" type="slidenum">
              <a:rPr lang="en-US" altLang="pt-BR" sz="1300" smtClean="0"/>
              <a:pPr>
                <a:spcBef>
                  <a:spcPct val="0"/>
                </a:spcBef>
              </a:pPr>
              <a:t>13</a:t>
            </a:fld>
            <a:endParaRPr lang="en-US" altLang="pt-BR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02E79C-461E-4778-B642-B0A841B58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8A875D5-41A2-489B-9A6F-C2094594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9FA7728-13F3-4AC0-B6A6-26380FFB8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EAAF8-D933-4118-92E1-BE2B8BB5620A}" type="slidenum">
              <a:rPr lang="en-US" altLang="pt-BR" sz="1300" smtClean="0"/>
              <a:pPr>
                <a:spcBef>
                  <a:spcPct val="0"/>
                </a:spcBef>
              </a:pPr>
              <a:t>14</a:t>
            </a:fld>
            <a:endParaRPr lang="en-US" altLang="pt-BR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5660E79-7EEA-4F56-BF4D-D8B089DA6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59FD563-C4BF-446B-9491-A9B42D014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6C381A1-CFB2-42D1-9254-985D9F358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2E59A-D733-43DE-9A77-058BF5D61B7F}" type="slidenum">
              <a:rPr lang="en-US" altLang="pt-BR" sz="1300" smtClean="0"/>
              <a:pPr>
                <a:spcBef>
                  <a:spcPct val="0"/>
                </a:spcBef>
              </a:pPr>
              <a:t>15</a:t>
            </a:fld>
            <a:endParaRPr lang="en-US" altLang="pt-BR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D2BC4DC-8A1E-44C4-AF77-3CCDCC6FE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7EAEA1E-91F4-4456-B043-36BAD3AFE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0B7C63E-04A6-4DE7-9FE4-3778D4B19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F5AC9B-6A52-41AC-BD1E-B63A1E4F3F2E}" type="slidenum">
              <a:rPr lang="en-US" altLang="pt-BR" sz="1300" smtClean="0"/>
              <a:pPr>
                <a:spcBef>
                  <a:spcPct val="0"/>
                </a:spcBef>
              </a:pPr>
              <a:t>16</a:t>
            </a:fld>
            <a:endParaRPr lang="en-US" altLang="pt-BR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BF5CCB4-6387-4FB8-B16B-0A7F688EC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2668BAD-6B6E-4C8D-8168-8BD9A961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F4517F4-F34F-4D77-9C68-13B5930B7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7AC7C-B654-4456-A23D-441BB5859D37}" type="slidenum">
              <a:rPr lang="en-US" altLang="pt-BR" sz="1300" smtClean="0"/>
              <a:pPr>
                <a:spcBef>
                  <a:spcPct val="0"/>
                </a:spcBef>
              </a:pPr>
              <a:t>17</a:t>
            </a:fld>
            <a:endParaRPr lang="en-US" altLang="pt-BR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CC2B897-464F-4EB3-BF4F-FA3CE81D9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902D739-FABD-49A7-949A-6EF7DFDB0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881ED1A-6C38-4A23-89F7-D60DD11B6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71D8D9-53DB-4A64-948B-99DD31311BA6}" type="slidenum">
              <a:rPr lang="en-US" altLang="pt-BR" sz="1300" smtClean="0"/>
              <a:pPr>
                <a:spcBef>
                  <a:spcPct val="0"/>
                </a:spcBef>
              </a:pPr>
              <a:t>18</a:t>
            </a:fld>
            <a:endParaRPr lang="en-US" altLang="pt-BR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A0B720-DA94-4D90-9DB4-F4F3AF7F3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894C34A-D5CB-4E6E-B841-50CFCA53E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10D2E65-E9D1-4657-B2A8-FBD59221C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1BFB46-A33D-4BF1-893A-ACFD0A029D2E}" type="slidenum">
              <a:rPr lang="en-US" altLang="pt-BR" sz="1300" smtClean="0"/>
              <a:pPr>
                <a:spcBef>
                  <a:spcPct val="0"/>
                </a:spcBef>
              </a:pPr>
              <a:t>19</a:t>
            </a:fld>
            <a:endParaRPr lang="en-US" altLang="pt-BR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734071A-7FDA-48E9-AA79-3C75E254C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EBE062F-7D85-472D-A884-015820291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Exemplo mais comum TV  a cabo</a:t>
            </a:r>
          </a:p>
          <a:p>
            <a:r>
              <a:rPr lang="pt-BR" altLang="pt-BR"/>
              <a:t>Cresceu a partir das antigas antenas comunitárias</a:t>
            </a:r>
          </a:p>
          <a:p>
            <a:r>
              <a:rPr lang="pt-BR" altLang="pt-BR"/>
              <a:t>Depois vieram os canais específicos</a:t>
            </a:r>
          </a:p>
          <a:p>
            <a:r>
              <a:rPr lang="pt-BR" altLang="pt-BR"/>
              <a:t>Depois divisão do espectro com Internet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23364B0-674E-4AC2-8B91-CF19EE4D2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42CFB8-7690-4F23-B4C7-FD0EBA78AD46}" type="slidenum">
              <a:rPr lang="en-US" altLang="pt-BR" sz="1300" smtClean="0"/>
              <a:pPr>
                <a:spcBef>
                  <a:spcPct val="0"/>
                </a:spcBef>
              </a:pPr>
              <a:t>2</a:t>
            </a:fld>
            <a:endParaRPr lang="en-US" altLang="pt-BR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012A01-D0E1-4C9D-ADE5-5660D3EF8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BBE9B99-2707-4406-8ECA-3FD672819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FB921B8-09DF-492E-A0F3-D3C36C607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B99E2E-2392-43BB-AB9C-E0B36C8154BF}" type="slidenum">
              <a:rPr lang="en-US" altLang="pt-BR" sz="1300" smtClean="0"/>
              <a:pPr>
                <a:spcBef>
                  <a:spcPct val="0"/>
                </a:spcBef>
              </a:pPr>
              <a:t>20</a:t>
            </a:fld>
            <a:endParaRPr lang="en-US" altLang="pt-BR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7EC3056-6B44-4EAA-84F1-D49CC5B1F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CE02FC7-6825-4030-B5AD-755766A86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Grande área geográfica</a:t>
            </a:r>
          </a:p>
          <a:p>
            <a:r>
              <a:rPr lang="pt-BR" altLang="pt-BR"/>
              <a:t>Hosts interconectados por sub-rede de comunicação</a:t>
            </a:r>
          </a:p>
          <a:p>
            <a:r>
              <a:rPr lang="pt-BR" altLang="pt-BR"/>
              <a:t>Sub-rede geralmente pertence a empresa de telefonia ou provedor</a:t>
            </a:r>
          </a:p>
          <a:p>
            <a:r>
              <a:rPr lang="pt-BR" altLang="pt-BR"/>
              <a:t>Conjunto de linhas e roteadores formam a sub-rede</a:t>
            </a:r>
          </a:p>
          <a:p>
            <a:r>
              <a:rPr lang="pt-BR" altLang="pt-BR"/>
              <a:t>Decisão de encaminhamento depende do algoritmo de roteamento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16D0768-AE65-47C7-A222-838D05168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22B57B-F416-4000-BFC3-B3C666A68CCA}" type="slidenum">
              <a:rPr lang="en-US" altLang="pt-BR" sz="1300" smtClean="0"/>
              <a:pPr>
                <a:spcBef>
                  <a:spcPct val="0"/>
                </a:spcBef>
              </a:pPr>
              <a:t>21</a:t>
            </a:fld>
            <a:endParaRPr lang="en-US" altLang="pt-BR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6A0F082-356E-4B57-804D-D3E884940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B7A3B76-526F-4D5F-9E67-39BA851B6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Grande área geográfica</a:t>
            </a:r>
          </a:p>
          <a:p>
            <a:r>
              <a:rPr lang="pt-BR" altLang="pt-BR"/>
              <a:t>Hosts interconectados por sub-rede de comunicação</a:t>
            </a:r>
          </a:p>
          <a:p>
            <a:r>
              <a:rPr lang="pt-BR" altLang="pt-BR"/>
              <a:t>Sub-rede geralmente pertence a empresa de telefonia ou provedor</a:t>
            </a:r>
          </a:p>
          <a:p>
            <a:r>
              <a:rPr lang="pt-BR" altLang="pt-BR"/>
              <a:t>Conjunto de linhas e roteadores formam a sub-rede</a:t>
            </a:r>
          </a:p>
          <a:p>
            <a:r>
              <a:rPr lang="pt-BR" altLang="pt-BR"/>
              <a:t>Decisão de encaminhamento depende do algoritmo de roteamento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144966D-D226-4296-AA64-EB551EC7F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A342F8-B10D-452A-8773-05B4105F6B3A}" type="slidenum">
              <a:rPr lang="en-US" altLang="pt-BR" sz="1300" smtClean="0"/>
              <a:pPr>
                <a:spcBef>
                  <a:spcPct val="0"/>
                </a:spcBef>
              </a:pPr>
              <a:t>22</a:t>
            </a:fld>
            <a:endParaRPr lang="en-US" altLang="pt-BR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6CD3A2A-6FA4-4697-87E7-238CFF0B5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8B3FFF6-58EC-4070-8C62-6792A6FAB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BDDB453-73A9-47B5-8E42-850239BCD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6F562C-D158-4834-9961-768D80EB5B80}" type="slidenum">
              <a:rPr lang="en-US" altLang="pt-BR" sz="1300" smtClean="0"/>
              <a:pPr>
                <a:spcBef>
                  <a:spcPct val="0"/>
                </a:spcBef>
              </a:pPr>
              <a:t>23</a:t>
            </a:fld>
            <a:endParaRPr lang="en-US" altLang="pt-BR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6A9B006-E1D8-43AA-A925-6F8F83BAC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2C541B8-061C-48E8-BD03-2C57846AA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E37E2E9-D7F1-4DB2-AD61-F177C23ED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5CDD33-DC1B-4AD6-B5CE-08796386195D}" type="slidenum">
              <a:rPr lang="en-US" altLang="pt-BR" sz="1300" smtClean="0"/>
              <a:pPr>
                <a:spcBef>
                  <a:spcPct val="0"/>
                </a:spcBef>
              </a:pPr>
              <a:t>24</a:t>
            </a:fld>
            <a:endParaRPr lang="en-US" altLang="pt-BR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862C4B7-50AE-4CFA-A9C8-F2147CA2C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013DD01-150E-4CE1-8AA1-B5DA16BD9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C4A9346-07DD-495F-81E3-07EF278EC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E7775A-09AF-41F4-AEE9-3F4007EBBD21}" type="slidenum">
              <a:rPr lang="en-US" altLang="pt-BR" sz="1300" smtClean="0"/>
              <a:pPr>
                <a:spcBef>
                  <a:spcPct val="0"/>
                </a:spcBef>
              </a:pPr>
              <a:t>25</a:t>
            </a:fld>
            <a:endParaRPr lang="en-US" altLang="pt-BR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94BEBC0-9C29-4C9A-B3EF-9079C7773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02C0DF6-56C1-4374-B58B-FE1C8E2A4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8D05924-7A00-4C1B-AF37-1A42FB11A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836CE-8BB6-49E9-99FD-8444404E612B}" type="slidenum">
              <a:rPr lang="en-US" altLang="pt-BR" sz="1300" smtClean="0"/>
              <a:pPr>
                <a:spcBef>
                  <a:spcPct val="0"/>
                </a:spcBef>
              </a:pPr>
              <a:t>26</a:t>
            </a:fld>
            <a:endParaRPr lang="en-US" altLang="pt-BR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32FCC2B-FA75-4998-8C59-708525683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3B0013D-E3B8-48E4-A9F4-9B841ACBF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Tecnologias de redes sem fio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9132727-AD37-4408-A870-C7AC4A82B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1063E-36FB-426A-9483-18B62BAE177F}" type="slidenum">
              <a:rPr lang="en-US" altLang="pt-BR" sz="1300" smtClean="0"/>
              <a:pPr>
                <a:spcBef>
                  <a:spcPct val="0"/>
                </a:spcBef>
              </a:pPr>
              <a:t>27</a:t>
            </a:fld>
            <a:endParaRPr lang="en-US" altLang="pt-BR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524D3B1-B93E-4BC2-AECF-74ED0F3DA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B6FF90B-54DB-46C7-B2ED-BD7DA7C7C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Todos os dispositivos poderão comunicarem-se estarão acessíveis pela Internet.</a:t>
            </a:r>
          </a:p>
          <a:p>
            <a:r>
              <a:rPr lang="pt-BR" altLang="pt-BR"/>
              <a:t>Nível de tolerância dos usuários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FCD8EFA-6A31-4E58-B8BA-C04922942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CAD9A-9114-4D28-9309-8EEDCCFF3A81}" type="slidenum">
              <a:rPr lang="en-US" altLang="pt-BR" sz="1300" smtClean="0"/>
              <a:pPr>
                <a:spcBef>
                  <a:spcPct val="0"/>
                </a:spcBef>
              </a:pPr>
              <a:t>28</a:t>
            </a:fld>
            <a:endParaRPr lang="en-US" altLang="pt-BR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6EEF20B-822B-41C7-87C1-6CB8E07E5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04904EC-6BF3-42B4-83DF-391262B76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Nas primeiras redes, o hw foi a preocupação principal</a:t>
            </a:r>
          </a:p>
          <a:p>
            <a:r>
              <a:rPr lang="pt-BR" altLang="pt-BR"/>
              <a:t>Hoke o software é altamente estruturado</a:t>
            </a:r>
          </a:p>
          <a:p>
            <a:r>
              <a:rPr lang="pt-BR" altLang="pt-BR"/>
              <a:t>Organização: Pilha de camadas em níveis</a:t>
            </a:r>
          </a:p>
          <a:p>
            <a:r>
              <a:rPr lang="pt-BR" altLang="pt-BR"/>
              <a:t>Diferem, mantendo o objetivo de fornecer serivços as camadas superiores, ex. OO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5CE998F-B5AB-4DAE-88B1-9B4FA7049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63F502-532F-4837-8265-84211EF82A84}" type="slidenum">
              <a:rPr lang="en-US" altLang="pt-BR" sz="1300" smtClean="0"/>
              <a:pPr>
                <a:spcBef>
                  <a:spcPct val="0"/>
                </a:spcBef>
              </a:pPr>
              <a:t>29</a:t>
            </a:fld>
            <a:endParaRPr lang="en-US" altLang="pt-BR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39E0B9D-FA74-42FA-9A35-8DC7E624B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22F8BAA-2D46-4ED7-829D-B7F5E404E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Camada N de A se comunica com Camada N de B</a:t>
            </a:r>
          </a:p>
          <a:p>
            <a:r>
              <a:rPr lang="pt-BR" altLang="pt-BR"/>
              <a:t>Protocolo: Conjunto de regras e convenções. Cada camada tem seus protocolos</a:t>
            </a:r>
          </a:p>
          <a:p>
            <a:r>
              <a:rPr lang="pt-BR" altLang="pt-BR"/>
              <a:t>Violação de protocolo dificulta a comunicação</a:t>
            </a:r>
          </a:p>
          <a:p>
            <a:r>
              <a:rPr lang="pt-BR" altLang="pt-BR"/>
              <a:t>Comunicação Real X Virtual</a:t>
            </a:r>
          </a:p>
          <a:p>
            <a:r>
              <a:rPr lang="pt-BR" altLang="pt-BR"/>
              <a:t>Entre cada par de camadas existe uma Interface, definindo operações e serviços que a camada inferior tem a oferecer</a:t>
            </a:r>
          </a:p>
          <a:p>
            <a:r>
              <a:rPr lang="pt-BR" altLang="pt-BR"/>
              <a:t>Simplificam a abstração para a troca de tecnologias. Ex: substituir o meio físico. Tal qual N camadas em desenvolvimento.</a:t>
            </a:r>
          </a:p>
          <a:p>
            <a:r>
              <a:rPr lang="pt-BR" altLang="pt-BR"/>
              <a:t>Arquitetura de Rede: Conjunto de Protocolos</a:t>
            </a:r>
          </a:p>
          <a:p>
            <a:r>
              <a:rPr lang="pt-BR" altLang="pt-BR"/>
              <a:t>Pilha de Protocolos</a:t>
            </a:r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E2F3FE2-5D2B-40DF-81BB-8ED99121D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ADE8F-4190-4CDF-8DFA-400C0E6CB961}" type="slidenum">
              <a:rPr lang="en-US" altLang="pt-BR" sz="1300" smtClean="0"/>
              <a:pPr>
                <a:spcBef>
                  <a:spcPct val="0"/>
                </a:spcBef>
              </a:pPr>
              <a:t>3</a:t>
            </a:fld>
            <a:endParaRPr lang="en-US" altLang="pt-BR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0D294AA-D7B2-4F1E-90B9-5F3B5611E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12FEEE7-F336-43F9-B5D7-1BAE02E0B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5DA3B51-B2AA-413E-ACB6-6E8E712CF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A522B5-860A-4446-BDCD-902A8ED4463E}" type="slidenum">
              <a:rPr lang="en-US" altLang="pt-BR" sz="1300" smtClean="0"/>
              <a:pPr>
                <a:spcBef>
                  <a:spcPct val="0"/>
                </a:spcBef>
              </a:pPr>
              <a:t>30</a:t>
            </a:fld>
            <a:endParaRPr lang="en-US" altLang="pt-BR" sz="13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FA775A9-A94F-4081-8B77-3B798B456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404813"/>
            <a:ext cx="5205413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Camada N de A se comunica com Camada N de B</a:t>
            </a:r>
          </a:p>
          <a:p>
            <a:r>
              <a:rPr lang="pt-BR" altLang="pt-BR"/>
              <a:t>Protocolo: Conjunto de regras e convenções. Cada camada tem seus protocolos</a:t>
            </a:r>
          </a:p>
          <a:p>
            <a:r>
              <a:rPr lang="pt-BR" altLang="pt-BR"/>
              <a:t>Violação de protocolo dificulta a comunicação</a:t>
            </a:r>
          </a:p>
          <a:p>
            <a:r>
              <a:rPr lang="pt-BR" altLang="pt-BR"/>
              <a:t>Comunicação Real X Virtual</a:t>
            </a:r>
          </a:p>
          <a:p>
            <a:r>
              <a:rPr lang="pt-BR" altLang="pt-BR"/>
              <a:t>Entre cada par de camadas existe uma Interface, definindo operações e serviços que a camada inferior tem a oferecer</a:t>
            </a:r>
          </a:p>
          <a:p>
            <a:r>
              <a:rPr lang="pt-BR" altLang="pt-BR"/>
              <a:t>Simplificam a abstração para a troca de tecnologias. Ex: substituir o meio físico. Tal qual N camadas em desenvolvimento.</a:t>
            </a:r>
          </a:p>
          <a:p>
            <a:r>
              <a:rPr lang="pt-BR" altLang="pt-BR"/>
              <a:t>Arquitetura de Rede: Conjunto de Protocolos</a:t>
            </a:r>
          </a:p>
          <a:p>
            <a:r>
              <a:rPr lang="pt-BR" altLang="pt-BR"/>
              <a:t>Pilha de Protocolos</a:t>
            </a:r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3A56A50-31AF-41B9-BBCA-8715B31B3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AA853-DC8A-469D-BFF5-65CE5F0A58A9}" type="slidenum">
              <a:rPr lang="en-US" altLang="pt-BR" sz="1300" smtClean="0"/>
              <a:pPr>
                <a:spcBef>
                  <a:spcPct val="0"/>
                </a:spcBef>
              </a:pPr>
              <a:t>31</a:t>
            </a:fld>
            <a:endParaRPr lang="en-US" altLang="pt-BR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E0DA925-BBA0-49EC-8417-1703100C7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E9F092F-4DC3-46DA-B7B8-0609458C3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São inclusos cabeçalhos com informações em cada camada, permitindo a comunicação aos pares</a:t>
            </a:r>
          </a:p>
          <a:p>
            <a:r>
              <a:rPr lang="pt-BR" altLang="pt-BR"/>
              <a:t>Na camada 3 há limite de tamanho. M é dividido em M1 e M2</a:t>
            </a:r>
          </a:p>
          <a:p>
            <a:r>
              <a:rPr lang="pt-BR" altLang="pt-BR"/>
              <a:t>M2 acrescenta um cabeçalho a cada fragmento e mais um final</a:t>
            </a:r>
          </a:p>
          <a:p>
            <a:r>
              <a:rPr lang="pt-BR" altLang="pt-BR"/>
              <a:t>Exemplos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933245C-2A36-4EAB-B82B-0711FA931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878AF9-EF64-4203-B495-B5610A90AE8D}" type="slidenum">
              <a:rPr lang="en-US" altLang="pt-BR" sz="1300" smtClean="0"/>
              <a:pPr>
                <a:spcBef>
                  <a:spcPct val="0"/>
                </a:spcBef>
              </a:pPr>
              <a:t>36</a:t>
            </a:fld>
            <a:endParaRPr lang="en-US" altLang="pt-BR" sz="13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0F25C38-6EC3-49E6-B5E2-A962E597B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B75D7BB-779A-4D4B-9254-9456DB5ED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Ethernet é não confiável. Não há disponibilidade. </a:t>
            </a:r>
          </a:p>
          <a:p>
            <a:r>
              <a:rPr lang="pt-BR" altLang="pt-BR"/>
              <a:t>O problema deve ser tratado pelas camadas superiores.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23DB0A3-7D72-4F24-A2F8-5C89C49D3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CD992-B0AC-4840-9B55-97202474D173}" type="slidenum">
              <a:rPr lang="en-US" altLang="pt-BR" sz="1300" smtClean="0"/>
              <a:pPr>
                <a:spcBef>
                  <a:spcPct val="0"/>
                </a:spcBef>
              </a:pPr>
              <a:t>37</a:t>
            </a:fld>
            <a:endParaRPr lang="en-US" altLang="pt-BR" sz="1300"/>
          </a:p>
        </p:txBody>
      </p:sp>
      <p:sp>
        <p:nvSpPr>
          <p:cNvPr id="89091" name="Rectangle 1026">
            <a:extLst>
              <a:ext uri="{FF2B5EF4-FFF2-40B4-BE49-F238E27FC236}">
                <a16:creationId xmlns:a16="http://schemas.microsoft.com/office/drawing/2014/main" id="{DC95B8A1-0F00-43D1-8BC6-4149B273B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>
            <a:extLst>
              <a:ext uri="{FF2B5EF4-FFF2-40B4-BE49-F238E27FC236}">
                <a16:creationId xmlns:a16="http://schemas.microsoft.com/office/drawing/2014/main" id="{09C0A39C-44F2-4AED-9AE1-7BC8F48D0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Ethernet é não confiável. Não há disponibilidade. </a:t>
            </a:r>
          </a:p>
          <a:p>
            <a:r>
              <a:rPr lang="pt-BR" altLang="pt-BR"/>
              <a:t>O problema deve ser tratado pelas camadas superiores.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35BA318-0CE0-48B0-885F-4448109C5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B0645C-A39E-44AF-BBDA-1B7C6D07B953}" type="slidenum">
              <a:rPr lang="en-US" altLang="pt-BR" sz="1300" smtClean="0"/>
              <a:pPr>
                <a:spcBef>
                  <a:spcPct val="0"/>
                </a:spcBef>
              </a:pPr>
              <a:t>41</a:t>
            </a:fld>
            <a:endParaRPr lang="en-US" altLang="pt-BR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B9074EB-CD45-4CA7-99CC-D474A78DF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48071C27-A4AA-454D-93D5-61AC129DC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Relacionamento entre serviços e protocolos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BC1EB6FC-DBB3-4626-B3CF-53829A5F1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AB33FD-1EA2-4E86-B0F9-1D018B88645B}" type="slidenum">
              <a:rPr lang="en-US" altLang="pt-BR" sz="1300" smtClean="0"/>
              <a:pPr>
                <a:spcBef>
                  <a:spcPct val="0"/>
                </a:spcBef>
              </a:pPr>
              <a:t>62</a:t>
            </a:fld>
            <a:endParaRPr lang="en-US" altLang="pt-BR" sz="13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168B6C8-6959-411A-AB3F-E3CE46DB3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02A34DF0-8849-4291-AB73-A8D4ABAD5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OSI torna explícito esse conceito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A6DBF327-4D26-4363-B0E8-D44F58E49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D514F3-936F-474A-9D10-FCF85960D578}" type="slidenum">
              <a:rPr lang="en-US" altLang="pt-BR" sz="1300" smtClean="0"/>
              <a:pPr>
                <a:spcBef>
                  <a:spcPct val="0"/>
                </a:spcBef>
              </a:pPr>
              <a:t>64</a:t>
            </a:fld>
            <a:endParaRPr lang="en-US" altLang="pt-BR" sz="13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0BD22E0-B2B9-4B44-AC78-17DB5098C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2D709CE-C326-4DE5-8BC4-7B6BCD405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/>
              <a:t>Muito cedo, assunto pode não estar amadurecido</a:t>
            </a:r>
          </a:p>
          <a:p>
            <a:r>
              <a:rPr lang="pt-BR" altLang="pt-BR"/>
              <a:t>Muito tarde, empresas já investiram em outras alternativas</a:t>
            </a:r>
          </a:p>
          <a:p>
            <a:r>
              <a:rPr lang="pt-BR" altLang="pt-BR"/>
              <a:t>Intervalo curto, padrões precipitados – Caso do OSI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4E48A378-A130-474F-9826-5E08C9C1F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C57BB2-18B1-4901-81B9-346702B120B5}" type="slidenum">
              <a:rPr lang="en-US" altLang="pt-BR" sz="1300" smtClean="0"/>
              <a:pPr>
                <a:spcBef>
                  <a:spcPct val="0"/>
                </a:spcBef>
              </a:pPr>
              <a:t>65</a:t>
            </a:fld>
            <a:endParaRPr lang="en-US" altLang="pt-BR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9A3C3C7-908F-4DAE-9D84-AC68DCAE5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FC09A3B-3468-4ACE-8B1F-DEE458782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B154460-6408-4BBA-8E99-50C6442CA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6FFD35-9D29-45C0-A3FA-746F53582AD4}" type="slidenum">
              <a:rPr lang="en-US" altLang="pt-BR" sz="1300" smtClean="0"/>
              <a:pPr>
                <a:spcBef>
                  <a:spcPct val="0"/>
                </a:spcBef>
              </a:pPr>
              <a:t>66</a:t>
            </a:fld>
            <a:endParaRPr lang="en-US" altLang="pt-BR" sz="13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E8E8FAD-B98E-4EA3-BE83-14A03CAF1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EAFBE5F6-0A9E-4127-B5A8-ECAB9FB9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ADD2F0F5-2B0E-482B-A2A6-A48E140F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FA6D54-5876-4764-B2F1-E23683ED60F5}" type="slidenum">
              <a:rPr lang="en-US" altLang="pt-BR" sz="1300" smtClean="0"/>
              <a:pPr>
                <a:spcBef>
                  <a:spcPct val="0"/>
                </a:spcBef>
              </a:pPr>
              <a:t>67</a:t>
            </a:fld>
            <a:endParaRPr lang="en-US" altLang="pt-BR" sz="13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C87B464C-12DF-4A08-BB5F-721BEBCBE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4D22985-4728-4C40-8C10-F726EA910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2E60156-F0D4-4111-96A1-6CA612675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0BD43-1881-4EEF-8542-73DAE1CEC714}" type="slidenum">
              <a:rPr lang="en-US" altLang="pt-BR" sz="1300" smtClean="0"/>
              <a:pPr>
                <a:spcBef>
                  <a:spcPct val="0"/>
                </a:spcBef>
              </a:pPr>
              <a:t>4</a:t>
            </a:fld>
            <a:endParaRPr lang="en-US" altLang="pt-BR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E49401C-FBC1-4FBB-9AA6-18D143979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2C12626-3D35-4530-8D2E-AB21EFB50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49EBDE89-55CE-4F0A-A582-61F1DEFA4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224C74-3304-46F8-8BF8-16262BD34BE2}" type="slidenum">
              <a:rPr lang="en-US" altLang="pt-BR" sz="1300" smtClean="0"/>
              <a:pPr>
                <a:spcBef>
                  <a:spcPct val="0"/>
                </a:spcBef>
              </a:pPr>
              <a:t>68</a:t>
            </a:fld>
            <a:endParaRPr lang="en-US" altLang="pt-BR" sz="13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EA3EE58-F9E7-42F2-B78A-004D14E09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5ECD43E3-884A-4C2B-95B2-80C99830C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B0C94ED-E914-4D01-84DD-B7C389C96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C792D6-F2A3-4257-8449-EBDD4CAAB8F8}" type="slidenum">
              <a:rPr lang="en-US" altLang="pt-BR" sz="1300" smtClean="0"/>
              <a:pPr>
                <a:spcBef>
                  <a:spcPct val="0"/>
                </a:spcBef>
              </a:pPr>
              <a:t>5</a:t>
            </a:fld>
            <a:endParaRPr lang="en-US" altLang="pt-BR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6F5DFED-87B0-4243-A3D6-FFEF92F63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5B0BA55-FDBC-433E-9BD2-8FB879BF9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45E01C2-21D1-485A-8626-CD09DC500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38F952-E6EF-4EAE-8ACE-401124210D18}" type="slidenum">
              <a:rPr lang="en-US" altLang="pt-BR" sz="1300" smtClean="0"/>
              <a:pPr>
                <a:spcBef>
                  <a:spcPct val="0"/>
                </a:spcBef>
              </a:pPr>
              <a:t>6</a:t>
            </a:fld>
            <a:endParaRPr lang="en-US" altLang="pt-BR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87E0574-465E-4A2D-9077-F6858F230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7B5715C-A8E4-48DF-A530-65CCB5B5E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E06FDA9-E330-4DC0-90D8-95E268CE7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1BFEB6-A88E-41DE-AF0A-808BBCA3BAD9}" type="slidenum">
              <a:rPr lang="en-US" altLang="pt-BR" sz="1300" smtClean="0"/>
              <a:pPr>
                <a:spcBef>
                  <a:spcPct val="0"/>
                </a:spcBef>
              </a:pPr>
              <a:t>7</a:t>
            </a:fld>
            <a:endParaRPr lang="en-US" altLang="pt-BR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F03BF91-2FC6-4CF3-8A7E-BDDF4D3DD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46E7F4-056B-4407-AC27-F8920678B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23094D0-0FD2-4608-BEF1-FFB4BE2CA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344E75-565A-43CC-9BEB-369F98AE335B}" type="slidenum">
              <a:rPr lang="en-US" altLang="pt-BR" sz="1300" smtClean="0"/>
              <a:pPr>
                <a:spcBef>
                  <a:spcPct val="0"/>
                </a:spcBef>
              </a:pPr>
              <a:t>8</a:t>
            </a:fld>
            <a:endParaRPr lang="en-US" altLang="pt-BR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EAC6D42-C3C8-4F24-AF13-6381ED335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201DC14-C859-4E8F-AF66-3BADCC829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A85876D-748A-4C06-9BFB-BEC28BD65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B3A07-61DE-4901-8FA0-86BE18C635B5}" type="slidenum">
              <a:rPr lang="en-US" altLang="pt-BR" sz="1300" smtClean="0"/>
              <a:pPr>
                <a:spcBef>
                  <a:spcPct val="0"/>
                </a:spcBef>
              </a:pPr>
              <a:t>9</a:t>
            </a:fld>
            <a:endParaRPr lang="en-US" altLang="pt-BR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838B26F-1BDC-433B-BBD8-D0D18E9788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67AC0D-3682-466A-BDB4-4D275DA62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>
            <a:extLst>
              <a:ext uri="{FF2B5EF4-FFF2-40B4-BE49-F238E27FC236}">
                <a16:creationId xmlns:a16="http://schemas.microsoft.com/office/drawing/2014/main" id="{81864331-5CB0-494A-8E8E-4E6D37B39D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1700213"/>
            <a:ext cx="7812087" cy="42862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E4E4E4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59835469-9A7C-41E6-BAE0-CB0E801CB7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6122988"/>
            <a:ext cx="7812087" cy="42862"/>
          </a:xfrm>
          <a:prstGeom prst="rect">
            <a:avLst/>
          </a:prstGeom>
          <a:gradFill rotWithShape="1">
            <a:gsLst>
              <a:gs pos="0">
                <a:srgbClr val="E4E4E4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60350"/>
            <a:ext cx="7489825" cy="1343025"/>
          </a:xfrm>
          <a:ln algn="ctr"/>
        </p:spPr>
        <p:txBody>
          <a:bodyPr lIns="91440" tIns="45720" rIns="91440" bIns="45720"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4300" y="1844675"/>
            <a:ext cx="4968875" cy="4105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2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939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15125" y="115888"/>
            <a:ext cx="2105025" cy="64373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67437" cy="64373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823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232DFB0-D35F-4B58-9AB5-E0EA37596B27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025265-2DCE-42B5-944B-D07DD50882B8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C4A68757-C33C-4937-A7AB-B8897D8B0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FE07-9F40-46CE-84C5-7889D7562D8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3782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20C9E42-53CF-451C-9296-86AF7B58995F}"/>
              </a:ext>
            </a:extLst>
          </p:cNvPr>
          <p:cNvCxnSpPr/>
          <p:nvPr userDrawn="1"/>
        </p:nvCxnSpPr>
        <p:spPr>
          <a:xfrm>
            <a:off x="1143000" y="1428750"/>
            <a:ext cx="7786688" cy="1588"/>
          </a:xfrm>
          <a:prstGeom prst="line">
            <a:avLst/>
          </a:prstGeom>
          <a:ln w="19050" cap="rnd" cmpd="sng">
            <a:solidFill>
              <a:schemeClr val="bg2"/>
            </a:solidFill>
          </a:ln>
          <a:effectLst>
            <a:outerShdw blurRad="50800" dist="50800" dir="5400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790712" cy="11430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1643050"/>
            <a:ext cx="7790712" cy="48577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1496D75-8E98-4884-8BAE-64C8C98FE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D4681-30C5-43E1-A591-C0353A972BC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6005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63FEA3-BF2E-4A45-BD9B-2AF8E99A7ECF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56032A3-FF28-4BD0-8016-7C6A4A3AE947}"/>
              </a:ext>
            </a:extLst>
          </p:cNvPr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44586E-9A1C-4CF9-81C5-9CBA7919835B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179AB32-4373-480B-A38B-C053E93BBC1B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C335FA70-0836-43F2-BED9-CFFBD4AE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81C1C-8D91-4542-9B55-06A3511FF59E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1FCE4D3-B760-4FF6-83D6-C8D8B0A6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00F6E50F-5C79-4EED-9C2A-C2EFF45F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6DABE-9095-4EF3-B84D-ADF3B3AE758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136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82AE4-9122-4BFF-8180-E869FE1C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3B0EC3-BD07-402A-B4DB-9924B8524A3E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9A3344-A1BC-42C4-A72E-A86830F7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3942A-BCF8-415B-A137-491F691C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73230-855C-42E7-ACA5-B5CE4AE4BA2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6590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551BBA-693D-4F6C-A096-8DE5E9A3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C8ACAC-0737-4E98-986A-954AAD20AABE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C9A715-E844-48A6-BF38-753BAAAE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B23CFD-018D-4319-B165-9C461DBB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5AABD-5CEA-4698-873A-091F1E1CD22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1862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B179E3-23FD-4BBC-A647-5E61F060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9A647E-0C6A-4CBA-ACD3-91B19A963D14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647094-CD81-40C9-92C7-632F3C7B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2D7547-CE6C-4230-A523-C9E838F3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89238-0C0A-4E6C-8B94-CE4D98361BE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3721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CC3663-5615-4C00-B3F7-3B658E3996C7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A79A75-DFD8-4BA2-B71A-7115450D7C1D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Espaço Reservado para Data 1">
            <a:extLst>
              <a:ext uri="{FF2B5EF4-FFF2-40B4-BE49-F238E27FC236}">
                <a16:creationId xmlns:a16="http://schemas.microsoft.com/office/drawing/2014/main" id="{6C23A638-5A88-4CC3-BCB4-07045834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4E6FF5-2368-4A63-8262-01877EB48313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88A3327D-3074-4D94-8BC6-F897282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BBEB058-045C-4FC2-B022-7DDD53C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C2998-C6B1-4F1D-9FBF-AFA211735A4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66554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C4646C-FE87-4618-9F84-B997AD82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FE512C-F5D2-43B1-991C-D0970DBB2FA6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32786E-E50B-4983-804D-7F50DCD9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A05AFC-C6BD-4068-A6FA-DA5BE871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5FA4-A78B-4519-B37A-E86C456B091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222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28980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6807996-6B7A-4FB9-A446-FBF07B21ED42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461F472A-1758-487A-B31A-AE1680939F77}"/>
              </a:ext>
            </a:extLst>
          </p:cNvPr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EEE8A350-13CF-48D5-B08E-DAB128C3B54C}"/>
              </a:ext>
            </a:extLst>
          </p:cNvPr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12ECED4B-B129-41AC-8D6D-72D91352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85951C-758B-4F72-A700-49B0428C5757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AF7E1953-8FA1-49F5-83E3-40F33A3A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>
            <a:extLst>
              <a:ext uri="{FF2B5EF4-FFF2-40B4-BE49-F238E27FC236}">
                <a16:creationId xmlns:a16="http://schemas.microsoft.com/office/drawing/2014/main" id="{0BD2C264-C4B9-4CDC-BD0F-0902AE7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18280-F8CF-4C80-A7A8-6BC011C63FF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2781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0853B-BA50-4F53-8674-FEC49C1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6DEDF8-62DE-4946-9F16-24DF1A47939D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5F9F4-267F-465C-B8E7-FF37CE9D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16020-6DDF-4FFE-9500-5E411A67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D809-6F05-4015-9F39-C333A9887A8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0945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BB235-22A9-420F-A041-2609DA6A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CDE080-EA26-4FDB-BC21-ADE4CA4F19A9}" type="datetimeFigureOut">
              <a:rPr lang="en-US"/>
              <a:pPr>
                <a:defRPr/>
              </a:pPr>
              <a:t>1/23/2021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690B6-F1DE-460F-982A-F09133D3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1B8AA-6325-4A93-8D6E-8745A067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F38A-CAD4-418E-901D-083823E0D4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75451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6838" y="5834063"/>
            <a:ext cx="4495800" cy="838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45038" y="5834063"/>
            <a:ext cx="4495800" cy="838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A24F2-43F2-4F68-B606-B521471AA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0078F-63C0-4634-AD31-726560305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044B5-9FCD-46A2-B214-3202C38D8C5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182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71600"/>
            <a:ext cx="413543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3125" y="1371600"/>
            <a:ext cx="41370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9424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078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759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5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9840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68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18BD45-C7FB-49E4-9819-D25B36E62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5888"/>
            <a:ext cx="8424862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ACD083-8B41-423A-B765-A6B85A1C7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71600"/>
            <a:ext cx="842486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0ED832F1-A3B8-452B-9A36-7DF5DD389B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6300" y="6610350"/>
            <a:ext cx="684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EA6647-B3FE-4BDE-AD72-FDC2FA2939D6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12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itchFamily="2" charset="2"/>
        <a:buChar char="ü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itchFamily="2" charset="2"/>
        <a:buChar char="ü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itchFamily="2" charset="2"/>
        <a:buChar char="ü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ingdings" pitchFamily="2" charset="2"/>
        <a:buChar char="ü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>
            <a:extLst>
              <a:ext uri="{FF2B5EF4-FFF2-40B4-BE49-F238E27FC236}">
                <a16:creationId xmlns:a16="http://schemas.microsoft.com/office/drawing/2014/main" id="{2871A54E-F9ED-4580-96A9-548A234A7591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6F59727-2E3A-4EDF-B9DB-17B3A84E0ED9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osca 10">
            <a:extLst>
              <a:ext uri="{FF2B5EF4-FFF2-40B4-BE49-F238E27FC236}">
                <a16:creationId xmlns:a16="http://schemas.microsoft.com/office/drawing/2014/main" id="{631198B6-958C-447F-82F1-393D53FFC544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CFEE75D-70AE-4C0D-834F-5CF8A372B9EF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Espaço Reservado para Título 4">
            <a:extLst>
              <a:ext uri="{FF2B5EF4-FFF2-40B4-BE49-F238E27FC236}">
                <a16:creationId xmlns:a16="http://schemas.microsoft.com/office/drawing/2014/main" id="{E1D9517D-0ECD-417F-90F9-E63F9B8C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057" name="Espaço Reservado para Texto 8">
            <a:extLst>
              <a:ext uri="{FF2B5EF4-FFF2-40B4-BE49-F238E27FC236}">
                <a16:creationId xmlns:a16="http://schemas.microsoft.com/office/drawing/2014/main" id="{4121DE5F-27C0-467E-94BE-6FA6A4294E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384C1259-43CE-448F-B335-87588864E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E05FA2EB-5341-42C1-AADA-8B5B2E0EFC4C}" type="datetimeFigureOut">
              <a:rPr lang="en-US"/>
              <a:pPr>
                <a:defRPr/>
              </a:pPr>
              <a:t>1/23/2021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5250FB8-F533-49C2-B08C-FD40D2689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Arial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A7EF1969-89B8-47D0-8F55-A49DDF1DF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6022D9A9-62FD-4775-8B6E-552EE2ED13FD}" type="slidenum">
              <a:rPr lang="en-US" altLang="pt-BR"/>
              <a:pPr>
                <a:defRPr/>
              </a:pPr>
              <a:t>‹nº›</a:t>
            </a:fld>
            <a:endParaRPr lang="en-US" altLang="pt-BR">
              <a:solidFill>
                <a:srgbClr val="AAA393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5DF6A2-8E9A-412D-9619-82A05A750810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2A9ABB1-9E71-43BC-B3F7-A61E76916A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6300" y="6610350"/>
            <a:ext cx="684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1912966-A50E-4D97-9EFC-28B04483DDBE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" TargetMode="Externa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renatobobsin@gmail.com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0" name="Rectangle 22">
            <a:extLst>
              <a:ext uri="{FF2B5EF4-FFF2-40B4-BE49-F238E27FC236}">
                <a16:creationId xmlns:a16="http://schemas.microsoft.com/office/drawing/2014/main" id="{F91F9943-D3DA-4D04-B626-7EC43DC11E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3350" y="333375"/>
            <a:ext cx="7407275" cy="18446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t-BR" sz="4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Redes de Computadores</a:t>
            </a:r>
          </a:p>
        </p:txBody>
      </p:sp>
      <p:sp>
        <p:nvSpPr>
          <p:cNvPr id="18435" name="Rectangle 25">
            <a:extLst>
              <a:ext uri="{FF2B5EF4-FFF2-40B4-BE49-F238E27FC236}">
                <a16:creationId xmlns:a16="http://schemas.microsoft.com/office/drawing/2014/main" id="{E1283579-3665-419D-9085-894F07D6D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28875"/>
            <a:ext cx="7521575" cy="3521075"/>
          </a:xfrm>
        </p:spPr>
        <p:txBody>
          <a:bodyPr/>
          <a:lstStyle/>
          <a:p>
            <a:pPr marL="26988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3200" dirty="0">
              <a:solidFill>
                <a:srgbClr val="320E04"/>
              </a:solidFill>
            </a:endParaRPr>
          </a:p>
          <a:p>
            <a:pPr marL="26988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5400" dirty="0">
                <a:solidFill>
                  <a:srgbClr val="320E04"/>
                </a:solidFill>
              </a:rPr>
              <a:t>Introdução</a:t>
            </a:r>
            <a:endParaRPr lang="pt-BR" altLang="pt-BR" sz="4500" i="1" dirty="0">
              <a:solidFill>
                <a:srgbClr val="320E04"/>
              </a:solidFill>
            </a:endParaRPr>
          </a:p>
          <a:p>
            <a:pPr marL="26988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3500" i="1" dirty="0">
              <a:solidFill>
                <a:srgbClr val="320E04"/>
              </a:solidFill>
            </a:endParaRPr>
          </a:p>
          <a:p>
            <a:pPr marL="26988" algn="ctr">
              <a:lnSpc>
                <a:spcPct val="90000"/>
              </a:lnSpc>
            </a:pPr>
            <a:r>
              <a:rPr lang="pt-BR" altLang="pt-BR" sz="2800" i="1" dirty="0">
                <a:solidFill>
                  <a:schemeClr val="tx1"/>
                </a:solidFill>
              </a:rPr>
              <a:t>Prof. Renato Bobsin Machado</a:t>
            </a:r>
          </a:p>
          <a:p>
            <a:pPr marL="26988" algn="ctr">
              <a:lnSpc>
                <a:spcPct val="90000"/>
              </a:lnSpc>
            </a:pPr>
            <a:r>
              <a:rPr lang="en-US" altLang="pt-BR" sz="2800" i="1" dirty="0" err="1">
                <a:solidFill>
                  <a:schemeClr val="tx1"/>
                </a:solidFill>
              </a:rPr>
              <a:t>Ano</a:t>
            </a:r>
            <a:r>
              <a:rPr lang="en-US" altLang="pt-BR" sz="2800" i="1" dirty="0">
                <a:solidFill>
                  <a:schemeClr val="tx1"/>
                </a:solidFill>
              </a:rPr>
              <a:t> </a:t>
            </a:r>
            <a:r>
              <a:rPr lang="en-US" altLang="pt-BR" sz="2800" i="1" dirty="0" err="1">
                <a:solidFill>
                  <a:schemeClr val="tx1"/>
                </a:solidFill>
              </a:rPr>
              <a:t>letivo</a:t>
            </a:r>
            <a:r>
              <a:rPr lang="en-US" altLang="pt-BR" sz="2800" i="1" dirty="0">
                <a:solidFill>
                  <a:schemeClr val="tx1"/>
                </a:solidFill>
              </a:rPr>
              <a:t> 2020</a:t>
            </a:r>
          </a:p>
          <a:p>
            <a:pPr marL="26988" algn="ctr">
              <a:lnSpc>
                <a:spcPct val="90000"/>
              </a:lnSpc>
            </a:pPr>
            <a:r>
              <a:rPr lang="en-US" altLang="pt-BR" sz="2800" i="1" dirty="0">
                <a:solidFill>
                  <a:schemeClr val="tx1"/>
                </a:solidFill>
              </a:rPr>
              <a:t>Janeiro de 2021</a:t>
            </a:r>
            <a:endParaRPr lang="pt-BR" altLang="pt-BR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3CC112-C49F-4B48-BCB9-938BA5ED1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Aplicações Comerciais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B5E2939-97F7-4DC0-9FF9-2DEA5767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Uma rede com 2 clientes e um servidor.</a:t>
            </a:r>
          </a:p>
        </p:txBody>
      </p:sp>
      <p:pic>
        <p:nvPicPr>
          <p:cNvPr id="36868" name="Picture 6">
            <a:extLst>
              <a:ext uri="{FF2B5EF4-FFF2-40B4-BE49-F238E27FC236}">
                <a16:creationId xmlns:a16="http://schemas.microsoft.com/office/drawing/2014/main" id="{9F413290-7673-4551-947A-34581D46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52738"/>
            <a:ext cx="5648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EF93FD6-52B3-435E-BAF8-AF4855629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Aplicações de Negócio (2)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1CE0E22-9BD1-46E0-AFB6-6C5303A4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Modelo Cliente-Servidor com requisições e respostas</a:t>
            </a:r>
          </a:p>
        </p:txBody>
      </p:sp>
      <p:pic>
        <p:nvPicPr>
          <p:cNvPr id="38916" name="Picture 6">
            <a:extLst>
              <a:ext uri="{FF2B5EF4-FFF2-40B4-BE49-F238E27FC236}">
                <a16:creationId xmlns:a16="http://schemas.microsoft.com/office/drawing/2014/main" id="{3E041310-1A6C-4B80-B96C-446C9805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71056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14F82E7-DA42-4B0F-B52E-0EA6AC0AA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Aplicações Domésticas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3FE6706-2C81-46B3-B00A-113FFE73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888" y="1844675"/>
            <a:ext cx="7416800" cy="4784725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/>
              <a:t>Acesso a informações remotas: Jornais, revistas, TV, conferências, periódicos, etc;</a:t>
            </a:r>
          </a:p>
          <a:p>
            <a:pPr algn="just">
              <a:buFontTx/>
              <a:buChar char="•"/>
            </a:pPr>
            <a:r>
              <a:rPr lang="en-US" altLang="pt-BR"/>
              <a:t>Comunicação entre pessoas: VoIP, chats, etc;</a:t>
            </a:r>
          </a:p>
          <a:p>
            <a:pPr algn="just">
              <a:buFontTx/>
              <a:buChar char="•"/>
            </a:pPr>
            <a:r>
              <a:rPr lang="en-US" altLang="pt-BR"/>
              <a:t>Entreterimento: Vídeos, música, jogos, etc;</a:t>
            </a:r>
          </a:p>
          <a:p>
            <a:pPr algn="just">
              <a:buFontTx/>
              <a:buChar char="•"/>
            </a:pPr>
            <a:r>
              <a:rPr lang="en-US" altLang="pt-BR"/>
              <a:t>Redes sociais;</a:t>
            </a:r>
          </a:p>
          <a:p>
            <a:pPr algn="just">
              <a:buFontTx/>
              <a:buChar char="•"/>
            </a:pPr>
            <a:r>
              <a:rPr lang="en-US" altLang="pt-BR"/>
              <a:t>Comércio eletrônico: Pagamento de contas, bancos, leilões,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B57EBE6-D157-4D36-B122-F275F50F4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Hardware de Rede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C3EA290-02F1-4A23-83F7-66E54FBB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813" y="1784350"/>
            <a:ext cx="6696075" cy="44084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/>
              <a:t>Redes Pessoais (PAN);</a:t>
            </a:r>
          </a:p>
          <a:p>
            <a:pPr>
              <a:buFontTx/>
              <a:buChar char="•"/>
            </a:pPr>
            <a:r>
              <a:rPr lang="en-US" altLang="pt-BR"/>
              <a:t>Redes Locais (LANs);</a:t>
            </a:r>
          </a:p>
          <a:p>
            <a:pPr>
              <a:buFontTx/>
              <a:buChar char="•"/>
            </a:pPr>
            <a:r>
              <a:rPr lang="en-US" altLang="pt-BR"/>
              <a:t>Redes Metropolitanas (MANs);</a:t>
            </a:r>
          </a:p>
          <a:p>
            <a:pPr>
              <a:buFontTx/>
              <a:buChar char="•"/>
            </a:pPr>
            <a:r>
              <a:rPr lang="en-US" altLang="pt-BR"/>
              <a:t>Redes Distribuídas (WANs);</a:t>
            </a:r>
          </a:p>
          <a:p>
            <a:pPr>
              <a:buFontTx/>
              <a:buChar char="•"/>
            </a:pPr>
            <a:r>
              <a:rPr lang="en-US" altLang="pt-BR"/>
              <a:t>Redes sem Fio;</a:t>
            </a:r>
          </a:p>
          <a:p>
            <a:pPr>
              <a:buFontTx/>
              <a:buChar char="•"/>
            </a:pPr>
            <a:r>
              <a:rPr lang="en-US" altLang="pt-BR"/>
              <a:t>Redes Domésticas;</a:t>
            </a:r>
          </a:p>
          <a:p>
            <a:pPr>
              <a:buFontTx/>
              <a:buChar char="•"/>
            </a:pPr>
            <a:r>
              <a:rPr lang="en-US" altLang="pt-BR"/>
              <a:t>Interredes;</a:t>
            </a:r>
          </a:p>
          <a:p>
            <a:pPr>
              <a:buFontTx/>
              <a:buChar char="•"/>
            </a:pPr>
            <a:r>
              <a:rPr lang="en-US" altLang="pt-BR"/>
              <a:t>Internet.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50A646D-7186-4EBC-A1ED-6D3AE3326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Hardware de Rede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81BD1EF8-E1BC-48E2-B1DD-29F647D5AC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50" y="6019800"/>
            <a:ext cx="91440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Classificação em escala das redes interligadas.</a:t>
            </a:r>
            <a:endParaRPr lang="en-US" altLang="pt-BR" sz="2400"/>
          </a:p>
        </p:txBody>
      </p:sp>
      <p:pic>
        <p:nvPicPr>
          <p:cNvPr id="45060" name="Picture 6">
            <a:extLst>
              <a:ext uri="{FF2B5EF4-FFF2-40B4-BE49-F238E27FC236}">
                <a16:creationId xmlns:a16="http://schemas.microsoft.com/office/drawing/2014/main" id="{4079D600-B346-42BE-9133-3712B1A1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53149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B9ABD15-1FC9-426A-BD3C-69AB15E3D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Redes Baseadas em Broadcast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12A4B9D-AD4E-4E62-9D8E-E4CF7E35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350" y="1844675"/>
            <a:ext cx="7265988" cy="4043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/>
              <a:t>Tecnonologias de transmissão de dados: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pt-BR"/>
              <a:t>Links de Difusão;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pt-BR"/>
              <a:t>Links ponto a ponto.</a:t>
            </a:r>
          </a:p>
          <a:p>
            <a:pPr>
              <a:lnSpc>
                <a:spcPct val="80000"/>
              </a:lnSpc>
            </a:pPr>
            <a:endParaRPr lang="en-US" altLang="pt-BR"/>
          </a:p>
          <a:p>
            <a:pPr>
              <a:lnSpc>
                <a:spcPct val="80000"/>
              </a:lnSpc>
            </a:pPr>
            <a:r>
              <a:rPr lang="en-US" altLang="pt-BR"/>
              <a:t>Comunicação de dados: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pt-BR"/>
              <a:t>Difusão;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pt-BR"/>
              <a:t>Multidifusão;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altLang="pt-BR"/>
              <a:t>Ponto a ponto.</a:t>
            </a:r>
          </a:p>
          <a:p>
            <a:pPr>
              <a:lnSpc>
                <a:spcPct val="80000"/>
              </a:lnSpc>
            </a:pPr>
            <a:endParaRPr lang="en-US" altLang="pt-BR"/>
          </a:p>
          <a:p>
            <a:pPr>
              <a:lnSpc>
                <a:spcPct val="80000"/>
              </a:lnSpc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B151BE-CCAA-477B-9FE6-9179C80AC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Pessoal</a:t>
            </a:r>
            <a:r>
              <a:rPr lang="en-US" dirty="0">
                <a:solidFill>
                  <a:schemeClr val="accent2"/>
                </a:solidFill>
              </a:rPr>
              <a:t> Area Networks - PAN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C681BDB0-1967-4F88-B712-ABBC1864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987550"/>
            <a:ext cx="5078413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24FDD9-6C43-4ECC-AF56-101E9C76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Local Area Networks - LAN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BA3E4D3-C328-4CC5-BF17-C838D4A8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1413" y="5084763"/>
            <a:ext cx="5329237" cy="1214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pt-BR"/>
              <a:t>Tipos de rede em </a:t>
            </a:r>
            <a:r>
              <a:rPr lang="en-US" altLang="pt-BR" i="1"/>
              <a:t>broadcast</a:t>
            </a:r>
          </a:p>
          <a:p>
            <a:pPr>
              <a:lnSpc>
                <a:spcPct val="80000"/>
              </a:lnSpc>
            </a:pPr>
            <a:r>
              <a:rPr lang="en-US" altLang="pt-BR">
                <a:solidFill>
                  <a:schemeClr val="accent2"/>
                </a:solidFill>
              </a:rPr>
              <a:t>(a)</a:t>
            </a:r>
            <a:r>
              <a:rPr lang="en-US" altLang="pt-BR"/>
              <a:t> Barramento</a:t>
            </a:r>
          </a:p>
          <a:p>
            <a:pPr>
              <a:lnSpc>
                <a:spcPct val="80000"/>
              </a:lnSpc>
            </a:pPr>
            <a:r>
              <a:rPr lang="en-US" altLang="pt-BR">
                <a:solidFill>
                  <a:schemeClr val="accent2"/>
                </a:solidFill>
              </a:rPr>
              <a:t>(b)</a:t>
            </a:r>
            <a:r>
              <a:rPr lang="en-US" altLang="pt-BR"/>
              <a:t> Anel</a:t>
            </a:r>
          </a:p>
        </p:txBody>
      </p:sp>
      <p:pic>
        <p:nvPicPr>
          <p:cNvPr id="51204" name="Picture 4" descr="1-07">
            <a:extLst>
              <a:ext uri="{FF2B5EF4-FFF2-40B4-BE49-F238E27FC236}">
                <a16:creationId xmlns:a16="http://schemas.microsoft.com/office/drawing/2014/main" id="{617D13B9-16BA-4272-BEBA-56F96D9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773238"/>
            <a:ext cx="722947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266F651-8D4F-451E-8819-6FB6D0D35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Local Area Networks - LAN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D09B456-DA59-4A87-8A3F-8B5A7DB64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3" y="5300663"/>
            <a:ext cx="91440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LANs sem fio e cabeadas. </a:t>
            </a:r>
          </a:p>
          <a:p>
            <a:pPr algn="ctr" eaLnBrk="1" hangingPunct="1">
              <a:buFontTx/>
              <a:buNone/>
            </a:pPr>
            <a:r>
              <a:rPr lang="en-US" altLang="pt-BR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802.11. </a:t>
            </a:r>
            <a:r>
              <a:rPr lang="en-US" altLang="pt-BR" sz="2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Ethernet comutada.</a:t>
            </a:r>
          </a:p>
        </p:txBody>
      </p:sp>
      <p:pic>
        <p:nvPicPr>
          <p:cNvPr id="53252" name="Picture 6">
            <a:extLst>
              <a:ext uri="{FF2B5EF4-FFF2-40B4-BE49-F238E27FC236}">
                <a16:creationId xmlns:a16="http://schemas.microsoft.com/office/drawing/2014/main" id="{FB8FE6EA-DC4D-4B57-AFDE-9923F799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16113"/>
            <a:ext cx="78867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A8ED292-0F90-4416-899A-2268FE462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Metropolitan Area Networks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31A5839-633D-4664-9334-50BC0C51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Uma rede metropolitana baseada em cabos de TV</a:t>
            </a:r>
          </a:p>
        </p:txBody>
      </p:sp>
      <p:pic>
        <p:nvPicPr>
          <p:cNvPr id="55300" name="Picture 6">
            <a:extLst>
              <a:ext uri="{FF2B5EF4-FFF2-40B4-BE49-F238E27FC236}">
                <a16:creationId xmlns:a16="http://schemas.microsoft.com/office/drawing/2014/main" id="{B77FAB13-2C78-447D-A478-BB547A38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66548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A2418E5-93BD-480E-B9FD-3B9837660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Comunicação de Dados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736E40-DE32-4E2F-B24B-AD0828EEE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773238"/>
            <a:ext cx="7632700" cy="5372100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altLang="pt-BR" sz="3200"/>
              <a:t>Compartilhamento de informações local ou remotamente;</a:t>
            </a:r>
          </a:p>
          <a:p>
            <a:pPr lvl="1" algn="just">
              <a:buFontTx/>
              <a:buChar char="•"/>
            </a:pPr>
            <a:r>
              <a:rPr lang="en-US" altLang="pt-BR" sz="3200"/>
              <a:t>Troca de informações entre dois dispositivos de algum modo e utilizando algum meio de comunicação;</a:t>
            </a:r>
          </a:p>
          <a:p>
            <a:pPr lvl="1" algn="just">
              <a:buFontTx/>
              <a:buChar char="•"/>
            </a:pPr>
            <a:r>
              <a:rPr lang="en-US" altLang="pt-BR" sz="3200"/>
              <a:t>Telecomunicações: Comunicação a longas distâncias. Ex: telefonia, telegrafia, televisão, Internet.</a:t>
            </a:r>
          </a:p>
          <a:p>
            <a:pPr lvl="1">
              <a:buFontTx/>
              <a:buChar char="•"/>
            </a:pPr>
            <a:endParaRPr lang="en-US" altLang="pt-BR" sz="3200"/>
          </a:p>
          <a:p>
            <a:pPr lvl="1">
              <a:buFontTx/>
              <a:buChar char="•"/>
            </a:pPr>
            <a:endParaRPr lang="en-US" altLang="pt-BR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2924763-7163-4122-9A1A-D78254CAB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Wide Area Networks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4060279-D4A2-4353-AD78-AA04BAB5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Hosts na rede e subredes.</a:t>
            </a:r>
          </a:p>
        </p:txBody>
      </p:sp>
      <p:pic>
        <p:nvPicPr>
          <p:cNvPr id="57348" name="Picture 4" descr="1-09">
            <a:extLst>
              <a:ext uri="{FF2B5EF4-FFF2-40B4-BE49-F238E27FC236}">
                <a16:creationId xmlns:a16="http://schemas.microsoft.com/office/drawing/2014/main" id="{E5DB0D0E-E3BE-409A-9274-B830D91D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565400"/>
            <a:ext cx="74136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44A520C-4202-4CB9-85A2-98192186F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Wide Area Networks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49753A1-9C20-46AF-92D3-87C60DCA4E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188" y="5732463"/>
            <a:ext cx="9144000" cy="457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WAN que interconecta três filiais na Austrália.</a:t>
            </a:r>
          </a:p>
        </p:txBody>
      </p:sp>
      <p:pic>
        <p:nvPicPr>
          <p:cNvPr id="59396" name="Picture 6">
            <a:extLst>
              <a:ext uri="{FF2B5EF4-FFF2-40B4-BE49-F238E27FC236}">
                <a16:creationId xmlns:a16="http://schemas.microsoft.com/office/drawing/2014/main" id="{11B66E21-E6FF-499E-94B8-10599B2A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44675"/>
            <a:ext cx="599598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25E41C2C-B030-4A72-8893-38528DDB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605713" cy="4857750"/>
          </a:xfrm>
        </p:spPr>
        <p:txBody>
          <a:bodyPr/>
          <a:lstStyle/>
          <a:p>
            <a:pPr algn="just"/>
            <a:r>
              <a:rPr lang="en-US" altLang="pt-BR"/>
              <a:t>Fluxo de pacotes do transmissor para o receptor. (</a:t>
            </a:r>
            <a:r>
              <a:rPr lang="en-US" altLang="pt-BR" b="1"/>
              <a:t>ping, tracert</a:t>
            </a:r>
            <a:r>
              <a:rPr lang="en-US" altLang="pt-BR"/>
              <a:t>)</a:t>
            </a:r>
          </a:p>
          <a:p>
            <a:r>
              <a:rPr lang="en-US" altLang="pt-BR"/>
              <a:t>Traceroute.</a:t>
            </a:r>
          </a:p>
        </p:txBody>
      </p:sp>
      <p:pic>
        <p:nvPicPr>
          <p:cNvPr id="61443" name="Picture 4" descr="1-10">
            <a:extLst>
              <a:ext uri="{FF2B5EF4-FFF2-40B4-BE49-F238E27FC236}">
                <a16:creationId xmlns:a16="http://schemas.microsoft.com/office/drawing/2014/main" id="{3B2EB4E3-706A-4C96-B725-3B922BF0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748823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6">
            <a:extLst>
              <a:ext uri="{FF2B5EF4-FFF2-40B4-BE49-F238E27FC236}">
                <a16:creationId xmlns:a16="http://schemas.microsoft.com/office/drawing/2014/main" id="{CE019E47-4C72-4236-98B0-84328A241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Redes Geograficamente Distribuídas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746BDF49-324E-425F-8F94-2DD523781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Redes Geograficamente Distribuídas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7CED4F63-C032-4A87-9BB4-22A946DA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60575"/>
            <a:ext cx="758031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8071D6E7-4ACD-4049-AD66-D641E14D5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Redes Geograficamente Distribuídas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18270CCD-E9F7-418A-AC84-4BB8B50F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44675"/>
            <a:ext cx="6243638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BC05796E-6EDC-4D19-8C59-53C799563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Redes Geograficamente Distribuídas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FF6E8A87-A6FC-44D1-A8D9-85230621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69024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4F447E89-1743-4E6F-B780-E3E9DBD6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13" y="5300663"/>
            <a:ext cx="7240587" cy="8382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pt-BR">
                <a:solidFill>
                  <a:schemeClr val="accent2"/>
                </a:solidFill>
              </a:rPr>
              <a:t>(a)</a:t>
            </a:r>
            <a:r>
              <a:rPr lang="en-US" altLang="pt-BR"/>
              <a:t> Computadores móveis individuais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pt-BR">
                <a:solidFill>
                  <a:schemeClr val="accent2"/>
                </a:solidFill>
              </a:rPr>
              <a:t>(b)</a:t>
            </a:r>
            <a:r>
              <a:rPr lang="en-US" altLang="pt-BR"/>
              <a:t> LAN aérea</a:t>
            </a:r>
          </a:p>
        </p:txBody>
      </p:sp>
      <p:pic>
        <p:nvPicPr>
          <p:cNvPr id="69635" name="Picture 4" descr="1-12">
            <a:extLst>
              <a:ext uri="{FF2B5EF4-FFF2-40B4-BE49-F238E27FC236}">
                <a16:creationId xmlns:a16="http://schemas.microsoft.com/office/drawing/2014/main" id="{F3597F9E-0BE5-418E-AEFD-E3D736EE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7251700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6">
            <a:extLst>
              <a:ext uri="{FF2B5EF4-FFF2-40B4-BE49-F238E27FC236}">
                <a16:creationId xmlns:a16="http://schemas.microsoft.com/office/drawing/2014/main" id="{F870C893-0633-451A-9260-095FE35FC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Redes sem Fio (3)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E17DDAC-6EE1-496D-B702-4A2EFDEE7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Categorias de Redes Domésticas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6E137BF-8CC9-48B5-83F4-9A1E323A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724025"/>
            <a:ext cx="7488237" cy="4081463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 sz="2800"/>
              <a:t>Computadores (PC, periféricos compartilhados)</a:t>
            </a:r>
          </a:p>
          <a:p>
            <a:pPr algn="just">
              <a:buFontTx/>
              <a:buChar char="•"/>
            </a:pPr>
            <a:r>
              <a:rPr lang="en-US" altLang="pt-BR" sz="2800"/>
              <a:t>Entreterimento (TV, DVD, VCR, stereo, MP3, Tablets)</a:t>
            </a:r>
          </a:p>
          <a:p>
            <a:pPr algn="just">
              <a:buFontTx/>
              <a:buChar char="•"/>
            </a:pPr>
            <a:r>
              <a:rPr lang="en-US" altLang="pt-BR" sz="2800"/>
              <a:t>Telecomunicações (telefone, celular, fax, smartphones)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256009A-CF4E-4C48-A154-67801F543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Software de Rede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06CD2C5-ECC8-41BC-8B3C-4D81F23F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9863" y="1989138"/>
            <a:ext cx="7704137" cy="301148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Hierarquia de Protocolos</a:t>
            </a:r>
          </a:p>
          <a:p>
            <a:pPr>
              <a:buFontTx/>
              <a:buChar char="•"/>
            </a:pPr>
            <a:r>
              <a:rPr lang="en-US" altLang="pt-BR" sz="2800"/>
              <a:t>Questões de Projeto Relacionados a Camadas</a:t>
            </a:r>
          </a:p>
          <a:p>
            <a:pPr>
              <a:buFontTx/>
              <a:buChar char="•"/>
            </a:pPr>
            <a:r>
              <a:rPr lang="en-US" altLang="pt-BR" sz="2800"/>
              <a:t>Orientação a Conexão e sem Conexão</a:t>
            </a:r>
          </a:p>
          <a:p>
            <a:pPr>
              <a:buFontTx/>
              <a:buChar char="•"/>
            </a:pPr>
            <a:r>
              <a:rPr lang="en-US" altLang="pt-BR" sz="2800"/>
              <a:t>Primitivas de Serviço</a:t>
            </a:r>
          </a:p>
          <a:p>
            <a:pPr>
              <a:buFontTx/>
              <a:buChar char="•"/>
            </a:pPr>
            <a:r>
              <a:rPr lang="en-US" altLang="pt-BR" sz="2800"/>
              <a:t>Relação entre Serviços e Protocolos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266639C-83E0-42DA-A7A0-9091E00FC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</a:rPr>
              <a:t>Hierarquia de Protocolos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76C0E3D-ECA0-4026-ADE9-3A9DFF59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150" y="6019800"/>
            <a:ext cx="7561263" cy="838200"/>
          </a:xfrm>
        </p:spPr>
        <p:txBody>
          <a:bodyPr/>
          <a:lstStyle/>
          <a:p>
            <a:r>
              <a:rPr lang="en-US" altLang="pt-BR"/>
              <a:t>Camadas, protocolos e interfaces.</a:t>
            </a:r>
          </a:p>
        </p:txBody>
      </p:sp>
      <p:pic>
        <p:nvPicPr>
          <p:cNvPr id="75780" name="Picture 6">
            <a:extLst>
              <a:ext uri="{FF2B5EF4-FFF2-40B4-BE49-F238E27FC236}">
                <a16:creationId xmlns:a16="http://schemas.microsoft.com/office/drawing/2014/main" id="{FAFD81AE-D302-4620-BF8A-C2307802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743075"/>
            <a:ext cx="520382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8D4938F5-FDC0-4C76-961D-88FC8B70E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Comunicação de Dados</a:t>
            </a: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9A0A2C16-556D-4E72-8151-2166B396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844675"/>
            <a:ext cx="7632700" cy="5716588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altLang="pt-BR" sz="3200"/>
              <a:t>Eficiência de um Sistema de Comunicação:</a:t>
            </a:r>
          </a:p>
          <a:p>
            <a:pPr lvl="2" algn="just"/>
            <a:r>
              <a:rPr lang="en-US" altLang="pt-BR" sz="2800"/>
              <a:t>Entrega: Destinos corretos;</a:t>
            </a:r>
          </a:p>
          <a:p>
            <a:pPr lvl="2" algn="just"/>
            <a:r>
              <a:rPr lang="en-US" altLang="pt-BR" sz="2800"/>
              <a:t>Confiabilidade: Garantia de entrega dos dados corretamente;</a:t>
            </a:r>
          </a:p>
          <a:p>
            <a:pPr lvl="2" algn="just"/>
            <a:r>
              <a:rPr lang="en-US" altLang="pt-BR" sz="2800"/>
              <a:t>Tempo de Atraso: Tempo </a:t>
            </a:r>
            <a:r>
              <a:rPr lang="en-US" altLang="pt-BR" sz="2800" b="1"/>
              <a:t>finito e pré-determindado</a:t>
            </a:r>
            <a:r>
              <a:rPr lang="en-US" altLang="pt-BR" sz="2800"/>
              <a:t>.  Algoritmos determinísticos e não determinísticos.</a:t>
            </a:r>
          </a:p>
          <a:p>
            <a:pPr lvl="2"/>
            <a:endParaRPr lang="en-US" altLang="pt-BR" sz="2800"/>
          </a:p>
          <a:p>
            <a:pPr lvl="1">
              <a:buFontTx/>
              <a:buNone/>
            </a:pPr>
            <a:endParaRPr lang="en-US" altLang="pt-BR" sz="3200"/>
          </a:p>
          <a:p>
            <a:pPr lvl="2"/>
            <a:endParaRPr lang="en-US" altLang="pt-BR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45A60C2-2DBF-4C8E-95C1-88F25BAEC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</a:rPr>
              <a:t>Hierarquia de Protocolos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3E9901A-194A-4468-B358-DDD5C930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350" y="1700213"/>
            <a:ext cx="7345363" cy="3981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Comunicação Real e Virtual</a:t>
            </a:r>
          </a:p>
          <a:p>
            <a:pPr>
              <a:buFontTx/>
              <a:buChar char="•"/>
            </a:pPr>
            <a:r>
              <a:rPr lang="en-US" altLang="pt-BR" sz="2800"/>
              <a:t>Arquitetura de Rede. Ex: TCP/IP, OSI</a:t>
            </a:r>
          </a:p>
          <a:p>
            <a:pPr>
              <a:buFontTx/>
              <a:buChar char="•"/>
            </a:pPr>
            <a:r>
              <a:rPr lang="en-US" altLang="pt-BR" sz="2800"/>
              <a:t>Protocolos</a:t>
            </a:r>
          </a:p>
          <a:p>
            <a:pPr>
              <a:buFontTx/>
              <a:buChar char="•"/>
            </a:pPr>
            <a:r>
              <a:rPr lang="en-US" altLang="pt-BR" sz="2800"/>
              <a:t>Pilha de Protocolos</a:t>
            </a:r>
          </a:p>
          <a:p>
            <a:pPr>
              <a:buFontTx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B7281A9D-D4E2-451B-B0FB-E57BDDF95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Exemplo de fluxo de informação </a:t>
            </a:r>
          </a:p>
          <a:p>
            <a:r>
              <a:rPr lang="en-US" altLang="pt-BR"/>
              <a:t>Conceito de encapsulamento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2B95F73-F1BC-4188-9CDB-B08B39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</a:rPr>
              <a:t>Hierarquia de Protocolos (3)</a:t>
            </a:r>
          </a:p>
        </p:txBody>
      </p:sp>
      <p:pic>
        <p:nvPicPr>
          <p:cNvPr id="79876" name="Picture 6">
            <a:extLst>
              <a:ext uri="{FF2B5EF4-FFF2-40B4-BE49-F238E27FC236}">
                <a16:creationId xmlns:a16="http://schemas.microsoft.com/office/drawing/2014/main" id="{D0237231-D499-4212-85F5-967674A7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24175"/>
            <a:ext cx="5959475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5006BFB-F0CE-4142-ABED-C134FBF7B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Questões de Projeto Relacionadas às Camadas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7EEA91DE-A30F-4C58-9C08-E4D3AAFC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989138"/>
            <a:ext cx="7704137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Endereçamento: Definição de destinos específicos. Ex: IP.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Transferência dos dados: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Controle de Erros: Identificar falhas na transmissão, sequenciamento dos pacotes;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Controle de Fluxo: Diferentes capacidades de processamento. Diversas soluções;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Tamanho das mensagens: Mensagens muito pequenas. Perda de performance. </a:t>
            </a:r>
            <a:r>
              <a:rPr lang="en-US" altLang="pt-BR" sz="2400" b="1">
                <a:latin typeface="Times New Roman" panose="02020603050405020304" pitchFamily="18" charset="0"/>
              </a:rPr>
              <a:t>Overhead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AE48BBFA-C918-4586-A4F7-538884705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848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Questões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Projeto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Relacionadas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às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Camadas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F4B1C1E-7359-46CC-8E2D-F5DF7898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16113"/>
            <a:ext cx="741680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Multiplexação: Evitar custo de diversas conexões simultâneas. Ex: camada física;</a:t>
            </a:r>
            <a:endParaRPr lang="en-US" altLang="pt-BR" sz="24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Roteamento: Transmissão de uma origem a um destino.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92E04E1-1D82-4E1C-8BEB-F521EDFE1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260350"/>
            <a:ext cx="554513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err="1">
                <a:solidFill>
                  <a:schemeClr val="accent2"/>
                </a:solidFill>
              </a:rPr>
              <a:t>Serviços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Orientados</a:t>
            </a:r>
            <a:r>
              <a:rPr lang="en-US" sz="4000" dirty="0">
                <a:solidFill>
                  <a:schemeClr val="accent2"/>
                </a:solidFill>
              </a:rPr>
              <a:t> e </a:t>
            </a:r>
            <a:r>
              <a:rPr lang="en-US" sz="4000" dirty="0" err="1">
                <a:solidFill>
                  <a:schemeClr val="accent2"/>
                </a:solidFill>
              </a:rPr>
              <a:t>não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Orientados</a:t>
            </a:r>
            <a:r>
              <a:rPr lang="en-US" sz="4000" dirty="0">
                <a:solidFill>
                  <a:schemeClr val="accent2"/>
                </a:solidFill>
              </a:rPr>
              <a:t> a </a:t>
            </a:r>
            <a:r>
              <a:rPr lang="en-US" sz="4000" dirty="0" err="1">
                <a:solidFill>
                  <a:schemeClr val="accent2"/>
                </a:solidFill>
              </a:rPr>
              <a:t>Conexão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3971" name="Rectangle 36">
            <a:extLst>
              <a:ext uri="{FF2B5EF4-FFF2-40B4-BE49-F238E27FC236}">
                <a16:creationId xmlns:a16="http://schemas.microsoft.com/office/drawing/2014/main" id="{BCF3C597-2B97-494B-AE05-A0101270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133600"/>
            <a:ext cx="7561262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Serviços orientados à conexão: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Baseia-se no sistema telefônico;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Tubo por onde os </a:t>
            </a:r>
            <a:r>
              <a:rPr lang="en-US" altLang="pt-BR" sz="2400" i="1">
                <a:latin typeface="Times New Roman" panose="02020603050405020304" pitchFamily="18" charset="0"/>
              </a:rPr>
              <a:t>bits</a:t>
            </a:r>
            <a:r>
              <a:rPr lang="en-US" altLang="pt-BR" sz="2400">
                <a:latin typeface="Times New Roman" panose="02020603050405020304" pitchFamily="18" charset="0"/>
              </a:rPr>
              <a:t> são enviados;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Preserva a ordem de envio;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Podem haver negociações durante o acordo de conexão;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Camada onde ocorre;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solidFill>
                  <a:srgbClr val="FF0000"/>
                </a:solidFill>
                <a:latin typeface="Times New Roman" panose="02020603050405020304" pitchFamily="18" charset="0"/>
              </a:rPr>
              <a:t>Qualidade de serviço?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447CADB4-E02A-40A2-A661-00D21263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6913563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000" dirty="0" err="1">
                <a:solidFill>
                  <a:schemeClr val="accent2"/>
                </a:solidFill>
              </a:rPr>
              <a:t>Serviços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Orientados</a:t>
            </a:r>
            <a:r>
              <a:rPr lang="en-US" sz="4000" dirty="0">
                <a:solidFill>
                  <a:schemeClr val="accent2"/>
                </a:solidFill>
              </a:rPr>
              <a:t> e </a:t>
            </a:r>
            <a:r>
              <a:rPr lang="en-US" sz="4000" dirty="0" err="1">
                <a:solidFill>
                  <a:schemeClr val="accent2"/>
                </a:solidFill>
              </a:rPr>
              <a:t>não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Orientados</a:t>
            </a:r>
            <a:r>
              <a:rPr lang="en-US" sz="4000" dirty="0">
                <a:solidFill>
                  <a:schemeClr val="accent2"/>
                </a:solidFill>
              </a:rPr>
              <a:t> a </a:t>
            </a:r>
            <a:r>
              <a:rPr lang="en-US" sz="4000" dirty="0" err="1">
                <a:solidFill>
                  <a:schemeClr val="accent2"/>
                </a:solidFill>
              </a:rPr>
              <a:t>Conexão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4995" name="Rectangle 1027">
            <a:extLst>
              <a:ext uri="{FF2B5EF4-FFF2-40B4-BE49-F238E27FC236}">
                <a16:creationId xmlns:a16="http://schemas.microsoft.com/office/drawing/2014/main" id="{C2FF2F52-4344-4160-91B4-42D25858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060575"/>
            <a:ext cx="74168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Serviços não orientados a conexão: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 Baseia-se no sistema postal;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Cada mensagem tem o destinatário e é roteada independentemente;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Não há garantia de ordem de chegada.</a:t>
            </a:r>
          </a:p>
          <a:p>
            <a:pPr lvl="1" algn="ctr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7B32E9E-C902-4309-AE2E-EF898AFF1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8172450" cy="1143000"/>
          </a:xfrm>
        </p:spPr>
        <p:txBody>
          <a:bodyPr/>
          <a:lstStyle/>
          <a:p>
            <a:pPr>
              <a:defRPr/>
            </a:pPr>
            <a:r>
              <a:rPr lang="en-US" sz="4000" dirty="0" err="1">
                <a:solidFill>
                  <a:schemeClr val="accent2"/>
                </a:solidFill>
              </a:rPr>
              <a:t>Serviços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Confiáveis</a:t>
            </a:r>
            <a:r>
              <a:rPr lang="en-US" sz="4000" dirty="0">
                <a:solidFill>
                  <a:schemeClr val="accent2"/>
                </a:solidFill>
              </a:rPr>
              <a:t> e </a:t>
            </a:r>
            <a:r>
              <a:rPr lang="en-US" sz="4000" dirty="0" err="1">
                <a:solidFill>
                  <a:schemeClr val="accent2"/>
                </a:solidFill>
              </a:rPr>
              <a:t>Não-Confiáveis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19" name="Rectangle 30">
            <a:extLst>
              <a:ext uri="{FF2B5EF4-FFF2-40B4-BE49-F238E27FC236}">
                <a16:creationId xmlns:a16="http://schemas.microsoft.com/office/drawing/2014/main" id="{77069029-67D0-4E53-87BE-0D127F19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633730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Serviços confiáveis: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Os dados não são perdidos;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Confirmação de recebimento;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Introduz sobrecarga e retardos;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Aplicabilidade.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>
            <a:extLst>
              <a:ext uri="{FF2B5EF4-FFF2-40B4-BE49-F238E27FC236}">
                <a16:creationId xmlns:a16="http://schemas.microsoft.com/office/drawing/2014/main" id="{3455E4D7-921B-434E-A96E-46B27991C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dirty="0" err="1">
                <a:solidFill>
                  <a:schemeClr val="accent2"/>
                </a:solidFill>
              </a:rPr>
              <a:t>Serviços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Confiáveis</a:t>
            </a:r>
            <a:r>
              <a:rPr lang="en-US" sz="4000" dirty="0">
                <a:solidFill>
                  <a:schemeClr val="accent2"/>
                </a:solidFill>
              </a:rPr>
              <a:t> e </a:t>
            </a:r>
            <a:r>
              <a:rPr lang="en-US" sz="4000" dirty="0" err="1">
                <a:solidFill>
                  <a:schemeClr val="accent2"/>
                </a:solidFill>
              </a:rPr>
              <a:t>Não-Confiáveis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8067" name="Rectangle 1028">
            <a:extLst>
              <a:ext uri="{FF2B5EF4-FFF2-40B4-BE49-F238E27FC236}">
                <a16:creationId xmlns:a16="http://schemas.microsoft.com/office/drawing/2014/main" id="{6C8ACC62-3C92-4EB9-B07A-6D10AB2B6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341438"/>
            <a:ext cx="85915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Serviços não-confiáveis: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Não há confirmação;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Sem retardos de retransmissões e confirmações;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2400">
                <a:latin typeface="Times New Roman" panose="02020603050405020304" pitchFamily="18" charset="0"/>
              </a:rPr>
              <a:t>Aplicabilidade.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1A5304-386D-4512-87E7-43831E497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4168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Primitivas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Serviços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0758" name="Rectangle 38">
            <a:extLst>
              <a:ext uri="{FF2B5EF4-FFF2-40B4-BE49-F238E27FC236}">
                <a16:creationId xmlns:a16="http://schemas.microsoft.com/office/drawing/2014/main" id="{291692B7-51B0-409A-847D-1985EC2D897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58888" y="1700213"/>
          <a:ext cx="7289800" cy="3903664"/>
        </p:xfrm>
        <a:graphic>
          <a:graphicData uri="http://schemas.openxmlformats.org/drawingml/2006/table">
            <a:tbl>
              <a:tblPr/>
              <a:tblGrid>
                <a:gridCol w="234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Primitiva</a:t>
                      </a: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Significado</a:t>
                      </a: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LISTEN</a:t>
                      </a: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Espera bloqueada por uma conexão de entrada</a:t>
                      </a: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CONNECT</a:t>
                      </a: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Estabelece uma conexão com um par que está à espera</a:t>
                      </a: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RECEIVE</a:t>
                      </a: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Espera bloqueada por uma mensagem de entrada</a:t>
                      </a: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SEND</a:t>
                      </a: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Envio de uma mensagem ao par</a:t>
                      </a: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DISCONECT</a:t>
                      </a:r>
                    </a:p>
                  </a:txBody>
                  <a:tcPr marL="91433" marR="91433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Encerra a conexão</a:t>
                      </a:r>
                    </a:p>
                  </a:txBody>
                  <a:tcPr marL="91433" marR="91433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138" name="Content Placeholder 2">
            <a:extLst>
              <a:ext uri="{FF2B5EF4-FFF2-40B4-BE49-F238E27FC236}">
                <a16:creationId xmlns:a16="http://schemas.microsoft.com/office/drawing/2014/main" id="{7A5AE1B4-D4C6-4977-B42B-64CEC71032F1}"/>
              </a:ext>
            </a:extLst>
          </p:cNvPr>
          <p:cNvSpPr txBox="1">
            <a:spLocks/>
          </p:cNvSpPr>
          <p:nvPr/>
        </p:nvSpPr>
        <p:spPr bwMode="auto">
          <a:xfrm>
            <a:off x="571500" y="5745163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pt-BR" sz="2600">
                <a:latin typeface="Arial" panose="020B0604020202020204" pitchFamily="34" charset="0"/>
                <a:cs typeface="Arial" panose="020B0604020202020204" pitchFamily="34" charset="0"/>
              </a:rPr>
              <a:t>Seis primitivas de serviços que fornecem</a:t>
            </a:r>
          </a:p>
          <a:p>
            <a:pPr algn="ctr" eaLnBrk="1" hangingPunct="1">
              <a:buFontTx/>
              <a:buNone/>
            </a:pPr>
            <a:r>
              <a:rPr lang="en-US" altLang="pt-BR" sz="2600">
                <a:latin typeface="Arial" panose="020B0604020202020204" pitchFamily="34" charset="0"/>
                <a:cs typeface="Arial" panose="020B0604020202020204" pitchFamily="34" charset="0"/>
              </a:rPr>
              <a:t>um serviço orientado para conexões.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>
            <a:extLst>
              <a:ext uri="{FF2B5EF4-FFF2-40B4-BE49-F238E27FC236}">
                <a16:creationId xmlns:a16="http://schemas.microsoft.com/office/drawing/2014/main" id="{0BCCD906-D14D-4D55-9B68-6387252FA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488237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Primitivas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Serviços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1139" name="Rectangle 1055">
            <a:extLst>
              <a:ext uri="{FF2B5EF4-FFF2-40B4-BE49-F238E27FC236}">
                <a16:creationId xmlns:a16="http://schemas.microsoft.com/office/drawing/2014/main" id="{C4EF03B0-D203-44D6-A0D5-63F206C1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68413"/>
            <a:ext cx="7489825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Um serviço é especificado por um conjunto de primitivas;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Pilha de protocolos normalmente no SO – Primitivas serão chamadas do sistema.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0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63077FA-61F9-4A5C-A590-8547BD0E4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Comunicação de Dados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78677AB-F2D9-467B-85E5-18FBD676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431925"/>
            <a:ext cx="7777162" cy="5716588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altLang="pt-BR" sz="3200" b="1"/>
              <a:t>Componentes</a:t>
            </a:r>
            <a:r>
              <a:rPr lang="en-US" altLang="pt-BR" sz="3200"/>
              <a:t>:</a:t>
            </a:r>
          </a:p>
          <a:p>
            <a:pPr lvl="2" algn="just"/>
            <a:r>
              <a:rPr lang="en-US" altLang="pt-BR" sz="2800"/>
              <a:t>Mensagem:  Dados a serem transmitidos;</a:t>
            </a:r>
          </a:p>
          <a:p>
            <a:pPr lvl="2" algn="just"/>
            <a:r>
              <a:rPr lang="en-US" altLang="pt-BR" sz="2800"/>
              <a:t>Transmissor: Dispositivo que envia a mensagem;</a:t>
            </a:r>
          </a:p>
          <a:p>
            <a:pPr lvl="2" algn="just"/>
            <a:r>
              <a:rPr lang="en-US" altLang="pt-BR" sz="2800"/>
              <a:t>Receptor: Dispositivo que recebe a mensagem;</a:t>
            </a:r>
          </a:p>
          <a:p>
            <a:pPr lvl="2" algn="just"/>
            <a:r>
              <a:rPr lang="en-US" altLang="pt-BR" sz="2800"/>
              <a:t>Meio: Caminho físico percorrido pela mensagem;</a:t>
            </a:r>
          </a:p>
          <a:p>
            <a:pPr lvl="2" algn="just"/>
            <a:r>
              <a:rPr lang="en-US" altLang="pt-BR" sz="2800"/>
              <a:t>Protocolo: Conjunto de regras que governa  a comunicação de dados.</a:t>
            </a:r>
          </a:p>
          <a:p>
            <a:pPr lvl="1" algn="just">
              <a:buFontTx/>
              <a:buChar char="•"/>
            </a:pPr>
            <a:r>
              <a:rPr lang="en-US" altLang="pt-BR"/>
              <a:t>Ex: aula, serial, Email, Whatsapp, Internet.</a:t>
            </a:r>
          </a:p>
          <a:p>
            <a:pPr lvl="2">
              <a:buFontTx/>
              <a:buNone/>
            </a:pPr>
            <a:endParaRPr lang="en-US" altLang="pt-BR" sz="2800"/>
          </a:p>
          <a:p>
            <a:pPr lvl="1">
              <a:buFontTx/>
              <a:buNone/>
            </a:pPr>
            <a:endParaRPr lang="en-US" altLang="pt-BR" sz="3200"/>
          </a:p>
          <a:p>
            <a:pPr lvl="2"/>
            <a:endParaRPr lang="en-US" altLang="pt-BR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>
            <a:extLst>
              <a:ext uri="{FF2B5EF4-FFF2-40B4-BE49-F238E27FC236}">
                <a16:creationId xmlns:a16="http://schemas.microsoft.com/office/drawing/2014/main" id="{96341A14-6B5A-4AD7-B9B8-D193208A6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Primitivas de Serviços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B60E3DE4-4219-47D3-9187-62A8EB5746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8" y="4941888"/>
            <a:ext cx="9144000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Uma simples interação cliente-servidor.</a:t>
            </a:r>
            <a:endParaRPr lang="en-US" altLang="pt-BR"/>
          </a:p>
        </p:txBody>
      </p:sp>
      <p:pic>
        <p:nvPicPr>
          <p:cNvPr id="92164" name="Picture 6">
            <a:extLst>
              <a:ext uri="{FF2B5EF4-FFF2-40B4-BE49-F238E27FC236}">
                <a16:creationId xmlns:a16="http://schemas.microsoft.com/office/drawing/2014/main" id="{950A9E0E-00BF-4CE0-A19A-E39EA133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133600"/>
            <a:ext cx="85915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150C8A7-DCE3-4913-A081-6B37D0F3D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Relacionamento entre Serviços e Protocolos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50D3702-7A64-4886-8FD1-02D071C90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pPr algn="just"/>
            <a:r>
              <a:rPr lang="en-US" altLang="pt-BR"/>
              <a:t>Relacionamento entre Serviços e Protocolos. Ex: Camadas TCP/IP.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07B03EDE-1A72-4D59-A5FC-92CE45CC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71580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5A4928BF-9F5D-4A89-B2E7-5D4F399AC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333375"/>
            <a:ext cx="662463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>
                <a:solidFill>
                  <a:schemeClr val="accent2"/>
                </a:solidFill>
              </a:rPr>
              <a:t>Serviços e Protocolos</a:t>
            </a:r>
            <a:br>
              <a:rPr lang="pt-BR" sz="4000" dirty="0"/>
            </a:br>
            <a:endParaRPr lang="en-US" sz="4000" dirty="0"/>
          </a:p>
        </p:txBody>
      </p:sp>
      <p:sp>
        <p:nvSpPr>
          <p:cNvPr id="95235" name="Rectangle 1027">
            <a:extLst>
              <a:ext uri="{FF2B5EF4-FFF2-40B4-BE49-F238E27FC236}">
                <a16:creationId xmlns:a16="http://schemas.microsoft.com/office/drawing/2014/main" id="{F67920E4-366C-4B3A-B7FD-86A5CD0B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557338"/>
            <a:ext cx="7921625" cy="49339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Serviços: </a:t>
            </a:r>
          </a:p>
          <a:p>
            <a:pPr lvl="1"/>
            <a:r>
              <a:rPr lang="en-US" altLang="pt-BR" sz="2400"/>
              <a:t>Conjunto de primitivas que uma camada oferece à superior;</a:t>
            </a:r>
          </a:p>
          <a:p>
            <a:pPr lvl="1"/>
            <a:r>
              <a:rPr lang="en-US" altLang="pt-BR" sz="2400"/>
              <a:t>Interface entre as camadas;</a:t>
            </a:r>
          </a:p>
          <a:p>
            <a:pPr lvl="1"/>
            <a:r>
              <a:rPr lang="en-US" altLang="pt-BR" sz="2400"/>
              <a:t>Como métodos públicos, sem especificar como são implementados;</a:t>
            </a:r>
          </a:p>
          <a:p>
            <a:pPr>
              <a:buFontTx/>
              <a:buChar char="•"/>
            </a:pPr>
            <a:r>
              <a:rPr lang="en-US" altLang="pt-BR" sz="2800"/>
              <a:t>Protocolo: </a:t>
            </a:r>
          </a:p>
          <a:p>
            <a:pPr lvl="1"/>
            <a:r>
              <a:rPr lang="en-US" altLang="pt-BR" sz="2400"/>
              <a:t>Conjunto de regras que controla o formato e o significado dos pacotes;</a:t>
            </a:r>
          </a:p>
          <a:p>
            <a:pPr lvl="1"/>
            <a:r>
              <a:rPr lang="en-US" altLang="pt-BR" sz="2400"/>
              <a:t>Trocadas por entidades pares.</a:t>
            </a:r>
          </a:p>
          <a:p>
            <a:pPr lvl="1"/>
            <a:endParaRPr lang="en-US" altLang="pt-BR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38F0C9C-12A0-4CB9-B8A1-D90D03849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333375"/>
            <a:ext cx="6480175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Modelos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Referência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ACEA038-3446-4EB9-85B7-6A6B7D91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6375" y="1924050"/>
            <a:ext cx="6911975" cy="49339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/>
              <a:t>Modelo de Referência OSI (Open System Interconnection)</a:t>
            </a:r>
          </a:p>
          <a:p>
            <a:pPr>
              <a:buFontTx/>
              <a:buChar char="•"/>
            </a:pPr>
            <a:r>
              <a:rPr lang="en-US" altLang="pt-BR"/>
              <a:t>Modelo de Referência TCP/IP</a:t>
            </a:r>
          </a:p>
          <a:p>
            <a:pPr>
              <a:buFontTx/>
              <a:buChar char="•"/>
            </a:pPr>
            <a:r>
              <a:rPr lang="en-US" altLang="pt-BR"/>
              <a:t>Comparação entre os 2 modelos</a:t>
            </a:r>
          </a:p>
          <a:p>
            <a:pPr>
              <a:buFontTx/>
              <a:buChar char="•"/>
            </a:pPr>
            <a:r>
              <a:rPr lang="en-US" altLang="pt-BR"/>
              <a:t>Críticas ao Modelo OSI</a:t>
            </a:r>
          </a:p>
          <a:p>
            <a:pPr>
              <a:buFontTx/>
              <a:buChar char="•"/>
            </a:pPr>
            <a:r>
              <a:rPr lang="en-US" altLang="pt-BR"/>
              <a:t>Críticas ao Modelo TCP/IP</a:t>
            </a:r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>
            <a:extLst>
              <a:ext uri="{FF2B5EF4-FFF2-40B4-BE49-F238E27FC236}">
                <a16:creationId xmlns:a16="http://schemas.microsoft.com/office/drawing/2014/main" id="{AB758054-FC02-40EB-92E4-DDD259B71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Modelos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Referência</a:t>
            </a:r>
            <a:r>
              <a:rPr lang="en-US" dirty="0">
                <a:solidFill>
                  <a:schemeClr val="accent2"/>
                </a:solidFill>
              </a:rPr>
              <a:t> OSI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FAB0BE5F-E26A-475B-AFB0-7D5901F9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628775"/>
            <a:ext cx="770572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pt-BR" sz="2800" b="1">
                <a:latin typeface="Arial" panose="020B0604020202020204" pitchFamily="34" charset="0"/>
                <a:cs typeface="Arial" panose="020B0604020202020204" pitchFamily="34" charset="0"/>
              </a:rPr>
              <a:t>Princípios das 7 camadas</a:t>
            </a: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eaLnBrk="1" hangingPunct="1">
              <a:buFontTx/>
              <a:buChar char="•"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As camadas permitem diferentes níveis de abstração;</a:t>
            </a:r>
          </a:p>
          <a:p>
            <a:pPr algn="just" eaLnBrk="1" hangingPunct="1">
              <a:buFontTx/>
              <a:buChar char="•"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Cada camada desempenha uma função bem definida;</a:t>
            </a:r>
          </a:p>
          <a:p>
            <a:pPr algn="just" eaLnBrk="1" hangingPunct="1">
              <a:buFontTx/>
              <a:buChar char="•"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A função desempenhada por uma camada se baseia nos protocolos internacionalmente padronizados;</a:t>
            </a:r>
          </a:p>
          <a:p>
            <a:pPr algn="just" eaLnBrk="1" hangingPunct="1">
              <a:buFontTx/>
              <a:buChar char="•"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Minimização do fluxo de informações entre as camadas;</a:t>
            </a:r>
          </a:p>
          <a:p>
            <a:pPr algn="just" eaLnBrk="1" hangingPunct="1">
              <a:buFontTx/>
              <a:buChar char="•"/>
            </a:pPr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Quantidade ótima de camadas escolhidas.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>
            <a:extLst>
              <a:ext uri="{FF2B5EF4-FFF2-40B4-BE49-F238E27FC236}">
                <a16:creationId xmlns:a16="http://schemas.microsoft.com/office/drawing/2014/main" id="{3B001571-FF3F-408D-9ABA-BC57DB49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Modelos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Referência</a:t>
            </a:r>
            <a:r>
              <a:rPr lang="en-US" dirty="0">
                <a:solidFill>
                  <a:schemeClr val="accent2"/>
                </a:solidFill>
              </a:rPr>
              <a:t> OSI</a:t>
            </a:r>
          </a:p>
        </p:txBody>
      </p:sp>
      <p:pic>
        <p:nvPicPr>
          <p:cNvPr id="98307" name="Picture 6">
            <a:extLst>
              <a:ext uri="{FF2B5EF4-FFF2-40B4-BE49-F238E27FC236}">
                <a16:creationId xmlns:a16="http://schemas.microsoft.com/office/drawing/2014/main" id="{A62C3F51-C65D-4F58-A26F-2691D5CF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85913"/>
            <a:ext cx="54768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>
            <a:extLst>
              <a:ext uri="{FF2B5EF4-FFF2-40B4-BE49-F238E27FC236}">
                <a16:creationId xmlns:a16="http://schemas.microsoft.com/office/drawing/2014/main" id="{22002129-4683-46AF-A80D-26B409BB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Modelos de Referência OSI</a:t>
            </a:r>
          </a:p>
        </p:txBody>
      </p:sp>
      <p:sp>
        <p:nvSpPr>
          <p:cNvPr id="99331" name="Rectangle 7">
            <a:extLst>
              <a:ext uri="{FF2B5EF4-FFF2-40B4-BE49-F238E27FC236}">
                <a16:creationId xmlns:a16="http://schemas.microsoft.com/office/drawing/2014/main" id="{676DBA21-79EC-404F-8298-AD65553E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350" y="1924050"/>
            <a:ext cx="8480425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Proposta desenvolvida pela ISO (International Standards Organization);</a:t>
            </a:r>
          </a:p>
          <a:p>
            <a:pPr>
              <a:buFontTx/>
              <a:buChar char="•"/>
            </a:pPr>
            <a:r>
              <a:rPr lang="en-US" altLang="pt-BR" sz="2800"/>
              <a:t>Primeiro passo rumo a padronização de redes;</a:t>
            </a:r>
          </a:p>
          <a:p>
            <a:pPr>
              <a:buFontTx/>
              <a:buChar char="•"/>
            </a:pPr>
            <a:r>
              <a:rPr lang="en-US" altLang="pt-BR" sz="2800"/>
              <a:t>Modelo (Open Systems Interconection).</a:t>
            </a:r>
          </a:p>
          <a:p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E4CC921-C8C5-4824-B67F-73A6931A5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Camada Física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558D373-5650-4AEE-B5B1-A7B28133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628775"/>
            <a:ext cx="7777162" cy="4933950"/>
          </a:xfrm>
          <a:noFill/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 sz="2800"/>
              <a:t>Transmissão de </a:t>
            </a:r>
            <a:r>
              <a:rPr lang="en-US" altLang="pt-BR" sz="2800" i="1"/>
              <a:t>bits </a:t>
            </a:r>
            <a:r>
              <a:rPr lang="en-US" altLang="pt-BR" sz="2800"/>
              <a:t>brutos por um canal de comunicação;</a:t>
            </a:r>
          </a:p>
          <a:p>
            <a:pPr algn="just">
              <a:buFontTx/>
              <a:buChar char="•"/>
            </a:pPr>
            <a:r>
              <a:rPr lang="en-US" altLang="pt-BR" sz="2800"/>
              <a:t>Preocupa-se com a representação da informação por meio de sinais elétricos (voltagem);</a:t>
            </a:r>
          </a:p>
          <a:p>
            <a:pPr algn="just">
              <a:buFontTx/>
              <a:buChar char="•"/>
            </a:pPr>
            <a:r>
              <a:rPr lang="en-US" altLang="pt-BR" sz="2800"/>
              <a:t>Interfaces mecânicas, elétricas e de sincronização.</a:t>
            </a:r>
          </a:p>
          <a:p>
            <a:pPr algn="just"/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89D5AAA-FBDF-4EFE-9C5A-747B9D298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Enlace de Dados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30BB908-58B2-42F3-9DDE-225D3026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450" y="1700213"/>
            <a:ext cx="7632700" cy="4933950"/>
          </a:xfrm>
          <a:noFill/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 sz="2800"/>
              <a:t>Transformar canal de transmissão bruto em uma linha livre de erros;</a:t>
            </a:r>
          </a:p>
          <a:p>
            <a:pPr algn="just">
              <a:buFontTx/>
              <a:buChar char="•"/>
            </a:pPr>
            <a:r>
              <a:rPr lang="en-US" altLang="pt-BR" sz="2800"/>
              <a:t>Divisão dos dados de entrada em quadros;</a:t>
            </a:r>
          </a:p>
          <a:p>
            <a:pPr algn="just">
              <a:buFontTx/>
              <a:buChar char="•"/>
            </a:pPr>
            <a:r>
              <a:rPr lang="en-US" altLang="pt-BR" sz="2800"/>
              <a:t>Controle de fluxo e de erros;</a:t>
            </a:r>
          </a:p>
          <a:p>
            <a:pPr algn="just">
              <a:buFontTx/>
              <a:buChar char="•"/>
            </a:pPr>
            <a:r>
              <a:rPr lang="en-US" altLang="pt-BR" sz="2800"/>
              <a:t>Serviço de confirmação dos quadros;</a:t>
            </a:r>
          </a:p>
          <a:p>
            <a:pPr algn="just">
              <a:buFontTx/>
              <a:buChar char="•"/>
            </a:pPr>
            <a:r>
              <a:rPr lang="en-US" altLang="pt-BR" sz="2800"/>
              <a:t>Subcamada de acesso ao meio – Redes por difusão.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5E3659D-6ECF-42A6-84A1-FBD638164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Rede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F8E682B-D89E-442B-AE85-C13A0A6B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250" y="1628775"/>
            <a:ext cx="7129463" cy="4933950"/>
          </a:xfrm>
          <a:noFill/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 sz="2800"/>
              <a:t>Encaminhamento de pacotes;</a:t>
            </a:r>
          </a:p>
          <a:p>
            <a:pPr algn="just">
              <a:buFontTx/>
              <a:buChar char="•"/>
            </a:pPr>
            <a:r>
              <a:rPr lang="en-US" altLang="pt-BR" sz="2800"/>
              <a:t>Roteamento de pacotes;</a:t>
            </a:r>
          </a:p>
          <a:p>
            <a:pPr algn="just">
              <a:buFontTx/>
              <a:buChar char="•"/>
            </a:pPr>
            <a:r>
              <a:rPr lang="en-US" altLang="pt-BR" sz="2800"/>
              <a:t>Controle de congestionamento;</a:t>
            </a:r>
          </a:p>
          <a:p>
            <a:pPr algn="just">
              <a:buFontTx/>
              <a:buChar char="•"/>
            </a:pPr>
            <a:r>
              <a:rPr lang="en-US" altLang="pt-BR" sz="2800"/>
              <a:t>Interconexão de redes com distintos endereçamentos e tecnologias.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2A3B24E-C317-4D3C-81E4-58BD665EE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Comunicação de Dados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E51CA1-2D83-4FFB-93C1-B48EB5EA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700213"/>
            <a:ext cx="6769100" cy="4392612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altLang="pt-BR" sz="3200"/>
              <a:t>Representação dos Dados:</a:t>
            </a:r>
          </a:p>
          <a:p>
            <a:pPr lvl="2" algn="just"/>
            <a:r>
              <a:rPr lang="en-US" altLang="pt-BR" sz="2800"/>
              <a:t>Caracteres;</a:t>
            </a:r>
          </a:p>
          <a:p>
            <a:pPr lvl="2" algn="just"/>
            <a:r>
              <a:rPr lang="en-US" altLang="pt-BR" sz="2800"/>
              <a:t>Numéricos;</a:t>
            </a:r>
          </a:p>
          <a:p>
            <a:pPr lvl="2" algn="just"/>
            <a:r>
              <a:rPr lang="en-US" altLang="pt-BR" sz="2800"/>
              <a:t>Imagens;</a:t>
            </a:r>
          </a:p>
          <a:p>
            <a:pPr lvl="2" algn="just"/>
            <a:r>
              <a:rPr lang="en-US" altLang="pt-BR" sz="2800"/>
              <a:t>Áudio;</a:t>
            </a:r>
          </a:p>
          <a:p>
            <a:pPr lvl="2" algn="just"/>
            <a:r>
              <a:rPr lang="en-US" altLang="pt-BR" sz="2800"/>
              <a:t>Vídeo;</a:t>
            </a:r>
          </a:p>
          <a:p>
            <a:pPr lvl="2" algn="just"/>
            <a:r>
              <a:rPr lang="en-US" altLang="pt-BR" sz="2800" i="1"/>
              <a:t>Streaming</a:t>
            </a:r>
            <a:r>
              <a:rPr lang="en-US" altLang="pt-BR" sz="2800"/>
              <a:t> em geral.</a:t>
            </a:r>
          </a:p>
          <a:p>
            <a:pPr lvl="1">
              <a:buFontTx/>
              <a:buNone/>
            </a:pPr>
            <a:endParaRPr lang="en-US" altLang="pt-BR" sz="3200"/>
          </a:p>
          <a:p>
            <a:pPr lvl="2"/>
            <a:endParaRPr lang="en-US" altLang="pt-BR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CF0BA2B-ECE4-4525-A037-D87BAEBAE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Transporte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D5290B2-4ABA-49E7-ABD0-32B2FCD6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924050"/>
            <a:ext cx="7416800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Interface entre camadas superiores e de rede;</a:t>
            </a:r>
          </a:p>
          <a:p>
            <a:pPr>
              <a:buFontTx/>
              <a:buChar char="•"/>
            </a:pPr>
            <a:r>
              <a:rPr lang="en-US" altLang="pt-BR" sz="2800"/>
              <a:t>Dividir dados em unidades menores;</a:t>
            </a:r>
          </a:p>
          <a:p>
            <a:pPr>
              <a:buFontTx/>
              <a:buChar char="•"/>
            </a:pPr>
            <a:r>
              <a:rPr lang="en-US" altLang="pt-BR" sz="2800"/>
              <a:t>Camada fim a fim;</a:t>
            </a:r>
          </a:p>
          <a:p>
            <a:pPr>
              <a:buFontTx/>
              <a:buChar char="•"/>
            </a:pPr>
            <a:r>
              <a:rPr lang="en-US" altLang="pt-BR" sz="2800"/>
              <a:t>Controle de erro e de fluxo;</a:t>
            </a:r>
          </a:p>
          <a:p>
            <a:pPr>
              <a:buFontTx/>
              <a:buChar char="•"/>
            </a:pPr>
            <a:r>
              <a:rPr lang="en-US" altLang="pt-BR" sz="2800"/>
              <a:t>Controle de congestionamento.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92E77A9-BBC9-4BE3-86E4-C75C38386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Sessão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52F161B9-BC83-4325-9939-088F9AA3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628775"/>
            <a:ext cx="7488237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Permite o estabelecimento de sessões entre usuários em diferentes máquinas;</a:t>
            </a:r>
          </a:p>
          <a:p>
            <a:pPr>
              <a:buFontTx/>
              <a:buChar char="•"/>
            </a:pPr>
            <a:r>
              <a:rPr lang="en-US" altLang="pt-BR" sz="2800"/>
              <a:t>Controle de diálogo;</a:t>
            </a:r>
          </a:p>
          <a:p>
            <a:pPr>
              <a:buFontTx/>
              <a:buChar char="•"/>
            </a:pPr>
            <a:r>
              <a:rPr lang="en-US" altLang="pt-BR" sz="2800"/>
              <a:t>Controle de token;</a:t>
            </a:r>
          </a:p>
          <a:p>
            <a:pPr>
              <a:buFontTx/>
              <a:buChar char="•"/>
            </a:pPr>
            <a:r>
              <a:rPr lang="en-US" altLang="pt-BR" sz="2800"/>
              <a:t>Controle de sincronização.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A0236E7-7068-47E5-BFF1-E18A4A41D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Apresentação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93C01B4-0EDF-458D-88B5-07080BBF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700213"/>
            <a:ext cx="7272337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Preocupa-se com a sintaxe e semântica das informações transmitidas;</a:t>
            </a:r>
          </a:p>
          <a:p>
            <a:pPr>
              <a:buFontTx/>
              <a:buChar char="•"/>
            </a:pPr>
            <a:r>
              <a:rPr lang="en-US" altLang="pt-BR" sz="2800"/>
              <a:t>Codificação padrão durante a comunicação;</a:t>
            </a:r>
          </a:p>
          <a:p>
            <a:pPr>
              <a:buFontTx/>
              <a:buChar char="•"/>
            </a:pPr>
            <a:r>
              <a:rPr lang="en-US" altLang="pt-BR" sz="2800"/>
              <a:t>Ex: ASCII, Unicode, UTF-8, etc.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CB1F600-CBDC-4B70-9366-26F19C729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Aplicação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12CF188-4A1C-4FF5-AE74-3960CACB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450" y="1700213"/>
            <a:ext cx="7705725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Protocolos comumente utilizados;</a:t>
            </a:r>
          </a:p>
          <a:p>
            <a:pPr>
              <a:buFontTx/>
              <a:buChar char="•"/>
            </a:pPr>
            <a:r>
              <a:rPr lang="en-US" altLang="pt-BR" sz="2800"/>
              <a:t>Interface entre usuários e a pilha de protocolos.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>
            <a:extLst>
              <a:ext uri="{FF2B5EF4-FFF2-40B4-BE49-F238E27FC236}">
                <a16:creationId xmlns:a16="http://schemas.microsoft.com/office/drawing/2014/main" id="{CFE9FDD3-08D2-4764-9CB6-C65444739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Modelos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Referência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7523" name="Picture 6">
            <a:extLst>
              <a:ext uri="{FF2B5EF4-FFF2-40B4-BE49-F238E27FC236}">
                <a16:creationId xmlns:a16="http://schemas.microsoft.com/office/drawing/2014/main" id="{710F5AD3-1D60-4D82-9B30-44AB3701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72390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>
            <a:extLst>
              <a:ext uri="{FF2B5EF4-FFF2-40B4-BE49-F238E27FC236}">
                <a16:creationId xmlns:a16="http://schemas.microsoft.com/office/drawing/2014/main" id="{4A06BB86-8019-4BB6-82CB-2EAA49217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Modelos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Referência</a:t>
            </a:r>
            <a:r>
              <a:rPr lang="en-US" dirty="0">
                <a:solidFill>
                  <a:schemeClr val="accent2"/>
                </a:solidFill>
              </a:rPr>
              <a:t> TCP/IP</a:t>
            </a:r>
          </a:p>
        </p:txBody>
      </p:sp>
      <p:sp>
        <p:nvSpPr>
          <p:cNvPr id="108547" name="Rectangle 8">
            <a:extLst>
              <a:ext uri="{FF2B5EF4-FFF2-40B4-BE49-F238E27FC236}">
                <a16:creationId xmlns:a16="http://schemas.microsoft.com/office/drawing/2014/main" id="{F41E5420-BA5C-4BB1-930C-E76FF95F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013" y="1628775"/>
            <a:ext cx="7632700" cy="4933950"/>
          </a:xfrm>
          <a:noFill/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 sz="2800"/>
              <a:t>Utilizado inicialmente na Arpanet;</a:t>
            </a:r>
          </a:p>
          <a:p>
            <a:pPr algn="just">
              <a:buFontTx/>
              <a:buChar char="•"/>
            </a:pPr>
            <a:r>
              <a:rPr lang="en-US" altLang="pt-BR" sz="2800"/>
              <a:t>Arpanet era do DoD – EUA;</a:t>
            </a:r>
          </a:p>
          <a:p>
            <a:pPr algn="just">
              <a:buFontTx/>
              <a:buChar char="•"/>
            </a:pPr>
            <a:r>
              <a:rPr lang="en-US" altLang="pt-BR" sz="2800"/>
              <a:t>Difundiu-se para Universidades e repartições Públicas;</a:t>
            </a:r>
          </a:p>
          <a:p>
            <a:pPr algn="just">
              <a:buFontTx/>
              <a:buChar char="•"/>
            </a:pPr>
            <a:r>
              <a:rPr lang="en-US" altLang="pt-BR" sz="2800"/>
              <a:t>Recebeu o nome de TCP/IP em função de seus principais protocolos.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  <a:p>
            <a:endParaRPr lang="en-US" altLang="pt-BR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6B3E49A-C380-4B4D-B35C-E9C9C300E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Camada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Rede</a:t>
            </a:r>
            <a:r>
              <a:rPr lang="en-US" dirty="0">
                <a:solidFill>
                  <a:schemeClr val="accent2"/>
                </a:solidFill>
              </a:rPr>
              <a:t> (Internet)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86C467E-4D6E-4F53-842C-18E78049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628775"/>
            <a:ext cx="8480425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Interligação de redes sem conexão;</a:t>
            </a:r>
          </a:p>
          <a:p>
            <a:pPr>
              <a:buFontTx/>
              <a:buChar char="•"/>
            </a:pPr>
            <a:r>
              <a:rPr lang="en-US" altLang="pt-BR" sz="2800"/>
              <a:t>Encaminhamento e roteamento dos pacotes;</a:t>
            </a:r>
          </a:p>
          <a:p>
            <a:pPr>
              <a:buFontTx/>
              <a:buChar char="•"/>
            </a:pPr>
            <a:r>
              <a:rPr lang="en-US" altLang="pt-BR" sz="2800"/>
              <a:t>Define um protocolo – IP;</a:t>
            </a:r>
          </a:p>
          <a:p>
            <a:pPr>
              <a:buFontTx/>
              <a:buChar char="•"/>
            </a:pPr>
            <a:r>
              <a:rPr lang="en-US" altLang="pt-BR" sz="2800"/>
              <a:t>Equivale a camada de Rede do modelo OSI.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  <a:p>
            <a:endParaRPr lang="en-US" altLang="pt-BR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>
            <a:extLst>
              <a:ext uri="{FF2B5EF4-FFF2-40B4-BE49-F238E27FC236}">
                <a16:creationId xmlns:a16="http://schemas.microsoft.com/office/drawing/2014/main" id="{A690611D-1F31-439E-9C3B-1B258E0F7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Camada de Transporte</a:t>
            </a:r>
          </a:p>
        </p:txBody>
      </p:sp>
      <p:sp>
        <p:nvSpPr>
          <p:cNvPr id="110595" name="Rectangle 1027">
            <a:extLst>
              <a:ext uri="{FF2B5EF4-FFF2-40B4-BE49-F238E27FC236}">
                <a16:creationId xmlns:a16="http://schemas.microsoft.com/office/drawing/2014/main" id="{E96F9096-E895-4769-8C4D-8F0AF29C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988" y="1628775"/>
            <a:ext cx="8480425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Conversação entre entidades pares;</a:t>
            </a:r>
          </a:p>
          <a:p>
            <a:pPr>
              <a:buFontTx/>
              <a:buChar char="•"/>
            </a:pPr>
            <a:r>
              <a:rPr lang="en-US" altLang="pt-BR" sz="2800"/>
              <a:t>Definiu-se os protocolos TCP e UDP;</a:t>
            </a:r>
          </a:p>
          <a:p>
            <a:pPr>
              <a:buFontTx/>
              <a:buChar char="•"/>
            </a:pPr>
            <a:r>
              <a:rPr lang="en-US" altLang="pt-BR" sz="2800"/>
              <a:t>Orientação à conexão;</a:t>
            </a:r>
          </a:p>
          <a:p>
            <a:pPr>
              <a:buFontTx/>
              <a:buChar char="•"/>
            </a:pPr>
            <a:r>
              <a:rPr lang="en-US" altLang="pt-BR" sz="2800"/>
              <a:t>Confiabilidade;</a:t>
            </a:r>
          </a:p>
          <a:p>
            <a:pPr>
              <a:buFontTx/>
              <a:buChar char="•"/>
            </a:pPr>
            <a:r>
              <a:rPr lang="en-US" altLang="pt-BR" sz="2800"/>
              <a:t>Controle de erro;</a:t>
            </a:r>
          </a:p>
          <a:p>
            <a:pPr>
              <a:buFontTx/>
              <a:buChar char="•"/>
            </a:pPr>
            <a:r>
              <a:rPr lang="en-US" altLang="pt-BR" sz="2800"/>
              <a:t>Controle de fluxo;</a:t>
            </a:r>
          </a:p>
          <a:p>
            <a:pPr>
              <a:buFontTx/>
              <a:buChar char="•"/>
            </a:pPr>
            <a:r>
              <a:rPr lang="en-US" altLang="pt-BR" sz="2800"/>
              <a:t>Controle de congestionamento.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  <a:p>
            <a:endParaRPr lang="en-US" altLang="pt-BR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42286CA5-6633-481D-90A4-AF7905C88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Camada de Aplicação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92ABA24-58D7-4094-BB0A-1E5ECDF2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628775"/>
            <a:ext cx="7777163" cy="4933950"/>
          </a:xfrm>
          <a:noFill/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 sz="2800"/>
              <a:t>Percebeu-se que não era necessário sessão e apresentação;</a:t>
            </a:r>
          </a:p>
          <a:p>
            <a:pPr algn="just">
              <a:buFontTx/>
              <a:buChar char="•"/>
            </a:pPr>
            <a:r>
              <a:rPr lang="en-US" altLang="pt-BR" sz="2800"/>
              <a:t>Contém os protocolos de mais alto nível: </a:t>
            </a:r>
          </a:p>
          <a:p>
            <a:pPr lvl="1" algn="just"/>
            <a:r>
              <a:rPr lang="en-US" altLang="pt-BR" sz="3200"/>
              <a:t>Telnet;</a:t>
            </a:r>
          </a:p>
          <a:p>
            <a:pPr lvl="1" algn="just"/>
            <a:r>
              <a:rPr lang="en-US" altLang="pt-BR" sz="3200"/>
              <a:t>FTP;</a:t>
            </a:r>
          </a:p>
          <a:p>
            <a:pPr lvl="1" algn="just"/>
            <a:r>
              <a:rPr lang="en-US" altLang="pt-BR" sz="3200"/>
              <a:t>SMTP;</a:t>
            </a:r>
          </a:p>
          <a:p>
            <a:pPr lvl="1" algn="just"/>
            <a:r>
              <a:rPr lang="en-US" altLang="pt-BR" sz="3200"/>
              <a:t>DNS;</a:t>
            </a:r>
          </a:p>
          <a:p>
            <a:pPr lvl="1" algn="just"/>
            <a:r>
              <a:rPr lang="en-US" altLang="pt-BR" sz="3200"/>
              <a:t>HTTP.</a:t>
            </a:r>
          </a:p>
          <a:p>
            <a:pPr algn="just"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  <a:p>
            <a:endParaRPr lang="en-US" altLang="pt-BR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>
            <a:extLst>
              <a:ext uri="{FF2B5EF4-FFF2-40B4-BE49-F238E27FC236}">
                <a16:creationId xmlns:a16="http://schemas.microsoft.com/office/drawing/2014/main" id="{F6A28A3A-46C0-4AA9-8362-FA7D4CCDF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Camada</a:t>
            </a:r>
            <a:r>
              <a:rPr lang="en-US" dirty="0">
                <a:solidFill>
                  <a:schemeClr val="accent2"/>
                </a:solidFill>
              </a:rPr>
              <a:t> Enlace (Host/</a:t>
            </a:r>
            <a:r>
              <a:rPr lang="en-US" dirty="0" err="1">
                <a:solidFill>
                  <a:schemeClr val="accent2"/>
                </a:solidFill>
              </a:rPr>
              <a:t>Rede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2643" name="Rectangle 1027">
            <a:extLst>
              <a:ext uri="{FF2B5EF4-FFF2-40B4-BE49-F238E27FC236}">
                <a16:creationId xmlns:a16="http://schemas.microsoft.com/office/drawing/2014/main" id="{508B8C16-DE8B-4FFA-83D8-5CC41E2D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013" y="1924050"/>
            <a:ext cx="7632700" cy="493395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Não há especificação clara sobre a camada;</a:t>
            </a:r>
          </a:p>
          <a:p>
            <a:pPr>
              <a:buFontTx/>
              <a:buChar char="•"/>
            </a:pPr>
            <a:r>
              <a:rPr lang="en-US" altLang="pt-BR" sz="2800"/>
              <a:t>Agrega as funções das camadas Física e de Enlace do modelo OSI.</a:t>
            </a:r>
          </a:p>
          <a:p>
            <a:pPr>
              <a:buFontTx/>
              <a:buChar char="•"/>
            </a:pPr>
            <a:endParaRPr lang="en-US" altLang="pt-BR" sz="2800"/>
          </a:p>
          <a:p>
            <a:pPr>
              <a:buFontTx/>
              <a:buChar char="•"/>
            </a:pPr>
            <a:endParaRPr lang="en-US" altLang="pt-BR"/>
          </a:p>
          <a:p>
            <a:endParaRPr lang="en-US" altLang="pt-BR"/>
          </a:p>
          <a:p>
            <a:pPr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79B13B2-5D0B-4ADA-9E53-ED388E59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Comunicação de Dados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92B4F95-9784-4C65-83C2-26AF53C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450" y="1844675"/>
            <a:ext cx="6697663" cy="5716588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altLang="pt-BR" sz="3200"/>
              <a:t>Direção do Fluxo de Dados:</a:t>
            </a:r>
          </a:p>
          <a:p>
            <a:pPr lvl="2" algn="just"/>
            <a:r>
              <a:rPr lang="en-US" altLang="pt-BR" sz="2800"/>
              <a:t>Simplex;</a:t>
            </a:r>
          </a:p>
          <a:p>
            <a:pPr lvl="2" algn="just"/>
            <a:r>
              <a:rPr lang="en-US" altLang="pt-BR" sz="2800"/>
              <a:t>Half-Duplex;</a:t>
            </a:r>
          </a:p>
          <a:p>
            <a:pPr lvl="2" algn="just"/>
            <a:r>
              <a:rPr lang="en-US" altLang="pt-BR" sz="2800"/>
              <a:t>Full-Duplex.</a:t>
            </a:r>
          </a:p>
          <a:p>
            <a:pPr lvl="1" algn="just"/>
            <a:r>
              <a:rPr lang="en-US" altLang="pt-BR" sz="3200"/>
              <a:t>Exemplos.</a:t>
            </a:r>
          </a:p>
          <a:p>
            <a:pPr lvl="1" algn="just">
              <a:buFont typeface="Verdana" panose="020B0604030504040204" pitchFamily="34" charset="0"/>
              <a:buNone/>
            </a:pPr>
            <a:endParaRPr lang="en-US" altLang="pt-BR" sz="3200"/>
          </a:p>
          <a:p>
            <a:pPr lvl="2">
              <a:buFontTx/>
              <a:buNone/>
            </a:pPr>
            <a:endParaRPr lang="en-US" altLang="pt-BR"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>
            <a:extLst>
              <a:ext uri="{FF2B5EF4-FFF2-40B4-BE49-F238E27FC236}">
                <a16:creationId xmlns:a16="http://schemas.microsoft.com/office/drawing/2014/main" id="{68CEA9A7-2AE1-4E21-83B2-64D3B7FF9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Modelos de Referência</a:t>
            </a:r>
          </a:p>
        </p:txBody>
      </p:sp>
      <p:pic>
        <p:nvPicPr>
          <p:cNvPr id="113667" name="Picture 6">
            <a:extLst>
              <a:ext uri="{FF2B5EF4-FFF2-40B4-BE49-F238E27FC236}">
                <a16:creationId xmlns:a16="http://schemas.microsoft.com/office/drawing/2014/main" id="{54EEA04B-4641-458E-B8A4-C83278ED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20938"/>
            <a:ext cx="739616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D37390D-CAD9-4D56-9A30-937AE5E12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192838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Modelos</a:t>
            </a:r>
            <a:r>
              <a:rPr lang="en-US" dirty="0">
                <a:solidFill>
                  <a:schemeClr val="accent2"/>
                </a:solidFill>
              </a:rPr>
              <a:t> OSI e TCP/IP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975B589-0582-484D-A4FA-83B54642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013" y="1793875"/>
            <a:ext cx="7540625" cy="31972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 sz="2800"/>
              <a:t>Baseiam-se em pilhas de protocolos;</a:t>
            </a:r>
          </a:p>
          <a:p>
            <a:pPr>
              <a:buFontTx/>
              <a:buChar char="•"/>
            </a:pPr>
            <a:r>
              <a:rPr lang="en-US" altLang="pt-BR" sz="2800"/>
              <a:t>Camadas com funções similares.</a:t>
            </a:r>
          </a:p>
          <a:p>
            <a:pPr>
              <a:buFontTx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11EB2C7-DC7D-4E15-B090-230EF3C11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Comparação entre Modelos OSI e TCP/IP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E3EA8E5-0EEC-43F7-A48C-C962644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700213"/>
            <a:ext cx="7540625" cy="4733925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 sz="2800"/>
              <a:t>Conceitos do Modelo OSI:</a:t>
            </a:r>
          </a:p>
          <a:p>
            <a:pPr lvl="1" algn="just">
              <a:lnSpc>
                <a:spcPct val="90000"/>
              </a:lnSpc>
            </a:pPr>
            <a:r>
              <a:rPr lang="en-US" altLang="pt-BR" sz="3200"/>
              <a:t>Serviços;</a:t>
            </a:r>
          </a:p>
          <a:p>
            <a:pPr lvl="1" algn="just">
              <a:lnSpc>
                <a:spcPct val="90000"/>
              </a:lnSpc>
            </a:pPr>
            <a:r>
              <a:rPr lang="en-US" altLang="pt-BR" sz="3200"/>
              <a:t>Interfaces;</a:t>
            </a:r>
          </a:p>
          <a:p>
            <a:pPr lvl="1" algn="just">
              <a:lnSpc>
                <a:spcPct val="90000"/>
              </a:lnSpc>
            </a:pPr>
            <a:r>
              <a:rPr lang="en-US" altLang="pt-BR" sz="3200"/>
              <a:t>Protocolos.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 sz="2800"/>
              <a:t>TCP/IP não definiu bem esses conceitos;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 sz="2800"/>
              <a:t>No OSI, protocolos vieram depois do modelo;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 sz="2800"/>
              <a:t>Camadas onde se efetua o orientação a conexão;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 sz="2800"/>
              <a:t>Número de camadas.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2C61C6-A950-4D6F-8537-18BF06949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</a:rPr>
              <a:t>Crítica ao Modelo OSI e Protocolos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AA2596E-94E1-4C71-9B97-4BB67465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450" y="1628775"/>
            <a:ext cx="7702550" cy="4684713"/>
          </a:xfrm>
        </p:spPr>
        <p:txBody>
          <a:bodyPr/>
          <a:lstStyle/>
          <a:p>
            <a:endParaRPr lang="en-US" altLang="pt-BR" sz="3600"/>
          </a:p>
          <a:p>
            <a:pPr>
              <a:buFontTx/>
              <a:buChar char="•"/>
            </a:pPr>
            <a:r>
              <a:rPr lang="en-US" altLang="pt-BR" sz="3600"/>
              <a:t>Tempo errado;</a:t>
            </a:r>
          </a:p>
          <a:p>
            <a:pPr>
              <a:buFontTx/>
              <a:buChar char="•"/>
            </a:pPr>
            <a:r>
              <a:rPr lang="en-US" altLang="pt-BR" sz="3600"/>
              <a:t>Tecnologia errada;</a:t>
            </a:r>
          </a:p>
          <a:p>
            <a:pPr>
              <a:buFontTx/>
              <a:buChar char="•"/>
            </a:pPr>
            <a:r>
              <a:rPr lang="en-US" altLang="pt-BR" sz="3600"/>
              <a:t>Implementação errada;</a:t>
            </a:r>
          </a:p>
          <a:p>
            <a:pPr>
              <a:buFontTx/>
              <a:buChar char="•"/>
            </a:pPr>
            <a:r>
              <a:rPr lang="en-US" altLang="pt-BR" sz="3600"/>
              <a:t>Política errada.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75FB06C-79D4-44CA-B10E-AAAC2429C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Tempo Errado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26A94EA-CF6C-4B7B-9D47-6A9AE45F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O apocalipse dos dois elefantes.</a:t>
            </a:r>
          </a:p>
        </p:txBody>
      </p:sp>
      <p:pic>
        <p:nvPicPr>
          <p:cNvPr id="118788" name="Picture 6">
            <a:extLst>
              <a:ext uri="{FF2B5EF4-FFF2-40B4-BE49-F238E27FC236}">
                <a16:creationId xmlns:a16="http://schemas.microsoft.com/office/drawing/2014/main" id="{E5F1ECF5-8641-4675-B6C5-F19147D0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7600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693482D2-033E-4ED4-A266-41B196168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Tempo Errado</a:t>
            </a:r>
          </a:p>
        </p:txBody>
      </p:sp>
      <p:sp>
        <p:nvSpPr>
          <p:cNvPr id="120835" name="Rectangle 6">
            <a:extLst>
              <a:ext uri="{FF2B5EF4-FFF2-40B4-BE49-F238E27FC236}">
                <a16:creationId xmlns:a16="http://schemas.microsoft.com/office/drawing/2014/main" id="{3D83A626-E99F-4F4E-B96A-F9896D9B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773238"/>
            <a:ext cx="7345363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Muito cedo, assunto pode não estar amadurecido;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Muito tarde, empresas já investiram em outras alternativas;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Intervalo curto, padrões precipitados – Caso do OSI.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050">
            <a:extLst>
              <a:ext uri="{FF2B5EF4-FFF2-40B4-BE49-F238E27FC236}">
                <a16:creationId xmlns:a16="http://schemas.microsoft.com/office/drawing/2014/main" id="{07F73A16-2F45-4CF2-B78E-65E9C4815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Tecnologia Ruim</a:t>
            </a:r>
          </a:p>
        </p:txBody>
      </p:sp>
      <p:sp>
        <p:nvSpPr>
          <p:cNvPr id="122883" name="Rectangle 2051">
            <a:extLst>
              <a:ext uri="{FF2B5EF4-FFF2-40B4-BE49-F238E27FC236}">
                <a16:creationId xmlns:a16="http://schemas.microsoft.com/office/drawing/2014/main" id="{438004F9-2768-46C1-91B2-ADB0297C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916113"/>
            <a:ext cx="712787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Escolha de 7 camadas foi mais política que técnica;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Modelos muito complexos;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Difícil implementação;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Controle de erro e fluxo redundantes em camadas.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F2BCCEB-AA97-45E1-A093-E545C7A4A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Implementações Ruins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60077D5-2B6D-461E-A8D5-F5490B5D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16113"/>
            <a:ext cx="770572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Muita complexidade no modelo;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Implementações iniciais lentas;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Uma das primeiras implementações do TCP/IP foi distribuída no Unix de modo gratuito.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pt-BR" altLang="pt-BR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C2FE6EB-23A6-4169-9544-EB761927F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Política Ruim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A57A898-EDC7-40EE-863E-53212187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16113"/>
            <a:ext cx="823277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Universidades tinham adoração pelo Unix;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pt-BR" altLang="pt-BR" sz="2800">
                <a:latin typeface="Times New Roman" panose="02020603050405020304" pitchFamily="18" charset="0"/>
              </a:rPr>
              <a:t>Associação entre TCP/IP e Unix.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pt-BR" altLang="pt-BR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None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9B6F5C-99F3-405B-A4A8-4D5714C91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chemeClr val="accent2"/>
                </a:solidFill>
              </a:rPr>
              <a:t>Uma Crítica ao Modelo TCP/IP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58EE1EDD-FDC4-4ADB-B3DE-3675E32A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450" y="1700213"/>
            <a:ext cx="7272338" cy="3694112"/>
          </a:xfrm>
        </p:spPr>
        <p:txBody>
          <a:bodyPr/>
          <a:lstStyle/>
          <a:p>
            <a:r>
              <a:rPr lang="en-US" altLang="pt-BR" sz="2800"/>
              <a:t>Problemas:</a:t>
            </a:r>
          </a:p>
          <a:p>
            <a:pPr lvl="1" algn="just">
              <a:buFontTx/>
              <a:buChar char="•"/>
            </a:pPr>
            <a:r>
              <a:rPr lang="en-US" altLang="pt-BR" sz="2400"/>
              <a:t>Serviços, interface e protocolos;</a:t>
            </a:r>
          </a:p>
          <a:p>
            <a:pPr lvl="1" algn="just">
              <a:buFontTx/>
              <a:buChar char="•"/>
            </a:pPr>
            <a:r>
              <a:rPr lang="en-US" altLang="pt-BR" sz="2400"/>
              <a:t>Não constitui um modelo geral. Não descreve uma estrutura genérica;</a:t>
            </a:r>
          </a:p>
          <a:p>
            <a:pPr lvl="1" algn="just">
              <a:buFontTx/>
              <a:buChar char="•"/>
            </a:pPr>
            <a:r>
              <a:rPr lang="en-US" altLang="pt-BR" sz="2400"/>
              <a:t>Camada </a:t>
            </a:r>
            <a:r>
              <a:rPr lang="en-US" altLang="pt-BR" sz="2400" i="1"/>
              <a:t>Host-to-Rede </a:t>
            </a:r>
            <a:r>
              <a:rPr lang="en-US" altLang="pt-BR" sz="2400"/>
              <a:t>(Enlace)</a:t>
            </a:r>
            <a:r>
              <a:rPr lang="en-US" altLang="pt-BR" sz="2400" i="1"/>
              <a:t> </a:t>
            </a:r>
            <a:r>
              <a:rPr lang="en-US" altLang="pt-BR" sz="2400"/>
              <a:t>não é efetivamente uma camada;</a:t>
            </a:r>
          </a:p>
          <a:p>
            <a:pPr lvl="1" algn="just">
              <a:buFontTx/>
              <a:buChar char="•"/>
            </a:pPr>
            <a:r>
              <a:rPr lang="en-US" altLang="pt-BR" sz="2400"/>
              <a:t>Não menciona as camadas física e de link de dados;</a:t>
            </a:r>
          </a:p>
          <a:p>
            <a:pPr lvl="1" algn="just">
              <a:buFontTx/>
              <a:buChar char="•"/>
            </a:pPr>
            <a:r>
              <a:rPr lang="en-US" altLang="pt-BR" sz="2400"/>
              <a:t>Endereçamento NAT;</a:t>
            </a:r>
          </a:p>
          <a:p>
            <a:pPr lvl="1" algn="just">
              <a:buFontTx/>
              <a:buChar char="•"/>
            </a:pPr>
            <a:r>
              <a:rPr lang="en-US" altLang="pt-BR" sz="2400"/>
              <a:t>Segurança.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6160F78-C57D-481C-976D-425C896D9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Comunicação de Dados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6261336-2473-45CC-B5E2-0694CFFD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628775"/>
            <a:ext cx="7632700" cy="5716588"/>
          </a:xfrm>
        </p:spPr>
        <p:txBody>
          <a:bodyPr/>
          <a:lstStyle/>
          <a:p>
            <a:pPr lvl="2" algn="just"/>
            <a:r>
              <a:rPr lang="en-US" altLang="pt-BR" sz="2800" b="1"/>
              <a:t>Redes de Computadores</a:t>
            </a:r>
            <a:r>
              <a:rPr lang="en-US" altLang="pt-BR" sz="2800"/>
              <a:t>: Conjunto de computadores autônomos interconectados por uma </a:t>
            </a:r>
            <a:r>
              <a:rPr lang="en-US" altLang="pt-BR" sz="2800" b="1"/>
              <a:t>única tecnologia</a:t>
            </a:r>
            <a:r>
              <a:rPr lang="en-US" altLang="pt-BR" sz="2800"/>
              <a:t>. Ex: Ethernet;</a:t>
            </a:r>
          </a:p>
          <a:p>
            <a:pPr lvl="2" algn="just"/>
            <a:r>
              <a:rPr lang="en-US" altLang="pt-BR" sz="2800" b="1"/>
              <a:t>Sistema Distribuído</a:t>
            </a:r>
            <a:r>
              <a:rPr lang="en-US" altLang="pt-BR" sz="2800"/>
              <a:t>: Conjunto de computadores independentes, que para seus usuários, parece um único sistema coerente. Geralmente há uma camada </a:t>
            </a:r>
            <a:r>
              <a:rPr lang="en-US" altLang="pt-BR" sz="2800" i="1"/>
              <a:t>middleware</a:t>
            </a:r>
            <a:r>
              <a:rPr lang="en-US" altLang="pt-BR" sz="2800"/>
              <a:t> sobre o SO para implantação do modelo;</a:t>
            </a:r>
          </a:p>
          <a:p>
            <a:pPr lvl="2" algn="just"/>
            <a:r>
              <a:rPr lang="en-US" altLang="pt-BR" sz="2800" b="1"/>
              <a:t>Internet</a:t>
            </a:r>
            <a:r>
              <a:rPr lang="en-US" altLang="pt-BR" sz="2800"/>
              <a:t>;</a:t>
            </a:r>
          </a:p>
          <a:p>
            <a:pPr lvl="2" algn="just"/>
            <a:r>
              <a:rPr lang="en-US" altLang="pt-BR" sz="2800" b="1"/>
              <a:t>Web</a:t>
            </a:r>
            <a:r>
              <a:rPr lang="en-US" altLang="pt-BR" sz="28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6CFC561-A982-4C7B-B62E-B159DC5AF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Modelo Híbrido</a:t>
            </a:r>
          </a:p>
        </p:txBody>
      </p:sp>
      <p:sp>
        <p:nvSpPr>
          <p:cNvPr id="130051" name="Rectangle 6">
            <a:extLst>
              <a:ext uri="{FF2B5EF4-FFF2-40B4-BE49-F238E27FC236}">
                <a16:creationId xmlns:a16="http://schemas.microsoft.com/office/drawing/2014/main" id="{FA1E4EA9-FBED-4B78-9DE3-5779A4F1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89138"/>
            <a:ext cx="823277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AutoNum type="arabicPeriod"/>
            </a:pPr>
            <a:r>
              <a:rPr lang="en-US" altLang="pt-BR" sz="2800">
                <a:latin typeface="Times New Roman" panose="02020603050405020304" pitchFamily="18" charset="0"/>
              </a:rPr>
              <a:t>Camada de Aplicação;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AutoNum type="arabicPeriod"/>
            </a:pPr>
            <a:r>
              <a:rPr lang="en-US" altLang="pt-BR" sz="2800">
                <a:latin typeface="Times New Roman" panose="02020603050405020304" pitchFamily="18" charset="0"/>
              </a:rPr>
              <a:t>Camada de Transporte;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AutoNum type="arabicPeriod"/>
            </a:pPr>
            <a:r>
              <a:rPr lang="en-US" altLang="pt-BR" sz="2800">
                <a:latin typeface="Times New Roman" panose="02020603050405020304" pitchFamily="18" charset="0"/>
              </a:rPr>
              <a:t>Camada de Rede;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AutoNum type="arabicPeriod"/>
            </a:pPr>
            <a:r>
              <a:rPr lang="en-US" altLang="pt-BR" sz="2800">
                <a:latin typeface="Times New Roman" panose="02020603050405020304" pitchFamily="18" charset="0"/>
              </a:rPr>
              <a:t>Camada de Enlace de Dados;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AutoNum type="arabicPeriod"/>
            </a:pPr>
            <a:r>
              <a:rPr lang="en-US" altLang="pt-BR" sz="2800">
                <a:latin typeface="Times New Roman" panose="02020603050405020304" pitchFamily="18" charset="0"/>
              </a:rPr>
              <a:t>Camada Física.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9CF3790-0BCB-4219-9492-6D19C7082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Exemplos de Redes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66173F4F-D473-41C8-8496-89893F0A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13" y="1844675"/>
            <a:ext cx="8493125" cy="458311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/>
              <a:t>A Internet</a:t>
            </a:r>
          </a:p>
          <a:p>
            <a:pPr>
              <a:buFontTx/>
              <a:buChar char="•"/>
            </a:pPr>
            <a:r>
              <a:rPr lang="en-US" altLang="pt-BR"/>
              <a:t>Redes Orientadas a Conexão:</a:t>
            </a:r>
            <a:br>
              <a:rPr lang="en-US" altLang="pt-BR"/>
            </a:br>
            <a:r>
              <a:rPr lang="en-US" altLang="pt-BR"/>
              <a:t>	   X.25, Frame Relay, e ATM</a:t>
            </a:r>
          </a:p>
          <a:p>
            <a:pPr>
              <a:buFontTx/>
              <a:buChar char="•"/>
            </a:pPr>
            <a:r>
              <a:rPr lang="en-US" altLang="pt-BR"/>
              <a:t>Ethernet</a:t>
            </a:r>
          </a:p>
          <a:p>
            <a:pPr>
              <a:buFontTx/>
              <a:buChar char="•"/>
            </a:pPr>
            <a:r>
              <a:rPr lang="en-US" altLang="pt-BR"/>
              <a:t>Wireless LANs: 802:11</a:t>
            </a:r>
          </a:p>
          <a:p>
            <a:pPr>
              <a:buFontTx/>
              <a:buChar char="•"/>
            </a:pPr>
            <a:r>
              <a:rPr lang="en-US" altLang="pt-BR"/>
              <a:t>DSLs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0C62B60-0518-4033-AAA3-FBCBC0F1D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 ARPANET</a:t>
            </a:r>
          </a:p>
        </p:txBody>
      </p:sp>
      <p:sp>
        <p:nvSpPr>
          <p:cNvPr id="132099" name="Rectangle 7">
            <a:extLst>
              <a:ext uri="{FF2B5EF4-FFF2-40B4-BE49-F238E27FC236}">
                <a16:creationId xmlns:a16="http://schemas.microsoft.com/office/drawing/2014/main" id="{9EFF774B-30EB-4122-9C65-63993792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484313"/>
            <a:ext cx="79565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990600" indent="-5334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1950: Rede do DoD – EUA;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Na época era somente utilizada a telefonia pública;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1960: Projeto Baran da RAND Corporation;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pt-BR" sz="3600">
                <a:latin typeface="Times New Roman" panose="02020603050405020304" pitchFamily="18" charset="0"/>
              </a:rPr>
              <a:t>Sistema distribuído com comunação de pacotes;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Monopólio AT&amp;T foi contratado e descartou a idéia;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Lançamento do Sputinik;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Criação Advanced Research Projects Agency;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AD1F447-1BC0-47C7-AD6B-CA0ED9506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 ARPANET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FBCDBEC-4D7B-42FC-B3F3-628CDC16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355725"/>
            <a:ext cx="823277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pt-BR" altLang="pt-BR" sz="2800">
              <a:latin typeface="Times New Roman" panose="02020603050405020304" pitchFamily="18" charset="0"/>
            </a:endParaRP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DE5374AB-53D3-423F-B3CC-1A9E4923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773238"/>
            <a:ext cx="756126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Oferecimento de concessões e contratos à Universidades e empresas com idéias promissoras;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Projeto original baseado em IMPs (Interface Message Processors) com redundância;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Consórcio de implantação;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Rápido crescimento;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Protocolos inadequados. Pesquisas levaram ao     TCP/IP (1974); 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r>
              <a:rPr lang="en-US" altLang="pt-BR" sz="2800">
                <a:latin typeface="Times New Roman" panose="02020603050405020304" pitchFamily="18" charset="0"/>
              </a:rPr>
              <a:t>Anos 80 – Crescimento e criação do DNS.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Tx/>
              <a:buFontTx/>
              <a:buChar char="•"/>
            </a:pPr>
            <a:endParaRPr lang="en-US" altLang="pt-B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E55765E1-9E3D-40D9-A877-2A75687C1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 ARPANET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FC69985-9E92-421E-8532-9235E976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563" y="5834063"/>
            <a:ext cx="8042275" cy="838200"/>
          </a:xfrm>
        </p:spPr>
        <p:txBody>
          <a:bodyPr/>
          <a:lstStyle/>
          <a:p>
            <a:r>
              <a:rPr lang="en-US" altLang="pt-BR" sz="2000">
                <a:solidFill>
                  <a:schemeClr val="accent2"/>
                </a:solidFill>
              </a:rPr>
              <a:t>(a)</a:t>
            </a:r>
            <a:r>
              <a:rPr lang="en-US" altLang="pt-BR" sz="2000"/>
              <a:t> Estrutura do sistema telfônico.</a:t>
            </a:r>
          </a:p>
          <a:p>
            <a:r>
              <a:rPr lang="en-US" altLang="pt-BR" sz="2000">
                <a:solidFill>
                  <a:schemeClr val="accent2"/>
                </a:solidFill>
              </a:rPr>
              <a:t>(b)</a:t>
            </a:r>
            <a:r>
              <a:rPr lang="en-US" altLang="pt-BR" sz="2000"/>
              <a:t> Proposta de Baran para um sistema de switching distribuídos.</a:t>
            </a:r>
          </a:p>
        </p:txBody>
      </p:sp>
      <p:pic>
        <p:nvPicPr>
          <p:cNvPr id="134148" name="Picture 6">
            <a:extLst>
              <a:ext uri="{FF2B5EF4-FFF2-40B4-BE49-F238E27FC236}">
                <a16:creationId xmlns:a16="http://schemas.microsoft.com/office/drawing/2014/main" id="{F6ADA97E-3D06-4B7F-BEC3-AFEF875C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2316163"/>
            <a:ext cx="4529137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9A3B2DD-7AAA-477C-9417-1A7A4EF5F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 ARPANET (2)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BEFEC1B9-5063-4885-B2E9-4C4B44A7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Projeto original da Arpanet</a:t>
            </a:r>
          </a:p>
        </p:txBody>
      </p:sp>
      <p:pic>
        <p:nvPicPr>
          <p:cNvPr id="135172" name="Picture 6">
            <a:extLst>
              <a:ext uri="{FF2B5EF4-FFF2-40B4-BE49-F238E27FC236}">
                <a16:creationId xmlns:a16="http://schemas.microsoft.com/office/drawing/2014/main" id="{EF14F6A2-DC91-40A9-8DE9-163789E5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76692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4497AFF-3C99-45A3-B470-2AF277A15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 ARPANET (3)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502D65D-51E0-4047-9482-0E656226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575" y="5703888"/>
            <a:ext cx="8242300" cy="838200"/>
          </a:xfrm>
        </p:spPr>
        <p:txBody>
          <a:bodyPr/>
          <a:lstStyle/>
          <a:p>
            <a:r>
              <a:rPr lang="en-US" altLang="pt-BR" sz="2000"/>
              <a:t>Histórico da  ARPANET  </a:t>
            </a:r>
            <a:r>
              <a:rPr lang="en-US" altLang="pt-BR" sz="2000">
                <a:solidFill>
                  <a:schemeClr val="accent2"/>
                </a:solidFill>
              </a:rPr>
              <a:t>(a)</a:t>
            </a:r>
            <a:r>
              <a:rPr lang="en-US" altLang="pt-BR" sz="2000"/>
              <a:t> Dezembro de 1969.   (</a:t>
            </a:r>
            <a:r>
              <a:rPr lang="en-US" altLang="pt-BR" sz="2000">
                <a:solidFill>
                  <a:schemeClr val="accent2"/>
                </a:solidFill>
              </a:rPr>
              <a:t>b)</a:t>
            </a:r>
            <a:r>
              <a:rPr lang="en-US" altLang="pt-BR" sz="2000"/>
              <a:t> Julho de 1970.</a:t>
            </a:r>
          </a:p>
          <a:p>
            <a:r>
              <a:rPr lang="en-US" altLang="pt-BR" sz="2000">
                <a:solidFill>
                  <a:schemeClr val="accent2"/>
                </a:solidFill>
              </a:rPr>
              <a:t>(c)</a:t>
            </a:r>
            <a:r>
              <a:rPr lang="en-US" altLang="pt-BR" sz="2000"/>
              <a:t> Março de  1971.    </a:t>
            </a:r>
            <a:r>
              <a:rPr lang="en-US" altLang="pt-BR" sz="2000">
                <a:solidFill>
                  <a:schemeClr val="accent2"/>
                </a:solidFill>
              </a:rPr>
              <a:t>(d)</a:t>
            </a:r>
            <a:r>
              <a:rPr lang="en-US" altLang="pt-BR" sz="2000"/>
              <a:t>  Abril de 1972.    </a:t>
            </a:r>
            <a:r>
              <a:rPr lang="en-US" altLang="pt-BR" sz="2000">
                <a:solidFill>
                  <a:schemeClr val="accent2"/>
                </a:solidFill>
              </a:rPr>
              <a:t>(e)</a:t>
            </a:r>
            <a:r>
              <a:rPr lang="en-US" altLang="pt-BR" sz="2000"/>
              <a:t> Setembro de 1972. </a:t>
            </a:r>
          </a:p>
        </p:txBody>
      </p:sp>
      <p:pic>
        <p:nvPicPr>
          <p:cNvPr id="136196" name="Picture 4" descr="1-27">
            <a:extLst>
              <a:ext uri="{FF2B5EF4-FFF2-40B4-BE49-F238E27FC236}">
                <a16:creationId xmlns:a16="http://schemas.microsoft.com/office/drawing/2014/main" id="{0E7E4C8F-B413-457C-92E2-EB0C06A1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274763"/>
            <a:ext cx="710406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3B0D7A-526B-4D03-AE2F-3C88E3A09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NSFNET</a:t>
            </a:r>
          </a:p>
        </p:txBody>
      </p:sp>
      <p:sp>
        <p:nvSpPr>
          <p:cNvPr id="137219" name="Rectangle 6">
            <a:extLst>
              <a:ext uri="{FF2B5EF4-FFF2-40B4-BE49-F238E27FC236}">
                <a16:creationId xmlns:a16="http://schemas.microsoft.com/office/drawing/2014/main" id="{1CCCC73A-3C3F-4E8C-9281-FE502AC0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888" y="1606550"/>
            <a:ext cx="7561262" cy="4946650"/>
          </a:xfrm>
          <a:noFill/>
        </p:spPr>
        <p:txBody>
          <a:bodyPr/>
          <a:lstStyle/>
          <a:p>
            <a:pPr algn="just">
              <a:buFontTx/>
              <a:buChar char="•"/>
            </a:pPr>
            <a:r>
              <a:rPr lang="en-US" altLang="pt-BR"/>
              <a:t>1970 – National Science Foundation percebe impacto da Arpanet nas pesquisas Universitárias;</a:t>
            </a:r>
          </a:p>
          <a:p>
            <a:pPr algn="just">
              <a:buFontTx/>
              <a:buChar char="•"/>
            </a:pPr>
            <a:r>
              <a:rPr lang="en-US" altLang="pt-BR"/>
              <a:t>Para entrar na Arpanet era necessário contrado de pesquisa com o DoD;</a:t>
            </a:r>
          </a:p>
          <a:p>
            <a:pPr algn="just">
              <a:buFontTx/>
              <a:buChar char="•"/>
            </a:pPr>
            <a:r>
              <a:rPr lang="en-US" altLang="pt-BR"/>
              <a:t>NFSNET: Arpanet aberta a grupos de pesquisa;</a:t>
            </a:r>
          </a:p>
          <a:p>
            <a:pPr algn="just">
              <a:buFontTx/>
              <a:buChar char="•"/>
            </a:pPr>
            <a:r>
              <a:rPr lang="en-US" altLang="pt-BR"/>
              <a:t>Backbone conectando os 6 principais centros de computação Americanos.</a:t>
            </a:r>
          </a:p>
          <a:p>
            <a:pPr>
              <a:buFontTx/>
              <a:buChar char="•"/>
            </a:pPr>
            <a:endParaRPr lang="en-US" altLang="pt-BR"/>
          </a:p>
          <a:p>
            <a:pPr>
              <a:buFontTx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EBA8A552-9A10-4795-85A6-C3950B220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NSFNET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BBC6230-34E5-4446-83A7-5BF72A38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450" y="1557338"/>
            <a:ext cx="7561263" cy="4946650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/>
              <a:t>Primeira WAN TCP/IP;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/>
              <a:t>Se conectava à Arpanet por meio de um Link;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/>
              <a:t>Logo ficou sobrecarregada;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/>
              <a:t>1990 – Backbone 1,5 Mbps;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/>
              <a:t>Abertura para o comércio por meio de um consórcio Advanced Networks and Services (ANS);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en-US" altLang="pt-BR"/>
              <a:t>Criação dos NAP para interligar as redes regionais do NFS;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pt-BR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pt-BR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pt-BR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5EB4E43-BDE2-4379-85FE-6455AB57C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NSFNET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EE99E4F-290B-479B-B78C-6493258C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43063"/>
            <a:ext cx="7791450" cy="4857750"/>
          </a:xfrm>
        </p:spPr>
        <p:txBody>
          <a:bodyPr/>
          <a:lstStyle/>
          <a:p>
            <a:r>
              <a:rPr lang="en-US" altLang="pt-BR"/>
              <a:t>NSFNET backbone em 1988.</a:t>
            </a:r>
          </a:p>
        </p:txBody>
      </p:sp>
      <p:pic>
        <p:nvPicPr>
          <p:cNvPr id="139268" name="Picture 6">
            <a:extLst>
              <a:ext uri="{FF2B5EF4-FFF2-40B4-BE49-F238E27FC236}">
                <a16:creationId xmlns:a16="http://schemas.microsoft.com/office/drawing/2014/main" id="{55450010-2F68-4CBE-989A-8AE31DA5E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57555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F8877755-1A4A-40F8-B869-67A6D5F5A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Usos das Redes de Computadores</a:t>
            </a:r>
          </a:p>
        </p:txBody>
      </p:sp>
      <p:sp>
        <p:nvSpPr>
          <p:cNvPr id="32771" name="Rectangle 1027">
            <a:extLst>
              <a:ext uri="{FF2B5EF4-FFF2-40B4-BE49-F238E27FC236}">
                <a16:creationId xmlns:a16="http://schemas.microsoft.com/office/drawing/2014/main" id="{78C831A7-23D1-4527-9BCE-41D17048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475" y="2035175"/>
            <a:ext cx="7502525" cy="4822825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altLang="pt-BR" sz="3200"/>
              <a:t>Aplicações Comerciais;</a:t>
            </a:r>
          </a:p>
          <a:p>
            <a:pPr lvl="1">
              <a:buFontTx/>
              <a:buChar char="•"/>
            </a:pPr>
            <a:r>
              <a:rPr lang="en-US" altLang="pt-BR" sz="3200"/>
              <a:t>Aplicações Domésticas;</a:t>
            </a:r>
          </a:p>
          <a:p>
            <a:pPr lvl="1">
              <a:buFontTx/>
              <a:buChar char="•"/>
            </a:pPr>
            <a:r>
              <a:rPr lang="en-US" altLang="pt-BR" sz="3200"/>
              <a:t>Usuários Móveis;</a:t>
            </a:r>
          </a:p>
          <a:p>
            <a:pPr lvl="1">
              <a:buFontTx/>
              <a:buChar char="•"/>
            </a:pPr>
            <a:r>
              <a:rPr lang="en-US" altLang="pt-BR" sz="3200"/>
              <a:t>Computação Pervasiva;</a:t>
            </a:r>
          </a:p>
          <a:p>
            <a:pPr lvl="1">
              <a:buFontTx/>
              <a:buChar char="•"/>
            </a:pPr>
            <a:r>
              <a:rPr lang="en-US" altLang="pt-BR" sz="3200"/>
              <a:t>Computação em Grade;</a:t>
            </a:r>
          </a:p>
          <a:p>
            <a:pPr lvl="1">
              <a:buFontTx/>
              <a:buChar char="•"/>
            </a:pPr>
            <a:r>
              <a:rPr lang="en-US" altLang="pt-BR" sz="3200"/>
              <a:t>Redes Sociais.</a:t>
            </a:r>
          </a:p>
          <a:p>
            <a:pPr lvl="1">
              <a:buFontTx/>
              <a:buChar char="•"/>
            </a:pPr>
            <a:endParaRPr lang="en-US" altLang="pt-BR" sz="3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4FA5EB8-F786-402F-8DCE-1D6C61FEE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Arquitetura da Internet</a:t>
            </a:r>
          </a:p>
        </p:txBody>
      </p:sp>
      <p:pic>
        <p:nvPicPr>
          <p:cNvPr id="141315" name="Picture 6">
            <a:extLst>
              <a:ext uri="{FF2B5EF4-FFF2-40B4-BE49-F238E27FC236}">
                <a16:creationId xmlns:a16="http://schemas.microsoft.com/office/drawing/2014/main" id="{506382EC-B09D-472B-8418-B0DF846E9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785018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6DA53A0-780D-4868-A2FE-E8297EA20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Telefonia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Móvel</a:t>
            </a:r>
            <a:r>
              <a:rPr lang="en-US" dirty="0">
                <a:solidFill>
                  <a:schemeClr val="accent2"/>
                </a:solidFill>
              </a:rPr>
              <a:t> – 3a </a:t>
            </a:r>
            <a:r>
              <a:rPr lang="en-US" dirty="0" err="1">
                <a:solidFill>
                  <a:schemeClr val="accent2"/>
                </a:solidFill>
              </a:rPr>
              <a:t>Geração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2339" name="Picture 6">
            <a:extLst>
              <a:ext uri="{FF2B5EF4-FFF2-40B4-BE49-F238E27FC236}">
                <a16:creationId xmlns:a16="http://schemas.microsoft.com/office/drawing/2014/main" id="{16E07030-0FEB-4294-8F77-572F1643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56769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4EF481F-9417-44AC-8A58-9A9E174BA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Padronização de Redes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A2A17F16-6C23-4854-8D3E-2BD18F62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773238"/>
            <a:ext cx="8342313" cy="48831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/>
              <a:t>Telecomunicações:</a:t>
            </a:r>
          </a:p>
          <a:p>
            <a:pPr lvl="1"/>
            <a:r>
              <a:rPr lang="en-US" altLang="pt-BR" sz="3200"/>
              <a:t>Concessionárias: EUA, Brasil;</a:t>
            </a:r>
          </a:p>
          <a:p>
            <a:pPr lvl="1"/>
            <a:r>
              <a:rPr lang="en-US" altLang="pt-BR" sz="3200"/>
              <a:t>Monopólios;</a:t>
            </a:r>
          </a:p>
          <a:p>
            <a:pPr lvl="1"/>
            <a:r>
              <a:rPr lang="en-US" altLang="pt-BR" sz="3200"/>
              <a:t>Padrões: ITU – International Telecommunication Union;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D23287BB-379C-48EE-86B8-60DCE5F40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Padronização de Redes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BCB892F-3325-4DBD-9871-F217538A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263" y="1746250"/>
            <a:ext cx="8342312" cy="48831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pt-BR"/>
              <a:t>Padrões Internacionais:</a:t>
            </a:r>
          </a:p>
          <a:p>
            <a:pPr lvl="1"/>
            <a:r>
              <a:rPr lang="en-US" altLang="pt-BR"/>
              <a:t>ISO – International Standards Organization;</a:t>
            </a:r>
          </a:p>
          <a:p>
            <a:pPr lvl="1"/>
            <a:r>
              <a:rPr lang="en-US" altLang="pt-BR"/>
              <a:t>Em telecomunicações, ISO e ITU trabalham conjuntamente;</a:t>
            </a:r>
          </a:p>
          <a:p>
            <a:pPr lvl="1"/>
            <a:r>
              <a:rPr lang="en-US" altLang="pt-BR"/>
              <a:t>IEEE – Engenharia Elétrica e Informática.</a:t>
            </a:r>
          </a:p>
          <a:p>
            <a:endParaRPr lang="en-US" altLang="pt-BR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0BBEDDD-55CB-479F-9BCF-3CDE64585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Padronização de Redes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04391F4A-5ABC-4F82-9D8D-716E55E0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773238"/>
            <a:ext cx="8342313" cy="4883150"/>
          </a:xfrm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pt-BR"/>
              <a:t>Padrões para a Internet:</a:t>
            </a:r>
          </a:p>
          <a:p>
            <a:pPr lvl="1">
              <a:spcBef>
                <a:spcPct val="0"/>
              </a:spcBef>
              <a:buClrTx/>
              <a:buFontTx/>
              <a:buChar char="-"/>
            </a:pPr>
            <a:r>
              <a:rPr lang="en-US" altLang="pt-BR"/>
              <a:t>IAB – Internet Architecture Board – Emissão de Request for Comments  (RFC). </a:t>
            </a:r>
            <a:r>
              <a:rPr lang="en-US" altLang="pt-BR">
                <a:hlinkClick r:id="rId2"/>
              </a:rPr>
              <a:t>www.ietf.org/rfc</a:t>
            </a:r>
            <a:endParaRPr lang="en-US" altLang="pt-BR"/>
          </a:p>
          <a:p>
            <a:pPr lvl="1">
              <a:spcBef>
                <a:spcPct val="0"/>
              </a:spcBef>
              <a:buClrTx/>
              <a:buFontTx/>
              <a:buChar char="-"/>
            </a:pPr>
            <a:r>
              <a:rPr lang="en-US" altLang="pt-BR"/>
              <a:t>Subsidiárias:</a:t>
            </a:r>
          </a:p>
          <a:p>
            <a:pPr lvl="2">
              <a:spcBef>
                <a:spcPct val="0"/>
              </a:spcBef>
              <a:buClrTx/>
              <a:buFontTx/>
              <a:buChar char="-"/>
            </a:pPr>
            <a:r>
              <a:rPr lang="en-US" altLang="pt-BR"/>
              <a:t>IRTF – Internet Research Task Force;</a:t>
            </a:r>
          </a:p>
          <a:p>
            <a:pPr lvl="2">
              <a:spcBef>
                <a:spcPct val="0"/>
              </a:spcBef>
              <a:buClrTx/>
              <a:buFontTx/>
              <a:buChar char="-"/>
            </a:pPr>
            <a:r>
              <a:rPr lang="en-US" altLang="pt-BR"/>
              <a:t>IETF – Internet Engineering Task Force.</a:t>
            </a:r>
          </a:p>
          <a:p>
            <a:endParaRPr lang="en-US" altLang="pt-BR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A3D8E6F-D36C-4C9B-B576-6FC209906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Padrões</a:t>
            </a:r>
            <a:r>
              <a:rPr lang="en-US" dirty="0">
                <a:solidFill>
                  <a:schemeClr val="accent2"/>
                </a:solidFill>
              </a:rPr>
              <a:t> IEEE 802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0996169-D1AC-452E-9D1F-F6E66B72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77771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Grupos de trabalho 802. Os importantes estão marcados com *.</a:t>
            </a:r>
          </a:p>
          <a:p>
            <a:pPr algn="ctr">
              <a:buFontTx/>
              <a:buNone/>
            </a:pP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Os marcados com </a:t>
            </a: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 estão adormecidos.</a:t>
            </a:r>
          </a:p>
          <a:p>
            <a:pPr algn="ctr">
              <a:buFontTx/>
              <a:buNone/>
            </a:pP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O grupo marcado com † foi abandonado e desfeito.</a:t>
            </a:r>
          </a:p>
        </p:txBody>
      </p:sp>
      <p:pic>
        <p:nvPicPr>
          <p:cNvPr id="151556" name="Picture 6">
            <a:extLst>
              <a:ext uri="{FF2B5EF4-FFF2-40B4-BE49-F238E27FC236}">
                <a16:creationId xmlns:a16="http://schemas.microsoft.com/office/drawing/2014/main" id="{DD6C2688-54A2-4F34-80E1-4288EC41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00213"/>
            <a:ext cx="5326062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E689781-CD84-490D-8D69-84646E77C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2"/>
                </a:solidFill>
              </a:rPr>
              <a:t>Padrões</a:t>
            </a:r>
            <a:r>
              <a:rPr lang="en-US" dirty="0">
                <a:solidFill>
                  <a:schemeClr val="accent2"/>
                </a:solidFill>
              </a:rPr>
              <a:t> IEEE 802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4D71FE0-DE86-4B7E-B9A0-C1239AFA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77771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Grupos de trabalho 802. Os importantes estão marcados com *.</a:t>
            </a:r>
          </a:p>
          <a:p>
            <a:pPr algn="ctr">
              <a:buFontTx/>
              <a:buNone/>
            </a:pP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Os marcados com </a:t>
            </a: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 estão adormecidos.</a:t>
            </a:r>
          </a:p>
          <a:p>
            <a:pPr algn="ctr">
              <a:buFontTx/>
              <a:buNone/>
            </a:pPr>
            <a:r>
              <a:rPr lang="en-US" altLang="pt-BR" sz="2300">
                <a:latin typeface="Arial" panose="020B0604020202020204" pitchFamily="34" charset="0"/>
                <a:cs typeface="Arial" panose="020B0604020202020204" pitchFamily="34" charset="0"/>
              </a:rPr>
              <a:t>O grupo marcado com † foi abandonado e desfeito.</a:t>
            </a:r>
          </a:p>
        </p:txBody>
      </p:sp>
      <p:pic>
        <p:nvPicPr>
          <p:cNvPr id="152580" name="Picture 6">
            <a:extLst>
              <a:ext uri="{FF2B5EF4-FFF2-40B4-BE49-F238E27FC236}">
                <a16:creationId xmlns:a16="http://schemas.microsoft.com/office/drawing/2014/main" id="{66366CB0-8AC9-41EB-A9C8-50E692AE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84313"/>
            <a:ext cx="7580313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6B17763-AD68-48E5-87E7-CB02F77BF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</a:rPr>
              <a:t>Unidades Métricas</a:t>
            </a:r>
          </a:p>
        </p:txBody>
      </p:sp>
      <p:pic>
        <p:nvPicPr>
          <p:cNvPr id="153603" name="Picture 4" descr="1-39">
            <a:extLst>
              <a:ext uri="{FF2B5EF4-FFF2-40B4-BE49-F238E27FC236}">
                <a16:creationId xmlns:a16="http://schemas.microsoft.com/office/drawing/2014/main" id="{FDBE86F5-6F39-4C55-A5C2-C0D71D27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92375"/>
            <a:ext cx="773271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5">
            <a:extLst>
              <a:ext uri="{FF2B5EF4-FFF2-40B4-BE49-F238E27FC236}">
                <a16:creationId xmlns:a16="http://schemas.microsoft.com/office/drawing/2014/main" id="{312EE2A6-8D33-4040-8ABE-9150C81A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013" y="1844675"/>
            <a:ext cx="7791450" cy="4857750"/>
          </a:xfrm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Espaço Reservado para Conteúdo 11" descr="UNIOESTE.jpg">
            <a:extLst>
              <a:ext uri="{FF2B5EF4-FFF2-40B4-BE49-F238E27FC236}">
                <a16:creationId xmlns:a16="http://schemas.microsoft.com/office/drawing/2014/main" id="{2320F39E-3E71-4357-9E04-03991BC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Rectangle 7">
            <a:extLst>
              <a:ext uri="{FF2B5EF4-FFF2-40B4-BE49-F238E27FC236}">
                <a16:creationId xmlns:a16="http://schemas.microsoft.com/office/drawing/2014/main" id="{EAF90E57-86BE-474E-8B03-A22A35C4562C}"/>
              </a:ext>
            </a:extLst>
          </p:cNvPr>
          <p:cNvSpPr>
            <a:spLocks/>
          </p:cNvSpPr>
          <p:nvPr/>
        </p:nvSpPr>
        <p:spPr bwMode="auto">
          <a:xfrm>
            <a:off x="0" y="6113463"/>
            <a:ext cx="89281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>
                <a:solidFill>
                  <a:srgbClr val="FFFF00"/>
                </a:solidFill>
              </a:rPr>
              <a:t>Prof. Renato Bobsin Machado</a:t>
            </a:r>
            <a:br>
              <a:rPr lang="pt-BR" altLang="pt-BR" sz="4000">
                <a:solidFill>
                  <a:srgbClr val="FFFF00"/>
                </a:solidFill>
              </a:rPr>
            </a:br>
            <a:r>
              <a:rPr lang="en-US" altLang="pt-BR" sz="4000">
                <a:solidFill>
                  <a:srgbClr val="FFFF00"/>
                </a:solidFill>
              </a:rPr>
              <a:t>Email: </a:t>
            </a:r>
            <a:r>
              <a:rPr lang="en-US" altLang="pt-BR" sz="4000">
                <a:solidFill>
                  <a:srgbClr val="FFFF00"/>
                </a:solidFill>
                <a:hlinkClick r:id="rId3"/>
              </a:rPr>
              <a:t>renatobobsin@gmail.com</a:t>
            </a:r>
            <a:br>
              <a:rPr lang="en-US" altLang="pt-BR" sz="4000">
                <a:solidFill>
                  <a:srgbClr val="FFFF00"/>
                </a:solidFill>
              </a:rPr>
            </a:br>
            <a:endParaRPr lang="pt-BR" altLang="pt-BR" sz="4000"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85F02F0-1DB5-4540-8569-818614AAB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/>
          <a:lstStyle/>
          <a:p>
            <a:pPr>
              <a:defRPr/>
            </a:pPr>
            <a:r>
              <a:rPr lang="en-US" sz="4800">
                <a:solidFill>
                  <a:schemeClr val="accent2"/>
                </a:solidFill>
              </a:rPr>
              <a:t>Aplicações Comerciais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1C87FF0-6914-4385-BF8B-A2354179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1739900"/>
            <a:ext cx="7407275" cy="5118100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altLang="pt-BR" sz="3200"/>
              <a:t>Compartilhamento de recursos e informações;</a:t>
            </a:r>
          </a:p>
          <a:p>
            <a:pPr lvl="2" algn="just"/>
            <a:r>
              <a:rPr lang="en-US" altLang="pt-BR" sz="2800"/>
              <a:t>Servidores de Banco de Dados;</a:t>
            </a:r>
          </a:p>
          <a:p>
            <a:pPr lvl="2" algn="just"/>
            <a:r>
              <a:rPr lang="en-US" altLang="pt-BR" sz="2800"/>
              <a:t>Conexão entre clientes e servidores – Modelo cliente/servidor;</a:t>
            </a:r>
          </a:p>
          <a:p>
            <a:pPr lvl="2" algn="just"/>
            <a:r>
              <a:rPr lang="en-US" altLang="pt-BR" sz="2800"/>
              <a:t>Ex: Sites, E-Commerce, email.</a:t>
            </a:r>
          </a:p>
          <a:p>
            <a:pPr lvl="1" algn="just">
              <a:buFontTx/>
              <a:buChar char="•"/>
            </a:pPr>
            <a:r>
              <a:rPr lang="en-US" altLang="pt-BR" sz="3200"/>
              <a:t>Meio eficiente de comunicação: email, videoconferência;</a:t>
            </a:r>
          </a:p>
          <a:p>
            <a:pPr lvl="1" algn="just">
              <a:buFontTx/>
              <a:buChar char="•"/>
            </a:pPr>
            <a:r>
              <a:rPr lang="en-US" altLang="pt-BR" sz="3200"/>
              <a:t>Realização de negócios.</a:t>
            </a:r>
          </a:p>
          <a:p>
            <a:pPr lvl="1">
              <a:buFontTx/>
              <a:buChar char="•"/>
            </a:pPr>
            <a:endParaRPr lang="en-US" altLang="pt-BR" sz="320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05DEF2D09FFD48B138B6CE95CCE424" ma:contentTypeVersion="0" ma:contentTypeDescription="Crie um novo documento." ma:contentTypeScope="" ma:versionID="8a60bde5a04af7d5db97f6ac2b9cf4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C6A36E-4ABF-42ED-9B83-A9DC473EDA62}"/>
</file>

<file path=customXml/itemProps2.xml><?xml version="1.0" encoding="utf-8"?>
<ds:datastoreItem xmlns:ds="http://schemas.openxmlformats.org/officeDocument/2006/customXml" ds:itemID="{332BBD39-8B6A-43F2-B6A7-F29549E0EE42}"/>
</file>

<file path=customXml/itemProps3.xml><?xml version="1.0" encoding="utf-8"?>
<ds:datastoreItem xmlns:ds="http://schemas.openxmlformats.org/officeDocument/2006/customXml" ds:itemID="{14DEB18C-6F33-46CB-B55A-29BC84D144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26598</TotalTime>
  <Words>2811</Words>
  <Application>Microsoft Office PowerPoint</Application>
  <PresentationFormat>Apresentação na tela (4:3)</PresentationFormat>
  <Paragraphs>514</Paragraphs>
  <Slides>88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88</vt:i4>
      </vt:variant>
    </vt:vector>
  </HeadingPairs>
  <TitlesOfParts>
    <vt:vector size="96" baseType="lpstr">
      <vt:lpstr>Arial</vt:lpstr>
      <vt:lpstr>Gill Sans MT</vt:lpstr>
      <vt:lpstr>Times New Roman</vt:lpstr>
      <vt:lpstr>Verdana</vt:lpstr>
      <vt:lpstr>Wingdings</vt:lpstr>
      <vt:lpstr>Wingdings 2</vt:lpstr>
      <vt:lpstr>Blank Presentation</vt:lpstr>
      <vt:lpstr>Solstício</vt:lpstr>
      <vt:lpstr>Redes de Computadores</vt:lpstr>
      <vt:lpstr>Comunicação de Dados</vt:lpstr>
      <vt:lpstr>Comunicação de Dados</vt:lpstr>
      <vt:lpstr>Comunicação de Dados</vt:lpstr>
      <vt:lpstr>Comunicação de Dados</vt:lpstr>
      <vt:lpstr>Comunicação de Dados</vt:lpstr>
      <vt:lpstr>Comunicação de Dados</vt:lpstr>
      <vt:lpstr>Usos das Redes de Computadores</vt:lpstr>
      <vt:lpstr>Aplicações Comerciais</vt:lpstr>
      <vt:lpstr>Aplicações Comerciais</vt:lpstr>
      <vt:lpstr>Aplicações de Negócio (2)</vt:lpstr>
      <vt:lpstr>Aplicações Domésticas</vt:lpstr>
      <vt:lpstr>Hardware de Rede</vt:lpstr>
      <vt:lpstr>Hardware de Rede</vt:lpstr>
      <vt:lpstr>Redes Baseadas em Broadcast</vt:lpstr>
      <vt:lpstr>Pessoal Area Networks - PAN</vt:lpstr>
      <vt:lpstr>Local Area Networks - LAN</vt:lpstr>
      <vt:lpstr>Local Area Networks - LAN</vt:lpstr>
      <vt:lpstr>Metropolitan Area Networks</vt:lpstr>
      <vt:lpstr>Wide Area Networks</vt:lpstr>
      <vt:lpstr>Wide Area Networks</vt:lpstr>
      <vt:lpstr>Redes Geograficamente Distribuídas</vt:lpstr>
      <vt:lpstr>Redes Geograficamente Distribuídas</vt:lpstr>
      <vt:lpstr>Redes Geograficamente Distribuídas</vt:lpstr>
      <vt:lpstr>Redes Geograficamente Distribuídas</vt:lpstr>
      <vt:lpstr>Redes sem Fio (3)</vt:lpstr>
      <vt:lpstr>Categorias de Redes Domésticas</vt:lpstr>
      <vt:lpstr>Software de Rede</vt:lpstr>
      <vt:lpstr>Hierarquia de Protocolos</vt:lpstr>
      <vt:lpstr>Hierarquia de Protocolos</vt:lpstr>
      <vt:lpstr>Hierarquia de Protocolos (3)</vt:lpstr>
      <vt:lpstr>Questões de Projeto Relacionadas às Camadas</vt:lpstr>
      <vt:lpstr>Questões de Projeto Relacionadas às Camadas</vt:lpstr>
      <vt:lpstr>Serviços Orientados e não Orientados a Conexão</vt:lpstr>
      <vt:lpstr>Serviços Orientados e não Orientados a Conexão</vt:lpstr>
      <vt:lpstr>Serviços Confiáveis e Não-Confiáveis</vt:lpstr>
      <vt:lpstr>Serviços Confiáveis e Não-Confiáveis</vt:lpstr>
      <vt:lpstr>Primitivas de Serviços</vt:lpstr>
      <vt:lpstr>Primitivas de Serviços</vt:lpstr>
      <vt:lpstr>Primitivas de Serviços</vt:lpstr>
      <vt:lpstr>Relacionamento entre Serviços e Protocolos</vt:lpstr>
      <vt:lpstr>Serviços e Protocolos </vt:lpstr>
      <vt:lpstr>Modelos de Referência</vt:lpstr>
      <vt:lpstr>Modelos de Referência OSI</vt:lpstr>
      <vt:lpstr>Modelos de Referência OSI</vt:lpstr>
      <vt:lpstr>Modelos de Referência OSI</vt:lpstr>
      <vt:lpstr>Camada Física</vt:lpstr>
      <vt:lpstr>Enlace de Dados</vt:lpstr>
      <vt:lpstr>Rede</vt:lpstr>
      <vt:lpstr>Transporte</vt:lpstr>
      <vt:lpstr>Sessão</vt:lpstr>
      <vt:lpstr>Apresentação</vt:lpstr>
      <vt:lpstr>Aplicação</vt:lpstr>
      <vt:lpstr>Modelos de Referência </vt:lpstr>
      <vt:lpstr>Modelos de Referência TCP/IP</vt:lpstr>
      <vt:lpstr>Camada de Rede (Internet)</vt:lpstr>
      <vt:lpstr>Camada de Transporte</vt:lpstr>
      <vt:lpstr>Camada de Aplicação</vt:lpstr>
      <vt:lpstr>Camada Enlace (Host/Rede)</vt:lpstr>
      <vt:lpstr>Modelos de Referência</vt:lpstr>
      <vt:lpstr>Modelos OSI e TCP/IP</vt:lpstr>
      <vt:lpstr>Comparação entre Modelos OSI e TCP/IP</vt:lpstr>
      <vt:lpstr>Crítica ao Modelo OSI e Protocolos</vt:lpstr>
      <vt:lpstr>Tempo Errado</vt:lpstr>
      <vt:lpstr>Tempo Errado</vt:lpstr>
      <vt:lpstr>Tecnologia Ruim</vt:lpstr>
      <vt:lpstr>Implementações Ruins</vt:lpstr>
      <vt:lpstr>Política Ruim</vt:lpstr>
      <vt:lpstr>Uma Crítica ao Modelo TCP/IP</vt:lpstr>
      <vt:lpstr>Modelo Híbrido</vt:lpstr>
      <vt:lpstr>Exemplos de Redes</vt:lpstr>
      <vt:lpstr>A ARPANET</vt:lpstr>
      <vt:lpstr>A ARPANET</vt:lpstr>
      <vt:lpstr>A ARPANET</vt:lpstr>
      <vt:lpstr>A ARPANET (2)</vt:lpstr>
      <vt:lpstr>A ARPANET (3)</vt:lpstr>
      <vt:lpstr>NSFNET</vt:lpstr>
      <vt:lpstr>NSFNET</vt:lpstr>
      <vt:lpstr>NSFNET</vt:lpstr>
      <vt:lpstr>Arquitetura da Internet</vt:lpstr>
      <vt:lpstr>Telefonia Móvel – 3a Geração</vt:lpstr>
      <vt:lpstr>Padronização de Redes</vt:lpstr>
      <vt:lpstr>Padronização de Redes</vt:lpstr>
      <vt:lpstr>Padronização de Redes</vt:lpstr>
      <vt:lpstr>Padrões IEEE 802</vt:lpstr>
      <vt:lpstr>Padrões IEEE 802</vt:lpstr>
      <vt:lpstr>Unidades Métricas</vt:lpstr>
      <vt:lpstr>Apresentação do PowerPoint</vt:lpstr>
    </vt:vector>
  </TitlesOfParts>
  <Company>USP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DFM</dc:creator>
  <cp:lastModifiedBy>Renato Bobsin Machado</cp:lastModifiedBy>
  <cp:revision>1088</cp:revision>
  <dcterms:created xsi:type="dcterms:W3CDTF">2004-02-02T16:30:17Z</dcterms:created>
  <dcterms:modified xsi:type="dcterms:W3CDTF">2021-01-24T20:19:54Z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0x010100E405DEF2D09FFD48B138B6CE95CCE424</vt:lpwstr>
  </property>
</Properties>
</file>