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4"/>
  </p:notesMasterIdLst>
  <p:handoutMasterIdLst>
    <p:handoutMasterId r:id="rId25"/>
  </p:handoutMasterIdLst>
  <p:sldIdLst>
    <p:sldId id="258" r:id="rId5"/>
    <p:sldId id="277" r:id="rId6"/>
    <p:sldId id="259" r:id="rId7"/>
    <p:sldId id="263" r:id="rId8"/>
    <p:sldId id="270" r:id="rId9"/>
    <p:sldId id="267" r:id="rId10"/>
    <p:sldId id="268" r:id="rId11"/>
    <p:sldId id="261" r:id="rId12"/>
    <p:sldId id="272" r:id="rId13"/>
    <p:sldId id="269" r:id="rId14"/>
    <p:sldId id="264" r:id="rId15"/>
    <p:sldId id="273" r:id="rId16"/>
    <p:sldId id="271" r:id="rId17"/>
    <p:sldId id="265" r:id="rId18"/>
    <p:sldId id="266" r:id="rId19"/>
    <p:sldId id="274" r:id="rId20"/>
    <p:sldId id="275" r:id="rId21"/>
    <p:sldId id="278" r:id="rId22"/>
    <p:sldId id="26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73" autoAdjust="0"/>
    <p:restoredTop sz="77695" autoAdjust="0"/>
  </p:normalViewPr>
  <p:slideViewPr>
    <p:cSldViewPr snapToGrid="0">
      <p:cViewPr varScale="1">
        <p:scale>
          <a:sx n="88" d="100"/>
          <a:sy n="88" d="100"/>
        </p:scale>
        <p:origin x="1400" y="184"/>
      </p:cViewPr>
      <p:guideLst/>
    </p:cSldViewPr>
  </p:slideViewPr>
  <p:notesTextViewPr>
    <p:cViewPr>
      <p:scale>
        <a:sx n="1" d="1"/>
        <a:sy n="1" d="1"/>
      </p:scale>
      <p:origin x="0" y="0"/>
    </p:cViewPr>
  </p:notesTextViewPr>
  <p:sorterViewPr>
    <p:cViewPr>
      <p:scale>
        <a:sx n="100" d="100"/>
        <a:sy n="100" d="100"/>
      </p:scale>
      <p:origin x="0" y="-440"/>
    </p:cViewPr>
  </p:sorterViewPr>
  <p:notesViewPr>
    <p:cSldViewPr snapToGrid="0">
      <p:cViewPr varScale="1">
        <p:scale>
          <a:sx n="63" d="100"/>
          <a:sy n="63" d="100"/>
        </p:scale>
        <p:origin x="2280" y="7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6B955-9ABA-47D4-BA0F-43D209E6DE06}" type="datetimeFigureOut">
              <a:rPr lang="en-US" smtClean="0"/>
              <a:t>7/15/19</a:t>
            </a:fld>
            <a:endParaRPr lang="en-US" dirty="0"/>
          </a:p>
        </p:txBody>
      </p:sp>
      <p:sp>
        <p:nvSpPr>
          <p:cNvPr id="4" name="Footer Placeholder 3">
            <a:extLst>
              <a:ext uri="{FF2B5EF4-FFF2-40B4-BE49-F238E27FC236}">
                <a16:creationId xmlns="" xmlns:a16="http://schemas.microsoft.com/office/drawing/2014/main"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FAA0D8-202C-4D3D-887A-429ECB6FFB65}" type="slidenum">
              <a:rPr lang="en-US" smtClean="0"/>
              <a:t>‹#›</a:t>
            </a:fld>
            <a:endParaRPr lang="en-US" dirty="0"/>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CB3BC-17A1-4E97-942C-59B3FFD98CFA}" type="datetimeFigureOut">
              <a:rPr lang="en-US" smtClean="0"/>
              <a:t>7/15/19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D9F21-8223-49A7-9023-7BA7FF5E67A4}" type="slidenum">
              <a:rPr lang="en-US" smtClean="0"/>
              <a:t>‹#›</a:t>
            </a:fld>
            <a:endParaRPr lang="en-US"/>
          </a:p>
        </p:txBody>
      </p:sp>
    </p:spTree>
    <p:extLst>
      <p:ext uri="{BB962C8B-B14F-4D97-AF65-F5344CB8AC3E}">
        <p14:creationId xmlns:p14="http://schemas.microsoft.com/office/powerpoint/2010/main" val="3260323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isters_of_Charity_of_the_Blessed_Virgin_Mary" TargetMode="External"/><Relationship Id="rId4" Type="http://schemas.openxmlformats.org/officeDocument/2006/relationships/hyperlink" Target="https://en.wikipedia.org/wiki/Religious_vows" TargetMode="External"/><Relationship Id="rId5" Type="http://schemas.openxmlformats.org/officeDocument/2006/relationships/hyperlink" Target="https://en.wikipedia.org/wiki/Congregation_(Catholic)" TargetMode="External"/><Relationship Id="rId6" Type="http://schemas.openxmlformats.org/officeDocument/2006/relationships/hyperlink" Target="https://en.wikipedia.org/wiki/DePaul_University" TargetMode="External"/><Relationship Id="rId7" Type="http://schemas.openxmlformats.org/officeDocument/2006/relationships/hyperlink" Target="https://en.wikipedia.org/wiki/University_of_Wisconsin%E2%80%93Madison"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National_Advisory_Committee_for_Aeronautics" TargetMode="External"/><Relationship Id="rId4" Type="http://schemas.openxmlformats.org/officeDocument/2006/relationships/hyperlink" Target="https://en.wikipedia.org/wiki/Apollo_program" TargetMode="External"/><Relationship Id="rId5" Type="http://schemas.openxmlformats.org/officeDocument/2006/relationships/hyperlink" Target="https://en.wikipedia.org/wiki/Space_Shuttle_program" TargetMode="External"/><Relationship Id="rId6" Type="http://schemas.openxmlformats.org/officeDocument/2006/relationships/hyperlink" Target="https://en.wikipedia.org/wiki/Katherine_Johnson#cite_note-Smith-2" TargetMode="External"/><Relationship Id="rId7" Type="http://schemas.openxmlformats.org/officeDocument/2006/relationships/hyperlink" Target="https://en.wikipedia.org/wiki/Exploration_of_Mars"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Shafi_Goldwasser#cite_note-duality.cloud-5" TargetMode="External"/><Relationship Id="rId4" Type="http://schemas.openxmlformats.org/officeDocument/2006/relationships/hyperlink" Target="https://en.wikipedia.org/wiki/Simons_Institute_for_the_Theory_of_Computing" TargetMode="External"/><Relationship Id="rId5" Type="http://schemas.openxmlformats.org/officeDocument/2006/relationships/hyperlink" Target="https://en.wikipedia.org/wiki/Zero-knowledge_proof" TargetMode="External"/><Relationship Id="rId6" Type="http://schemas.openxmlformats.org/officeDocument/2006/relationships/hyperlink" Target="https://en.wikipedia.org/wiki/Cryptographic_protocol" TargetMode="External"/><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6CD9F21-8223-49A7-9023-7BA7FF5E67A4}" type="slidenum">
              <a:rPr lang="en-US" smtClean="0"/>
              <a:t>1</a:t>
            </a:fld>
            <a:endParaRPr lang="en-US"/>
          </a:p>
        </p:txBody>
      </p:sp>
    </p:spTree>
    <p:extLst>
      <p:ext uri="{BB962C8B-B14F-4D97-AF65-F5344CB8AC3E}">
        <p14:creationId xmlns:p14="http://schemas.microsoft.com/office/powerpoint/2010/main" val="405207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D9F21-8223-49A7-9023-7BA7FF5E67A4}" type="slidenum">
              <a:rPr lang="en-US" smtClean="0"/>
              <a:t>3</a:t>
            </a:fld>
            <a:endParaRPr lang="en-US"/>
          </a:p>
        </p:txBody>
      </p:sp>
    </p:spTree>
    <p:extLst>
      <p:ext uri="{BB962C8B-B14F-4D97-AF65-F5344CB8AC3E}">
        <p14:creationId xmlns:p14="http://schemas.microsoft.com/office/powerpoint/2010/main" val="3008983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She entered the </a:t>
            </a:r>
            <a:r>
              <a:rPr lang="en-US" dirty="0">
                <a:hlinkClick r:id="rId3" tooltip="Sisters of Charity of the Blessed Virgin Mary"/>
              </a:rPr>
              <a:t>Sisters of Charity of the Blessed Virgin Mary</a:t>
            </a:r>
            <a:r>
              <a:rPr lang="en-US" dirty="0"/>
              <a:t> in 1932 and took her </a:t>
            </a:r>
            <a:r>
              <a:rPr lang="en-US" dirty="0">
                <a:hlinkClick r:id="rId4" tooltip="Religious vows"/>
              </a:rPr>
              <a:t>vows</a:t>
            </a:r>
            <a:r>
              <a:rPr lang="en-US" dirty="0"/>
              <a:t> with that </a:t>
            </a:r>
            <a:r>
              <a:rPr lang="en-US" dirty="0">
                <a:hlinkClick r:id="rId5" tooltip="Congregation (Catholic)"/>
              </a:rPr>
              <a:t>religious congregation</a:t>
            </a:r>
            <a:r>
              <a:rPr lang="en-US" dirty="0"/>
              <a:t> in 1940. </a:t>
            </a:r>
          </a:p>
          <a:p>
            <a:r>
              <a:rPr lang="en-US" dirty="0"/>
              <a:t>She completed both her B.S. (Bachelor of Science) in Mathematics in 1943 and her M.S. (Master of Science) in Mathematics and Physics in 1953 from </a:t>
            </a:r>
            <a:r>
              <a:rPr lang="en-US" dirty="0">
                <a:hlinkClick r:id="rId6" tooltip="DePaul University"/>
              </a:rPr>
              <a:t>DePaul University</a:t>
            </a:r>
            <a:r>
              <a:rPr lang="en-US" dirty="0"/>
              <a:t> in Chicago. </a:t>
            </a:r>
          </a:p>
          <a:p>
            <a:r>
              <a:rPr lang="en-US" dirty="0"/>
              <a:t>Keller earned her Ph.D. from the </a:t>
            </a:r>
            <a:r>
              <a:rPr lang="en-US" dirty="0">
                <a:hlinkClick r:id="rId7" tooltip="University of Wisconsin–Madison"/>
              </a:rPr>
              <a:t>University of Wisconsin–Madison</a:t>
            </a:r>
            <a:r>
              <a:rPr lang="en-US" dirty="0"/>
              <a:t> in 1965.</a:t>
            </a:r>
          </a:p>
          <a:p>
            <a:r>
              <a:rPr lang="en-US" dirty="0"/>
              <a:t>Keller believed in the potential for computers to increase access to information and promote education.</a:t>
            </a:r>
          </a:p>
        </p:txBody>
      </p:sp>
      <p:sp>
        <p:nvSpPr>
          <p:cNvPr id="4" name="Slide Number Placeholder 3"/>
          <p:cNvSpPr>
            <a:spLocks noGrp="1"/>
          </p:cNvSpPr>
          <p:nvPr>
            <p:ph type="sldNum" sz="quarter" idx="5"/>
          </p:nvPr>
        </p:nvSpPr>
        <p:spPr/>
        <p:txBody>
          <a:bodyPr/>
          <a:lstStyle/>
          <a:p>
            <a:fld id="{96CD9F21-8223-49A7-9023-7BA7FF5E67A4}" type="slidenum">
              <a:rPr lang="en-US" smtClean="0"/>
              <a:t>5</a:t>
            </a:fld>
            <a:endParaRPr lang="en-US"/>
          </a:p>
        </p:txBody>
      </p:sp>
    </p:spTree>
    <p:extLst>
      <p:ext uri="{BB962C8B-B14F-4D97-AF65-F5344CB8AC3E}">
        <p14:creationId xmlns:p14="http://schemas.microsoft.com/office/powerpoint/2010/main" val="3124713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Designing the hardware was "men's work" and programming the software was "women's work." </a:t>
            </a:r>
          </a:p>
          <a:p>
            <a:r>
              <a:rPr lang="en-US" dirty="0"/>
              <a:t>Even though the programmers were supposed to be doing the "soft" work of programming, in reality, they did that and fully understood and worked with the hardware of the ENIAC.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the ENIAC was revealed in 1946, the women prepared the machine and the demonstration programs it ran for the public. None of their work in preparing the demonstrations was mentioned in the official accounts of the public events. After the demonstration, the university hosted an expensive celebratory dinner to which none of the ENIAC six were invited.</a:t>
            </a:r>
          </a:p>
          <a:p>
            <a:endParaRPr lang="en-US" dirty="0"/>
          </a:p>
        </p:txBody>
      </p:sp>
      <p:sp>
        <p:nvSpPr>
          <p:cNvPr id="4" name="Slide Number Placeholder 3"/>
          <p:cNvSpPr>
            <a:spLocks noGrp="1"/>
          </p:cNvSpPr>
          <p:nvPr>
            <p:ph type="sldNum" sz="quarter" idx="5"/>
          </p:nvPr>
        </p:nvSpPr>
        <p:spPr/>
        <p:txBody>
          <a:bodyPr/>
          <a:lstStyle/>
          <a:p>
            <a:fld id="{96CD9F21-8223-49A7-9023-7BA7FF5E67A4}" type="slidenum">
              <a:rPr lang="en-US" smtClean="0"/>
              <a:t>6</a:t>
            </a:fld>
            <a:endParaRPr lang="en-US"/>
          </a:p>
        </p:txBody>
      </p:sp>
    </p:spTree>
    <p:extLst>
      <p:ext uri="{BB962C8B-B14F-4D97-AF65-F5344CB8AC3E}">
        <p14:creationId xmlns:p14="http://schemas.microsoft.com/office/powerpoint/2010/main" val="1441363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During her 35-year career at NASA and its predecessor, the </a:t>
            </a:r>
            <a:r>
              <a:rPr lang="en-US" sz="1200" dirty="0">
                <a:hlinkClick r:id="rId3" tooltip="National Advisory Committee for Aeronautics"/>
              </a:rPr>
              <a:t>National Advisory Committee for Aeronautics</a:t>
            </a:r>
            <a:r>
              <a:rPr lang="en-US" sz="1200" dirty="0"/>
              <a:t>, she earned a reputation for mastering complex manual calculations and helped the space agency pioneer the use of computers to perform the tasks. </a:t>
            </a:r>
          </a:p>
          <a:p>
            <a:r>
              <a:rPr lang="en-US" sz="1200" dirty="0"/>
              <a:t>She help on calculations for spaceflights for astronauts Alan Shepard, the first American in space, and John Glenn, the first American in orbit, and rendezvous paths for the </a:t>
            </a:r>
            <a:r>
              <a:rPr lang="en-US" sz="1200" dirty="0">
                <a:hlinkClick r:id="rId4" tooltip="Apollo program"/>
              </a:rPr>
              <a:t>Apollo</a:t>
            </a:r>
            <a:r>
              <a:rPr lang="en-US" sz="1200" dirty="0"/>
              <a:t> lunar lander and command module on flights to the Moon. </a:t>
            </a:r>
          </a:p>
          <a:p>
            <a:r>
              <a:rPr lang="en-US" sz="1200" dirty="0"/>
              <a:t>Her calculations were also essential to the beginning of the </a:t>
            </a:r>
            <a:r>
              <a:rPr lang="en-US" sz="1200" dirty="0">
                <a:hlinkClick r:id="rId5" tooltip="Space Shuttle program"/>
              </a:rPr>
              <a:t>Space Shuttle program</a:t>
            </a:r>
            <a:r>
              <a:rPr lang="en-US" sz="1200" dirty="0"/>
              <a:t>,</a:t>
            </a:r>
            <a:r>
              <a:rPr lang="en-US" sz="1200" baseline="30000" dirty="0">
                <a:hlinkClick r:id="rId6"/>
              </a:rPr>
              <a:t>[2]</a:t>
            </a:r>
            <a:r>
              <a:rPr lang="en-US" sz="1200" dirty="0"/>
              <a:t> and she worked on plans for </a:t>
            </a:r>
            <a:r>
              <a:rPr lang="en-US" sz="1200" dirty="0">
                <a:hlinkClick r:id="rId7" tooltip="Exploration of Mars"/>
              </a:rPr>
              <a:t>a mission to Mars</a:t>
            </a:r>
            <a:r>
              <a:rPr lang="en-US" sz="1200" dirty="0"/>
              <a:t>. </a:t>
            </a:r>
            <a:endParaRPr lang="en-US" dirty="0"/>
          </a:p>
        </p:txBody>
      </p:sp>
      <p:sp>
        <p:nvSpPr>
          <p:cNvPr id="4" name="Slide Number Placeholder 3"/>
          <p:cNvSpPr>
            <a:spLocks noGrp="1"/>
          </p:cNvSpPr>
          <p:nvPr>
            <p:ph type="sldNum" sz="quarter" idx="5"/>
          </p:nvPr>
        </p:nvSpPr>
        <p:spPr/>
        <p:txBody>
          <a:bodyPr/>
          <a:lstStyle/>
          <a:p>
            <a:fld id="{96CD9F21-8223-49A7-9023-7BA7FF5E67A4}" type="slidenum">
              <a:rPr lang="en-US" smtClean="0"/>
              <a:t>7</a:t>
            </a:fld>
            <a:endParaRPr lang="en-US"/>
          </a:p>
        </p:txBody>
      </p:sp>
    </p:spTree>
    <p:extLst>
      <p:ext uri="{BB962C8B-B14F-4D97-AF65-F5344CB8AC3E}">
        <p14:creationId xmlns:p14="http://schemas.microsoft.com/office/powerpoint/2010/main" val="1546458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CD9F21-8223-49A7-9023-7BA7FF5E67A4}" type="slidenum">
              <a:rPr lang="en-US" smtClean="0"/>
              <a:t>13</a:t>
            </a:fld>
            <a:endParaRPr lang="en-US"/>
          </a:p>
        </p:txBody>
      </p:sp>
    </p:spTree>
    <p:extLst>
      <p:ext uri="{BB962C8B-B14F-4D97-AF65-F5344CB8AC3E}">
        <p14:creationId xmlns:p14="http://schemas.microsoft.com/office/powerpoint/2010/main" val="176720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co-founder and chief scientist of Duality Technologies</a:t>
            </a:r>
            <a:r>
              <a:rPr lang="en-US" baseline="30000" dirty="0">
                <a:hlinkClick r:id="rId3"/>
              </a:rPr>
              <a:t>[5]</a:t>
            </a:r>
            <a:r>
              <a:rPr lang="en-US" dirty="0"/>
              <a:t> and the director of the </a:t>
            </a:r>
            <a:r>
              <a:rPr lang="en-US" dirty="0">
                <a:hlinkClick r:id="rId4" tooltip="Simons Institute for the Theory of Computing"/>
              </a:rPr>
              <a:t>Simons Institute for the Theory of Computing</a:t>
            </a:r>
            <a:r>
              <a:rPr lang="en-US" dirty="0"/>
              <a:t> in Berkeley, CA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Probabilistic encryption which set up and achieved the gold standard for security for data encryption.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She is the co-inventor of </a:t>
            </a:r>
            <a:r>
              <a:rPr lang="en-US" sz="1200" dirty="0">
                <a:hlinkClick r:id="rId5" tooltip="Zero-knowledge proof"/>
              </a:rPr>
              <a:t>zero-knowledge proofs</a:t>
            </a:r>
            <a:r>
              <a:rPr lang="en-US" sz="1200" dirty="0"/>
              <a:t>, which probabilistically and interactively demonstrate the validity of an assertion without conveying any additional knowledge, and are a key tool in the design of </a:t>
            </a:r>
            <a:r>
              <a:rPr lang="en-US" sz="1200" dirty="0">
                <a:hlinkClick r:id="rId6" tooltip="Cryptographic protocol"/>
              </a:rPr>
              <a:t>cryptographic protocols</a:t>
            </a:r>
            <a:r>
              <a:rPr lang="en-US" sz="1200" dirty="0"/>
              <a:t>.</a:t>
            </a:r>
          </a:p>
          <a:p>
            <a:endParaRPr lang="en-US" dirty="0"/>
          </a:p>
        </p:txBody>
      </p:sp>
      <p:sp>
        <p:nvSpPr>
          <p:cNvPr id="4" name="Slide Number Placeholder 3"/>
          <p:cNvSpPr>
            <a:spLocks noGrp="1"/>
          </p:cNvSpPr>
          <p:nvPr>
            <p:ph type="sldNum" sz="quarter" idx="5"/>
          </p:nvPr>
        </p:nvSpPr>
        <p:spPr/>
        <p:txBody>
          <a:bodyPr/>
          <a:lstStyle/>
          <a:p>
            <a:fld id="{96CD9F21-8223-49A7-9023-7BA7FF5E67A4}" type="slidenum">
              <a:rPr lang="en-US" smtClean="0"/>
              <a:t>14</a:t>
            </a:fld>
            <a:endParaRPr lang="en-US"/>
          </a:p>
        </p:txBody>
      </p:sp>
    </p:spTree>
    <p:extLst>
      <p:ext uri="{BB962C8B-B14F-4D97-AF65-F5344CB8AC3E}">
        <p14:creationId xmlns:p14="http://schemas.microsoft.com/office/powerpoint/2010/main" val="3665498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Koller was featured in a 2004 article by </a:t>
            </a:r>
            <a:r>
              <a:rPr lang="en-US" i="1" dirty="0"/>
              <a:t>MIT Technology Review</a:t>
            </a:r>
            <a:r>
              <a:rPr lang="en-US" dirty="0"/>
              <a:t> titled "10 Emerging Technologies That Will Change Your World" concerning the topic of Bayesian machine learning.</a:t>
            </a:r>
            <a:r>
              <a:rPr lang="en-US" baseline="30000" dirty="0"/>
              <a:t>[10][11]</a:t>
            </a:r>
            <a:endParaRPr lang="en-US" dirty="0"/>
          </a:p>
        </p:txBody>
      </p:sp>
      <p:sp>
        <p:nvSpPr>
          <p:cNvPr id="4" name="Slide Number Placeholder 3"/>
          <p:cNvSpPr>
            <a:spLocks noGrp="1"/>
          </p:cNvSpPr>
          <p:nvPr>
            <p:ph type="sldNum" sz="quarter" idx="5"/>
          </p:nvPr>
        </p:nvSpPr>
        <p:spPr/>
        <p:txBody>
          <a:bodyPr/>
          <a:lstStyle/>
          <a:p>
            <a:fld id="{96CD9F21-8223-49A7-9023-7BA7FF5E67A4}" type="slidenum">
              <a:rPr lang="en-US" smtClean="0"/>
              <a:t>17</a:t>
            </a:fld>
            <a:endParaRPr lang="en-US"/>
          </a:p>
        </p:txBody>
      </p:sp>
    </p:spTree>
    <p:extLst>
      <p:ext uri="{BB962C8B-B14F-4D97-AF65-F5344CB8AC3E}">
        <p14:creationId xmlns:p14="http://schemas.microsoft.com/office/powerpoint/2010/main" val="4217022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15128" y="1397977"/>
            <a:ext cx="8361229" cy="3007447"/>
          </a:xfrm>
        </p:spPr>
        <p:txBody>
          <a:bodyPr anchor="ctr" anchorCtr="0">
            <a:noAutofit/>
          </a:bodyPr>
          <a:lstStyle>
            <a:lvl1pPr algn="ctr">
              <a:defRPr sz="66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679906" y="4475023"/>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B77EF04-6424-4B70-94D1-FC932CBBDD9B}" type="datetimeFigureOut">
              <a:rPr lang="en-US" noProof="0" smtClean="0"/>
              <a:t>7/15/19</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38049E5-7B53-4E85-8972-7D6C4BCE5BB9}" type="slidenum">
              <a:rPr lang="en-US" noProof="0" smtClean="0"/>
              <a:t>‹#›</a:t>
            </a:fld>
            <a:endParaRPr lang="en-US" noProof="0" dirty="0"/>
          </a:p>
        </p:txBody>
      </p:sp>
      <p:sp>
        <p:nvSpPr>
          <p:cNvPr id="13" name="L-Shape 12">
            <a:extLst>
              <a:ext uri="{FF2B5EF4-FFF2-40B4-BE49-F238E27FC236}">
                <a16:creationId xmlns="" xmlns:a16="http://schemas.microsoft.com/office/drawing/2014/main" id="{79965FD7-DA9A-4AFB-B8C8-34AC1FEE9F72}"/>
              </a:ext>
            </a:extLst>
          </p:cNvPr>
          <p:cNvSpPr/>
          <p:nvPr userDrawn="1"/>
        </p:nvSpPr>
        <p:spPr>
          <a:xfrm flipV="1">
            <a:off x="887674" y="726883"/>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5" name="L-Shape 14">
            <a:extLst>
              <a:ext uri="{FF2B5EF4-FFF2-40B4-BE49-F238E27FC236}">
                <a16:creationId xmlns="" xmlns:a16="http://schemas.microsoft.com/office/drawing/2014/main" id="{92465177-72B9-4DCF-8F98-0C79F3EE32EC}"/>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 xmlns:a16="http://schemas.microsoft.com/office/drawing/2014/main" id="{B5516E7A-AEB0-4772-8098-8B0F8B5F1126}"/>
              </a:ext>
            </a:extLst>
          </p:cNvPr>
          <p:cNvSpPr/>
          <p:nvPr userDrawn="1"/>
        </p:nvSpPr>
        <p:spPr>
          <a:xfrm flipV="1">
            <a:off x="752858" y="609652"/>
            <a:ext cx="3152309" cy="4408489"/>
          </a:xfrm>
          <a:prstGeom prst="corner">
            <a:avLst>
              <a:gd name="adj1" fmla="val 6149"/>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 xmlns:a16="http://schemas.microsoft.com/office/drawing/2014/main" id="{E864F603-D3F0-4241-9005-3F6C3BD62BEF}"/>
              </a:ext>
            </a:extLst>
          </p:cNvPr>
          <p:cNvSpPr/>
          <p:nvPr userDrawn="1"/>
        </p:nvSpPr>
        <p:spPr>
          <a:xfrm flipH="1">
            <a:off x="8286318" y="1685652"/>
            <a:ext cx="3152309" cy="4408489"/>
          </a:xfrm>
          <a:prstGeom prst="corner">
            <a:avLst>
              <a:gd name="adj1" fmla="val 6773"/>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012958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1485900"/>
          </a:xfrm>
        </p:spPr>
        <p:txBody>
          <a:bodyPr>
            <a:normAutofit/>
          </a:bodyPr>
          <a:lstStyle>
            <a:lvl1pPr>
              <a:defRPr sz="4800">
                <a:solidFill>
                  <a:schemeClr val="tx2"/>
                </a:solidFill>
              </a:defRPr>
            </a:lvl1pPr>
          </a:lstStyle>
          <a:p>
            <a:r>
              <a:rPr lang="en-US" noProof="0"/>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B77EF04-6424-4B70-94D1-FC932CBBDD9B}" type="datetimeFigureOut">
              <a:rPr lang="en-US" noProof="0" smtClean="0"/>
              <a:t>7/15/19</a:t>
            </a:fld>
            <a:endParaRPr lang="en-US" noProof="0" dirty="0"/>
          </a:p>
        </p:txBody>
      </p:sp>
      <p:sp>
        <p:nvSpPr>
          <p:cNvPr id="8" name="Footer Placeholder 7"/>
          <p:cNvSpPr>
            <a:spLocks noGrp="1"/>
          </p:cNvSpPr>
          <p:nvPr>
            <p:ph type="ftr" sz="quarter" idx="11"/>
          </p:nvPr>
        </p:nvSpPr>
        <p:spPr/>
        <p:txBody>
          <a:bodyPr/>
          <a:lstStyle/>
          <a:p>
            <a:r>
              <a:rPr lang="en-US" noProof="0" dirty="0"/>
              <a:t>Add a footer </a:t>
            </a:r>
          </a:p>
        </p:txBody>
      </p:sp>
      <p:sp>
        <p:nvSpPr>
          <p:cNvPr id="9" name="Slide Number Placeholder 8"/>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11" name="L-Shape 10">
            <a:extLst>
              <a:ext uri="{FF2B5EF4-FFF2-40B4-BE49-F238E27FC236}">
                <a16:creationId xmlns="" xmlns:a16="http://schemas.microsoft.com/office/drawing/2014/main" id="{91236E78-C797-4C31-BA0C-DB193BAF6D2D}"/>
              </a:ext>
            </a:extLst>
          </p:cNvPr>
          <p:cNvSpPr/>
          <p:nvPr userDrawn="1"/>
        </p:nvSpPr>
        <p:spPr>
          <a:xfrm rot="10800000" flipV="1">
            <a:off x="8391654" y="1873024"/>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0" name="L-Shape 9">
            <a:extLst>
              <a:ext uri="{FF2B5EF4-FFF2-40B4-BE49-F238E27FC236}">
                <a16:creationId xmlns="" xmlns:a16="http://schemas.microsoft.com/office/drawing/2014/main" id="{BFA658F0-F295-40A9-8BA8-1F6CBDFBBE09}"/>
              </a:ext>
            </a:extLst>
          </p:cNvPr>
          <p:cNvSpPr/>
          <p:nvPr userDrawn="1"/>
        </p:nvSpPr>
        <p:spPr>
          <a:xfrm flipH="1">
            <a:off x="8152968" y="1752327"/>
            <a:ext cx="3152309" cy="4408489"/>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4007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7/15/19</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57254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7/15/19</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7" name="Text Placeholder 6">
            <a:extLst>
              <a:ext uri="{FF2B5EF4-FFF2-40B4-BE49-F238E27FC236}">
                <a16:creationId xmlns="" xmlns:a16="http://schemas.microsoft.com/office/drawing/2014/main" id="{CAFD1631-6749-4027-9415-B72D163BBD58}"/>
              </a:ext>
            </a:extLst>
          </p:cNvPr>
          <p:cNvSpPr>
            <a:spLocks noGrp="1"/>
          </p:cNvSpPr>
          <p:nvPr>
            <p:ph type="body" sz="quarter" idx="13"/>
          </p:nvPr>
        </p:nvSpPr>
        <p:spPr>
          <a:xfrm>
            <a:off x="1560471" y="2297695"/>
            <a:ext cx="9071059" cy="2767600"/>
          </a:xfrm>
        </p:spPr>
        <p:txBody>
          <a:bodyPr anchor="ctr"/>
          <a:lstStyle>
            <a:lvl1pPr marL="0" indent="0" algn="ctr">
              <a:buNone/>
              <a:defRPr sz="6000"/>
            </a:lvl1pPr>
          </a:lstStyle>
          <a:p>
            <a:pPr lvl="0"/>
            <a:r>
              <a:rPr lang="en-US" noProof="0"/>
              <a:t>Edit Master text styles</a:t>
            </a:r>
          </a:p>
        </p:txBody>
      </p:sp>
    </p:spTree>
    <p:extLst>
      <p:ext uri="{BB962C8B-B14F-4D97-AF65-F5344CB8AC3E}">
        <p14:creationId xmlns:p14="http://schemas.microsoft.com/office/powerpoint/2010/main" val="2266103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7EF04-6424-4B70-94D1-FC932CBBDD9B}" type="datetimeFigureOut">
              <a:rPr lang="en-US" noProof="0" smtClean="0"/>
              <a:t>7/15/19</a:t>
            </a:fld>
            <a:endParaRPr lang="en-US" noProof="0" dirty="0"/>
          </a:p>
        </p:txBody>
      </p:sp>
      <p:sp>
        <p:nvSpPr>
          <p:cNvPr id="3" name="Footer Placeholder 2"/>
          <p:cNvSpPr>
            <a:spLocks noGrp="1"/>
          </p:cNvSpPr>
          <p:nvPr>
            <p:ph type="ftr" sz="quarter" idx="11"/>
          </p:nvPr>
        </p:nvSpPr>
        <p:spPr/>
        <p:txBody>
          <a:bodyPr/>
          <a:lstStyle/>
          <a:p>
            <a:r>
              <a:rPr lang="en-US" noProof="0" dirty="0"/>
              <a:t>Add a footer </a:t>
            </a:r>
          </a:p>
        </p:txBody>
      </p:sp>
      <p:sp>
        <p:nvSpPr>
          <p:cNvPr id="4" name="Slide Number Placeholder 3"/>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99014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Second Option">
    <p:bg bwMode="grayWhite">
      <p:bgPr>
        <a:gradFill flip="none" rotWithShape="1">
          <a:gsLst>
            <a:gs pos="0">
              <a:schemeClr val="tx2">
                <a:lumMod val="50000"/>
              </a:schemeClr>
            </a:gs>
            <a:gs pos="34000">
              <a:schemeClr val="tx2"/>
            </a:gs>
            <a:gs pos="66000">
              <a:schemeClr val="tx2">
                <a:lumMod val="75000"/>
              </a:schemeClr>
            </a:gs>
            <a:gs pos="97000">
              <a:schemeClr val="tx2">
                <a:lumMod val="50000"/>
              </a:schemeClr>
            </a:gs>
          </a:gsLst>
          <a:lin ang="2700000" scaled="1"/>
          <a:tileRect/>
        </a:gradFill>
        <a:effectLst/>
      </p:bgPr>
    </p:bg>
    <p:spTree>
      <p:nvGrpSpPr>
        <p:cNvPr id="1" name=""/>
        <p:cNvGrpSpPr/>
        <p:nvPr/>
      </p:nvGrpSpPr>
      <p:grpSpPr>
        <a:xfrm>
          <a:off x="0" y="0"/>
          <a:ext cx="0" cy="0"/>
          <a:chOff x="0" y="0"/>
          <a:chExt cx="0" cy="0"/>
        </a:xfrm>
      </p:grpSpPr>
      <p:sp>
        <p:nvSpPr>
          <p:cNvPr id="10" name="L-Shape 9">
            <a:extLst>
              <a:ext uri="{FF2B5EF4-FFF2-40B4-BE49-F238E27FC236}">
                <a16:creationId xmlns="" xmlns:a16="http://schemas.microsoft.com/office/drawing/2014/main" id="{13412040-642F-40C5-8AB5-C0E8D41B481B}"/>
              </a:ext>
            </a:extLst>
          </p:cNvPr>
          <p:cNvSpPr/>
          <p:nvPr userDrawn="1"/>
        </p:nvSpPr>
        <p:spPr>
          <a:xfrm flipV="1">
            <a:off x="870090" y="709300"/>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9" name="Rectangle 8" title="Side bar">
            <a:extLst>
              <a:ext uri="{FF2B5EF4-FFF2-40B4-BE49-F238E27FC236}">
                <a16:creationId xmlns="" xmlns:a16="http://schemas.microsoft.com/office/drawing/2014/main" id="{BADD331D-DA8D-4D47-A2BB-F4875FDB16A4}"/>
              </a:ext>
            </a:extLst>
          </p:cNvPr>
          <p:cNvSpPr/>
          <p:nvPr userDrawn="1"/>
        </p:nvSpPr>
        <p:spPr>
          <a:xfrm rot="5400000">
            <a:off x="5791174" y="457175"/>
            <a:ext cx="609651"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397977" y="1151796"/>
            <a:ext cx="9504485" cy="3007447"/>
          </a:xfrm>
        </p:spPr>
        <p:txBody>
          <a:bodyPr anchor="ctr" anchorCtr="0">
            <a:noAutofit/>
          </a:bodyPr>
          <a:lstStyle>
            <a:lvl1pPr algn="ctr">
              <a:defRPr sz="6600" cap="none" baseline="0">
                <a:solidFill>
                  <a:schemeClr val="bg1"/>
                </a:solidFill>
              </a:defRPr>
            </a:lvl1pPr>
          </a:lstStyle>
          <a:p>
            <a:r>
              <a:rPr lang="en-US" noProof="0"/>
              <a:t>Click To Edit Master Title Style</a:t>
            </a:r>
          </a:p>
        </p:txBody>
      </p:sp>
      <p:sp>
        <p:nvSpPr>
          <p:cNvPr id="3" name="Subtitle 2"/>
          <p:cNvSpPr>
            <a:spLocks noGrp="1"/>
          </p:cNvSpPr>
          <p:nvPr>
            <p:ph type="subTitle" idx="1"/>
          </p:nvPr>
        </p:nvSpPr>
        <p:spPr>
          <a:xfrm>
            <a:off x="1397977" y="4897053"/>
            <a:ext cx="9504485" cy="1086237"/>
          </a:xfrm>
        </p:spPr>
        <p:txBody>
          <a:bodyPr>
            <a:normAutofit/>
          </a:bodyPr>
          <a:lstStyle>
            <a:lvl1pPr marL="0" indent="0" algn="ctr">
              <a:lnSpc>
                <a:spcPct val="112000"/>
              </a:lnSpc>
              <a:spcBef>
                <a:spcPts val="0"/>
              </a:spcBef>
              <a:spcAft>
                <a:spcPts val="0"/>
              </a:spcAft>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bg1"/>
                </a:solidFill>
              </a:defRPr>
            </a:lvl1pPr>
          </a:lstStyle>
          <a:p>
            <a:fld id="{3B77EF04-6424-4B70-94D1-FC932CBBDD9B}" type="datetimeFigureOut">
              <a:rPr lang="en-US" noProof="0" smtClean="0"/>
              <a:pPr/>
              <a:t>7/15/19</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bg1"/>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bg1"/>
                </a:solidFill>
              </a:defRPr>
            </a:lvl1pPr>
          </a:lstStyle>
          <a:p>
            <a:fld id="{B38049E5-7B53-4E85-8972-7D6C4BCE5BB9}" type="slidenum">
              <a:rPr lang="en-US" noProof="0" smtClean="0"/>
              <a:pPr/>
              <a:t>‹#›</a:t>
            </a:fld>
            <a:endParaRPr lang="en-US" noProof="0" dirty="0"/>
          </a:p>
        </p:txBody>
      </p:sp>
      <p:sp>
        <p:nvSpPr>
          <p:cNvPr id="11" name="L-Shape 10">
            <a:extLst>
              <a:ext uri="{FF2B5EF4-FFF2-40B4-BE49-F238E27FC236}">
                <a16:creationId xmlns="" xmlns:a16="http://schemas.microsoft.com/office/drawing/2014/main" id="{68D376A1-CC76-4C90-B2CF-F89EA13E7942}"/>
              </a:ext>
            </a:extLst>
          </p:cNvPr>
          <p:cNvSpPr/>
          <p:nvPr userDrawn="1"/>
        </p:nvSpPr>
        <p:spPr>
          <a:xfrm rot="10800000" flipV="1">
            <a:off x="8549910" y="1820273"/>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 xmlns:a16="http://schemas.microsoft.com/office/drawing/2014/main" id="{B5516E7A-AEB0-4772-8098-8B0F8B5F1126}"/>
              </a:ext>
            </a:extLst>
          </p:cNvPr>
          <p:cNvSpPr/>
          <p:nvPr userDrawn="1"/>
        </p:nvSpPr>
        <p:spPr>
          <a:xfrm flipV="1">
            <a:off x="752858" y="609652"/>
            <a:ext cx="3152309" cy="3007448"/>
          </a:xfrm>
          <a:prstGeom prst="corner">
            <a:avLst>
              <a:gd name="adj1" fmla="val 6089"/>
              <a:gd name="adj2" fmla="val 6769"/>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 xmlns:a16="http://schemas.microsoft.com/office/drawing/2014/main" id="{E864F603-D3F0-4241-9005-3F6C3BD62BEF}"/>
              </a:ext>
            </a:extLst>
          </p:cNvPr>
          <p:cNvSpPr/>
          <p:nvPr userDrawn="1"/>
        </p:nvSpPr>
        <p:spPr>
          <a:xfrm flipH="1">
            <a:off x="8286317" y="1685653"/>
            <a:ext cx="3152309" cy="3007448"/>
          </a:xfrm>
          <a:prstGeom prst="corner">
            <a:avLst>
              <a:gd name="adj1" fmla="val 6089"/>
              <a:gd name="adj2" fmla="val 6442"/>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335029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720213"/>
          </a:xfrm>
        </p:spPr>
        <p:txBody>
          <a:bodyPr>
            <a:noAutofit/>
          </a:bodyPr>
          <a:lstStyle>
            <a:lvl1pPr>
              <a:defRPr sz="4800"/>
            </a:lvl1pPr>
          </a:lstStyle>
          <a:p>
            <a:r>
              <a:rPr lang="en-US" noProof="0"/>
              <a:t>Click To Edit Master Title Style</a:t>
            </a:r>
          </a:p>
        </p:txBody>
      </p:sp>
      <p:sp>
        <p:nvSpPr>
          <p:cNvPr id="3" name="Content Placeholder 2"/>
          <p:cNvSpPr>
            <a:spLocks noGrp="1"/>
          </p:cNvSpPr>
          <p:nvPr>
            <p:ph idx="1"/>
          </p:nvPr>
        </p:nvSpPr>
        <p:spPr>
          <a:xfrm>
            <a:off x="1371600" y="1484671"/>
            <a:ext cx="9601200" cy="438272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3B77EF04-6424-4B70-94D1-FC932CBBDD9B}" type="datetimeFigureOut">
              <a:rPr lang="en-US" noProof="0" smtClean="0"/>
              <a:t>7/15/19</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cxnSp>
        <p:nvCxnSpPr>
          <p:cNvPr id="7" name="Straight Connector 6">
            <a:extLst>
              <a:ext uri="{FF2B5EF4-FFF2-40B4-BE49-F238E27FC236}">
                <a16:creationId xmlns="" xmlns:a16="http://schemas.microsoft.com/office/drawing/2014/main" id="{CBEFB83C-E1EC-41AC-BFF6-9D094E2D43C6}"/>
              </a:ext>
            </a:extLst>
          </p:cNvPr>
          <p:cNvCxnSpPr/>
          <p:nvPr userDrawn="1"/>
        </p:nvCxnSpPr>
        <p:spPr>
          <a:xfrm>
            <a:off x="1465008" y="1445344"/>
            <a:ext cx="9468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4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and Picture">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 xmlns:a16="http://schemas.microsoft.com/office/drawing/2014/main" id="{C222C1B9-FA56-4CEA-AD98-25A595D942F8}"/>
              </a:ext>
            </a:extLst>
          </p:cNvPr>
          <p:cNvSpPr/>
          <p:nvPr userDrawn="1"/>
        </p:nvSpPr>
        <p:spPr bwMode="white">
          <a:xfrm>
            <a:off x="7040199" y="564425"/>
            <a:ext cx="4356000" cy="4464000"/>
          </a:xfrm>
          <a:prstGeom prst="ellipse">
            <a:avLst/>
          </a:prstGeom>
          <a:noFill/>
          <a:ln w="123825">
            <a:solidFill>
              <a:schemeClr val="accent3"/>
            </a:solid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7/15/19</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Picture Placeholder 12">
            <a:extLst>
              <a:ext uri="{FF2B5EF4-FFF2-40B4-BE49-F238E27FC236}">
                <a16:creationId xmlns="" xmlns:a16="http://schemas.microsoft.com/office/drawing/2014/main" id="{9786B981-6A78-425B-97A2-BA24E40DB7AD}"/>
              </a:ext>
            </a:extLst>
          </p:cNvPr>
          <p:cNvSpPr>
            <a:spLocks noGrp="1"/>
          </p:cNvSpPr>
          <p:nvPr>
            <p:ph type="pic" sz="quarter" idx="13"/>
          </p:nvPr>
        </p:nvSpPr>
        <p:spPr>
          <a:xfrm>
            <a:off x="7145761" y="670570"/>
            <a:ext cx="4151312" cy="4248000"/>
          </a:xfrm>
          <a:prstGeom prst="ellipse">
            <a:avLst/>
          </a:prstGeom>
          <a:ln w="38100">
            <a:solidFill>
              <a:schemeClr val="bg2"/>
            </a:solidFill>
          </a:ln>
          <a:effectLst>
            <a:innerShdw blurRad="114300">
              <a:prstClr val="black"/>
            </a:innerShdw>
          </a:effectLst>
        </p:spPr>
        <p:txBody>
          <a:bodyPr anchor="ctr" anchorCtr="0"/>
          <a:lstStyle>
            <a:lvl1pPr>
              <a:defRPr>
                <a:solidFill>
                  <a:schemeClr val="bg1"/>
                </a:solidFill>
              </a:defRPr>
            </a:lvl1pPr>
          </a:lstStyle>
          <a:p>
            <a:r>
              <a:rPr lang="en-US" noProof="0"/>
              <a:t>Click icon to add picture</a:t>
            </a:r>
            <a:endParaRPr lang="en-US" noProof="0" dirty="0"/>
          </a:p>
        </p:txBody>
      </p:sp>
      <p:sp>
        <p:nvSpPr>
          <p:cNvPr id="17" name="Content Placeholder 15">
            <a:extLst>
              <a:ext uri="{FF2B5EF4-FFF2-40B4-BE49-F238E27FC236}">
                <a16:creationId xmlns="" xmlns:a16="http://schemas.microsoft.com/office/drawing/2014/main" id="{A21C7D74-31FD-4638-819B-6F7351A1770B}"/>
              </a:ext>
            </a:extLst>
          </p:cNvPr>
          <p:cNvSpPr>
            <a:spLocks noGrp="1"/>
          </p:cNvSpPr>
          <p:nvPr>
            <p:ph sz="quarter" idx="15"/>
          </p:nvPr>
        </p:nvSpPr>
        <p:spPr>
          <a:xfrm>
            <a:off x="6747294" y="5188236"/>
            <a:ext cx="4858459" cy="1126906"/>
          </a:xfrm>
          <a:solidFill>
            <a:schemeClr val="bg2"/>
          </a:solidFill>
          <a:ln>
            <a:noFill/>
          </a:ln>
          <a:effectLst>
            <a:innerShdw blurRad="114300">
              <a:prstClr val="black"/>
            </a:innerShdw>
          </a:effectLst>
        </p:spPr>
        <p:txBody>
          <a:bodyPr anchor="ctr" anchorCtr="0"/>
          <a:lstStyle>
            <a:lvl1pPr marL="0" indent="0" algn="ctr">
              <a:buNone/>
              <a:defRPr sz="1800">
                <a:solidFill>
                  <a:schemeClr val="tx2">
                    <a:lumMod val="50000"/>
                  </a:schemeClr>
                </a:solidFill>
              </a:defRPr>
            </a:lvl1pPr>
            <a:lvl2pPr marL="530352" indent="0" algn="ctr">
              <a:buNone/>
              <a:defRPr sz="1800">
                <a:solidFill>
                  <a:schemeClr val="tx2">
                    <a:lumMod val="50000"/>
                  </a:schemeClr>
                </a:solidFill>
              </a:defRPr>
            </a:lvl2pPr>
            <a:lvl3pPr marL="987552" indent="0" algn="ctr">
              <a:buNone/>
              <a:defRPr sz="1600">
                <a:solidFill>
                  <a:schemeClr val="tx2">
                    <a:lumMod val="50000"/>
                  </a:schemeClr>
                </a:solidFill>
              </a:defRPr>
            </a:lvl3pPr>
            <a:lvl4pPr marL="1444752" indent="0" algn="ctr">
              <a:buNone/>
              <a:defRPr sz="1600">
                <a:solidFill>
                  <a:schemeClr val="tx2">
                    <a:lumMod val="50000"/>
                  </a:schemeClr>
                </a:solidFill>
              </a:defRPr>
            </a:lvl4pPr>
            <a:lvl5pPr marL="1901952" indent="0" algn="ctr">
              <a:buNone/>
              <a:defRPr sz="1400">
                <a:solidFill>
                  <a:schemeClr val="tx2">
                    <a:lumMod val="50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L-Shape 20">
            <a:extLst>
              <a:ext uri="{FF2B5EF4-FFF2-40B4-BE49-F238E27FC236}">
                <a16:creationId xmlns=""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844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7/15/19</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L-Shape 20">
            <a:extLst>
              <a:ext uri="{FF2B5EF4-FFF2-40B4-BE49-F238E27FC236}">
                <a16:creationId xmlns=""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8" name="Content Placeholder 2">
            <a:extLst>
              <a:ext uri="{FF2B5EF4-FFF2-40B4-BE49-F238E27FC236}">
                <a16:creationId xmlns="" xmlns:a16="http://schemas.microsoft.com/office/drawing/2014/main" id="{ED439475-E625-4449-B42E-8F291D64A3C7}"/>
              </a:ext>
            </a:extLst>
          </p:cNvPr>
          <p:cNvSpPr>
            <a:spLocks noGrp="1"/>
          </p:cNvSpPr>
          <p:nvPr>
            <p:ph idx="1"/>
          </p:nvPr>
        </p:nvSpPr>
        <p:spPr>
          <a:xfrm>
            <a:off x="6695360" y="518474"/>
            <a:ext cx="4910394" cy="5759777"/>
          </a:xfrm>
          <a:solidFill>
            <a:schemeClr val="bg2"/>
          </a:solidFill>
          <a:ln>
            <a:noFill/>
          </a:ln>
          <a:effectLst>
            <a:innerShdw blurRad="114300">
              <a:prstClr val="black"/>
            </a:innerShdw>
          </a:effectLst>
        </p:spPr>
        <p:txBody>
          <a:bodyPr vert="horz" lIns="91440" tIns="45720" rIns="91440" bIns="45720" rtlCol="0" anchor="ctr" anchorCtr="0">
            <a:noAutofit/>
          </a:bodyPr>
          <a:lstStyle>
            <a:lvl1pPr>
              <a:defRPr lang="en-US" sz="1800">
                <a:solidFill>
                  <a:schemeClr val="tx2">
                    <a:lumMod val="50000"/>
                  </a:schemeClr>
                </a:solidFill>
              </a:defRPr>
            </a:lvl1pPr>
            <a:lvl2pPr>
              <a:defRPr lang="en-US" sz="1800">
                <a:solidFill>
                  <a:schemeClr val="tx2">
                    <a:lumMod val="50000"/>
                  </a:schemeClr>
                </a:solidFill>
              </a:defRPr>
            </a:lvl2pPr>
            <a:lvl3pPr>
              <a:defRPr lang="en-US" sz="1600">
                <a:solidFill>
                  <a:schemeClr val="tx2">
                    <a:lumMod val="50000"/>
                  </a:schemeClr>
                </a:solidFill>
              </a:defRPr>
            </a:lvl3pPr>
            <a:lvl4pPr>
              <a:defRPr lang="en-US" sz="1600">
                <a:solidFill>
                  <a:schemeClr val="tx2">
                    <a:lumMod val="50000"/>
                  </a:schemeClr>
                </a:solidFill>
              </a:defRPr>
            </a:lvl4pPr>
            <a:lvl5pPr>
              <a:defRPr lang="en-US" sz="1400">
                <a:solidFill>
                  <a:schemeClr val="tx2">
                    <a:lumMod val="50000"/>
                  </a:schemeClr>
                </a:solidFill>
              </a:defRPr>
            </a:lvl5pPr>
          </a:lstStyle>
          <a:p>
            <a:pPr marL="0" lvl="0" indent="0" algn="ctr">
              <a:buNone/>
            </a:pPr>
            <a:r>
              <a:rPr lang="en-US" noProof="0"/>
              <a:t>Edit Master text styles</a:t>
            </a:r>
          </a:p>
          <a:p>
            <a:pPr marL="0" lvl="1" indent="0" algn="ctr">
              <a:buNone/>
            </a:pPr>
            <a:r>
              <a:rPr lang="en-US" noProof="0"/>
              <a:t>Second level</a:t>
            </a:r>
          </a:p>
          <a:p>
            <a:pPr marL="0" lvl="2" indent="0" algn="ctr">
              <a:buNone/>
            </a:pPr>
            <a:r>
              <a:rPr lang="en-US" noProof="0"/>
              <a:t>Third level</a:t>
            </a:r>
          </a:p>
          <a:p>
            <a:pPr marL="0" lvl="3" indent="0" algn="ctr">
              <a:buNone/>
            </a:pPr>
            <a:r>
              <a:rPr lang="en-US" noProof="0"/>
              <a:t>Fourth level</a:t>
            </a:r>
          </a:p>
          <a:p>
            <a:pPr marL="0" lvl="4" indent="0" algn="ctr">
              <a:buNone/>
            </a:pPr>
            <a:r>
              <a:rPr lang="en-US" noProof="0"/>
              <a:t>Fifth level</a:t>
            </a:r>
          </a:p>
        </p:txBody>
      </p:sp>
    </p:spTree>
    <p:extLst>
      <p:ext uri="{BB962C8B-B14F-4D97-AF65-F5344CB8AC3E}">
        <p14:creationId xmlns:p14="http://schemas.microsoft.com/office/powerpoint/2010/main" val="16866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TItle, and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 xmlns:a16="http://schemas.microsoft.com/office/drawing/2014/main" id="{1F430D42-50DC-4502-A3E8-251FE7F0809D}"/>
              </a:ext>
            </a:extLst>
          </p:cNvPr>
          <p:cNvSpPr/>
          <p:nvPr userDrawn="1"/>
        </p:nvSpPr>
        <p:spPr>
          <a:xfrm>
            <a:off x="507591" y="5289755"/>
            <a:ext cx="5270049" cy="101272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accent3"/>
              </a:solidFill>
            </a:endParaRPr>
          </a:p>
        </p:txBody>
      </p:sp>
      <p:sp>
        <p:nvSpPr>
          <p:cNvPr id="11" name="Rectangle: Diagonal Corners Snipped 10">
            <a:extLst>
              <a:ext uri="{FF2B5EF4-FFF2-40B4-BE49-F238E27FC236}">
                <a16:creationId xmlns="" xmlns:a16="http://schemas.microsoft.com/office/drawing/2014/main" id="{836AFDEB-3C72-49E0-9B45-DC9EFBA6587F}"/>
              </a:ext>
            </a:extLst>
          </p:cNvPr>
          <p:cNvSpPr/>
          <p:nvPr userDrawn="1"/>
        </p:nvSpPr>
        <p:spPr bwMode="white">
          <a:xfrm>
            <a:off x="507591" y="409286"/>
            <a:ext cx="5270049" cy="4732985"/>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7/15/19</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0" name="Picture Placeholder 9">
            <a:extLst>
              <a:ext uri="{FF2B5EF4-FFF2-40B4-BE49-F238E27FC236}">
                <a16:creationId xmlns="" xmlns:a16="http://schemas.microsoft.com/office/drawing/2014/main" id="{3BDA3A4D-2561-4EEB-8787-E1A652565755}"/>
              </a:ext>
            </a:extLst>
          </p:cNvPr>
          <p:cNvSpPr>
            <a:spLocks noGrp="1"/>
          </p:cNvSpPr>
          <p:nvPr>
            <p:ph type="pic" sz="quarter" idx="13"/>
          </p:nvPr>
        </p:nvSpPr>
        <p:spPr>
          <a:xfrm>
            <a:off x="806245" y="668595"/>
            <a:ext cx="4646651" cy="4198373"/>
          </a:xfrm>
          <a:prstGeom prst="snip2DiagRect">
            <a:avLst>
              <a:gd name="adj1" fmla="val 0"/>
              <a:gd name="adj2" fmla="val 10300"/>
            </a:avLst>
          </a:prstGeom>
          <a:ln w="38100">
            <a:solidFill>
              <a:schemeClr val="bg1"/>
            </a:solidFill>
          </a:ln>
          <a:effectLst>
            <a:innerShdw blurRad="114300">
              <a:prstClr val="black"/>
            </a:innerShdw>
          </a:effectLst>
        </p:spPr>
        <p:txBody>
          <a:bodyPr/>
          <a:lstStyle>
            <a:lvl1pPr>
              <a:defRPr>
                <a:solidFill>
                  <a:schemeClr val="bg1"/>
                </a:solidFill>
              </a:defRPr>
            </a:lvl1pPr>
          </a:lstStyle>
          <a:p>
            <a:r>
              <a:rPr lang="en-US" noProof="0"/>
              <a:t>Click icon to add picture</a:t>
            </a:r>
            <a:endParaRPr lang="en-US" noProof="0" dirty="0"/>
          </a:p>
        </p:txBody>
      </p:sp>
      <p:sp>
        <p:nvSpPr>
          <p:cNvPr id="16" name="Text Placeholder 15">
            <a:extLst>
              <a:ext uri="{FF2B5EF4-FFF2-40B4-BE49-F238E27FC236}">
                <a16:creationId xmlns="" xmlns:a16="http://schemas.microsoft.com/office/drawing/2014/main" id="{FBB32A6B-92AA-4208-9120-FFC166CE751C}"/>
              </a:ext>
            </a:extLst>
          </p:cNvPr>
          <p:cNvSpPr>
            <a:spLocks noGrp="1"/>
          </p:cNvSpPr>
          <p:nvPr>
            <p:ph type="body" sz="quarter" idx="14"/>
          </p:nvPr>
        </p:nvSpPr>
        <p:spPr>
          <a:xfrm>
            <a:off x="570275" y="5352418"/>
            <a:ext cx="5148000" cy="900000"/>
          </a:xfrm>
          <a:solidFill>
            <a:schemeClr val="bg2"/>
          </a:solidFill>
          <a:effectLst>
            <a:innerShdw blurRad="114300">
              <a:prstClr val="black">
                <a:alpha val="34000"/>
              </a:prstClr>
            </a:innerShdw>
          </a:effectLst>
        </p:spPr>
        <p:txBody>
          <a:bodyPr anchor="ctr" anchorCtr="0"/>
          <a:lstStyle>
            <a:lvl1pPr marL="0" indent="0" algn="ctr">
              <a:buFont typeface="Arial" panose="020B0604020202020204" pitchFamily="34" charset="0"/>
              <a:buNone/>
              <a:defRPr sz="1800">
                <a:solidFill>
                  <a:schemeClr val="accent3"/>
                </a:solidFill>
              </a:defRPr>
            </a:lvl1pPr>
            <a:lvl2pPr marL="530352" indent="0" algn="ctr">
              <a:buFont typeface="Arial" panose="020B0604020202020204" pitchFamily="34" charset="0"/>
              <a:buNone/>
              <a:defRPr sz="1800">
                <a:solidFill>
                  <a:schemeClr val="accent3"/>
                </a:solidFill>
              </a:defRPr>
            </a:lvl2pPr>
            <a:lvl3pPr marL="987552" indent="0" algn="ctr">
              <a:buFont typeface="Arial" panose="020B0604020202020204" pitchFamily="34" charset="0"/>
              <a:buNone/>
              <a:defRPr sz="1600">
                <a:solidFill>
                  <a:schemeClr val="accent3"/>
                </a:solidFill>
              </a:defRPr>
            </a:lvl3pPr>
            <a:lvl4pPr marL="1444752" indent="0" algn="ctr">
              <a:buFont typeface="Arial" panose="020B0604020202020204" pitchFamily="34" charset="0"/>
              <a:buNone/>
              <a:defRPr sz="1600">
                <a:solidFill>
                  <a:schemeClr val="accent3"/>
                </a:solidFill>
              </a:defRPr>
            </a:lvl4pPr>
            <a:lvl5pPr marL="1901952" indent="0" algn="ctr">
              <a:buFont typeface="Arial" panose="020B0604020202020204" pitchFamily="34" charset="0"/>
              <a:buNone/>
              <a:defRPr sz="1400">
                <a:solidFill>
                  <a:schemeClr val="accent3"/>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L-Shape 19">
            <a:extLst>
              <a:ext uri="{FF2B5EF4-FFF2-40B4-BE49-F238E27FC236}">
                <a16:creationId xmlns=""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82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Diagonal Corners Snipped 10">
            <a:extLst>
              <a:ext uri="{FF2B5EF4-FFF2-40B4-BE49-F238E27FC236}">
                <a16:creationId xmlns="" xmlns:a16="http://schemas.microsoft.com/office/drawing/2014/main"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7/15/19</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9" name="Picture Placeholder 18">
            <a:extLst>
              <a:ext uri="{FF2B5EF4-FFF2-40B4-BE49-F238E27FC236}">
                <a16:creationId xmlns="" xmlns:a16="http://schemas.microsoft.com/office/drawing/2014/main" id="{D57F3340-8A42-40F0-BF5B-EEF6E3E88E6E}"/>
              </a:ext>
            </a:extLst>
          </p:cNvPr>
          <p:cNvSpPr>
            <a:spLocks noGrp="1"/>
          </p:cNvSpPr>
          <p:nvPr>
            <p:ph type="pic" idx="1"/>
          </p:nvPr>
        </p:nvSpPr>
        <p:spPr>
          <a:xfrm>
            <a:off x="806246" y="668595"/>
            <a:ext cx="4646651" cy="5383413"/>
          </a:xfrm>
          <a:custGeom>
            <a:avLst/>
            <a:gdLst>
              <a:gd name="connsiteX0" fmla="*/ 0 w 4646651"/>
              <a:gd name="connsiteY0" fmla="*/ 0 h 5383413"/>
              <a:gd name="connsiteX1" fmla="*/ 4168046 w 4646651"/>
              <a:gd name="connsiteY1" fmla="*/ 0 h 5383413"/>
              <a:gd name="connsiteX2" fmla="*/ 4646651 w 4646651"/>
              <a:gd name="connsiteY2" fmla="*/ 478605 h 5383413"/>
              <a:gd name="connsiteX3" fmla="*/ 4646651 w 4646651"/>
              <a:gd name="connsiteY3" fmla="*/ 5383413 h 5383413"/>
              <a:gd name="connsiteX4" fmla="*/ 478605 w 4646651"/>
              <a:gd name="connsiteY4" fmla="*/ 5383413 h 5383413"/>
              <a:gd name="connsiteX5" fmla="*/ 0 w 4646651"/>
              <a:gd name="connsiteY5" fmla="*/ 4904808 h 538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6651" h="5383413">
                <a:moveTo>
                  <a:pt x="0" y="0"/>
                </a:moveTo>
                <a:lnTo>
                  <a:pt x="4168046" y="0"/>
                </a:lnTo>
                <a:lnTo>
                  <a:pt x="4646651" y="478605"/>
                </a:lnTo>
                <a:lnTo>
                  <a:pt x="4646651" y="5383413"/>
                </a:lnTo>
                <a:lnTo>
                  <a:pt x="478605" y="5383413"/>
                </a:lnTo>
                <a:lnTo>
                  <a:pt x="0" y="4904808"/>
                </a:lnTo>
                <a:close/>
              </a:path>
            </a:pathLst>
          </a:custGeom>
          <a:ln w="57150">
            <a:solidFill>
              <a:schemeClr val="bg1"/>
            </a:solidFill>
          </a:ln>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0" name="L-Shape 19">
            <a:extLst>
              <a:ext uri="{FF2B5EF4-FFF2-40B4-BE49-F238E27FC236}">
                <a16:creationId xmlns=""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8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blackWhite">
      <p:bgPr>
        <a:gradFill flip="none" rotWithShape="1">
          <a:gsLst>
            <a:gs pos="0">
              <a:schemeClr val="bg2">
                <a:lumMod val="50000"/>
              </a:schemeClr>
            </a:gs>
            <a:gs pos="33000">
              <a:schemeClr val="bg2"/>
            </a:gs>
            <a:gs pos="66000">
              <a:schemeClr val="bg2">
                <a:lumMod val="75000"/>
              </a:schemeClr>
            </a:gs>
            <a:gs pos="97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5025" y="1301360"/>
            <a:ext cx="9612971" cy="2852737"/>
          </a:xfrm>
        </p:spPr>
        <p:txBody>
          <a:bodyPr anchor="b">
            <a:normAutofit/>
          </a:bodyPr>
          <a:lstStyle>
            <a:lvl1pPr algn="r">
              <a:defRPr sz="7200" cap="none" baseline="0">
                <a:solidFill>
                  <a:schemeClr val="tx1"/>
                </a:solidFill>
              </a:defRPr>
            </a:lvl1pPr>
          </a:lstStyle>
          <a:p>
            <a:r>
              <a:rPr lang="en-US" noProof="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B77EF04-6424-4B70-94D1-FC932CBBDD9B}" type="datetimeFigureOut">
              <a:rPr lang="en-US" noProof="0" smtClean="0"/>
              <a:t>7/15/19</a:t>
            </a:fld>
            <a:endParaRPr lang="en-US" noProof="0"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L-Shape 8">
            <a:extLst>
              <a:ext uri="{FF2B5EF4-FFF2-40B4-BE49-F238E27FC236}">
                <a16:creationId xmlns="" xmlns:a16="http://schemas.microsoft.com/office/drawing/2014/main"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 xmlns:a16="http://schemas.microsoft.com/office/drawing/2014/main"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921443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solidFill>
                  <a:schemeClr val="tx2"/>
                </a:solidFill>
              </a:defRPr>
            </a:lvl1pPr>
          </a:lstStyle>
          <a:p>
            <a:r>
              <a:rPr lang="en-US" noProof="0"/>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3B77EF04-6424-4B70-94D1-FC932CBBDD9B}" type="datetimeFigureOut">
              <a:rPr lang="en-US" noProof="0" smtClean="0"/>
              <a:t>7/15/19</a:t>
            </a:fld>
            <a:endParaRPr lang="en-US" noProof="0" dirty="0"/>
          </a:p>
        </p:txBody>
      </p:sp>
      <p:sp>
        <p:nvSpPr>
          <p:cNvPr id="6" name="Footer Placeholder 5"/>
          <p:cNvSpPr>
            <a:spLocks noGrp="1"/>
          </p:cNvSpPr>
          <p:nvPr>
            <p:ph type="ftr" sz="quarter" idx="11"/>
          </p:nvPr>
        </p:nvSpPr>
        <p:spPr/>
        <p:txBody>
          <a:bodyPr/>
          <a:lstStyle/>
          <a:p>
            <a:r>
              <a:rPr lang="en-US" noProof="0" dirty="0"/>
              <a:t>Add a footer </a:t>
            </a:r>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9688503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bg2"/>
        </a:solidFill>
        <a:effectLst/>
      </p:bgPr>
    </p:bg>
    <p:spTree>
      <p:nvGrpSpPr>
        <p:cNvPr id="1" name=""/>
        <p:cNvGrpSpPr/>
        <p:nvPr/>
      </p:nvGrpSpPr>
      <p:grpSpPr>
        <a:xfrm>
          <a:off x="0" y="0"/>
          <a:ext cx="0" cy="0"/>
          <a:chOff x="0" y="0"/>
          <a:chExt cx="0" cy="0"/>
        </a:xfrm>
      </p:grpSpPr>
      <p:sp>
        <p:nvSpPr>
          <p:cNvPr id="8" name="Rectangle 7" title="Side bar">
            <a:extLst>
              <a:ext uri="{FF2B5EF4-FFF2-40B4-BE49-F238E27FC236}">
                <a16:creationId xmlns="" xmlns:a16="http://schemas.microsoft.com/office/drawing/2014/main" id="{FFA7AFEF-D97A-4A94-A884-7F95E91332B7}"/>
              </a:ext>
            </a:extLst>
          </p:cNvPr>
          <p:cNvSpPr/>
          <p:nvPr userDrawn="1"/>
        </p:nvSpPr>
        <p:spPr>
          <a:xfrm>
            <a:off x="622095" y="0"/>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B77EF04-6424-4B70-94D1-FC932CBBDD9B}" type="datetimeFigureOut">
              <a:rPr lang="en-US" noProof="0" smtClean="0"/>
              <a:t>7/15/19</a:t>
            </a:fld>
            <a:endParaRPr lang="en-US" noProof="0"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noProof="0" dirty="0"/>
              <a:t>Add a footer </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38049E5-7B53-4E85-8972-7D6C4BCE5BB9}" type="slidenum">
              <a:rPr lang="en-US" noProof="0" smtClean="0"/>
              <a:t>‹#›</a:t>
            </a:fld>
            <a:endParaRPr lang="en-US" noProof="0" dirty="0"/>
          </a:p>
        </p:txBody>
      </p:sp>
      <p:sp>
        <p:nvSpPr>
          <p:cNvPr id="9" name="Rectangle 8" title="Side bar"/>
          <p:cNvSpPr/>
          <p:nvPr/>
        </p:nvSpPr>
        <p:spPr>
          <a:xfrm>
            <a:off x="478095" y="376"/>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303306"/>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71" r:id="rId5"/>
    <p:sldLayoutId id="2147483669" r:id="rId6"/>
    <p:sldLayoutId id="2147483672" r:id="rId7"/>
    <p:sldLayoutId id="2147483663" r:id="rId8"/>
    <p:sldLayoutId id="2147483664" r:id="rId9"/>
    <p:sldLayoutId id="2147483665" r:id="rId10"/>
    <p:sldLayoutId id="2147483666" r:id="rId11"/>
    <p:sldLayoutId id="2147483673" r:id="rId12"/>
    <p:sldLayoutId id="2147483667" r:id="rId13"/>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42900" indent="-342900" algn="l" defTabSz="914400" rtl="0" eaLnBrk="1" latinLnBrk="0" hangingPunct="1">
        <a:lnSpc>
          <a:spcPct val="94000"/>
        </a:lnSpc>
        <a:spcBef>
          <a:spcPts val="1000"/>
        </a:spcBef>
        <a:spcAft>
          <a:spcPts val="200"/>
        </a:spcAft>
        <a:buFont typeface="Arial" panose="020B0604020202020204" pitchFamily="34" charset="0"/>
        <a:buChar char="•"/>
        <a:defRPr sz="2400" kern="1200" baseline="0">
          <a:solidFill>
            <a:schemeClr val="tx2"/>
          </a:solidFill>
          <a:latin typeface="+mn-lt"/>
          <a:ea typeface="+mn-ea"/>
          <a:cs typeface="+mn-cs"/>
        </a:defRPr>
      </a:lvl1pPr>
      <a:lvl2pPr marL="873252" indent="-342900" algn="l" defTabSz="914400" rtl="0" eaLnBrk="1" latinLnBrk="0" hangingPunct="1">
        <a:lnSpc>
          <a:spcPct val="94000"/>
        </a:lnSpc>
        <a:spcBef>
          <a:spcPts val="500"/>
        </a:spcBef>
        <a:spcAft>
          <a:spcPts val="200"/>
        </a:spcAft>
        <a:buFont typeface="Arial" panose="020B0604020202020204" pitchFamily="34" charset="0"/>
        <a:buChar char="•"/>
        <a:defRPr sz="2400" i="1" kern="1200" baseline="0">
          <a:solidFill>
            <a:schemeClr val="tx2"/>
          </a:solidFill>
          <a:latin typeface="+mn-lt"/>
          <a:ea typeface="+mn-ea"/>
          <a:cs typeface="+mn-cs"/>
        </a:defRPr>
      </a:lvl2pPr>
      <a:lvl3pPr marL="1330452" indent="-342900" algn="l" defTabSz="914400" rtl="0" eaLnBrk="1" latinLnBrk="0" hangingPunct="1">
        <a:lnSpc>
          <a:spcPct val="94000"/>
        </a:lnSpc>
        <a:spcBef>
          <a:spcPts val="500"/>
        </a:spcBef>
        <a:spcAft>
          <a:spcPts val="200"/>
        </a:spcAft>
        <a:buFont typeface="Arial" panose="020B0604020202020204" pitchFamily="34" charset="0"/>
        <a:buChar char="•"/>
        <a:defRPr sz="2000" kern="1200" baseline="0">
          <a:solidFill>
            <a:schemeClr val="tx2"/>
          </a:solidFill>
          <a:latin typeface="+mn-lt"/>
          <a:ea typeface="+mn-ea"/>
          <a:cs typeface="+mn-cs"/>
        </a:defRPr>
      </a:lvl3pPr>
      <a:lvl4pPr marL="1787652" indent="-342900" algn="l" defTabSz="914400" rtl="0" eaLnBrk="1" latinLnBrk="0" hangingPunct="1">
        <a:lnSpc>
          <a:spcPct val="94000"/>
        </a:lnSpc>
        <a:spcBef>
          <a:spcPts val="500"/>
        </a:spcBef>
        <a:spcAft>
          <a:spcPts val="200"/>
        </a:spcAft>
        <a:buFont typeface="Arial" panose="020B0604020202020204" pitchFamily="34" charset="0"/>
        <a:buChar char="•"/>
        <a:defRPr sz="2000" i="1" kern="1200" baseline="0">
          <a:solidFill>
            <a:schemeClr val="tx2"/>
          </a:solidFill>
          <a:latin typeface="+mn-lt"/>
          <a:ea typeface="+mn-ea"/>
          <a:cs typeface="+mn-cs"/>
        </a:defRPr>
      </a:lvl4pPr>
      <a:lvl5pPr marL="2187702" indent="-285750" algn="l" defTabSz="914400" rtl="0" eaLnBrk="1" latinLnBrk="0" hangingPunct="1">
        <a:lnSpc>
          <a:spcPct val="94000"/>
        </a:lnSpc>
        <a:spcBef>
          <a:spcPts val="500"/>
        </a:spcBef>
        <a:spcAft>
          <a:spcPts val="200"/>
        </a:spcAft>
        <a:buFont typeface="Arial" panose="020B0604020202020204" pitchFamily="34" charset="0"/>
        <a:buChar char="•"/>
        <a:defRPr sz="18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freebase.com/m/07kqg40" TargetMode="External"/><Relationship Id="rId4" Type="http://schemas.openxmlformats.org/officeDocument/2006/relationships/image" Target="../media/image1.jpe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g"/><Relationship Id="rId3" Type="http://schemas.openxmlformats.org/officeDocument/2006/relationships/hyperlink" Target="http://freebase.com/m/07kqg4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F28594-E3E7-4921-BB26-C93A4252F5E9}"/>
              </a:ext>
            </a:extLst>
          </p:cNvPr>
          <p:cNvSpPr>
            <a:spLocks noGrp="1"/>
          </p:cNvSpPr>
          <p:nvPr>
            <p:ph type="ctrTitle"/>
          </p:nvPr>
        </p:nvSpPr>
        <p:spPr/>
        <p:txBody>
          <a:bodyPr/>
          <a:lstStyle/>
          <a:p>
            <a:r>
              <a:rPr lang="en-US" cap="none" dirty="0" smtClean="0">
                <a:latin typeface="Impact" panose="020B0806030902050204" pitchFamily="34" charset="0"/>
              </a:rPr>
              <a:t>Historical Women </a:t>
            </a:r>
            <a:r>
              <a:rPr lang="en-US" cap="none" dirty="0">
                <a:latin typeface="Impact" panose="020B0806030902050204" pitchFamily="34" charset="0"/>
              </a:rPr>
              <a:t>In Computing</a:t>
            </a:r>
          </a:p>
        </p:txBody>
      </p:sp>
      <p:sp>
        <p:nvSpPr>
          <p:cNvPr id="3" name="Subtitle 2">
            <a:extLst>
              <a:ext uri="{FF2B5EF4-FFF2-40B4-BE49-F238E27FC236}">
                <a16:creationId xmlns="" xmlns:a16="http://schemas.microsoft.com/office/drawing/2014/main" id="{3BCAE2CE-F5D8-4BB6-A52B-9737F0CA11B5}"/>
              </a:ext>
            </a:extLst>
          </p:cNvPr>
          <p:cNvSpPr>
            <a:spLocks noGrp="1"/>
          </p:cNvSpPr>
          <p:nvPr>
            <p:ph type="subTitle" idx="1"/>
          </p:nvPr>
        </p:nvSpPr>
        <p:spPr>
          <a:xfrm>
            <a:off x="2679906" y="3991429"/>
            <a:ext cx="6831673" cy="1569831"/>
          </a:xfrm>
        </p:spPr>
        <p:txBody>
          <a:bodyPr>
            <a:normAutofit/>
          </a:bodyPr>
          <a:lstStyle/>
          <a:p>
            <a:r>
              <a:rPr lang="en-US" sz="4000" dirty="0"/>
              <a:t>A timeline of famous </a:t>
            </a:r>
            <a:r>
              <a:rPr lang="en-US" sz="4000" dirty="0" smtClean="0"/>
              <a:t>women</a:t>
            </a:r>
          </a:p>
          <a:p>
            <a:r>
              <a:rPr lang="en-US" sz="4000" dirty="0" smtClean="0"/>
              <a:t>in computing</a:t>
            </a:r>
            <a:endParaRPr lang="en-US" sz="4000" dirty="0"/>
          </a:p>
        </p:txBody>
      </p:sp>
    </p:spTree>
    <p:extLst>
      <p:ext uri="{BB962C8B-B14F-4D97-AF65-F5344CB8AC3E}">
        <p14:creationId xmlns:p14="http://schemas.microsoft.com/office/powerpoint/2010/main" val="26825450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BC9891-6751-47AC-8441-AE5A5C595301}"/>
              </a:ext>
            </a:extLst>
          </p:cNvPr>
          <p:cNvSpPr>
            <a:spLocks noGrp="1"/>
          </p:cNvSpPr>
          <p:nvPr>
            <p:ph type="title"/>
          </p:nvPr>
        </p:nvSpPr>
        <p:spPr/>
        <p:txBody>
          <a:bodyPr>
            <a:normAutofit/>
          </a:bodyPr>
          <a:lstStyle/>
          <a:p>
            <a:r>
              <a:rPr lang="en-US" dirty="0"/>
              <a:t>Annie Easley</a:t>
            </a:r>
          </a:p>
        </p:txBody>
      </p:sp>
      <p:sp>
        <p:nvSpPr>
          <p:cNvPr id="3" name="Text Placeholder 2">
            <a:extLst>
              <a:ext uri="{FF2B5EF4-FFF2-40B4-BE49-F238E27FC236}">
                <a16:creationId xmlns="" xmlns:a16="http://schemas.microsoft.com/office/drawing/2014/main" id="{7903E92E-7C10-4FDF-B7B0-BF5A5A7DC515}"/>
              </a:ext>
            </a:extLst>
          </p:cNvPr>
          <p:cNvSpPr>
            <a:spLocks noGrp="1"/>
          </p:cNvSpPr>
          <p:nvPr>
            <p:ph type="body" sz="half" idx="2"/>
          </p:nvPr>
        </p:nvSpPr>
        <p:spPr/>
        <p:txBody>
          <a:bodyPr/>
          <a:lstStyle/>
          <a:p>
            <a:pPr>
              <a:spcAft>
                <a:spcPts val="1200"/>
              </a:spcAft>
            </a:pPr>
            <a:r>
              <a:rPr lang="en-US" dirty="0"/>
              <a:t>Computer scientist, mathematician, and rocket scientist. </a:t>
            </a:r>
            <a:endParaRPr lang="en-US" dirty="0" smtClean="0"/>
          </a:p>
          <a:p>
            <a:pPr>
              <a:spcAft>
                <a:spcPts val="1200"/>
              </a:spcAft>
            </a:pPr>
            <a:r>
              <a:rPr lang="en-US" dirty="0"/>
              <a:t>34-year </a:t>
            </a:r>
            <a:r>
              <a:rPr lang="en-US" dirty="0" smtClean="0"/>
              <a:t>career for Lewis </a:t>
            </a:r>
            <a:r>
              <a:rPr lang="en-US" dirty="0"/>
              <a:t>Research Center (now Glenn Research Center) of NASA and its predecessor, the National Advisory Committee for Aeronautics (NACA). </a:t>
            </a:r>
          </a:p>
          <a:p>
            <a:pPr>
              <a:spcAft>
                <a:spcPts val="1200"/>
              </a:spcAft>
            </a:pPr>
            <a:r>
              <a:rPr lang="en-US" dirty="0"/>
              <a:t>L</a:t>
            </a:r>
            <a:r>
              <a:rPr lang="en-US" dirty="0" smtClean="0"/>
              <a:t>eading </a:t>
            </a:r>
            <a:r>
              <a:rPr lang="en-US" dirty="0"/>
              <a:t>member of the team which developed software for the Centaur rocket </a:t>
            </a:r>
            <a:r>
              <a:rPr lang="en-US" dirty="0" smtClean="0"/>
              <a:t>stage</a:t>
            </a:r>
          </a:p>
          <a:p>
            <a:pPr>
              <a:spcAft>
                <a:spcPts val="1200"/>
              </a:spcAft>
            </a:pPr>
            <a:r>
              <a:rPr lang="en-US" dirty="0" smtClean="0"/>
              <a:t>One of the first </a:t>
            </a:r>
            <a:r>
              <a:rPr lang="en-US" dirty="0"/>
              <a:t>African-Americans to work as a computer scientist at NASA. </a:t>
            </a:r>
            <a:endParaRPr lang="en-US" dirty="0" smtClean="0"/>
          </a:p>
        </p:txBody>
      </p:sp>
      <p:pic>
        <p:nvPicPr>
          <p:cNvPr id="6" name="Picture Placeholder 5" descr="A person and text&#10;&#10;Description generated with high confidence">
            <a:extLst>
              <a:ext uri="{FF2B5EF4-FFF2-40B4-BE49-F238E27FC236}">
                <a16:creationId xmlns="" xmlns:a16="http://schemas.microsoft.com/office/drawing/2014/main" id="{6A91D811-CCD4-4C46-A78B-C204B2DD7FBE}"/>
              </a:ext>
            </a:extLst>
          </p:cNvPr>
          <p:cNvPicPr>
            <a:picLocks noGrp="1" noChangeAspect="1"/>
          </p:cNvPicPr>
          <p:nvPr>
            <p:ph type="pic" sz="quarter" idx="13"/>
          </p:nvPr>
        </p:nvPicPr>
        <p:blipFill>
          <a:blip r:embed="rId2"/>
          <a:srcRect t="14999" b="14999"/>
          <a:stretch>
            <a:fillRect/>
          </a:stretch>
        </p:blipFill>
        <p:spPr/>
      </p:pic>
      <p:sp>
        <p:nvSpPr>
          <p:cNvPr id="4" name="Text Placeholder 3">
            <a:extLst>
              <a:ext uri="{FF2B5EF4-FFF2-40B4-BE49-F238E27FC236}">
                <a16:creationId xmlns="" xmlns:a16="http://schemas.microsoft.com/office/drawing/2014/main" id="{5F0C8121-738F-4674-914D-B3EE5ED89F54}"/>
              </a:ext>
            </a:extLst>
          </p:cNvPr>
          <p:cNvSpPr>
            <a:spLocks noGrp="1"/>
          </p:cNvSpPr>
          <p:nvPr>
            <p:ph type="body" sz="quarter" idx="14"/>
          </p:nvPr>
        </p:nvSpPr>
        <p:spPr/>
        <p:txBody>
          <a:bodyPr/>
          <a:lstStyle/>
          <a:p>
            <a:r>
              <a:rPr lang="en-US" sz="3000" dirty="0">
                <a:solidFill>
                  <a:srgbClr val="1F497D"/>
                </a:solidFill>
              </a:rPr>
              <a:t>1933 - 2011</a:t>
            </a:r>
          </a:p>
        </p:txBody>
      </p:sp>
    </p:spTree>
    <p:extLst>
      <p:ext uri="{BB962C8B-B14F-4D97-AF65-F5344CB8AC3E}">
        <p14:creationId xmlns:p14="http://schemas.microsoft.com/office/powerpoint/2010/main" val="1268606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9AF4B2-1DB7-414F-A4A4-4F72BEAFAFC9}"/>
              </a:ext>
            </a:extLst>
          </p:cNvPr>
          <p:cNvSpPr>
            <a:spLocks noGrp="1"/>
          </p:cNvSpPr>
          <p:nvPr>
            <p:ph type="title"/>
          </p:nvPr>
        </p:nvSpPr>
        <p:spPr/>
        <p:txBody>
          <a:bodyPr/>
          <a:lstStyle/>
          <a:p>
            <a:r>
              <a:rPr lang="en-US" dirty="0"/>
              <a:t>Margaret Hamilton</a:t>
            </a:r>
          </a:p>
        </p:txBody>
      </p:sp>
      <p:sp>
        <p:nvSpPr>
          <p:cNvPr id="4" name="Text Placeholder 3">
            <a:extLst>
              <a:ext uri="{FF2B5EF4-FFF2-40B4-BE49-F238E27FC236}">
                <a16:creationId xmlns="" xmlns:a16="http://schemas.microsoft.com/office/drawing/2014/main" id="{88A3B9A3-E4C7-4E87-9EAE-EBDC28D24C12}"/>
              </a:ext>
            </a:extLst>
          </p:cNvPr>
          <p:cNvSpPr>
            <a:spLocks noGrp="1"/>
          </p:cNvSpPr>
          <p:nvPr>
            <p:ph type="body" sz="half" idx="2"/>
          </p:nvPr>
        </p:nvSpPr>
        <p:spPr/>
        <p:txBody>
          <a:bodyPr/>
          <a:lstStyle/>
          <a:p>
            <a:pPr lvl="0">
              <a:lnSpc>
                <a:spcPct val="150000"/>
              </a:lnSpc>
            </a:pPr>
            <a:r>
              <a:rPr lang="en-US" sz="2000" dirty="0">
                <a:solidFill>
                  <a:prstClr val="white"/>
                </a:solidFill>
              </a:rPr>
              <a:t>Director of Software Engineering Division of MIT Instrumentation Lab</a:t>
            </a:r>
          </a:p>
          <a:p>
            <a:pPr lvl="0">
              <a:lnSpc>
                <a:spcPct val="150000"/>
              </a:lnSpc>
            </a:pPr>
            <a:r>
              <a:rPr lang="en-US" sz="2000" dirty="0">
                <a:solidFill>
                  <a:prstClr val="white"/>
                </a:solidFill>
              </a:rPr>
              <a:t>Developed on-board flight software for Apollo space program</a:t>
            </a:r>
          </a:p>
          <a:p>
            <a:pPr lvl="0">
              <a:lnSpc>
                <a:spcPct val="150000"/>
              </a:lnSpc>
            </a:pPr>
            <a:r>
              <a:rPr lang="en-US" sz="2000" dirty="0">
                <a:solidFill>
                  <a:prstClr val="white"/>
                </a:solidFill>
              </a:rPr>
              <a:t>Published over 130 papers and reports</a:t>
            </a:r>
          </a:p>
          <a:p>
            <a:pPr lvl="0">
              <a:lnSpc>
                <a:spcPct val="150000"/>
              </a:lnSpc>
            </a:pPr>
            <a:r>
              <a:rPr lang="en-US" sz="2000" dirty="0">
                <a:solidFill>
                  <a:prstClr val="white"/>
                </a:solidFill>
              </a:rPr>
              <a:t>One of the people credited with coining the term "software engineering"</a:t>
            </a:r>
          </a:p>
          <a:p>
            <a:pPr lvl="0">
              <a:lnSpc>
                <a:spcPct val="150000"/>
              </a:lnSpc>
            </a:pPr>
            <a:r>
              <a:rPr lang="en-US" sz="2000" dirty="0">
                <a:solidFill>
                  <a:prstClr val="white"/>
                </a:solidFill>
              </a:rPr>
              <a:t>Awarded Presidential Medal of Freedom in 2016 by Barack Obama</a:t>
            </a:r>
          </a:p>
          <a:p>
            <a:endParaRPr lang="en-US" dirty="0"/>
          </a:p>
        </p:txBody>
      </p:sp>
      <p:pic>
        <p:nvPicPr>
          <p:cNvPr id="5" name="Picture Placeholder 4" descr="A person standing in a room&#10;&#10;Description generated with very high confidence">
            <a:extLst>
              <a:ext uri="{FF2B5EF4-FFF2-40B4-BE49-F238E27FC236}">
                <a16:creationId xmlns="" xmlns:a16="http://schemas.microsoft.com/office/drawing/2014/main" id="{4A59BB8C-32BD-47C4-A17B-758532986D4F}"/>
              </a:ext>
            </a:extLst>
          </p:cNvPr>
          <p:cNvPicPr>
            <a:picLocks noGrp="1" noChangeAspect="1"/>
          </p:cNvPicPr>
          <p:nvPr>
            <p:ph type="pic" sz="quarter" idx="13"/>
          </p:nvPr>
        </p:nvPicPr>
        <p:blipFill>
          <a:blip r:embed="rId2"/>
          <a:srcRect t="8918" b="8918"/>
          <a:stretch>
            <a:fillRect/>
          </a:stretch>
        </p:blipFill>
        <p:spPr/>
      </p:pic>
      <p:sp>
        <p:nvSpPr>
          <p:cNvPr id="33" name="Content Placeholder 32">
            <a:extLst>
              <a:ext uri="{FF2B5EF4-FFF2-40B4-BE49-F238E27FC236}">
                <a16:creationId xmlns="" xmlns:a16="http://schemas.microsoft.com/office/drawing/2014/main" id="{D952927E-AEC4-40FF-ABBD-2A3BE13F3061}"/>
              </a:ext>
            </a:extLst>
          </p:cNvPr>
          <p:cNvSpPr>
            <a:spLocks noGrp="1"/>
          </p:cNvSpPr>
          <p:nvPr>
            <p:ph sz="quarter" idx="15"/>
          </p:nvPr>
        </p:nvSpPr>
        <p:spPr/>
        <p:txBody>
          <a:bodyPr/>
          <a:lstStyle/>
          <a:p>
            <a:r>
              <a:rPr lang="en-US" sz="3000" dirty="0"/>
              <a:t>1936 - </a:t>
            </a:r>
          </a:p>
        </p:txBody>
      </p:sp>
    </p:spTree>
    <p:extLst>
      <p:ext uri="{BB962C8B-B14F-4D97-AF65-F5344CB8AC3E}">
        <p14:creationId xmlns:p14="http://schemas.microsoft.com/office/powerpoint/2010/main" val="96188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BC9891-6751-47AC-8441-AE5A5C595301}"/>
              </a:ext>
            </a:extLst>
          </p:cNvPr>
          <p:cNvSpPr>
            <a:spLocks noGrp="1"/>
          </p:cNvSpPr>
          <p:nvPr>
            <p:ph type="title"/>
          </p:nvPr>
        </p:nvSpPr>
        <p:spPr/>
        <p:txBody>
          <a:bodyPr>
            <a:normAutofit/>
          </a:bodyPr>
          <a:lstStyle/>
          <a:p>
            <a:r>
              <a:rPr lang="en-US" dirty="0"/>
              <a:t>Anita Borg</a:t>
            </a:r>
          </a:p>
        </p:txBody>
      </p:sp>
      <p:sp>
        <p:nvSpPr>
          <p:cNvPr id="3" name="Text Placeholder 2">
            <a:extLst>
              <a:ext uri="{FF2B5EF4-FFF2-40B4-BE49-F238E27FC236}">
                <a16:creationId xmlns="" xmlns:a16="http://schemas.microsoft.com/office/drawing/2014/main" id="{7903E92E-7C10-4FDF-B7B0-BF5A5A7DC515}"/>
              </a:ext>
            </a:extLst>
          </p:cNvPr>
          <p:cNvSpPr>
            <a:spLocks noGrp="1"/>
          </p:cNvSpPr>
          <p:nvPr>
            <p:ph type="body" sz="half" idx="2"/>
          </p:nvPr>
        </p:nvSpPr>
        <p:spPr>
          <a:xfrm>
            <a:off x="6930775" y="1818968"/>
            <a:ext cx="4644001" cy="4388615"/>
          </a:xfrm>
        </p:spPr>
        <p:txBody>
          <a:bodyPr/>
          <a:lstStyle/>
          <a:p>
            <a:pPr>
              <a:spcAft>
                <a:spcPts val="1200"/>
              </a:spcAft>
            </a:pPr>
            <a:r>
              <a:rPr lang="en-US" dirty="0"/>
              <a:t>American computer scientist </a:t>
            </a:r>
            <a:endParaRPr lang="en-US" dirty="0" smtClean="0"/>
          </a:p>
          <a:p>
            <a:pPr>
              <a:spcAft>
                <a:spcPts val="1200"/>
              </a:spcAft>
            </a:pPr>
            <a:r>
              <a:rPr lang="en-US" dirty="0"/>
              <a:t>F</a:t>
            </a:r>
            <a:r>
              <a:rPr lang="en-US" dirty="0" smtClean="0"/>
              <a:t>ounded </a:t>
            </a:r>
            <a:r>
              <a:rPr lang="en-US" dirty="0"/>
              <a:t>the Institute for Women and Technology and the Grace Hopper Celebration of Women in Computing. T</a:t>
            </a:r>
            <a:r>
              <a:rPr lang="en-US" dirty="0" smtClean="0"/>
              <a:t>aught </a:t>
            </a:r>
            <a:r>
              <a:rPr lang="en-US" dirty="0"/>
              <a:t>herself to program while working at a small insurance company. </a:t>
            </a:r>
            <a:r>
              <a:rPr lang="en-US" dirty="0" smtClean="0"/>
              <a:t>Awarded her </a:t>
            </a:r>
            <a:r>
              <a:rPr lang="en-US" dirty="0"/>
              <a:t>PhD in Computer Science by New York University in 1981</a:t>
            </a:r>
            <a:r>
              <a:rPr lang="en-US" dirty="0" smtClean="0"/>
              <a:t>.</a:t>
            </a:r>
          </a:p>
          <a:p>
            <a:pPr>
              <a:spcAft>
                <a:spcPts val="1200"/>
              </a:spcAft>
            </a:pPr>
            <a:r>
              <a:rPr lang="en-US" dirty="0"/>
              <a:t>Borg passionately believed in working for greater representation of technical women</a:t>
            </a:r>
            <a:r>
              <a:rPr lang="en-US" dirty="0" smtClean="0"/>
              <a:t>.</a:t>
            </a:r>
          </a:p>
          <a:p>
            <a:pPr>
              <a:spcAft>
                <a:spcPts val="1200"/>
              </a:spcAft>
            </a:pPr>
            <a:r>
              <a:rPr lang="en-US" dirty="0" smtClean="0"/>
              <a:t>Was one of two who founded </a:t>
            </a:r>
            <a:r>
              <a:rPr lang="en-US" dirty="0"/>
              <a:t>the Grace Hopper Celebration of Women in </a:t>
            </a:r>
            <a:r>
              <a:rPr lang="en-US" dirty="0" smtClean="0"/>
              <a:t>Computing</a:t>
            </a:r>
            <a:r>
              <a:rPr lang="en-US" dirty="0"/>
              <a:t>,</a:t>
            </a:r>
            <a:r>
              <a:rPr lang="en-US" dirty="0" smtClean="0"/>
              <a:t> a </a:t>
            </a:r>
            <a:r>
              <a:rPr lang="en-US" dirty="0"/>
              <a:t>conference by and for women computer scientists</a:t>
            </a:r>
          </a:p>
        </p:txBody>
      </p:sp>
      <p:pic>
        <p:nvPicPr>
          <p:cNvPr id="8" name="Picture Placeholder 7" descr="A person posing for the camera&#10;&#10;Description generated with very high confidence">
            <a:extLst>
              <a:ext uri="{FF2B5EF4-FFF2-40B4-BE49-F238E27FC236}">
                <a16:creationId xmlns="" xmlns:a16="http://schemas.microsoft.com/office/drawing/2014/main" id="{30978175-7BB9-46AC-8898-0D10D0719808}"/>
              </a:ext>
            </a:extLst>
          </p:cNvPr>
          <p:cNvPicPr>
            <a:picLocks noGrp="1" noChangeAspect="1"/>
          </p:cNvPicPr>
          <p:nvPr>
            <p:ph type="pic" sz="quarter" idx="13"/>
          </p:nvPr>
        </p:nvPicPr>
        <p:blipFill>
          <a:blip r:embed="rId2"/>
          <a:srcRect t="4817" b="4817"/>
          <a:stretch>
            <a:fillRect/>
          </a:stretch>
        </p:blipFill>
        <p:spPr/>
      </p:pic>
      <p:sp>
        <p:nvSpPr>
          <p:cNvPr id="4" name="Text Placeholder 3">
            <a:extLst>
              <a:ext uri="{FF2B5EF4-FFF2-40B4-BE49-F238E27FC236}">
                <a16:creationId xmlns="" xmlns:a16="http://schemas.microsoft.com/office/drawing/2014/main" id="{5F0C8121-738F-4674-914D-B3EE5ED89F54}"/>
              </a:ext>
            </a:extLst>
          </p:cNvPr>
          <p:cNvSpPr>
            <a:spLocks noGrp="1"/>
          </p:cNvSpPr>
          <p:nvPr>
            <p:ph type="body" sz="quarter" idx="14"/>
          </p:nvPr>
        </p:nvSpPr>
        <p:spPr/>
        <p:txBody>
          <a:bodyPr/>
          <a:lstStyle/>
          <a:p>
            <a:r>
              <a:rPr lang="en-US" sz="3000" dirty="0">
                <a:solidFill>
                  <a:srgbClr val="1F497D"/>
                </a:solidFill>
              </a:rPr>
              <a:t>1949 - 2003</a:t>
            </a:r>
          </a:p>
        </p:txBody>
      </p:sp>
    </p:spTree>
    <p:extLst>
      <p:ext uri="{BB962C8B-B14F-4D97-AF65-F5344CB8AC3E}">
        <p14:creationId xmlns:p14="http://schemas.microsoft.com/office/powerpoint/2010/main" val="4006978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BC9891-6751-47AC-8441-AE5A5C595301}"/>
              </a:ext>
            </a:extLst>
          </p:cNvPr>
          <p:cNvSpPr>
            <a:spLocks noGrp="1"/>
          </p:cNvSpPr>
          <p:nvPr>
            <p:ph type="title"/>
          </p:nvPr>
        </p:nvSpPr>
        <p:spPr/>
        <p:txBody>
          <a:bodyPr>
            <a:normAutofit/>
          </a:bodyPr>
          <a:lstStyle/>
          <a:p>
            <a:r>
              <a:rPr lang="en-US" dirty="0" err="1"/>
              <a:t>Radia</a:t>
            </a:r>
            <a:r>
              <a:rPr lang="en-US" dirty="0"/>
              <a:t> Perlman</a:t>
            </a:r>
          </a:p>
        </p:txBody>
      </p:sp>
      <p:sp>
        <p:nvSpPr>
          <p:cNvPr id="3" name="Text Placeholder 2">
            <a:extLst>
              <a:ext uri="{FF2B5EF4-FFF2-40B4-BE49-F238E27FC236}">
                <a16:creationId xmlns="" xmlns:a16="http://schemas.microsoft.com/office/drawing/2014/main" id="{7903E92E-7C10-4FDF-B7B0-BF5A5A7DC515}"/>
              </a:ext>
            </a:extLst>
          </p:cNvPr>
          <p:cNvSpPr>
            <a:spLocks noGrp="1"/>
          </p:cNvSpPr>
          <p:nvPr>
            <p:ph type="body" sz="half" idx="2"/>
          </p:nvPr>
        </p:nvSpPr>
        <p:spPr>
          <a:xfrm>
            <a:off x="6930775" y="1863803"/>
            <a:ext cx="4644001" cy="4388615"/>
          </a:xfrm>
        </p:spPr>
        <p:txBody>
          <a:bodyPr/>
          <a:lstStyle/>
          <a:p>
            <a:pPr>
              <a:spcAft>
                <a:spcPts val="1200"/>
              </a:spcAft>
            </a:pPr>
            <a:r>
              <a:rPr lang="en-US" sz="2000" dirty="0"/>
              <a:t>American computer programmer and network </a:t>
            </a:r>
            <a:r>
              <a:rPr lang="en-US" sz="2000" dirty="0" smtClean="0"/>
              <a:t>engineer</a:t>
            </a:r>
          </a:p>
          <a:p>
            <a:pPr>
              <a:spcAft>
                <a:spcPts val="1200"/>
              </a:spcAft>
            </a:pPr>
            <a:r>
              <a:rPr lang="en-US" sz="2000" dirty="0"/>
              <a:t>M</a:t>
            </a:r>
            <a:r>
              <a:rPr lang="en-US" sz="2000" dirty="0" smtClean="0"/>
              <a:t>ost </a:t>
            </a:r>
            <a:r>
              <a:rPr lang="en-US" sz="2000" dirty="0"/>
              <a:t>famous for her invention of the spanning-tree protocol (STP), which is fundamental to the operation of networks. </a:t>
            </a:r>
            <a:endParaRPr lang="en-US" sz="2000" dirty="0" smtClean="0"/>
          </a:p>
          <a:p>
            <a:pPr>
              <a:spcAft>
                <a:spcPts val="1200"/>
              </a:spcAft>
            </a:pPr>
            <a:r>
              <a:rPr lang="en-US" sz="2000" dirty="0" smtClean="0"/>
              <a:t>Has made </a:t>
            </a:r>
            <a:r>
              <a:rPr lang="en-US" sz="2000" dirty="0"/>
              <a:t>large contributions to many other areas of network design and standardization of routing protocols. </a:t>
            </a:r>
            <a:endParaRPr lang="en-US" sz="2000" dirty="0" smtClean="0"/>
          </a:p>
          <a:p>
            <a:pPr>
              <a:spcAft>
                <a:spcPts val="1200"/>
              </a:spcAft>
            </a:pPr>
            <a:r>
              <a:rPr lang="en-US" sz="2000" dirty="0" smtClean="0"/>
              <a:t>She </a:t>
            </a:r>
            <a:r>
              <a:rPr lang="en-US" sz="2000" dirty="0"/>
              <a:t>has worked for DEC (Digital Equipment Corporation) and now Dell EMC.</a:t>
            </a:r>
          </a:p>
          <a:p>
            <a:pPr marL="0" indent="0">
              <a:spcAft>
                <a:spcPts val="1200"/>
              </a:spcAft>
              <a:buNone/>
            </a:pPr>
            <a:endParaRPr lang="en-US" dirty="0"/>
          </a:p>
        </p:txBody>
      </p:sp>
      <p:pic>
        <p:nvPicPr>
          <p:cNvPr id="8" name="Picture Placeholder 7" descr="A person smiling for the camera&#10;&#10;Description generated with very high confidence">
            <a:extLst>
              <a:ext uri="{FF2B5EF4-FFF2-40B4-BE49-F238E27FC236}">
                <a16:creationId xmlns="" xmlns:a16="http://schemas.microsoft.com/office/drawing/2014/main" id="{F310108C-D339-4946-B7F3-231D43231D03}"/>
              </a:ext>
            </a:extLst>
          </p:cNvPr>
          <p:cNvPicPr>
            <a:picLocks noGrp="1" noChangeAspect="1"/>
          </p:cNvPicPr>
          <p:nvPr>
            <p:ph type="pic" sz="quarter" idx="13"/>
          </p:nvPr>
        </p:nvPicPr>
        <p:blipFill>
          <a:blip r:embed="rId3"/>
          <a:srcRect t="7097" b="7097"/>
          <a:stretch>
            <a:fillRect/>
          </a:stretch>
        </p:blipFill>
        <p:spPr/>
      </p:pic>
      <p:sp>
        <p:nvSpPr>
          <p:cNvPr id="4" name="Text Placeholder 3">
            <a:extLst>
              <a:ext uri="{FF2B5EF4-FFF2-40B4-BE49-F238E27FC236}">
                <a16:creationId xmlns="" xmlns:a16="http://schemas.microsoft.com/office/drawing/2014/main" id="{5F0C8121-738F-4674-914D-B3EE5ED89F54}"/>
              </a:ext>
            </a:extLst>
          </p:cNvPr>
          <p:cNvSpPr>
            <a:spLocks noGrp="1"/>
          </p:cNvSpPr>
          <p:nvPr>
            <p:ph type="body" sz="quarter" idx="14"/>
          </p:nvPr>
        </p:nvSpPr>
        <p:spPr/>
        <p:txBody>
          <a:bodyPr/>
          <a:lstStyle/>
          <a:p>
            <a:r>
              <a:rPr lang="en-US" sz="3000" dirty="0">
                <a:solidFill>
                  <a:srgbClr val="1F497D"/>
                </a:solidFill>
              </a:rPr>
              <a:t>1951 - </a:t>
            </a:r>
          </a:p>
        </p:txBody>
      </p:sp>
    </p:spTree>
    <p:extLst>
      <p:ext uri="{BB962C8B-B14F-4D97-AF65-F5344CB8AC3E}">
        <p14:creationId xmlns:p14="http://schemas.microsoft.com/office/powerpoint/2010/main" val="173615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9AF4B2-1DB7-414F-A4A4-4F72BEAFAFC9}"/>
              </a:ext>
            </a:extLst>
          </p:cNvPr>
          <p:cNvSpPr>
            <a:spLocks noGrp="1"/>
          </p:cNvSpPr>
          <p:nvPr>
            <p:ph type="title"/>
          </p:nvPr>
        </p:nvSpPr>
        <p:spPr/>
        <p:txBody>
          <a:bodyPr/>
          <a:lstStyle/>
          <a:p>
            <a:r>
              <a:rPr lang="en-US" dirty="0" err="1"/>
              <a:t>Shafi</a:t>
            </a:r>
            <a:r>
              <a:rPr lang="en-US" dirty="0"/>
              <a:t> Goldwasser</a:t>
            </a:r>
          </a:p>
        </p:txBody>
      </p:sp>
      <p:sp>
        <p:nvSpPr>
          <p:cNvPr id="4" name="Text Placeholder 3">
            <a:extLst>
              <a:ext uri="{FF2B5EF4-FFF2-40B4-BE49-F238E27FC236}">
                <a16:creationId xmlns="" xmlns:a16="http://schemas.microsoft.com/office/drawing/2014/main" id="{88A3B9A3-E4C7-4E87-9EAE-EBDC28D24C12}"/>
              </a:ext>
            </a:extLst>
          </p:cNvPr>
          <p:cNvSpPr>
            <a:spLocks noGrp="1"/>
          </p:cNvSpPr>
          <p:nvPr>
            <p:ph type="body" sz="half" idx="2"/>
          </p:nvPr>
        </p:nvSpPr>
        <p:spPr/>
        <p:txBody>
          <a:bodyPr/>
          <a:lstStyle/>
          <a:p>
            <a:pPr lvl="0">
              <a:lnSpc>
                <a:spcPct val="150000"/>
              </a:lnSpc>
            </a:pPr>
            <a:r>
              <a:rPr lang="en-US" sz="2000" dirty="0">
                <a:solidFill>
                  <a:prstClr val="white"/>
                </a:solidFill>
              </a:rPr>
              <a:t>American – Israeli computer scientist </a:t>
            </a:r>
          </a:p>
          <a:p>
            <a:pPr lvl="0">
              <a:lnSpc>
                <a:spcPct val="150000"/>
              </a:lnSpc>
            </a:pPr>
            <a:r>
              <a:rPr lang="en-US" sz="2000" dirty="0">
                <a:solidFill>
                  <a:prstClr val="white"/>
                </a:solidFill>
              </a:rPr>
              <a:t>Turing Award winner in 2012</a:t>
            </a:r>
          </a:p>
          <a:p>
            <a:pPr lvl="0">
              <a:lnSpc>
                <a:spcPct val="150000"/>
              </a:lnSpc>
            </a:pPr>
            <a:r>
              <a:rPr lang="en-US" sz="2000" dirty="0"/>
              <a:t>Professor at MIT and Weizmann Institute of Science, Israel</a:t>
            </a:r>
          </a:p>
          <a:p>
            <a:pPr lvl="0">
              <a:lnSpc>
                <a:spcPct val="150000"/>
              </a:lnSpc>
            </a:pPr>
            <a:r>
              <a:rPr lang="en-US" sz="2000" dirty="0"/>
              <a:t>Researches cryptography</a:t>
            </a:r>
          </a:p>
          <a:p>
            <a:pPr lvl="0">
              <a:lnSpc>
                <a:spcPct val="150000"/>
              </a:lnSpc>
            </a:pPr>
            <a:r>
              <a:rPr lang="en-US" sz="2000" dirty="0"/>
              <a:t>Co-inventor of probabilistic encryption and zero-knowledge proofs</a:t>
            </a:r>
          </a:p>
          <a:p>
            <a:pPr lvl="0">
              <a:lnSpc>
                <a:spcPct val="150000"/>
              </a:lnSpc>
            </a:pPr>
            <a:endParaRPr lang="en-US" sz="2000" dirty="0"/>
          </a:p>
          <a:p>
            <a:pPr lvl="0">
              <a:lnSpc>
                <a:spcPct val="150000"/>
              </a:lnSpc>
            </a:pPr>
            <a:endParaRPr lang="en-US" sz="2400" dirty="0">
              <a:solidFill>
                <a:prstClr val="white"/>
              </a:solidFill>
            </a:endParaRPr>
          </a:p>
          <a:p>
            <a:endParaRPr lang="en-US" dirty="0"/>
          </a:p>
        </p:txBody>
      </p:sp>
      <p:pic>
        <p:nvPicPr>
          <p:cNvPr id="5" name="Picture Placeholder 4" descr="A close up of a person&#10;&#10;Description generated with very high confidence">
            <a:extLst>
              <a:ext uri="{FF2B5EF4-FFF2-40B4-BE49-F238E27FC236}">
                <a16:creationId xmlns="" xmlns:a16="http://schemas.microsoft.com/office/drawing/2014/main" id="{4EC93BB1-6522-4B7E-AF06-BC3F7772B708}"/>
              </a:ext>
            </a:extLst>
          </p:cNvPr>
          <p:cNvPicPr>
            <a:picLocks noGrp="1" noChangeAspect="1"/>
          </p:cNvPicPr>
          <p:nvPr>
            <p:ph type="pic" sz="quarter" idx="13"/>
          </p:nvPr>
        </p:nvPicPr>
        <p:blipFill>
          <a:blip r:embed="rId3"/>
          <a:srcRect t="7361" b="7361"/>
          <a:stretch>
            <a:fillRect/>
          </a:stretch>
        </p:blipFill>
        <p:spPr/>
      </p:pic>
      <p:sp>
        <p:nvSpPr>
          <p:cNvPr id="33" name="Content Placeholder 32">
            <a:extLst>
              <a:ext uri="{FF2B5EF4-FFF2-40B4-BE49-F238E27FC236}">
                <a16:creationId xmlns="" xmlns:a16="http://schemas.microsoft.com/office/drawing/2014/main" id="{D952927E-AEC4-40FF-ABBD-2A3BE13F3061}"/>
              </a:ext>
            </a:extLst>
          </p:cNvPr>
          <p:cNvSpPr>
            <a:spLocks noGrp="1"/>
          </p:cNvSpPr>
          <p:nvPr>
            <p:ph sz="quarter" idx="15"/>
          </p:nvPr>
        </p:nvSpPr>
        <p:spPr/>
        <p:txBody>
          <a:bodyPr/>
          <a:lstStyle/>
          <a:p>
            <a:r>
              <a:rPr lang="en-US" sz="3000" dirty="0"/>
              <a:t>1958 - </a:t>
            </a:r>
          </a:p>
        </p:txBody>
      </p:sp>
    </p:spTree>
    <p:extLst>
      <p:ext uri="{BB962C8B-B14F-4D97-AF65-F5344CB8AC3E}">
        <p14:creationId xmlns:p14="http://schemas.microsoft.com/office/powerpoint/2010/main" val="240946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9AF4B2-1DB7-414F-A4A4-4F72BEAFAFC9}"/>
              </a:ext>
            </a:extLst>
          </p:cNvPr>
          <p:cNvSpPr>
            <a:spLocks noGrp="1"/>
          </p:cNvSpPr>
          <p:nvPr>
            <p:ph type="title"/>
          </p:nvPr>
        </p:nvSpPr>
        <p:spPr/>
        <p:txBody>
          <a:bodyPr/>
          <a:lstStyle/>
          <a:p>
            <a:r>
              <a:rPr lang="en-US" dirty="0"/>
              <a:t>Ellen Ochoa</a:t>
            </a:r>
          </a:p>
        </p:txBody>
      </p:sp>
      <p:sp>
        <p:nvSpPr>
          <p:cNvPr id="4" name="Text Placeholder 3">
            <a:extLst>
              <a:ext uri="{FF2B5EF4-FFF2-40B4-BE49-F238E27FC236}">
                <a16:creationId xmlns="" xmlns:a16="http://schemas.microsoft.com/office/drawing/2014/main" id="{88A3B9A3-E4C7-4E87-9EAE-EBDC28D24C12}"/>
              </a:ext>
            </a:extLst>
          </p:cNvPr>
          <p:cNvSpPr>
            <a:spLocks noGrp="1"/>
          </p:cNvSpPr>
          <p:nvPr>
            <p:ph type="body" sz="half" idx="2"/>
          </p:nvPr>
        </p:nvSpPr>
        <p:spPr/>
        <p:txBody>
          <a:bodyPr/>
          <a:lstStyle/>
          <a:p>
            <a:pPr lvl="0">
              <a:lnSpc>
                <a:spcPct val="150000"/>
              </a:lnSpc>
            </a:pPr>
            <a:r>
              <a:rPr lang="en-US" sz="2400" dirty="0">
                <a:solidFill>
                  <a:prstClr val="white"/>
                </a:solidFill>
              </a:rPr>
              <a:t>American engineer and computer scientist</a:t>
            </a:r>
          </a:p>
          <a:p>
            <a:pPr lvl="0">
              <a:lnSpc>
                <a:spcPct val="150000"/>
              </a:lnSpc>
            </a:pPr>
            <a:r>
              <a:rPr lang="en-US" sz="2400" dirty="0">
                <a:solidFill>
                  <a:prstClr val="white"/>
                </a:solidFill>
              </a:rPr>
              <a:t>First Hispanic woman in the world to go into space (1993)</a:t>
            </a:r>
          </a:p>
          <a:p>
            <a:pPr lvl="0">
              <a:lnSpc>
                <a:spcPct val="150000"/>
              </a:lnSpc>
            </a:pPr>
            <a:r>
              <a:rPr lang="en-US" sz="2400" dirty="0">
                <a:solidFill>
                  <a:prstClr val="white"/>
                </a:solidFill>
              </a:rPr>
              <a:t>Former Director of the Johnson Space Center</a:t>
            </a:r>
          </a:p>
          <a:p>
            <a:pPr lvl="0">
              <a:lnSpc>
                <a:spcPct val="150000"/>
              </a:lnSpc>
            </a:pPr>
            <a:r>
              <a:rPr lang="en-US" sz="2400" dirty="0">
                <a:solidFill>
                  <a:prstClr val="white"/>
                </a:solidFill>
              </a:rPr>
              <a:t>Four space flights and nearly 1000 hours in space</a:t>
            </a:r>
          </a:p>
          <a:p>
            <a:pPr lvl="0">
              <a:lnSpc>
                <a:spcPct val="150000"/>
              </a:lnSpc>
            </a:pPr>
            <a:endParaRPr lang="en-US" sz="2400" dirty="0">
              <a:solidFill>
                <a:prstClr val="white"/>
              </a:solidFill>
            </a:endParaRPr>
          </a:p>
          <a:p>
            <a:endParaRPr lang="en-US" dirty="0"/>
          </a:p>
        </p:txBody>
      </p:sp>
      <p:pic>
        <p:nvPicPr>
          <p:cNvPr id="5" name="Picture Placeholder 4" descr="A picture containing person, orange, man&#10;&#10;Description generated with high confidence">
            <a:extLst>
              <a:ext uri="{FF2B5EF4-FFF2-40B4-BE49-F238E27FC236}">
                <a16:creationId xmlns="" xmlns:a16="http://schemas.microsoft.com/office/drawing/2014/main" id="{559F08E3-3502-4E1F-9076-7B7C0D953E83}"/>
              </a:ext>
            </a:extLst>
          </p:cNvPr>
          <p:cNvPicPr>
            <a:picLocks noGrp="1" noChangeAspect="1"/>
          </p:cNvPicPr>
          <p:nvPr>
            <p:ph type="pic" sz="quarter" idx="13"/>
          </p:nvPr>
        </p:nvPicPr>
        <p:blipFill>
          <a:blip r:embed="rId2"/>
          <a:srcRect t="9067" b="9067"/>
          <a:stretch>
            <a:fillRect/>
          </a:stretch>
        </p:blipFill>
        <p:spPr/>
      </p:pic>
      <p:sp>
        <p:nvSpPr>
          <p:cNvPr id="33" name="Content Placeholder 32">
            <a:extLst>
              <a:ext uri="{FF2B5EF4-FFF2-40B4-BE49-F238E27FC236}">
                <a16:creationId xmlns="" xmlns:a16="http://schemas.microsoft.com/office/drawing/2014/main" id="{D952927E-AEC4-40FF-ABBD-2A3BE13F3061}"/>
              </a:ext>
            </a:extLst>
          </p:cNvPr>
          <p:cNvSpPr>
            <a:spLocks noGrp="1"/>
          </p:cNvSpPr>
          <p:nvPr>
            <p:ph sz="quarter" idx="15"/>
          </p:nvPr>
        </p:nvSpPr>
        <p:spPr/>
        <p:txBody>
          <a:bodyPr/>
          <a:lstStyle/>
          <a:p>
            <a:r>
              <a:rPr lang="en-US" sz="3000" dirty="0"/>
              <a:t>1958 - </a:t>
            </a:r>
          </a:p>
        </p:txBody>
      </p:sp>
    </p:spTree>
    <p:extLst>
      <p:ext uri="{BB962C8B-B14F-4D97-AF65-F5344CB8AC3E}">
        <p14:creationId xmlns:p14="http://schemas.microsoft.com/office/powerpoint/2010/main" val="3442823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BC9891-6751-47AC-8441-AE5A5C595301}"/>
              </a:ext>
            </a:extLst>
          </p:cNvPr>
          <p:cNvSpPr>
            <a:spLocks noGrp="1"/>
          </p:cNvSpPr>
          <p:nvPr>
            <p:ph type="title"/>
          </p:nvPr>
        </p:nvSpPr>
        <p:spPr/>
        <p:txBody>
          <a:bodyPr>
            <a:normAutofit/>
          </a:bodyPr>
          <a:lstStyle/>
          <a:p>
            <a:r>
              <a:rPr lang="en-US" dirty="0"/>
              <a:t>Helen Greiner</a:t>
            </a:r>
          </a:p>
        </p:txBody>
      </p:sp>
      <p:sp>
        <p:nvSpPr>
          <p:cNvPr id="3" name="Text Placeholder 2">
            <a:extLst>
              <a:ext uri="{FF2B5EF4-FFF2-40B4-BE49-F238E27FC236}">
                <a16:creationId xmlns="" xmlns:a16="http://schemas.microsoft.com/office/drawing/2014/main" id="{7903E92E-7C10-4FDF-B7B0-BF5A5A7DC515}"/>
              </a:ext>
            </a:extLst>
          </p:cNvPr>
          <p:cNvSpPr>
            <a:spLocks noGrp="1"/>
          </p:cNvSpPr>
          <p:nvPr>
            <p:ph type="body" sz="half" idx="2"/>
          </p:nvPr>
        </p:nvSpPr>
        <p:spPr/>
        <p:txBody>
          <a:bodyPr/>
          <a:lstStyle/>
          <a:p>
            <a:pPr>
              <a:spcAft>
                <a:spcPts val="1200"/>
              </a:spcAft>
            </a:pPr>
            <a:r>
              <a:rPr lang="en-US" sz="2000" dirty="0"/>
              <a:t>Co-founder of iRobot and helped to invent the Roomba. </a:t>
            </a:r>
            <a:endParaRPr lang="en-US" sz="2000" dirty="0" smtClean="0"/>
          </a:p>
          <a:p>
            <a:pPr>
              <a:spcAft>
                <a:spcPts val="1200"/>
              </a:spcAft>
            </a:pPr>
            <a:r>
              <a:rPr lang="en-US" sz="2000" dirty="0" smtClean="0"/>
              <a:t>Former </a:t>
            </a:r>
            <a:r>
              <a:rPr lang="en-US" sz="2000" dirty="0"/>
              <a:t>CTO of </a:t>
            </a:r>
            <a:r>
              <a:rPr lang="en-US" sz="2000" dirty="0" err="1"/>
              <a:t>CyPhyWorks</a:t>
            </a:r>
            <a:r>
              <a:rPr lang="en-US" sz="2000" dirty="0"/>
              <a:t>, a start-up company specializing in small multi-rotor drones for the consumer, commercial and military markets. </a:t>
            </a:r>
            <a:endParaRPr lang="en-US" sz="2000" dirty="0" smtClean="0"/>
          </a:p>
          <a:p>
            <a:pPr>
              <a:spcAft>
                <a:spcPts val="1200"/>
              </a:spcAft>
            </a:pPr>
            <a:r>
              <a:rPr lang="en-US" sz="2000" dirty="0" smtClean="0"/>
              <a:t>Has worked </a:t>
            </a:r>
            <a:r>
              <a:rPr lang="en-US" sz="2000" dirty="0"/>
              <a:t>at NASA's Jet Propulsion Laboratory and the MIT Artificial </a:t>
            </a:r>
            <a:r>
              <a:rPr lang="en-US" sz="2000" dirty="0" smtClean="0"/>
              <a:t>Intelligence </a:t>
            </a:r>
            <a:r>
              <a:rPr lang="en-US" sz="2000" dirty="0"/>
              <a:t>Laboratory. </a:t>
            </a:r>
            <a:endParaRPr lang="en-US" sz="2000" dirty="0" smtClean="0"/>
          </a:p>
          <a:p>
            <a:pPr>
              <a:spcAft>
                <a:spcPts val="1200"/>
              </a:spcAft>
            </a:pPr>
            <a:r>
              <a:rPr lang="en-US" sz="2000" dirty="0"/>
              <a:t>S</a:t>
            </a:r>
            <a:r>
              <a:rPr lang="en-US" sz="2000" dirty="0" smtClean="0"/>
              <a:t>he currently works </a:t>
            </a:r>
            <a:r>
              <a:rPr lang="en-US" sz="2000" dirty="0"/>
              <a:t>as an advisor to the United States </a:t>
            </a:r>
            <a:r>
              <a:rPr lang="en-US" sz="2000" dirty="0" smtClean="0"/>
              <a:t>Army.</a:t>
            </a:r>
            <a:endParaRPr lang="en-US" sz="2000" dirty="0"/>
          </a:p>
        </p:txBody>
      </p:sp>
      <p:pic>
        <p:nvPicPr>
          <p:cNvPr id="6" name="Picture Placeholder 5" descr="A picture containing person, indoor, man, holding&#10;&#10;Description generated with very high confidence">
            <a:extLst>
              <a:ext uri="{FF2B5EF4-FFF2-40B4-BE49-F238E27FC236}">
                <a16:creationId xmlns="" xmlns:a16="http://schemas.microsoft.com/office/drawing/2014/main" id="{66C846B8-8CAD-4403-BCA8-DB85A88750EC}"/>
              </a:ext>
            </a:extLst>
          </p:cNvPr>
          <p:cNvPicPr>
            <a:picLocks noGrp="1" noChangeAspect="1"/>
          </p:cNvPicPr>
          <p:nvPr>
            <p:ph type="pic" sz="quarter" idx="13"/>
          </p:nvPr>
        </p:nvPicPr>
        <p:blipFill>
          <a:blip r:embed="rId2"/>
          <a:srcRect l="13313" r="13313"/>
          <a:stretch>
            <a:fillRect/>
          </a:stretch>
        </p:blipFill>
        <p:spPr/>
      </p:pic>
      <p:sp>
        <p:nvSpPr>
          <p:cNvPr id="4" name="Text Placeholder 3">
            <a:extLst>
              <a:ext uri="{FF2B5EF4-FFF2-40B4-BE49-F238E27FC236}">
                <a16:creationId xmlns="" xmlns:a16="http://schemas.microsoft.com/office/drawing/2014/main" id="{5F0C8121-738F-4674-914D-B3EE5ED89F54}"/>
              </a:ext>
            </a:extLst>
          </p:cNvPr>
          <p:cNvSpPr>
            <a:spLocks noGrp="1"/>
          </p:cNvSpPr>
          <p:nvPr>
            <p:ph type="body" sz="quarter" idx="14"/>
          </p:nvPr>
        </p:nvSpPr>
        <p:spPr/>
        <p:txBody>
          <a:bodyPr/>
          <a:lstStyle/>
          <a:p>
            <a:r>
              <a:rPr lang="en-US" sz="3000" dirty="0">
                <a:solidFill>
                  <a:srgbClr val="1F497D"/>
                </a:solidFill>
              </a:rPr>
              <a:t>1967 - </a:t>
            </a:r>
          </a:p>
        </p:txBody>
      </p:sp>
    </p:spTree>
    <p:extLst>
      <p:ext uri="{BB962C8B-B14F-4D97-AF65-F5344CB8AC3E}">
        <p14:creationId xmlns:p14="http://schemas.microsoft.com/office/powerpoint/2010/main" val="4034709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BC9891-6751-47AC-8441-AE5A5C595301}"/>
              </a:ext>
            </a:extLst>
          </p:cNvPr>
          <p:cNvSpPr>
            <a:spLocks noGrp="1"/>
          </p:cNvSpPr>
          <p:nvPr>
            <p:ph type="title"/>
          </p:nvPr>
        </p:nvSpPr>
        <p:spPr/>
        <p:txBody>
          <a:bodyPr>
            <a:normAutofit/>
          </a:bodyPr>
          <a:lstStyle/>
          <a:p>
            <a:r>
              <a:rPr lang="en-US" dirty="0"/>
              <a:t>Daphne Koller</a:t>
            </a:r>
          </a:p>
        </p:txBody>
      </p:sp>
      <p:sp>
        <p:nvSpPr>
          <p:cNvPr id="3" name="Text Placeholder 2">
            <a:extLst>
              <a:ext uri="{FF2B5EF4-FFF2-40B4-BE49-F238E27FC236}">
                <a16:creationId xmlns="" xmlns:a16="http://schemas.microsoft.com/office/drawing/2014/main" id="{7903E92E-7C10-4FDF-B7B0-BF5A5A7DC515}"/>
              </a:ext>
            </a:extLst>
          </p:cNvPr>
          <p:cNvSpPr>
            <a:spLocks noGrp="1"/>
          </p:cNvSpPr>
          <p:nvPr>
            <p:ph type="body" sz="half" idx="2"/>
          </p:nvPr>
        </p:nvSpPr>
        <p:spPr>
          <a:xfrm>
            <a:off x="6930775" y="1966451"/>
            <a:ext cx="4644001" cy="4388615"/>
          </a:xfrm>
        </p:spPr>
        <p:txBody>
          <a:bodyPr/>
          <a:lstStyle/>
          <a:p>
            <a:pPr>
              <a:spcAft>
                <a:spcPts val="1200"/>
              </a:spcAft>
            </a:pPr>
            <a:r>
              <a:rPr lang="en-US" dirty="0"/>
              <a:t>An Israeli-American Professor in the Department of Computer Science at Stanford </a:t>
            </a:r>
            <a:r>
              <a:rPr lang="en-US" dirty="0" smtClean="0"/>
              <a:t>University.</a:t>
            </a:r>
          </a:p>
          <a:p>
            <a:pPr>
              <a:spcAft>
                <a:spcPts val="1200"/>
              </a:spcAft>
            </a:pPr>
            <a:r>
              <a:rPr lang="en-US" smtClean="0"/>
              <a:t>One </a:t>
            </a:r>
            <a:r>
              <a:rPr lang="en-US" dirty="0"/>
              <a:t>of the founders of Coursera, an online education platform. </a:t>
            </a:r>
            <a:endParaRPr lang="en-US" dirty="0" smtClean="0"/>
          </a:p>
          <a:p>
            <a:pPr>
              <a:spcAft>
                <a:spcPts val="1200"/>
              </a:spcAft>
            </a:pPr>
            <a:r>
              <a:rPr lang="en-US" dirty="0" smtClean="0"/>
              <a:t>Her general </a:t>
            </a:r>
            <a:r>
              <a:rPr lang="en-US" dirty="0"/>
              <a:t>research area is artificial intelligence and its applications in the biomedical sciences. </a:t>
            </a:r>
          </a:p>
          <a:p>
            <a:pPr>
              <a:spcAft>
                <a:spcPts val="1200"/>
              </a:spcAft>
            </a:pPr>
            <a:r>
              <a:rPr lang="en-US" dirty="0" smtClean="0"/>
              <a:t>One of three woman who developed </a:t>
            </a:r>
            <a:r>
              <a:rPr lang="en-US" dirty="0" err="1"/>
              <a:t>PhysiScore</a:t>
            </a:r>
            <a:r>
              <a:rPr lang="en-US" dirty="0"/>
              <a:t>, which uses various data elements to predict whether premature babies are likely to have health issues.</a:t>
            </a:r>
          </a:p>
        </p:txBody>
      </p:sp>
      <p:pic>
        <p:nvPicPr>
          <p:cNvPr id="6" name="Picture Placeholder 5" descr="A person smiling for the camera&#10;&#10;Description generated with very high confidence">
            <a:extLst>
              <a:ext uri="{FF2B5EF4-FFF2-40B4-BE49-F238E27FC236}">
                <a16:creationId xmlns="" xmlns:a16="http://schemas.microsoft.com/office/drawing/2014/main" id="{BE4DD7B4-1BD0-48CA-8EF7-E8D64F587B2F}"/>
              </a:ext>
            </a:extLst>
          </p:cNvPr>
          <p:cNvPicPr>
            <a:picLocks noGrp="1" noChangeAspect="1"/>
          </p:cNvPicPr>
          <p:nvPr>
            <p:ph type="pic" sz="quarter" idx="13"/>
          </p:nvPr>
        </p:nvPicPr>
        <p:blipFill>
          <a:blip r:embed="rId3"/>
          <a:srcRect t="6204" b="6204"/>
          <a:stretch>
            <a:fillRect/>
          </a:stretch>
        </p:blipFill>
        <p:spPr/>
      </p:pic>
      <p:sp>
        <p:nvSpPr>
          <p:cNvPr id="4" name="Text Placeholder 3">
            <a:extLst>
              <a:ext uri="{FF2B5EF4-FFF2-40B4-BE49-F238E27FC236}">
                <a16:creationId xmlns="" xmlns:a16="http://schemas.microsoft.com/office/drawing/2014/main" id="{5F0C8121-738F-4674-914D-B3EE5ED89F54}"/>
              </a:ext>
            </a:extLst>
          </p:cNvPr>
          <p:cNvSpPr>
            <a:spLocks noGrp="1"/>
          </p:cNvSpPr>
          <p:nvPr>
            <p:ph type="body" sz="quarter" idx="14"/>
          </p:nvPr>
        </p:nvSpPr>
        <p:spPr/>
        <p:txBody>
          <a:bodyPr/>
          <a:lstStyle/>
          <a:p>
            <a:r>
              <a:rPr lang="en-US" sz="3000" dirty="0">
                <a:solidFill>
                  <a:srgbClr val="1F497D"/>
                </a:solidFill>
              </a:rPr>
              <a:t>1968 - </a:t>
            </a:r>
          </a:p>
        </p:txBody>
      </p:sp>
    </p:spTree>
    <p:extLst>
      <p:ext uri="{BB962C8B-B14F-4D97-AF65-F5344CB8AC3E}">
        <p14:creationId xmlns:p14="http://schemas.microsoft.com/office/powerpoint/2010/main" val="25387607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Reflection</a:t>
            </a:r>
            <a:endParaRPr lang="en-US" dirty="0"/>
          </a:p>
        </p:txBody>
      </p:sp>
      <p:sp>
        <p:nvSpPr>
          <p:cNvPr id="4" name="Title 1"/>
          <p:cNvSpPr txBox="1">
            <a:spLocks/>
          </p:cNvSpPr>
          <p:nvPr/>
        </p:nvSpPr>
        <p:spPr>
          <a:xfrm>
            <a:off x="1397977" y="1625600"/>
            <a:ext cx="9504485" cy="4934857"/>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800" kern="1200" baseline="0">
                <a:solidFill>
                  <a:schemeClr val="tx2"/>
                </a:solidFill>
                <a:latin typeface="+mj-lt"/>
                <a:ea typeface="+mj-ea"/>
                <a:cs typeface="+mj-cs"/>
              </a:defRPr>
            </a:lvl1pPr>
          </a:lstStyle>
          <a:p>
            <a:r>
              <a:rPr lang="en-US" sz="4000" u="sng" dirty="0" smtClean="0"/>
              <a:t>Think</a:t>
            </a:r>
            <a:r>
              <a:rPr lang="en-US" sz="4000" dirty="0" smtClean="0"/>
              <a:t>:  Which woman inspired you the most? Why? </a:t>
            </a:r>
          </a:p>
          <a:p>
            <a:r>
              <a:rPr lang="en-US" sz="4000" dirty="0" smtClean="0"/>
              <a:t/>
            </a:r>
            <a:br>
              <a:rPr lang="en-US" sz="4000" dirty="0" smtClean="0"/>
            </a:br>
            <a:r>
              <a:rPr lang="en-US" sz="4000" u="sng" dirty="0" smtClean="0"/>
              <a:t>Pair</a:t>
            </a:r>
            <a:r>
              <a:rPr lang="en-US" sz="4000" dirty="0" smtClean="0"/>
              <a:t>: Make a circle with your “sticker team” and share your responses.</a:t>
            </a:r>
            <a:br>
              <a:rPr lang="en-US" sz="4000" dirty="0" smtClean="0"/>
            </a:br>
            <a:r>
              <a:rPr lang="en-US" sz="4000" dirty="0" smtClean="0"/>
              <a:t/>
            </a:r>
            <a:br>
              <a:rPr lang="en-US" sz="4000" dirty="0" smtClean="0"/>
            </a:br>
            <a:r>
              <a:rPr lang="en-US" sz="4000" u="sng" dirty="0" smtClean="0"/>
              <a:t>Share</a:t>
            </a:r>
            <a:r>
              <a:rPr lang="en-US" sz="4000" dirty="0" smtClean="0"/>
              <a:t>:  Share with the group one of the women your group discussed.</a:t>
            </a:r>
            <a:br>
              <a:rPr lang="en-US" sz="4000" dirty="0" smtClean="0"/>
            </a:br>
            <a:endParaRPr lang="en-US" sz="4000" dirty="0"/>
          </a:p>
        </p:txBody>
      </p:sp>
    </p:spTree>
    <p:extLst>
      <p:ext uri="{BB962C8B-B14F-4D97-AF65-F5344CB8AC3E}">
        <p14:creationId xmlns:p14="http://schemas.microsoft.com/office/powerpoint/2010/main" val="1530686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A187F3-6B4A-40F1-BCC1-2E7D4A05E81D}"/>
              </a:ext>
            </a:extLst>
          </p:cNvPr>
          <p:cNvSpPr>
            <a:spLocks noGrp="1"/>
          </p:cNvSpPr>
          <p:nvPr>
            <p:ph type="title"/>
          </p:nvPr>
        </p:nvSpPr>
        <p:spPr/>
        <p:txBody>
          <a:bodyPr/>
          <a:lstStyle/>
          <a:p>
            <a:r>
              <a:rPr lang="en-US" cap="none" dirty="0"/>
              <a:t>Puzzle Time</a:t>
            </a:r>
          </a:p>
        </p:txBody>
      </p:sp>
    </p:spTree>
    <p:extLst>
      <p:ext uri="{BB962C8B-B14F-4D97-AF65-F5344CB8AC3E}">
        <p14:creationId xmlns:p14="http://schemas.microsoft.com/office/powerpoint/2010/main" val="3294778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Warm-up</a:t>
            </a:r>
            <a:endParaRPr lang="en-US" dirty="0"/>
          </a:p>
        </p:txBody>
      </p:sp>
      <p:sp>
        <p:nvSpPr>
          <p:cNvPr id="4" name="Title 1"/>
          <p:cNvSpPr txBox="1">
            <a:spLocks/>
          </p:cNvSpPr>
          <p:nvPr/>
        </p:nvSpPr>
        <p:spPr>
          <a:xfrm>
            <a:off x="1397977" y="1625600"/>
            <a:ext cx="9504485" cy="4934857"/>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800" kern="1200" baseline="0">
                <a:solidFill>
                  <a:schemeClr val="tx2"/>
                </a:solidFill>
                <a:latin typeface="+mj-lt"/>
                <a:ea typeface="+mj-ea"/>
                <a:cs typeface="+mj-cs"/>
              </a:defRPr>
            </a:lvl1pPr>
          </a:lstStyle>
          <a:p>
            <a:r>
              <a:rPr lang="en-US" sz="4000" u="sng" dirty="0" smtClean="0"/>
              <a:t>Think</a:t>
            </a:r>
            <a:r>
              <a:rPr lang="en-US" sz="4000" dirty="0" smtClean="0"/>
              <a:t>:  Write down some influential women in history. Why are they influential?</a:t>
            </a:r>
            <a:br>
              <a:rPr lang="en-US" sz="4000" dirty="0" smtClean="0"/>
            </a:br>
            <a:r>
              <a:rPr lang="en-US" sz="4000" dirty="0" smtClean="0"/>
              <a:t/>
            </a:r>
            <a:br>
              <a:rPr lang="en-US" sz="4000" dirty="0" smtClean="0"/>
            </a:br>
            <a:r>
              <a:rPr lang="en-US" sz="4000" u="sng" dirty="0" smtClean="0"/>
              <a:t>Pair</a:t>
            </a:r>
            <a:r>
              <a:rPr lang="en-US" sz="4000" dirty="0" smtClean="0"/>
              <a:t>: Make a circle with your “sticker team” and share your responses.</a:t>
            </a:r>
            <a:br>
              <a:rPr lang="en-US" sz="4000" dirty="0" smtClean="0"/>
            </a:br>
            <a:r>
              <a:rPr lang="en-US" sz="4000" dirty="0" smtClean="0"/>
              <a:t/>
            </a:r>
            <a:br>
              <a:rPr lang="en-US" sz="4000" dirty="0" smtClean="0"/>
            </a:br>
            <a:r>
              <a:rPr lang="en-US" sz="4000" u="sng" dirty="0" smtClean="0"/>
              <a:t>Share</a:t>
            </a:r>
            <a:r>
              <a:rPr lang="en-US" sz="4000" dirty="0" smtClean="0"/>
              <a:t>:  Share with the group one of the women your group discussed.</a:t>
            </a:r>
            <a:br>
              <a:rPr lang="en-US" sz="4000" dirty="0" smtClean="0"/>
            </a:br>
            <a:endParaRPr lang="en-US" sz="4000" dirty="0"/>
          </a:p>
        </p:txBody>
      </p:sp>
    </p:spTree>
    <p:extLst>
      <p:ext uri="{BB962C8B-B14F-4D97-AF65-F5344CB8AC3E}">
        <p14:creationId xmlns:p14="http://schemas.microsoft.com/office/powerpoint/2010/main" val="1452630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9AF4B2-1DB7-414F-A4A4-4F72BEAFAFC9}"/>
              </a:ext>
            </a:extLst>
          </p:cNvPr>
          <p:cNvSpPr>
            <a:spLocks noGrp="1"/>
          </p:cNvSpPr>
          <p:nvPr>
            <p:ph type="title"/>
          </p:nvPr>
        </p:nvSpPr>
        <p:spPr/>
        <p:txBody>
          <a:bodyPr/>
          <a:lstStyle/>
          <a:p>
            <a:r>
              <a:rPr lang="en-US" dirty="0"/>
              <a:t>Ada Lovelace</a:t>
            </a:r>
          </a:p>
        </p:txBody>
      </p:sp>
      <p:sp>
        <p:nvSpPr>
          <p:cNvPr id="4" name="Text Placeholder 3">
            <a:extLst>
              <a:ext uri="{FF2B5EF4-FFF2-40B4-BE49-F238E27FC236}">
                <a16:creationId xmlns="" xmlns:a16="http://schemas.microsoft.com/office/drawing/2014/main" id="{88A3B9A3-E4C7-4E87-9EAE-EBDC28D24C12}"/>
              </a:ext>
            </a:extLst>
          </p:cNvPr>
          <p:cNvSpPr>
            <a:spLocks noGrp="1"/>
          </p:cNvSpPr>
          <p:nvPr>
            <p:ph type="body" sz="half" idx="2"/>
          </p:nvPr>
        </p:nvSpPr>
        <p:spPr/>
        <p:txBody>
          <a:bodyPr/>
          <a:lstStyle/>
          <a:p>
            <a:pPr>
              <a:lnSpc>
                <a:spcPct val="150000"/>
              </a:lnSpc>
            </a:pPr>
            <a:r>
              <a:rPr lang="en-US" sz="2400" dirty="0"/>
              <a:t>English mathematician</a:t>
            </a:r>
          </a:p>
          <a:p>
            <a:pPr>
              <a:lnSpc>
                <a:spcPct val="150000"/>
              </a:lnSpc>
            </a:pPr>
            <a:r>
              <a:rPr lang="en-US" sz="2400" dirty="0"/>
              <a:t>Only child of poet Lord Byron</a:t>
            </a:r>
          </a:p>
          <a:p>
            <a:pPr>
              <a:lnSpc>
                <a:spcPct val="150000"/>
              </a:lnSpc>
            </a:pPr>
            <a:r>
              <a:rPr lang="en-US" sz="2400" dirty="0"/>
              <a:t>Considered 1st computer programmer</a:t>
            </a:r>
          </a:p>
          <a:p>
            <a:pPr>
              <a:lnSpc>
                <a:spcPct val="150000"/>
              </a:lnSpc>
              <a:spcAft>
                <a:spcPts val="0"/>
              </a:spcAft>
            </a:pPr>
            <a:r>
              <a:rPr lang="en-US" sz="2400" dirty="0"/>
              <a:t>Programmed on Charles Babbage's Analytical Engine</a:t>
            </a:r>
          </a:p>
          <a:p>
            <a:pPr>
              <a:lnSpc>
                <a:spcPct val="150000"/>
              </a:lnSpc>
              <a:spcAft>
                <a:spcPts val="0"/>
              </a:spcAft>
            </a:pPr>
            <a:r>
              <a:rPr lang="en-US" sz="2400" dirty="0"/>
              <a:t>First person to publish an algorithm</a:t>
            </a:r>
          </a:p>
          <a:p>
            <a:endParaRPr lang="en-US" sz="2400" dirty="0"/>
          </a:p>
          <a:p>
            <a:endParaRPr lang="en-US" sz="2000" dirty="0"/>
          </a:p>
          <a:p>
            <a:endParaRPr lang="en-US" dirty="0"/>
          </a:p>
          <a:p>
            <a:endParaRPr lang="en-US" dirty="0"/>
          </a:p>
        </p:txBody>
      </p:sp>
      <p:sp>
        <p:nvSpPr>
          <p:cNvPr id="33" name="Content Placeholder 32">
            <a:extLst>
              <a:ext uri="{FF2B5EF4-FFF2-40B4-BE49-F238E27FC236}">
                <a16:creationId xmlns="" xmlns:a16="http://schemas.microsoft.com/office/drawing/2014/main" id="{D952927E-AEC4-40FF-ABBD-2A3BE13F3061}"/>
              </a:ext>
            </a:extLst>
          </p:cNvPr>
          <p:cNvSpPr>
            <a:spLocks noGrp="1"/>
          </p:cNvSpPr>
          <p:nvPr>
            <p:ph sz="quarter" idx="15"/>
          </p:nvPr>
        </p:nvSpPr>
        <p:spPr/>
        <p:txBody>
          <a:bodyPr/>
          <a:lstStyle/>
          <a:p>
            <a:r>
              <a:rPr lang="en-US" sz="3000" dirty="0"/>
              <a:t>1815 - 1852</a:t>
            </a:r>
          </a:p>
        </p:txBody>
      </p:sp>
      <p:sp>
        <p:nvSpPr>
          <p:cNvPr id="5" name="TextBox 4">
            <a:extLst>
              <a:ext uri="{FF2B5EF4-FFF2-40B4-BE49-F238E27FC236}">
                <a16:creationId xmlns="" xmlns:a16="http://schemas.microsoft.com/office/drawing/2014/main" id="{5CE022FF-98D7-4B17-A01B-482E02DEC239}"/>
              </a:ext>
            </a:extLst>
          </p:cNvPr>
          <p:cNvSpPr txBox="1"/>
          <p:nvPr/>
        </p:nvSpPr>
        <p:spPr>
          <a:xfrm>
            <a:off x="9159240" y="6568440"/>
            <a:ext cx="2926080" cy="261610"/>
          </a:xfrm>
          <a:prstGeom prst="rect">
            <a:avLst/>
          </a:prstGeom>
          <a:noFill/>
        </p:spPr>
        <p:txBody>
          <a:bodyPr wrap="square" rtlCol="0">
            <a:spAutoFit/>
          </a:bodyPr>
          <a:lstStyle/>
          <a:p>
            <a:r>
              <a:rPr lang="en-US" sz="1100" dirty="0"/>
              <a:t>Photo: </a:t>
            </a:r>
            <a:r>
              <a:rPr lang="en-US" sz="1100" dirty="0" err="1">
                <a:hlinkClick r:id="rId3"/>
              </a:rPr>
              <a:t>Metaweb</a:t>
            </a:r>
            <a:r>
              <a:rPr lang="en-US" sz="1100" dirty="0">
                <a:hlinkClick r:id="rId3"/>
              </a:rPr>
              <a:t> (FB)</a:t>
            </a:r>
            <a:r>
              <a:rPr lang="en-US" sz="1100" dirty="0"/>
              <a:t>/Public domain</a:t>
            </a:r>
          </a:p>
        </p:txBody>
      </p:sp>
      <p:pic>
        <p:nvPicPr>
          <p:cNvPr id="9" name="Picture Placeholder 8" descr="A person wearing a costume&#10;&#10;Description generated with very high confidence">
            <a:extLst>
              <a:ext uri="{FF2B5EF4-FFF2-40B4-BE49-F238E27FC236}">
                <a16:creationId xmlns="" xmlns:a16="http://schemas.microsoft.com/office/drawing/2014/main" id="{24B1C4F8-C462-410D-90F0-CA342731FDAC}"/>
              </a:ext>
            </a:extLst>
          </p:cNvPr>
          <p:cNvPicPr>
            <a:picLocks noGrp="1" noChangeAspect="1"/>
          </p:cNvPicPr>
          <p:nvPr>
            <p:ph type="pic" sz="quarter" idx="13"/>
          </p:nvPr>
        </p:nvPicPr>
        <p:blipFill>
          <a:blip r:embed="rId4"/>
          <a:srcRect t="12799" b="12799"/>
          <a:stretch>
            <a:fillRect/>
          </a:stretch>
        </p:blipFill>
        <p:spPr/>
      </p:pic>
    </p:spTree>
    <p:extLst>
      <p:ext uri="{BB962C8B-B14F-4D97-AF65-F5344CB8AC3E}">
        <p14:creationId xmlns:p14="http://schemas.microsoft.com/office/powerpoint/2010/main" val="3232691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9AF4B2-1DB7-414F-A4A4-4F72BEAFAFC9}"/>
              </a:ext>
            </a:extLst>
          </p:cNvPr>
          <p:cNvSpPr>
            <a:spLocks noGrp="1"/>
          </p:cNvSpPr>
          <p:nvPr>
            <p:ph type="title"/>
          </p:nvPr>
        </p:nvSpPr>
        <p:spPr/>
        <p:txBody>
          <a:bodyPr/>
          <a:lstStyle/>
          <a:p>
            <a:r>
              <a:rPr lang="en-US" dirty="0"/>
              <a:t>Grace Hopper</a:t>
            </a:r>
          </a:p>
        </p:txBody>
      </p:sp>
      <p:sp>
        <p:nvSpPr>
          <p:cNvPr id="4" name="Text Placeholder 3">
            <a:extLst>
              <a:ext uri="{FF2B5EF4-FFF2-40B4-BE49-F238E27FC236}">
                <a16:creationId xmlns="" xmlns:a16="http://schemas.microsoft.com/office/drawing/2014/main" id="{88A3B9A3-E4C7-4E87-9EAE-EBDC28D24C12}"/>
              </a:ext>
            </a:extLst>
          </p:cNvPr>
          <p:cNvSpPr>
            <a:spLocks noGrp="1"/>
          </p:cNvSpPr>
          <p:nvPr>
            <p:ph type="body" sz="half" idx="2"/>
          </p:nvPr>
        </p:nvSpPr>
        <p:spPr/>
        <p:txBody>
          <a:bodyPr/>
          <a:lstStyle/>
          <a:p>
            <a:pPr lvl="0">
              <a:lnSpc>
                <a:spcPct val="150000"/>
              </a:lnSpc>
            </a:pPr>
            <a:r>
              <a:rPr lang="en-US" sz="2400" dirty="0">
                <a:solidFill>
                  <a:prstClr val="white"/>
                </a:solidFill>
              </a:rPr>
              <a:t>US Navy </a:t>
            </a:r>
            <a:r>
              <a:rPr lang="en-US" sz="2400" dirty="0" smtClean="0">
                <a:solidFill>
                  <a:prstClr val="white"/>
                </a:solidFill>
              </a:rPr>
              <a:t>Rear </a:t>
            </a:r>
            <a:r>
              <a:rPr lang="en-US" sz="2400" dirty="0">
                <a:solidFill>
                  <a:prstClr val="white"/>
                </a:solidFill>
              </a:rPr>
              <a:t>A</a:t>
            </a:r>
            <a:r>
              <a:rPr lang="en-US" sz="2400" dirty="0" smtClean="0">
                <a:solidFill>
                  <a:prstClr val="white"/>
                </a:solidFill>
              </a:rPr>
              <a:t>dmiral</a:t>
            </a:r>
            <a:endParaRPr lang="en-US" sz="2400" dirty="0">
              <a:solidFill>
                <a:prstClr val="white"/>
              </a:solidFill>
            </a:endParaRPr>
          </a:p>
          <a:p>
            <a:pPr lvl="0">
              <a:lnSpc>
                <a:spcPct val="150000"/>
              </a:lnSpc>
            </a:pPr>
            <a:r>
              <a:rPr lang="en-US" sz="2400" dirty="0">
                <a:solidFill>
                  <a:prstClr val="white"/>
                </a:solidFill>
              </a:rPr>
              <a:t>One of the 1</a:t>
            </a:r>
            <a:r>
              <a:rPr lang="en-US" sz="2400" baseline="30000" dirty="0">
                <a:solidFill>
                  <a:prstClr val="white"/>
                </a:solidFill>
              </a:rPr>
              <a:t>st</a:t>
            </a:r>
            <a:r>
              <a:rPr lang="en-US" sz="2400" dirty="0">
                <a:solidFill>
                  <a:prstClr val="white"/>
                </a:solidFill>
              </a:rPr>
              <a:t> programmers of the Harvard Mark I in 1944</a:t>
            </a:r>
          </a:p>
          <a:p>
            <a:pPr lvl="0">
              <a:lnSpc>
                <a:spcPct val="150000"/>
              </a:lnSpc>
            </a:pPr>
            <a:r>
              <a:rPr lang="en-US" sz="2400" dirty="0">
                <a:solidFill>
                  <a:prstClr val="white"/>
                </a:solidFill>
              </a:rPr>
              <a:t>Invented first compiler</a:t>
            </a:r>
          </a:p>
          <a:p>
            <a:pPr lvl="0">
              <a:lnSpc>
                <a:spcPct val="150000"/>
              </a:lnSpc>
            </a:pPr>
            <a:r>
              <a:rPr lang="en-US" sz="2400" dirty="0">
                <a:solidFill>
                  <a:prstClr val="white"/>
                </a:solidFill>
              </a:rPr>
              <a:t>Helped develop COBOL programming language</a:t>
            </a:r>
          </a:p>
          <a:p>
            <a:pPr lvl="0">
              <a:lnSpc>
                <a:spcPct val="150000"/>
              </a:lnSpc>
            </a:pPr>
            <a:r>
              <a:rPr lang="en-US" sz="2400" dirty="0">
                <a:solidFill>
                  <a:prstClr val="white"/>
                </a:solidFill>
              </a:rPr>
              <a:t>Credited for the term "debugging"</a:t>
            </a:r>
          </a:p>
          <a:p>
            <a:endParaRPr lang="en-US" dirty="0"/>
          </a:p>
        </p:txBody>
      </p:sp>
      <p:pic>
        <p:nvPicPr>
          <p:cNvPr id="7" name="Picture Placeholder 6" descr="A person wearing a hat&#10;&#10;Description generated with very high confidence">
            <a:extLst>
              <a:ext uri="{FF2B5EF4-FFF2-40B4-BE49-F238E27FC236}">
                <a16:creationId xmlns="" xmlns:a16="http://schemas.microsoft.com/office/drawing/2014/main" id="{C4C31EE4-6F99-4C70-8A5A-5F394BCC8996}"/>
              </a:ext>
            </a:extLst>
          </p:cNvPr>
          <p:cNvPicPr>
            <a:picLocks noGrp="1" noChangeAspect="1"/>
          </p:cNvPicPr>
          <p:nvPr>
            <p:ph type="pic" sz="quarter" idx="13"/>
          </p:nvPr>
        </p:nvPicPr>
        <p:blipFill>
          <a:blip r:embed="rId2"/>
          <a:srcRect t="6354" b="6354"/>
          <a:stretch>
            <a:fillRect/>
          </a:stretch>
        </p:blipFill>
        <p:spPr>
          <a:xfrm>
            <a:off x="7145761" y="670570"/>
            <a:ext cx="4151312" cy="4248000"/>
          </a:xfrm>
        </p:spPr>
      </p:pic>
      <p:sp>
        <p:nvSpPr>
          <p:cNvPr id="33" name="Content Placeholder 32">
            <a:extLst>
              <a:ext uri="{FF2B5EF4-FFF2-40B4-BE49-F238E27FC236}">
                <a16:creationId xmlns="" xmlns:a16="http://schemas.microsoft.com/office/drawing/2014/main" id="{D952927E-AEC4-40FF-ABBD-2A3BE13F3061}"/>
              </a:ext>
            </a:extLst>
          </p:cNvPr>
          <p:cNvSpPr>
            <a:spLocks noGrp="1"/>
          </p:cNvSpPr>
          <p:nvPr>
            <p:ph sz="quarter" idx="15"/>
          </p:nvPr>
        </p:nvSpPr>
        <p:spPr/>
        <p:txBody>
          <a:bodyPr/>
          <a:lstStyle/>
          <a:p>
            <a:r>
              <a:rPr lang="en-US" sz="3000" dirty="0"/>
              <a:t>1906 - 1992</a:t>
            </a:r>
          </a:p>
        </p:txBody>
      </p:sp>
      <p:sp>
        <p:nvSpPr>
          <p:cNvPr id="10" name="TextBox 9">
            <a:extLst>
              <a:ext uri="{FF2B5EF4-FFF2-40B4-BE49-F238E27FC236}">
                <a16:creationId xmlns="" xmlns:a16="http://schemas.microsoft.com/office/drawing/2014/main" id="{2D0967E4-7120-4472-8C69-F97E97B0E831}"/>
              </a:ext>
            </a:extLst>
          </p:cNvPr>
          <p:cNvSpPr txBox="1"/>
          <p:nvPr/>
        </p:nvSpPr>
        <p:spPr>
          <a:xfrm>
            <a:off x="9159240" y="6568440"/>
            <a:ext cx="2926080" cy="261610"/>
          </a:xfrm>
          <a:prstGeom prst="rect">
            <a:avLst/>
          </a:prstGeom>
          <a:noFill/>
        </p:spPr>
        <p:txBody>
          <a:bodyPr wrap="square" rtlCol="0">
            <a:spAutoFit/>
          </a:bodyPr>
          <a:lstStyle/>
          <a:p>
            <a:r>
              <a:rPr lang="en-US" sz="1100" dirty="0"/>
              <a:t>Photo: </a:t>
            </a:r>
            <a:r>
              <a:rPr lang="en-US" sz="1100" dirty="0" err="1">
                <a:hlinkClick r:id="rId3"/>
              </a:rPr>
              <a:t>Metaweb</a:t>
            </a:r>
            <a:r>
              <a:rPr lang="en-US" sz="1100" dirty="0">
                <a:hlinkClick r:id="rId3"/>
              </a:rPr>
              <a:t> (FB)</a:t>
            </a:r>
            <a:r>
              <a:rPr lang="en-US" sz="1100" dirty="0"/>
              <a:t>/Public domain</a:t>
            </a:r>
          </a:p>
        </p:txBody>
      </p:sp>
    </p:spTree>
    <p:extLst>
      <p:ext uri="{BB962C8B-B14F-4D97-AF65-F5344CB8AC3E}">
        <p14:creationId xmlns:p14="http://schemas.microsoft.com/office/powerpoint/2010/main" val="4245743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BC9891-6751-47AC-8441-AE5A5C595301}"/>
              </a:ext>
            </a:extLst>
          </p:cNvPr>
          <p:cNvSpPr>
            <a:spLocks noGrp="1"/>
          </p:cNvSpPr>
          <p:nvPr>
            <p:ph type="title"/>
          </p:nvPr>
        </p:nvSpPr>
        <p:spPr/>
        <p:txBody>
          <a:bodyPr>
            <a:normAutofit/>
          </a:bodyPr>
          <a:lstStyle/>
          <a:p>
            <a:r>
              <a:rPr lang="en-US" dirty="0"/>
              <a:t>Mary Kenneth Keller</a:t>
            </a:r>
          </a:p>
        </p:txBody>
      </p:sp>
      <p:sp>
        <p:nvSpPr>
          <p:cNvPr id="3" name="Text Placeholder 2">
            <a:extLst>
              <a:ext uri="{FF2B5EF4-FFF2-40B4-BE49-F238E27FC236}">
                <a16:creationId xmlns="" xmlns:a16="http://schemas.microsoft.com/office/drawing/2014/main" id="{7903E92E-7C10-4FDF-B7B0-BF5A5A7DC515}"/>
              </a:ext>
            </a:extLst>
          </p:cNvPr>
          <p:cNvSpPr>
            <a:spLocks noGrp="1"/>
          </p:cNvSpPr>
          <p:nvPr>
            <p:ph type="body" sz="half" idx="2"/>
          </p:nvPr>
        </p:nvSpPr>
        <p:spPr/>
        <p:txBody>
          <a:bodyPr/>
          <a:lstStyle/>
          <a:p>
            <a:pPr>
              <a:spcAft>
                <a:spcPts val="1200"/>
              </a:spcAft>
            </a:pPr>
            <a:r>
              <a:rPr lang="en-US" sz="2300" dirty="0"/>
              <a:t>American Roman Catholic religious sister, educator and pioneer in computer science. </a:t>
            </a:r>
            <a:endParaRPr lang="en-US" sz="2300" dirty="0" smtClean="0"/>
          </a:p>
          <a:p>
            <a:pPr>
              <a:spcAft>
                <a:spcPts val="1200"/>
              </a:spcAft>
            </a:pPr>
            <a:r>
              <a:rPr lang="en-US" sz="2300" dirty="0" smtClean="0"/>
              <a:t>First </a:t>
            </a:r>
            <a:r>
              <a:rPr lang="en-US" sz="2300" dirty="0"/>
              <a:t>woman to earn a Ph.D. in computer science in the United States. </a:t>
            </a:r>
            <a:endParaRPr lang="en-US" sz="2300" dirty="0" smtClean="0"/>
          </a:p>
          <a:p>
            <a:pPr>
              <a:spcAft>
                <a:spcPts val="1200"/>
              </a:spcAft>
            </a:pPr>
            <a:r>
              <a:rPr lang="en-US" sz="2300" dirty="0" smtClean="0"/>
              <a:t>Founded </a:t>
            </a:r>
            <a:r>
              <a:rPr lang="en-US" sz="2300" dirty="0"/>
              <a:t>the computer science department at Clarke College (now Clarke University), a Catholic women's college in Dubuque, Iowa. </a:t>
            </a:r>
            <a:endParaRPr lang="en-US" sz="2300" dirty="0" smtClean="0"/>
          </a:p>
        </p:txBody>
      </p:sp>
      <p:pic>
        <p:nvPicPr>
          <p:cNvPr id="6" name="Picture Placeholder 5" descr="A person on a computer&#10;&#10;Description generated with high confidence">
            <a:extLst>
              <a:ext uri="{FF2B5EF4-FFF2-40B4-BE49-F238E27FC236}">
                <a16:creationId xmlns="" xmlns:a16="http://schemas.microsoft.com/office/drawing/2014/main" id="{D44B308F-7A5F-43AB-8B75-4482F78B7D89}"/>
              </a:ext>
            </a:extLst>
          </p:cNvPr>
          <p:cNvPicPr>
            <a:picLocks noGrp="1" noChangeAspect="1"/>
          </p:cNvPicPr>
          <p:nvPr>
            <p:ph type="pic" sz="quarter" idx="13"/>
          </p:nvPr>
        </p:nvPicPr>
        <p:blipFill>
          <a:blip r:embed="rId3"/>
          <a:srcRect t="12348" b="12348"/>
          <a:stretch>
            <a:fillRect/>
          </a:stretch>
        </p:blipFill>
        <p:spPr/>
      </p:pic>
      <p:sp>
        <p:nvSpPr>
          <p:cNvPr id="4" name="Text Placeholder 3">
            <a:extLst>
              <a:ext uri="{FF2B5EF4-FFF2-40B4-BE49-F238E27FC236}">
                <a16:creationId xmlns="" xmlns:a16="http://schemas.microsoft.com/office/drawing/2014/main" id="{5F0C8121-738F-4674-914D-B3EE5ED89F54}"/>
              </a:ext>
            </a:extLst>
          </p:cNvPr>
          <p:cNvSpPr>
            <a:spLocks noGrp="1"/>
          </p:cNvSpPr>
          <p:nvPr>
            <p:ph type="body" sz="quarter" idx="14"/>
          </p:nvPr>
        </p:nvSpPr>
        <p:spPr/>
        <p:txBody>
          <a:bodyPr/>
          <a:lstStyle/>
          <a:p>
            <a:r>
              <a:rPr lang="en-US" sz="3000" dirty="0">
                <a:solidFill>
                  <a:srgbClr val="1F497D"/>
                </a:solidFill>
              </a:rPr>
              <a:t>1913 - 1985</a:t>
            </a:r>
          </a:p>
        </p:txBody>
      </p:sp>
    </p:spTree>
    <p:extLst>
      <p:ext uri="{BB962C8B-B14F-4D97-AF65-F5344CB8AC3E}">
        <p14:creationId xmlns:p14="http://schemas.microsoft.com/office/powerpoint/2010/main" val="2271993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BC9891-6751-47AC-8441-AE5A5C595301}"/>
              </a:ext>
            </a:extLst>
          </p:cNvPr>
          <p:cNvSpPr>
            <a:spLocks noGrp="1"/>
          </p:cNvSpPr>
          <p:nvPr>
            <p:ph type="title"/>
          </p:nvPr>
        </p:nvSpPr>
        <p:spPr/>
        <p:txBody>
          <a:bodyPr>
            <a:normAutofit/>
          </a:bodyPr>
          <a:lstStyle/>
          <a:p>
            <a:r>
              <a:rPr lang="en-US" dirty="0"/>
              <a:t>ENIAC Programmers</a:t>
            </a:r>
          </a:p>
        </p:txBody>
      </p:sp>
      <p:sp>
        <p:nvSpPr>
          <p:cNvPr id="3" name="Text Placeholder 2">
            <a:extLst>
              <a:ext uri="{FF2B5EF4-FFF2-40B4-BE49-F238E27FC236}">
                <a16:creationId xmlns="" xmlns:a16="http://schemas.microsoft.com/office/drawing/2014/main" id="{7903E92E-7C10-4FDF-B7B0-BF5A5A7DC515}"/>
              </a:ext>
            </a:extLst>
          </p:cNvPr>
          <p:cNvSpPr>
            <a:spLocks noGrp="1"/>
          </p:cNvSpPr>
          <p:nvPr>
            <p:ph type="body" sz="half" idx="2"/>
          </p:nvPr>
        </p:nvSpPr>
        <p:spPr/>
        <p:txBody>
          <a:bodyPr/>
          <a:lstStyle/>
          <a:p>
            <a:r>
              <a:rPr lang="en-US" dirty="0"/>
              <a:t>The programmers of the ENIAC computer in 1944 were six female mathematicians:</a:t>
            </a:r>
          </a:p>
          <a:p>
            <a:pPr marL="742950" lvl="1" indent="-285750">
              <a:buFont typeface="Arial" charset="0"/>
              <a:buChar char="•"/>
            </a:pPr>
            <a:r>
              <a:rPr lang="en-US" i="0" dirty="0" err="1"/>
              <a:t>Marlyn</a:t>
            </a:r>
            <a:r>
              <a:rPr lang="en-US" i="0" dirty="0"/>
              <a:t> </a:t>
            </a:r>
            <a:r>
              <a:rPr lang="en-US" i="0" dirty="0" smtClean="0"/>
              <a:t>Meltzer</a:t>
            </a:r>
            <a:endParaRPr lang="en-US" i="0" dirty="0"/>
          </a:p>
          <a:p>
            <a:pPr marL="742950" lvl="1" indent="-285750">
              <a:buFont typeface="Arial" charset="0"/>
              <a:buChar char="•"/>
            </a:pPr>
            <a:r>
              <a:rPr lang="en-US" i="0" dirty="0"/>
              <a:t>Betty </a:t>
            </a:r>
            <a:r>
              <a:rPr lang="en-US" i="0" dirty="0" err="1" smtClean="0"/>
              <a:t>Holberton</a:t>
            </a:r>
            <a:endParaRPr lang="en-US" i="0" dirty="0"/>
          </a:p>
          <a:p>
            <a:pPr marL="742950" lvl="1" indent="-285750">
              <a:buFont typeface="Arial" charset="0"/>
              <a:buChar char="•"/>
            </a:pPr>
            <a:r>
              <a:rPr lang="en-US" i="0" dirty="0"/>
              <a:t>Kathleen </a:t>
            </a:r>
            <a:r>
              <a:rPr lang="en-US" i="0" dirty="0" err="1" smtClean="0"/>
              <a:t>Antonelli</a:t>
            </a:r>
            <a:endParaRPr lang="en-US" i="0" dirty="0"/>
          </a:p>
          <a:p>
            <a:pPr marL="742950" lvl="1" indent="-285750">
              <a:buFont typeface="Arial" charset="0"/>
              <a:buChar char="•"/>
            </a:pPr>
            <a:r>
              <a:rPr lang="en-US" i="0" dirty="0"/>
              <a:t>Ruth </a:t>
            </a:r>
            <a:r>
              <a:rPr lang="en-US" i="0" dirty="0" err="1" smtClean="0"/>
              <a:t>Teitelbaum</a:t>
            </a:r>
            <a:endParaRPr lang="en-US" i="0" dirty="0"/>
          </a:p>
          <a:p>
            <a:pPr marL="742950" lvl="1" indent="-285750">
              <a:buFont typeface="Arial" charset="0"/>
              <a:buChar char="•"/>
            </a:pPr>
            <a:r>
              <a:rPr lang="en-US" i="0" dirty="0"/>
              <a:t>Jean </a:t>
            </a:r>
            <a:r>
              <a:rPr lang="en-US" i="0" dirty="0" err="1" smtClean="0"/>
              <a:t>Bartik</a:t>
            </a:r>
            <a:endParaRPr lang="en-US" i="0" dirty="0"/>
          </a:p>
          <a:p>
            <a:pPr marL="742950" lvl="1" indent="-285750">
              <a:buFont typeface="Arial" charset="0"/>
              <a:buChar char="•"/>
            </a:pPr>
            <a:r>
              <a:rPr lang="en-US" i="0" dirty="0"/>
              <a:t>Frances Spence </a:t>
            </a:r>
          </a:p>
          <a:p>
            <a:pPr>
              <a:spcBef>
                <a:spcPts val="1200"/>
              </a:spcBef>
              <a:spcAft>
                <a:spcPts val="1200"/>
              </a:spcAft>
            </a:pPr>
            <a:r>
              <a:rPr lang="en-US" dirty="0"/>
              <a:t>They were known as the "ENIAC </a:t>
            </a:r>
            <a:r>
              <a:rPr lang="en-US" dirty="0" smtClean="0"/>
              <a:t>girls”</a:t>
            </a:r>
          </a:p>
          <a:p>
            <a:pPr>
              <a:spcAft>
                <a:spcPts val="1200"/>
              </a:spcAft>
            </a:pPr>
            <a:r>
              <a:rPr lang="en-US" dirty="0" smtClean="0"/>
              <a:t>They </a:t>
            </a:r>
            <a:r>
              <a:rPr lang="en-US" dirty="0"/>
              <a:t>learned how the ENIAC worked by repairing it, sometimes crawling through the computer, and by fixing "bugs" in the machinery. </a:t>
            </a:r>
          </a:p>
        </p:txBody>
      </p:sp>
      <p:pic>
        <p:nvPicPr>
          <p:cNvPr id="6" name="Picture Placeholder 5" descr="A black and white photo of a person&#10;&#10;Description generated with high confidence">
            <a:extLst>
              <a:ext uri="{FF2B5EF4-FFF2-40B4-BE49-F238E27FC236}">
                <a16:creationId xmlns="" xmlns:a16="http://schemas.microsoft.com/office/drawing/2014/main" id="{B1258F1E-94DB-4704-9E9B-9ED1C73D15E6}"/>
              </a:ext>
            </a:extLst>
          </p:cNvPr>
          <p:cNvPicPr>
            <a:picLocks noGrp="1" noChangeAspect="1"/>
          </p:cNvPicPr>
          <p:nvPr>
            <p:ph type="pic" sz="quarter" idx="13"/>
          </p:nvPr>
        </p:nvPicPr>
        <p:blipFill>
          <a:blip r:embed="rId3"/>
          <a:srcRect l="13949" r="13949"/>
          <a:stretch>
            <a:fillRect/>
          </a:stretch>
        </p:blipFill>
        <p:spPr/>
      </p:pic>
      <p:sp>
        <p:nvSpPr>
          <p:cNvPr id="4" name="Text Placeholder 3">
            <a:extLst>
              <a:ext uri="{FF2B5EF4-FFF2-40B4-BE49-F238E27FC236}">
                <a16:creationId xmlns="" xmlns:a16="http://schemas.microsoft.com/office/drawing/2014/main" id="{5F0C8121-738F-4674-914D-B3EE5ED89F54}"/>
              </a:ext>
            </a:extLst>
          </p:cNvPr>
          <p:cNvSpPr>
            <a:spLocks noGrp="1"/>
          </p:cNvSpPr>
          <p:nvPr>
            <p:ph type="body" sz="quarter" idx="14"/>
          </p:nvPr>
        </p:nvSpPr>
        <p:spPr/>
        <p:txBody>
          <a:bodyPr/>
          <a:lstStyle/>
          <a:p>
            <a:r>
              <a:rPr lang="en-US" sz="3000" dirty="0">
                <a:solidFill>
                  <a:srgbClr val="1F497D"/>
                </a:solidFill>
              </a:rPr>
              <a:t>1946 – The ENIAC Girls</a:t>
            </a:r>
          </a:p>
        </p:txBody>
      </p:sp>
      <p:sp>
        <p:nvSpPr>
          <p:cNvPr id="8" name="TextBox 7">
            <a:extLst>
              <a:ext uri="{FF2B5EF4-FFF2-40B4-BE49-F238E27FC236}">
                <a16:creationId xmlns="" xmlns:a16="http://schemas.microsoft.com/office/drawing/2014/main" id="{3FBA420F-11CF-417C-804E-3441716EE8D5}"/>
              </a:ext>
            </a:extLst>
          </p:cNvPr>
          <p:cNvSpPr txBox="1"/>
          <p:nvPr/>
        </p:nvSpPr>
        <p:spPr>
          <a:xfrm>
            <a:off x="64235" y="6355066"/>
            <a:ext cx="5654040" cy="430887"/>
          </a:xfrm>
          <a:prstGeom prst="rect">
            <a:avLst/>
          </a:prstGeom>
          <a:noFill/>
        </p:spPr>
        <p:txBody>
          <a:bodyPr wrap="square" rtlCol="0">
            <a:spAutoFit/>
          </a:bodyPr>
          <a:lstStyle/>
          <a:p>
            <a:r>
              <a:rPr lang="en-US" sz="1100" dirty="0"/>
              <a:t>By Unidentified U.S. Army photographer - ARL Technical Library, Public Domain, https://commons.wikimedia.org/w/index.php?curid=39349766</a:t>
            </a:r>
          </a:p>
        </p:txBody>
      </p:sp>
    </p:spTree>
    <p:extLst>
      <p:ext uri="{BB962C8B-B14F-4D97-AF65-F5344CB8AC3E}">
        <p14:creationId xmlns:p14="http://schemas.microsoft.com/office/powerpoint/2010/main" val="403993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BC9891-6751-47AC-8441-AE5A5C595301}"/>
              </a:ext>
            </a:extLst>
          </p:cNvPr>
          <p:cNvSpPr>
            <a:spLocks noGrp="1"/>
          </p:cNvSpPr>
          <p:nvPr>
            <p:ph type="title"/>
          </p:nvPr>
        </p:nvSpPr>
        <p:spPr/>
        <p:txBody>
          <a:bodyPr>
            <a:normAutofit/>
          </a:bodyPr>
          <a:lstStyle/>
          <a:p>
            <a:r>
              <a:rPr lang="en-US" dirty="0"/>
              <a:t>Katherine Johnson</a:t>
            </a:r>
          </a:p>
        </p:txBody>
      </p:sp>
      <p:sp>
        <p:nvSpPr>
          <p:cNvPr id="3" name="Text Placeholder 2">
            <a:extLst>
              <a:ext uri="{FF2B5EF4-FFF2-40B4-BE49-F238E27FC236}">
                <a16:creationId xmlns="" xmlns:a16="http://schemas.microsoft.com/office/drawing/2014/main" id="{7903E92E-7C10-4FDF-B7B0-BF5A5A7DC515}"/>
              </a:ext>
            </a:extLst>
          </p:cNvPr>
          <p:cNvSpPr>
            <a:spLocks noGrp="1"/>
          </p:cNvSpPr>
          <p:nvPr>
            <p:ph type="body" sz="half" idx="2"/>
          </p:nvPr>
        </p:nvSpPr>
        <p:spPr/>
        <p:txBody>
          <a:bodyPr/>
          <a:lstStyle/>
          <a:p>
            <a:pPr>
              <a:spcAft>
                <a:spcPts val="1200"/>
              </a:spcAft>
            </a:pPr>
            <a:r>
              <a:rPr lang="en-US" dirty="0" smtClean="0"/>
              <a:t>Mathematician</a:t>
            </a:r>
          </a:p>
          <a:p>
            <a:pPr>
              <a:spcAft>
                <a:spcPts val="1200"/>
              </a:spcAft>
            </a:pPr>
            <a:r>
              <a:rPr lang="en-US" dirty="0"/>
              <a:t>35-year career at NASA and its predecessor, the National Advisory Committee for </a:t>
            </a:r>
            <a:r>
              <a:rPr lang="en-US" dirty="0" smtClean="0"/>
              <a:t>Aeronautics</a:t>
            </a:r>
          </a:p>
          <a:p>
            <a:pPr>
              <a:spcAft>
                <a:spcPts val="1200"/>
              </a:spcAft>
            </a:pPr>
            <a:r>
              <a:rPr lang="en-US" dirty="0" smtClean="0"/>
              <a:t>Her work at NASA </a:t>
            </a:r>
            <a:r>
              <a:rPr lang="en-US" dirty="0"/>
              <a:t>included calculating trajectories, launch windows and emergency return paths for Project Mercury spaceflights</a:t>
            </a:r>
            <a:r>
              <a:rPr lang="en-US" dirty="0" smtClean="0"/>
              <a:t>.</a:t>
            </a:r>
          </a:p>
          <a:p>
            <a:pPr>
              <a:spcAft>
                <a:spcPts val="1200"/>
              </a:spcAft>
            </a:pPr>
            <a:r>
              <a:rPr lang="en-US" dirty="0" smtClean="0"/>
              <a:t>In </a:t>
            </a:r>
            <a:r>
              <a:rPr lang="en-US" dirty="0"/>
              <a:t>2015, President Barack Obama awarded Johnson the Presidential Medal of Freedom. </a:t>
            </a:r>
            <a:endParaRPr lang="en-US" dirty="0" smtClean="0"/>
          </a:p>
          <a:p>
            <a:pPr>
              <a:spcAft>
                <a:spcPts val="1200"/>
              </a:spcAft>
            </a:pPr>
            <a:r>
              <a:rPr lang="en-US" dirty="0"/>
              <a:t>Taraji P. </a:t>
            </a:r>
            <a:r>
              <a:rPr lang="en-US" dirty="0" smtClean="0"/>
              <a:t>Henson portrayed her in the 2016 </a:t>
            </a:r>
            <a:r>
              <a:rPr lang="en-US" dirty="0"/>
              <a:t>film </a:t>
            </a:r>
            <a:r>
              <a:rPr lang="en-US" i="1" dirty="0"/>
              <a:t>Hidden Figures.</a:t>
            </a:r>
            <a:r>
              <a:rPr lang="en-US" dirty="0"/>
              <a:t> </a:t>
            </a:r>
          </a:p>
          <a:p>
            <a:endParaRPr lang="en-US" dirty="0"/>
          </a:p>
        </p:txBody>
      </p:sp>
      <p:pic>
        <p:nvPicPr>
          <p:cNvPr id="6" name="Picture Placeholder 5" descr="A group of people posing for the camera&#10;&#10;Description generated with very high confidence">
            <a:extLst>
              <a:ext uri="{FF2B5EF4-FFF2-40B4-BE49-F238E27FC236}">
                <a16:creationId xmlns="" xmlns:a16="http://schemas.microsoft.com/office/drawing/2014/main" id="{5F4B62D8-9E37-42EF-AD4C-3DC21F5EC4DB}"/>
              </a:ext>
            </a:extLst>
          </p:cNvPr>
          <p:cNvPicPr>
            <a:picLocks noGrp="1" noChangeAspect="1"/>
          </p:cNvPicPr>
          <p:nvPr>
            <p:ph type="pic" sz="quarter" idx="13"/>
          </p:nvPr>
        </p:nvPicPr>
        <p:blipFill>
          <a:blip r:embed="rId3"/>
          <a:srcRect t="11322" b="11322"/>
          <a:stretch>
            <a:fillRect/>
          </a:stretch>
        </p:blipFill>
        <p:spPr/>
      </p:pic>
      <p:sp>
        <p:nvSpPr>
          <p:cNvPr id="4" name="Text Placeholder 3">
            <a:extLst>
              <a:ext uri="{FF2B5EF4-FFF2-40B4-BE49-F238E27FC236}">
                <a16:creationId xmlns="" xmlns:a16="http://schemas.microsoft.com/office/drawing/2014/main" id="{5F0C8121-738F-4674-914D-B3EE5ED89F54}"/>
              </a:ext>
            </a:extLst>
          </p:cNvPr>
          <p:cNvSpPr>
            <a:spLocks noGrp="1"/>
          </p:cNvSpPr>
          <p:nvPr>
            <p:ph type="body" sz="quarter" idx="14"/>
          </p:nvPr>
        </p:nvSpPr>
        <p:spPr/>
        <p:txBody>
          <a:bodyPr/>
          <a:lstStyle/>
          <a:p>
            <a:r>
              <a:rPr lang="en-US" sz="3000" dirty="0">
                <a:solidFill>
                  <a:srgbClr val="1F497D"/>
                </a:solidFill>
              </a:rPr>
              <a:t>1918 - </a:t>
            </a:r>
          </a:p>
        </p:txBody>
      </p:sp>
    </p:spTree>
    <p:extLst>
      <p:ext uri="{BB962C8B-B14F-4D97-AF65-F5344CB8AC3E}">
        <p14:creationId xmlns:p14="http://schemas.microsoft.com/office/powerpoint/2010/main" val="4040794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BC9891-6751-47AC-8441-AE5A5C595301}"/>
              </a:ext>
            </a:extLst>
          </p:cNvPr>
          <p:cNvSpPr>
            <a:spLocks noGrp="1"/>
          </p:cNvSpPr>
          <p:nvPr>
            <p:ph type="title"/>
          </p:nvPr>
        </p:nvSpPr>
        <p:spPr/>
        <p:txBody>
          <a:bodyPr>
            <a:normAutofit/>
          </a:bodyPr>
          <a:lstStyle/>
          <a:p>
            <a:r>
              <a:rPr lang="en-US" dirty="0"/>
              <a:t>Jean </a:t>
            </a:r>
            <a:r>
              <a:rPr lang="en-US" dirty="0" err="1"/>
              <a:t>Sammet</a:t>
            </a:r>
            <a:endParaRPr lang="en-US" dirty="0"/>
          </a:p>
        </p:txBody>
      </p:sp>
      <p:sp>
        <p:nvSpPr>
          <p:cNvPr id="3" name="Text Placeholder 2">
            <a:extLst>
              <a:ext uri="{FF2B5EF4-FFF2-40B4-BE49-F238E27FC236}">
                <a16:creationId xmlns="" xmlns:a16="http://schemas.microsoft.com/office/drawing/2014/main" id="{7903E92E-7C10-4FDF-B7B0-BF5A5A7DC515}"/>
              </a:ext>
            </a:extLst>
          </p:cNvPr>
          <p:cNvSpPr>
            <a:spLocks noGrp="1"/>
          </p:cNvSpPr>
          <p:nvPr>
            <p:ph type="body" sz="half" idx="2"/>
          </p:nvPr>
        </p:nvSpPr>
        <p:spPr>
          <a:xfrm>
            <a:off x="6930775" y="1966451"/>
            <a:ext cx="4644001" cy="4388615"/>
          </a:xfrm>
        </p:spPr>
        <p:txBody>
          <a:bodyPr/>
          <a:lstStyle/>
          <a:p>
            <a:pPr>
              <a:spcAft>
                <a:spcPts val="1200"/>
              </a:spcAft>
            </a:pPr>
            <a:r>
              <a:rPr lang="en-US" sz="2000" dirty="0" smtClean="0"/>
              <a:t>Developed </a:t>
            </a:r>
            <a:r>
              <a:rPr lang="en-US" sz="2000" dirty="0"/>
              <a:t>the FORMAC programming language in </a:t>
            </a:r>
            <a:r>
              <a:rPr lang="en-US" sz="2000" dirty="0" smtClean="0"/>
              <a:t>1962 and was influential in developing the COBOL </a:t>
            </a:r>
            <a:r>
              <a:rPr lang="en-US" sz="2000" dirty="0"/>
              <a:t>programming language. </a:t>
            </a:r>
            <a:endParaRPr lang="en-US" sz="2000" dirty="0" smtClean="0"/>
          </a:p>
          <a:p>
            <a:pPr>
              <a:spcAft>
                <a:spcPts val="1200"/>
              </a:spcAft>
            </a:pPr>
            <a:r>
              <a:rPr lang="en-US" sz="2000" dirty="0" smtClean="0"/>
              <a:t>Worked for </a:t>
            </a:r>
            <a:r>
              <a:rPr lang="en-US" sz="2000" dirty="0"/>
              <a:t>Sperry Gyroscope, Sylvania, and IBM. </a:t>
            </a:r>
            <a:endParaRPr lang="en-US" sz="2000" dirty="0" smtClean="0"/>
          </a:p>
          <a:p>
            <a:pPr>
              <a:spcAft>
                <a:spcPts val="1200"/>
              </a:spcAft>
            </a:pPr>
            <a:r>
              <a:rPr lang="en-US" sz="2000" dirty="0" smtClean="0"/>
              <a:t>Founded the </a:t>
            </a:r>
            <a:r>
              <a:rPr lang="en-US" sz="2000" dirty="0"/>
              <a:t>ACM Special Interest Group on Programming Languages (SIGPLAN). </a:t>
            </a:r>
            <a:endParaRPr lang="en-US" sz="2000" dirty="0" smtClean="0"/>
          </a:p>
          <a:p>
            <a:pPr>
              <a:spcAft>
                <a:spcPts val="1200"/>
              </a:spcAft>
            </a:pPr>
            <a:r>
              <a:rPr lang="en-US" sz="2000" dirty="0" smtClean="0"/>
              <a:t>The first </a:t>
            </a:r>
            <a:r>
              <a:rPr lang="en-US" sz="2000" dirty="0"/>
              <a:t>woman president of </a:t>
            </a:r>
            <a:r>
              <a:rPr lang="en-US" sz="2000" dirty="0" smtClean="0"/>
              <a:t>ACM (</a:t>
            </a:r>
            <a:r>
              <a:rPr lang="en-US" sz="2000" dirty="0"/>
              <a:t>Association for Computing </a:t>
            </a:r>
            <a:r>
              <a:rPr lang="en-US" sz="2000" dirty="0" smtClean="0"/>
              <a:t>Machinery) - 1974 </a:t>
            </a:r>
            <a:r>
              <a:rPr lang="en-US" sz="2000" dirty="0"/>
              <a:t>– </a:t>
            </a:r>
            <a:r>
              <a:rPr lang="en-US" sz="2000" dirty="0" smtClean="0"/>
              <a:t>1976.</a:t>
            </a:r>
            <a:endParaRPr lang="en-US" dirty="0"/>
          </a:p>
        </p:txBody>
      </p:sp>
      <p:pic>
        <p:nvPicPr>
          <p:cNvPr id="10" name="Picture Placeholder 9" descr="A person wearing glasses and smiling at the camera&#10;&#10;Description generated with very high confidence">
            <a:extLst>
              <a:ext uri="{FF2B5EF4-FFF2-40B4-BE49-F238E27FC236}">
                <a16:creationId xmlns="" xmlns:a16="http://schemas.microsoft.com/office/drawing/2014/main" id="{12A0EA8A-0E69-4CBA-B514-9EE92FD3F88B}"/>
              </a:ext>
            </a:extLst>
          </p:cNvPr>
          <p:cNvPicPr>
            <a:picLocks noGrp="1" noChangeAspect="1"/>
          </p:cNvPicPr>
          <p:nvPr>
            <p:ph type="pic" sz="quarter" idx="13"/>
          </p:nvPr>
        </p:nvPicPr>
        <p:blipFill>
          <a:blip r:embed="rId2"/>
          <a:srcRect t="7739" b="7739"/>
          <a:stretch>
            <a:fillRect/>
          </a:stretch>
        </p:blipFill>
        <p:spPr/>
      </p:pic>
      <p:sp>
        <p:nvSpPr>
          <p:cNvPr id="4" name="Text Placeholder 3">
            <a:extLst>
              <a:ext uri="{FF2B5EF4-FFF2-40B4-BE49-F238E27FC236}">
                <a16:creationId xmlns="" xmlns:a16="http://schemas.microsoft.com/office/drawing/2014/main" id="{5F0C8121-738F-4674-914D-B3EE5ED89F54}"/>
              </a:ext>
            </a:extLst>
          </p:cNvPr>
          <p:cNvSpPr>
            <a:spLocks noGrp="1"/>
          </p:cNvSpPr>
          <p:nvPr>
            <p:ph type="body" sz="quarter" idx="14"/>
          </p:nvPr>
        </p:nvSpPr>
        <p:spPr/>
        <p:txBody>
          <a:bodyPr/>
          <a:lstStyle/>
          <a:p>
            <a:r>
              <a:rPr lang="en-US" sz="3000" dirty="0">
                <a:solidFill>
                  <a:srgbClr val="1F497D"/>
                </a:solidFill>
              </a:rPr>
              <a:t>1928 - 2017</a:t>
            </a:r>
          </a:p>
        </p:txBody>
      </p:sp>
    </p:spTree>
    <p:extLst>
      <p:ext uri="{BB962C8B-B14F-4D97-AF65-F5344CB8AC3E}">
        <p14:creationId xmlns:p14="http://schemas.microsoft.com/office/powerpoint/2010/main" val="3279891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BC9891-6751-47AC-8441-AE5A5C595301}"/>
              </a:ext>
            </a:extLst>
          </p:cNvPr>
          <p:cNvSpPr>
            <a:spLocks noGrp="1"/>
          </p:cNvSpPr>
          <p:nvPr>
            <p:ph type="title"/>
          </p:nvPr>
        </p:nvSpPr>
        <p:spPr/>
        <p:txBody>
          <a:bodyPr>
            <a:normAutofit/>
          </a:bodyPr>
          <a:lstStyle/>
          <a:p>
            <a:r>
              <a:rPr lang="en-US" dirty="0"/>
              <a:t>Frances E. Allen</a:t>
            </a:r>
          </a:p>
        </p:txBody>
      </p:sp>
      <p:sp>
        <p:nvSpPr>
          <p:cNvPr id="3" name="Text Placeholder 2">
            <a:extLst>
              <a:ext uri="{FF2B5EF4-FFF2-40B4-BE49-F238E27FC236}">
                <a16:creationId xmlns="" xmlns:a16="http://schemas.microsoft.com/office/drawing/2014/main" id="{7903E92E-7C10-4FDF-B7B0-BF5A5A7DC515}"/>
              </a:ext>
            </a:extLst>
          </p:cNvPr>
          <p:cNvSpPr>
            <a:spLocks noGrp="1"/>
          </p:cNvSpPr>
          <p:nvPr>
            <p:ph type="body" sz="half" idx="2"/>
          </p:nvPr>
        </p:nvSpPr>
        <p:spPr/>
        <p:txBody>
          <a:bodyPr/>
          <a:lstStyle/>
          <a:p>
            <a:pPr>
              <a:spcAft>
                <a:spcPts val="1200"/>
              </a:spcAft>
            </a:pPr>
            <a:r>
              <a:rPr lang="en-US" sz="2000" dirty="0"/>
              <a:t>American computer scientist and pioneer in the field of optimizing compilers. </a:t>
            </a:r>
            <a:endParaRPr lang="en-US" sz="2000" dirty="0" smtClean="0"/>
          </a:p>
          <a:p>
            <a:pPr>
              <a:spcAft>
                <a:spcPts val="1200"/>
              </a:spcAft>
            </a:pPr>
            <a:r>
              <a:rPr lang="en-US" sz="2000" dirty="0"/>
              <a:t>T</a:t>
            </a:r>
            <a:r>
              <a:rPr lang="en-US" sz="2000" dirty="0" smtClean="0"/>
              <a:t>he </a:t>
            </a:r>
            <a:r>
              <a:rPr lang="en-US" sz="2000" dirty="0"/>
              <a:t>first female IBM </a:t>
            </a:r>
            <a:r>
              <a:rPr lang="en-US" sz="2000" dirty="0" smtClean="0"/>
              <a:t>Fellow</a:t>
            </a:r>
          </a:p>
          <a:p>
            <a:pPr>
              <a:spcAft>
                <a:spcPts val="1200"/>
              </a:spcAft>
            </a:pPr>
            <a:r>
              <a:rPr lang="en-US" sz="2000" dirty="0" smtClean="0"/>
              <a:t>In 2006 she became the </a:t>
            </a:r>
            <a:r>
              <a:rPr lang="en-US" sz="2000" dirty="0"/>
              <a:t>first woman to win the Turing Award (like the Nobel Prize for computing). </a:t>
            </a:r>
            <a:endParaRPr lang="en-US" sz="2000" dirty="0" smtClean="0"/>
          </a:p>
          <a:p>
            <a:pPr>
              <a:spcAft>
                <a:spcPts val="1200"/>
              </a:spcAft>
            </a:pPr>
            <a:r>
              <a:rPr lang="en-US" sz="2000" dirty="0" smtClean="0"/>
              <a:t>Her </a:t>
            </a:r>
            <a:r>
              <a:rPr lang="en-US" sz="2000" dirty="0"/>
              <a:t>achievements include work in compilers, program optimization, and parallelization.</a:t>
            </a:r>
            <a:endParaRPr lang="en-US" dirty="0"/>
          </a:p>
        </p:txBody>
      </p:sp>
      <p:pic>
        <p:nvPicPr>
          <p:cNvPr id="6" name="Picture Placeholder 5" descr="A person smiling for the camera&#10;&#10;Description generated with very high confidence">
            <a:extLst>
              <a:ext uri="{FF2B5EF4-FFF2-40B4-BE49-F238E27FC236}">
                <a16:creationId xmlns="" xmlns:a16="http://schemas.microsoft.com/office/drawing/2014/main" id="{B74C0266-9D75-4CE2-9EB7-CFDBC78284B0}"/>
              </a:ext>
            </a:extLst>
          </p:cNvPr>
          <p:cNvPicPr>
            <a:picLocks noGrp="1" noChangeAspect="1"/>
          </p:cNvPicPr>
          <p:nvPr>
            <p:ph type="pic" sz="quarter" idx="13"/>
          </p:nvPr>
        </p:nvPicPr>
        <p:blipFill>
          <a:blip r:embed="rId2"/>
          <a:srcRect t="4817" b="4817"/>
          <a:stretch>
            <a:fillRect/>
          </a:stretch>
        </p:blipFill>
        <p:spPr/>
      </p:pic>
      <p:sp>
        <p:nvSpPr>
          <p:cNvPr id="4" name="Text Placeholder 3">
            <a:extLst>
              <a:ext uri="{FF2B5EF4-FFF2-40B4-BE49-F238E27FC236}">
                <a16:creationId xmlns="" xmlns:a16="http://schemas.microsoft.com/office/drawing/2014/main" id="{5F0C8121-738F-4674-914D-B3EE5ED89F54}"/>
              </a:ext>
            </a:extLst>
          </p:cNvPr>
          <p:cNvSpPr>
            <a:spLocks noGrp="1"/>
          </p:cNvSpPr>
          <p:nvPr>
            <p:ph type="body" sz="quarter" idx="14"/>
          </p:nvPr>
        </p:nvSpPr>
        <p:spPr/>
        <p:txBody>
          <a:bodyPr/>
          <a:lstStyle/>
          <a:p>
            <a:r>
              <a:rPr lang="en-US" sz="3000" dirty="0">
                <a:solidFill>
                  <a:srgbClr val="1F497D"/>
                </a:solidFill>
              </a:rPr>
              <a:t>1932 - </a:t>
            </a:r>
          </a:p>
        </p:txBody>
      </p:sp>
    </p:spTree>
    <p:extLst>
      <p:ext uri="{BB962C8B-B14F-4D97-AF65-F5344CB8AC3E}">
        <p14:creationId xmlns:p14="http://schemas.microsoft.com/office/powerpoint/2010/main" val="792813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ustom 27">
      <a:dk1>
        <a:sysClr val="windowText" lastClr="000000"/>
      </a:dk1>
      <a:lt1>
        <a:sysClr val="window" lastClr="FFFFFF"/>
      </a:lt1>
      <a:dk2>
        <a:srgbClr val="1F497D"/>
      </a:dk2>
      <a:lt2>
        <a:srgbClr val="EEECE1"/>
      </a:lt2>
      <a:accent1>
        <a:srgbClr val="4F81BD"/>
      </a:accent1>
      <a:accent2>
        <a:srgbClr val="C0504D"/>
      </a:accent2>
      <a:accent3>
        <a:srgbClr val="76923C"/>
      </a:accent3>
      <a:accent4>
        <a:srgbClr val="8064A2"/>
      </a:accent4>
      <a:accent5>
        <a:srgbClr val="4BACC6"/>
      </a:accent5>
      <a:accent6>
        <a:srgbClr val="F79646"/>
      </a:accent6>
      <a:hlink>
        <a:srgbClr val="0000FF"/>
      </a:hlink>
      <a:folHlink>
        <a:srgbClr val="800080"/>
      </a:folHlink>
    </a:clrScheme>
    <a:fontScheme name="Custom 9">
      <a:majorFont>
        <a:latin typeface="Impact"/>
        <a:ea typeface=""/>
        <a:cs typeface=""/>
      </a:majorFont>
      <a:minorFont>
        <a:latin typeface="Arial"/>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TF22874644_Trading cards_AAS_v3" id="{4E496154-558D-4612-A753-0794614ED79B}" vid="{A8FAAD10-755F-4F52-9B7F-8A15476B6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0FA373-FC71-43C5-B962-D433940CCD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5DA89-9689-4EB7-83A3-32913C232C3C}">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schemas.microsoft.com/office/2006/metadata/properties"/>
    <ds:schemaRef ds:uri="http://purl.org/dc/elements/1.1/"/>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06F44E19-6F9C-40C6-8F6B-82886B9019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Trading cards</Template>
  <TotalTime>0</TotalTime>
  <Words>1315</Words>
  <Application>Microsoft Macintosh PowerPoint</Application>
  <PresentationFormat>Widescreen</PresentationFormat>
  <Paragraphs>137</Paragraphs>
  <Slides>19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Franklin Gothic Book</vt:lpstr>
      <vt:lpstr>Impact</vt:lpstr>
      <vt:lpstr>Crop</vt:lpstr>
      <vt:lpstr>Historical Women In Computing</vt:lpstr>
      <vt:lpstr>Warm-up</vt:lpstr>
      <vt:lpstr>Ada Lovelace</vt:lpstr>
      <vt:lpstr>Grace Hopper</vt:lpstr>
      <vt:lpstr>Mary Kenneth Keller</vt:lpstr>
      <vt:lpstr>ENIAC Programmers</vt:lpstr>
      <vt:lpstr>Katherine Johnson</vt:lpstr>
      <vt:lpstr>Jean Sammet</vt:lpstr>
      <vt:lpstr>Frances E. Allen</vt:lpstr>
      <vt:lpstr>Annie Easley</vt:lpstr>
      <vt:lpstr>Margaret Hamilton</vt:lpstr>
      <vt:lpstr>Anita Borg</vt:lpstr>
      <vt:lpstr>Radia Perlman</vt:lpstr>
      <vt:lpstr>Shafi Goldwasser</vt:lpstr>
      <vt:lpstr>Ellen Ochoa</vt:lpstr>
      <vt:lpstr>Helen Greiner</vt:lpstr>
      <vt:lpstr>Daphne Koller</vt:lpstr>
      <vt:lpstr>Closing Reflection</vt:lpstr>
      <vt:lpstr>Puzzle Time</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2019-07-14T18:39:44Z</cp:lastPrinted>
  <dcterms:created xsi:type="dcterms:W3CDTF">2019-06-13T16:44:47Z</dcterms:created>
  <dcterms:modified xsi:type="dcterms:W3CDTF">2019-07-16T04:16:15Z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