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61" r:id="rId4"/>
    <p:sldId id="264" r:id="rId5"/>
    <p:sldId id="274" r:id="rId6"/>
    <p:sldId id="266" r:id="rId7"/>
    <p:sldId id="265" r:id="rId8"/>
    <p:sldId id="262" r:id="rId9"/>
    <p:sldId id="268" r:id="rId10"/>
    <p:sldId id="263" r:id="rId11"/>
    <p:sldId id="271" r:id="rId12"/>
    <p:sldId id="270" r:id="rId13"/>
    <p:sldId id="273" r:id="rId14"/>
    <p:sldId id="272" r:id="rId15"/>
    <p:sldId id="259" r:id="rId16"/>
    <p:sldId id="275" r:id="rId17"/>
    <p:sldId id="269" r:id="rId18"/>
    <p:sldId id="26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88"/>
    <p:restoredTop sz="94646"/>
  </p:normalViewPr>
  <p:slideViewPr>
    <p:cSldViewPr snapToGrid="0" snapToObjects="1">
      <p:cViewPr varScale="1">
        <p:scale>
          <a:sx n="128" d="100"/>
          <a:sy n="128" d="100"/>
        </p:scale>
        <p:origin x="18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FUV3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5815288713910765E-2"/>
          <c:y val="2.3531058617672785E-2"/>
          <c:w val="0.94010662729658789"/>
          <c:h val="0.88797098279381748"/>
        </c:manualLayout>
      </c:layout>
      <c:scatterChart>
        <c:scatterStyle val="smoothMarker"/>
        <c:varyColors val="0"/>
        <c:ser>
          <c:idx val="0"/>
          <c:order val="0"/>
          <c:tx>
            <c:v>2019</c:v>
          </c:tx>
          <c:spPr>
            <a:ln w="9525" cap="rnd">
              <a:solidFill>
                <a:srgbClr val="FF000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rgbClr val="FF0000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Sheet1!$A$107:$A$119</c:f>
              <c:numCache>
                <c:formatCode>m/d;@</c:formatCode>
                <c:ptCount val="13"/>
                <c:pt idx="0">
                  <c:v>44578</c:v>
                </c:pt>
                <c:pt idx="1">
                  <c:v>44612</c:v>
                </c:pt>
                <c:pt idx="2">
                  <c:v>44640</c:v>
                </c:pt>
                <c:pt idx="3">
                  <c:v>44668</c:v>
                </c:pt>
                <c:pt idx="4">
                  <c:v>44696</c:v>
                </c:pt>
                <c:pt idx="5">
                  <c:v>44725</c:v>
                </c:pt>
                <c:pt idx="6">
                  <c:v>44752</c:v>
                </c:pt>
                <c:pt idx="7">
                  <c:v>44780</c:v>
                </c:pt>
                <c:pt idx="8">
                  <c:v>44808</c:v>
                </c:pt>
                <c:pt idx="9">
                  <c:v>44837</c:v>
                </c:pt>
                <c:pt idx="10">
                  <c:v>44864</c:v>
                </c:pt>
                <c:pt idx="11">
                  <c:v>44892</c:v>
                </c:pt>
                <c:pt idx="12">
                  <c:v>44920</c:v>
                </c:pt>
              </c:numCache>
            </c:numRef>
          </c:xVal>
          <c:yVal>
            <c:numRef>
              <c:f>Sheet1!$B$107:$B$119</c:f>
              <c:numCache>
                <c:formatCode>0.00</c:formatCode>
                <c:ptCount val="13"/>
                <c:pt idx="0">
                  <c:v>9.8794350000000009</c:v>
                </c:pt>
                <c:pt idx="1">
                  <c:v>12.716784499999999</c:v>
                </c:pt>
                <c:pt idx="2">
                  <c:v>15.064125000000001</c:v>
                </c:pt>
                <c:pt idx="3">
                  <c:v>15.628761000000001</c:v>
                </c:pt>
                <c:pt idx="4">
                  <c:v>14.62912</c:v>
                </c:pt>
                <c:pt idx="5">
                  <c:v>14.295173999999999</c:v>
                </c:pt>
                <c:pt idx="6">
                  <c:v>14.305614</c:v>
                </c:pt>
                <c:pt idx="7">
                  <c:v>15.26901</c:v>
                </c:pt>
                <c:pt idx="8">
                  <c:v>14.710509999999999</c:v>
                </c:pt>
                <c:pt idx="9">
                  <c:v>15.06334</c:v>
                </c:pt>
                <c:pt idx="10">
                  <c:v>13.927828999999999</c:v>
                </c:pt>
                <c:pt idx="11">
                  <c:v>11.523599000000001</c:v>
                </c:pt>
                <c:pt idx="12">
                  <c:v>11.54176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8AB-F543-9F29-BC87A964DF8A}"/>
            </c:ext>
          </c:extLst>
        </c:ser>
        <c:ser>
          <c:idx val="1"/>
          <c:order val="1"/>
          <c:tx>
            <c:v>2020</c:v>
          </c:tx>
          <c:spPr>
            <a:ln w="9525" cap="rnd">
              <a:solidFill>
                <a:srgbClr val="FFFF0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FFFF00"/>
              </a:solidFill>
              <a:ln w="9525" cap="rnd">
                <a:solidFill>
                  <a:schemeClr val="accent2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Sheet1!$C$107:$C$119</c:f>
              <c:numCache>
                <c:formatCode>m/d;@</c:formatCode>
                <c:ptCount val="13"/>
                <c:pt idx="0">
                  <c:v>44584</c:v>
                </c:pt>
                <c:pt idx="1">
                  <c:v>44611</c:v>
                </c:pt>
                <c:pt idx="2">
                  <c:v>44638</c:v>
                </c:pt>
                <c:pt idx="3">
                  <c:v>44666</c:v>
                </c:pt>
                <c:pt idx="4">
                  <c:v>44695</c:v>
                </c:pt>
                <c:pt idx="5">
                  <c:v>44723</c:v>
                </c:pt>
                <c:pt idx="6">
                  <c:v>44751</c:v>
                </c:pt>
                <c:pt idx="7">
                  <c:v>44779</c:v>
                </c:pt>
                <c:pt idx="8">
                  <c:v>44806</c:v>
                </c:pt>
                <c:pt idx="9">
                  <c:v>44834</c:v>
                </c:pt>
                <c:pt idx="10">
                  <c:v>44862</c:v>
                </c:pt>
                <c:pt idx="11">
                  <c:v>44892</c:v>
                </c:pt>
                <c:pt idx="12">
                  <c:v>44919</c:v>
                </c:pt>
              </c:numCache>
            </c:numRef>
          </c:xVal>
          <c:yVal>
            <c:numRef>
              <c:f>Sheet1!$D$107:$D$119</c:f>
              <c:numCache>
                <c:formatCode>0.00</c:formatCode>
                <c:ptCount val="13"/>
                <c:pt idx="0">
                  <c:v>12.382860000000001</c:v>
                </c:pt>
                <c:pt idx="1">
                  <c:v>13.224894000000001</c:v>
                </c:pt>
                <c:pt idx="2">
                  <c:v>16.470806</c:v>
                </c:pt>
                <c:pt idx="3">
                  <c:v>16.529610000000002</c:v>
                </c:pt>
                <c:pt idx="4">
                  <c:v>15.054486000000001</c:v>
                </c:pt>
                <c:pt idx="5">
                  <c:v>15.623511000000001</c:v>
                </c:pt>
                <c:pt idx="6">
                  <c:v>14.894714</c:v>
                </c:pt>
                <c:pt idx="7">
                  <c:v>15.608919999999999</c:v>
                </c:pt>
                <c:pt idx="8">
                  <c:v>16.485588</c:v>
                </c:pt>
                <c:pt idx="9">
                  <c:v>17.038426999999999</c:v>
                </c:pt>
                <c:pt idx="10">
                  <c:v>15.18674</c:v>
                </c:pt>
                <c:pt idx="11">
                  <c:v>11.811878999999999</c:v>
                </c:pt>
                <c:pt idx="12">
                  <c:v>12.332693000000001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68AB-F543-9F29-BC87A964DF8A}"/>
            </c:ext>
          </c:extLst>
        </c:ser>
        <c:ser>
          <c:idx val="2"/>
          <c:order val="2"/>
          <c:tx>
            <c:v>2021</c:v>
          </c:tx>
          <c:spPr>
            <a:ln w="9525" cap="rnd">
              <a:solidFill>
                <a:srgbClr val="00B05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00B050"/>
              </a:solidFill>
              <a:ln w="9525" cap="rnd">
                <a:solidFill>
                  <a:schemeClr val="accent3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Sheet1!$E$107:$E$119</c:f>
              <c:numCache>
                <c:formatCode>m/d/yy</c:formatCode>
                <c:ptCount val="13"/>
                <c:pt idx="0">
                  <c:v>44583</c:v>
                </c:pt>
                <c:pt idx="1">
                  <c:v>44609</c:v>
                </c:pt>
                <c:pt idx="2">
                  <c:v>44637</c:v>
                </c:pt>
                <c:pt idx="3">
                  <c:v>44666</c:v>
                </c:pt>
                <c:pt idx="4">
                  <c:v>44693</c:v>
                </c:pt>
                <c:pt idx="5">
                  <c:v>44721</c:v>
                </c:pt>
                <c:pt idx="6">
                  <c:v>44750</c:v>
                </c:pt>
                <c:pt idx="7">
                  <c:v>44778</c:v>
                </c:pt>
                <c:pt idx="8">
                  <c:v>44806</c:v>
                </c:pt>
                <c:pt idx="9">
                  <c:v>44834</c:v>
                </c:pt>
                <c:pt idx="10">
                  <c:v>44862</c:v>
                </c:pt>
                <c:pt idx="11">
                  <c:v>44890</c:v>
                </c:pt>
                <c:pt idx="12">
                  <c:v>44918</c:v>
                </c:pt>
              </c:numCache>
            </c:numRef>
          </c:xVal>
          <c:yVal>
            <c:numRef>
              <c:f>Sheet1!$F$107:$F$119</c:f>
              <c:numCache>
                <c:formatCode>0.00</c:formatCode>
                <c:ptCount val="13"/>
                <c:pt idx="0">
                  <c:v>11.976435</c:v>
                </c:pt>
                <c:pt idx="1">
                  <c:v>14.147928</c:v>
                </c:pt>
                <c:pt idx="2">
                  <c:v>17.090112999999999</c:v>
                </c:pt>
                <c:pt idx="3">
                  <c:v>17.098078000000001</c:v>
                </c:pt>
                <c:pt idx="4">
                  <c:v>16.593627999999999</c:v>
                </c:pt>
                <c:pt idx="5">
                  <c:v>14.586472499999999</c:v>
                </c:pt>
                <c:pt idx="6">
                  <c:v>15.463016</c:v>
                </c:pt>
                <c:pt idx="7">
                  <c:v>15.960713999999999</c:v>
                </c:pt>
                <c:pt idx="8">
                  <c:v>16.518357999999999</c:v>
                </c:pt>
                <c:pt idx="9">
                  <c:v>16.587973000000002</c:v>
                </c:pt>
                <c:pt idx="10">
                  <c:v>14.355638000000001</c:v>
                </c:pt>
                <c:pt idx="11">
                  <c:v>12.637146</c:v>
                </c:pt>
                <c:pt idx="12">
                  <c:v>11.0953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68AB-F543-9F29-BC87A964DF8A}"/>
            </c:ext>
          </c:extLst>
        </c:ser>
        <c:ser>
          <c:idx val="3"/>
          <c:order val="3"/>
          <c:tx>
            <c:v>2022</c:v>
          </c:tx>
          <c:spPr>
            <a:ln w="9525" cap="rnd">
              <a:solidFill>
                <a:srgbClr val="0070C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0070C0"/>
              </a:solidFill>
              <a:ln w="9525" cap="rnd">
                <a:solidFill>
                  <a:srgbClr val="0070C0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Sheet1!$G$107:$G$112</c:f>
              <c:numCache>
                <c:formatCode>m/d/yy</c:formatCode>
                <c:ptCount val="6"/>
                <c:pt idx="0">
                  <c:v>44580.103472222225</c:v>
                </c:pt>
                <c:pt idx="1">
                  <c:v>44608.090277777781</c:v>
                </c:pt>
                <c:pt idx="2">
                  <c:v>44636.07708333333</c:v>
                </c:pt>
                <c:pt idx="3">
                  <c:v>44665.09652777778</c:v>
                </c:pt>
                <c:pt idx="4">
                  <c:v>44693.162499999999</c:v>
                </c:pt>
                <c:pt idx="5">
                  <c:v>44721.14166666667</c:v>
                </c:pt>
              </c:numCache>
            </c:numRef>
          </c:xVal>
          <c:yVal>
            <c:numRef>
              <c:f>Sheet1!$H$107:$H$112</c:f>
              <c:numCache>
                <c:formatCode>0.00</c:formatCode>
                <c:ptCount val="6"/>
                <c:pt idx="0">
                  <c:v>11.721690000000001</c:v>
                </c:pt>
                <c:pt idx="1">
                  <c:v>14.19585</c:v>
                </c:pt>
                <c:pt idx="2">
                  <c:v>16.447666000000002</c:v>
                </c:pt>
                <c:pt idx="3">
                  <c:v>15.381345</c:v>
                </c:pt>
                <c:pt idx="4">
                  <c:v>14.476915999999999</c:v>
                </c:pt>
                <c:pt idx="5">
                  <c:v>14.667419000000001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68AB-F543-9F29-BC87A964DF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60424992"/>
        <c:axId val="1564116288"/>
      </c:scatterChart>
      <c:valAx>
        <c:axId val="15604249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m/d;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4116288"/>
        <c:crosses val="autoZero"/>
        <c:crossBetween val="midCat"/>
      </c:valAx>
      <c:valAx>
        <c:axId val="1564116288"/>
        <c:scaling>
          <c:orientation val="minMax"/>
          <c:min val="9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04249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NUV1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2019</c:v>
          </c:tx>
          <c:spPr>
            <a:ln w="9525" cap="rnd">
              <a:solidFill>
                <a:srgbClr val="FF000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FF0000"/>
              </a:soli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Sheet1!$A$122:$A$134</c:f>
              <c:numCache>
                <c:formatCode>m/d;@</c:formatCode>
                <c:ptCount val="13"/>
                <c:pt idx="0">
                  <c:v>44578</c:v>
                </c:pt>
                <c:pt idx="1">
                  <c:v>44612</c:v>
                </c:pt>
                <c:pt idx="2">
                  <c:v>44640</c:v>
                </c:pt>
                <c:pt idx="3">
                  <c:v>44668</c:v>
                </c:pt>
                <c:pt idx="4">
                  <c:v>44696</c:v>
                </c:pt>
                <c:pt idx="5">
                  <c:v>44725</c:v>
                </c:pt>
                <c:pt idx="6">
                  <c:v>44752</c:v>
                </c:pt>
                <c:pt idx="7">
                  <c:v>44780</c:v>
                </c:pt>
                <c:pt idx="8">
                  <c:v>44808</c:v>
                </c:pt>
                <c:pt idx="9">
                  <c:v>44837</c:v>
                </c:pt>
                <c:pt idx="10">
                  <c:v>44864</c:v>
                </c:pt>
                <c:pt idx="11">
                  <c:v>44892</c:v>
                </c:pt>
                <c:pt idx="12">
                  <c:v>44920</c:v>
                </c:pt>
              </c:numCache>
            </c:numRef>
          </c:xVal>
          <c:yVal>
            <c:numRef>
              <c:f>Sheet1!$B$122:$B$134</c:f>
              <c:numCache>
                <c:formatCode>0.00</c:formatCode>
                <c:ptCount val="13"/>
                <c:pt idx="0">
                  <c:v>0.77928330000000001</c:v>
                </c:pt>
                <c:pt idx="1">
                  <c:v>1.770311</c:v>
                </c:pt>
                <c:pt idx="2">
                  <c:v>2.459972</c:v>
                </c:pt>
                <c:pt idx="3">
                  <c:v>2.6072364000000001</c:v>
                </c:pt>
                <c:pt idx="4">
                  <c:v>2.2731515999999998</c:v>
                </c:pt>
                <c:pt idx="5">
                  <c:v>2.1551819999999999</c:v>
                </c:pt>
                <c:pt idx="6">
                  <c:v>2.0898205999999999</c:v>
                </c:pt>
                <c:pt idx="7">
                  <c:v>2.4197266000000002</c:v>
                </c:pt>
                <c:pt idx="8">
                  <c:v>2.2797679999999998</c:v>
                </c:pt>
                <c:pt idx="9">
                  <c:v>2.3703759999999998</c:v>
                </c:pt>
                <c:pt idx="10">
                  <c:v>1.9643546000000001</c:v>
                </c:pt>
                <c:pt idx="11">
                  <c:v>1.0867817</c:v>
                </c:pt>
                <c:pt idx="12">
                  <c:v>1.1020831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693-594D-9BD7-C10CCF4CE9B2}"/>
            </c:ext>
          </c:extLst>
        </c:ser>
        <c:ser>
          <c:idx val="1"/>
          <c:order val="1"/>
          <c:tx>
            <c:v>2020</c:v>
          </c:tx>
          <c:spPr>
            <a:ln w="9525" cap="rnd">
              <a:solidFill>
                <a:srgbClr val="FFFF0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FFFF00"/>
              </a:solidFill>
              <a:ln w="9525" cap="rnd">
                <a:solidFill>
                  <a:schemeClr val="accent2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Sheet1!$C$122:$C$134</c:f>
              <c:numCache>
                <c:formatCode>m/d;@</c:formatCode>
                <c:ptCount val="13"/>
                <c:pt idx="0">
                  <c:v>44584</c:v>
                </c:pt>
                <c:pt idx="1">
                  <c:v>44611</c:v>
                </c:pt>
                <c:pt idx="2">
                  <c:v>44638</c:v>
                </c:pt>
                <c:pt idx="3">
                  <c:v>44666</c:v>
                </c:pt>
                <c:pt idx="4">
                  <c:v>44695</c:v>
                </c:pt>
                <c:pt idx="5">
                  <c:v>44723</c:v>
                </c:pt>
                <c:pt idx="6">
                  <c:v>44751</c:v>
                </c:pt>
                <c:pt idx="7">
                  <c:v>44779</c:v>
                </c:pt>
                <c:pt idx="8">
                  <c:v>44806</c:v>
                </c:pt>
                <c:pt idx="9">
                  <c:v>44834</c:v>
                </c:pt>
                <c:pt idx="10">
                  <c:v>44862</c:v>
                </c:pt>
                <c:pt idx="11">
                  <c:v>44892</c:v>
                </c:pt>
                <c:pt idx="12">
                  <c:v>44919</c:v>
                </c:pt>
              </c:numCache>
            </c:numRef>
          </c:xVal>
          <c:yVal>
            <c:numRef>
              <c:f>Sheet1!$D$122:$D$134</c:f>
              <c:numCache>
                <c:formatCode>0.00</c:formatCode>
                <c:ptCount val="13"/>
                <c:pt idx="0">
                  <c:v>1.3361057000000001</c:v>
                </c:pt>
                <c:pt idx="1">
                  <c:v>1.7250451</c:v>
                </c:pt>
                <c:pt idx="2">
                  <c:v>2.7008543</c:v>
                </c:pt>
                <c:pt idx="3">
                  <c:v>2.7298298000000001</c:v>
                </c:pt>
                <c:pt idx="4">
                  <c:v>2.2885124999999999</c:v>
                </c:pt>
                <c:pt idx="5">
                  <c:v>2.4960803999999999</c:v>
                </c:pt>
                <c:pt idx="6">
                  <c:v>2.2890081000000002</c:v>
                </c:pt>
                <c:pt idx="7">
                  <c:v>2.4523640000000002</c:v>
                </c:pt>
                <c:pt idx="8">
                  <c:v>2.7993076000000001</c:v>
                </c:pt>
                <c:pt idx="9">
                  <c:v>2.9637045999999998</c:v>
                </c:pt>
                <c:pt idx="10">
                  <c:v>2.3598203999999998</c:v>
                </c:pt>
                <c:pt idx="11">
                  <c:v>1.1897553000000001</c:v>
                </c:pt>
                <c:pt idx="12">
                  <c:v>1.3772631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3693-594D-9BD7-C10CCF4CE9B2}"/>
            </c:ext>
          </c:extLst>
        </c:ser>
        <c:ser>
          <c:idx val="2"/>
          <c:order val="2"/>
          <c:tx>
            <c:v>2021</c:v>
          </c:tx>
          <c:spPr>
            <a:ln w="9525" cap="rnd">
              <a:solidFill>
                <a:srgbClr val="00B05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00B050"/>
              </a:solidFill>
              <a:ln w="9525" cap="rnd">
                <a:solidFill>
                  <a:schemeClr val="accent3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Sheet1!$E$122:$E$134</c:f>
              <c:numCache>
                <c:formatCode>m/d/yy</c:formatCode>
                <c:ptCount val="13"/>
                <c:pt idx="0">
                  <c:v>44583</c:v>
                </c:pt>
                <c:pt idx="1">
                  <c:v>44609</c:v>
                </c:pt>
                <c:pt idx="2">
                  <c:v>44637</c:v>
                </c:pt>
                <c:pt idx="3">
                  <c:v>44666</c:v>
                </c:pt>
                <c:pt idx="4">
                  <c:v>44693</c:v>
                </c:pt>
                <c:pt idx="5">
                  <c:v>44721</c:v>
                </c:pt>
                <c:pt idx="6">
                  <c:v>44750</c:v>
                </c:pt>
                <c:pt idx="7">
                  <c:v>44778</c:v>
                </c:pt>
                <c:pt idx="8">
                  <c:v>44806</c:v>
                </c:pt>
                <c:pt idx="9">
                  <c:v>44834</c:v>
                </c:pt>
                <c:pt idx="10">
                  <c:v>44862</c:v>
                </c:pt>
                <c:pt idx="11">
                  <c:v>44890</c:v>
                </c:pt>
                <c:pt idx="12">
                  <c:v>44918</c:v>
                </c:pt>
              </c:numCache>
            </c:numRef>
          </c:xVal>
          <c:yVal>
            <c:numRef>
              <c:f>Sheet1!$F$122:$F$134</c:f>
              <c:numCache>
                <c:formatCode>0.00</c:formatCode>
                <c:ptCount val="13"/>
                <c:pt idx="0">
                  <c:v>1.2524725999999999</c:v>
                </c:pt>
                <c:pt idx="1">
                  <c:v>2.0552375000000001</c:v>
                </c:pt>
                <c:pt idx="2">
                  <c:v>3.0201657000000002</c:v>
                </c:pt>
                <c:pt idx="3">
                  <c:v>3.0093849000000001</c:v>
                </c:pt>
                <c:pt idx="4">
                  <c:v>2.8532473999999999</c:v>
                </c:pt>
                <c:pt idx="5">
                  <c:v>2.2187195000000002</c:v>
                </c:pt>
                <c:pt idx="6">
                  <c:v>2.4729776000000001</c:v>
                </c:pt>
                <c:pt idx="7">
                  <c:v>2.6821549999999998</c:v>
                </c:pt>
                <c:pt idx="8">
                  <c:v>2.8762273999999999</c:v>
                </c:pt>
                <c:pt idx="9">
                  <c:v>2.8987913000000001</c:v>
                </c:pt>
                <c:pt idx="10">
                  <c:v>2.1918112999999999</c:v>
                </c:pt>
                <c:pt idx="11">
                  <c:v>1.5618964</c:v>
                </c:pt>
                <c:pt idx="12">
                  <c:v>1.1436903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3693-594D-9BD7-C10CCF4CE9B2}"/>
            </c:ext>
          </c:extLst>
        </c:ser>
        <c:ser>
          <c:idx val="3"/>
          <c:order val="3"/>
          <c:tx>
            <c:v>2022</c:v>
          </c:tx>
          <c:spPr>
            <a:ln w="9525" cap="rnd">
              <a:solidFill>
                <a:srgbClr val="0070C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0070C0"/>
              </a:solidFill>
              <a:ln w="9525" cap="rnd">
                <a:solidFill>
                  <a:schemeClr val="accent4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Sheet1!$G$122:$G$127</c:f>
              <c:numCache>
                <c:formatCode>m/d/yy</c:formatCode>
                <c:ptCount val="6"/>
                <c:pt idx="0">
                  <c:v>44580.103472222225</c:v>
                </c:pt>
                <c:pt idx="1">
                  <c:v>44608.090277777781</c:v>
                </c:pt>
                <c:pt idx="2">
                  <c:v>44636.07708333333</c:v>
                </c:pt>
                <c:pt idx="3">
                  <c:v>44665.09652777778</c:v>
                </c:pt>
                <c:pt idx="4">
                  <c:v>44693.162499999999</c:v>
                </c:pt>
                <c:pt idx="5">
                  <c:v>44721.14166666667</c:v>
                </c:pt>
              </c:numCache>
            </c:numRef>
          </c:xVal>
          <c:yVal>
            <c:numRef>
              <c:f>Sheet1!$H$122:$H$127</c:f>
              <c:numCache>
                <c:formatCode>0.00</c:formatCode>
                <c:ptCount val="6"/>
                <c:pt idx="0">
                  <c:v>1.3267382000000001</c:v>
                </c:pt>
                <c:pt idx="1">
                  <c:v>2.2506827999999999</c:v>
                </c:pt>
                <c:pt idx="2">
                  <c:v>2.9895432</c:v>
                </c:pt>
                <c:pt idx="3">
                  <c:v>2.6370870000000002</c:v>
                </c:pt>
                <c:pt idx="4">
                  <c:v>2.3464855999999998</c:v>
                </c:pt>
                <c:pt idx="5">
                  <c:v>2.4970107000000001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3693-594D-9BD7-C10CCF4CE9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65460976"/>
        <c:axId val="1559197904"/>
      </c:scatterChart>
      <c:valAx>
        <c:axId val="15654609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m/d;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9197904"/>
        <c:crosses val="autoZero"/>
        <c:crossBetween val="midCat"/>
      </c:valAx>
      <c:valAx>
        <c:axId val="1559197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46097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7/6/22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7/6/22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7/6/22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7/6/22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7/6/22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7/6/22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7/6/22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7/6/22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7/6/22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7/6/22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7/6/22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7/6/22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7/6/22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7/6/22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7/6/22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7/6/22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7/6/22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7/6/22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21BDB-8FFB-314A-901B-105573368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Current Status of IRIS Darks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8F7484-7257-C549-806A-4E5B245B01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Lucas Guliano</a:t>
            </a:r>
          </a:p>
          <a:p>
            <a:r>
              <a:rPr lang="en-US" dirty="0"/>
              <a:t>July 2022</a:t>
            </a:r>
          </a:p>
        </p:txBody>
      </p:sp>
    </p:spTree>
    <p:extLst>
      <p:ext uri="{BB962C8B-B14F-4D97-AF65-F5344CB8AC3E}">
        <p14:creationId xmlns:p14="http://schemas.microsoft.com/office/powerpoint/2010/main" val="4187397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37804A0-02EE-5947-8C0C-352FB49F40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0341830"/>
              </p:ext>
            </p:extLst>
          </p:nvPr>
        </p:nvGraphicFramePr>
        <p:xfrm>
          <a:off x="-2" y="0"/>
          <a:ext cx="12192003" cy="6858005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876678">
                  <a:extLst>
                    <a:ext uri="{9D8B030D-6E8A-4147-A177-3AD203B41FA5}">
                      <a16:colId xmlns:a16="http://schemas.microsoft.com/office/drawing/2014/main" val="2928149072"/>
                    </a:ext>
                  </a:extLst>
                </a:gridCol>
                <a:gridCol w="1141741">
                  <a:extLst>
                    <a:ext uri="{9D8B030D-6E8A-4147-A177-3AD203B41FA5}">
                      <a16:colId xmlns:a16="http://schemas.microsoft.com/office/drawing/2014/main" val="3491203698"/>
                    </a:ext>
                  </a:extLst>
                </a:gridCol>
                <a:gridCol w="876678">
                  <a:extLst>
                    <a:ext uri="{9D8B030D-6E8A-4147-A177-3AD203B41FA5}">
                      <a16:colId xmlns:a16="http://schemas.microsoft.com/office/drawing/2014/main" val="508061844"/>
                    </a:ext>
                  </a:extLst>
                </a:gridCol>
                <a:gridCol w="876678">
                  <a:extLst>
                    <a:ext uri="{9D8B030D-6E8A-4147-A177-3AD203B41FA5}">
                      <a16:colId xmlns:a16="http://schemas.microsoft.com/office/drawing/2014/main" val="3352418562"/>
                    </a:ext>
                  </a:extLst>
                </a:gridCol>
                <a:gridCol w="876678">
                  <a:extLst>
                    <a:ext uri="{9D8B030D-6E8A-4147-A177-3AD203B41FA5}">
                      <a16:colId xmlns:a16="http://schemas.microsoft.com/office/drawing/2014/main" val="1234438621"/>
                    </a:ext>
                  </a:extLst>
                </a:gridCol>
                <a:gridCol w="1141741">
                  <a:extLst>
                    <a:ext uri="{9D8B030D-6E8A-4147-A177-3AD203B41FA5}">
                      <a16:colId xmlns:a16="http://schemas.microsoft.com/office/drawing/2014/main" val="742113981"/>
                    </a:ext>
                  </a:extLst>
                </a:gridCol>
                <a:gridCol w="876678">
                  <a:extLst>
                    <a:ext uri="{9D8B030D-6E8A-4147-A177-3AD203B41FA5}">
                      <a16:colId xmlns:a16="http://schemas.microsoft.com/office/drawing/2014/main" val="1519266052"/>
                    </a:ext>
                  </a:extLst>
                </a:gridCol>
                <a:gridCol w="876678">
                  <a:extLst>
                    <a:ext uri="{9D8B030D-6E8A-4147-A177-3AD203B41FA5}">
                      <a16:colId xmlns:a16="http://schemas.microsoft.com/office/drawing/2014/main" val="163276110"/>
                    </a:ext>
                  </a:extLst>
                </a:gridCol>
                <a:gridCol w="876678">
                  <a:extLst>
                    <a:ext uri="{9D8B030D-6E8A-4147-A177-3AD203B41FA5}">
                      <a16:colId xmlns:a16="http://schemas.microsoft.com/office/drawing/2014/main" val="2134313240"/>
                    </a:ext>
                  </a:extLst>
                </a:gridCol>
                <a:gridCol w="1141741">
                  <a:extLst>
                    <a:ext uri="{9D8B030D-6E8A-4147-A177-3AD203B41FA5}">
                      <a16:colId xmlns:a16="http://schemas.microsoft.com/office/drawing/2014/main" val="3084703964"/>
                    </a:ext>
                  </a:extLst>
                </a:gridCol>
                <a:gridCol w="876678">
                  <a:extLst>
                    <a:ext uri="{9D8B030D-6E8A-4147-A177-3AD203B41FA5}">
                      <a16:colId xmlns:a16="http://schemas.microsoft.com/office/drawing/2014/main" val="1768911264"/>
                    </a:ext>
                  </a:extLst>
                </a:gridCol>
                <a:gridCol w="876678">
                  <a:extLst>
                    <a:ext uri="{9D8B030D-6E8A-4147-A177-3AD203B41FA5}">
                      <a16:colId xmlns:a16="http://schemas.microsoft.com/office/drawing/2014/main" val="2566895514"/>
                    </a:ext>
                  </a:extLst>
                </a:gridCol>
                <a:gridCol w="876678">
                  <a:extLst>
                    <a:ext uri="{9D8B030D-6E8A-4147-A177-3AD203B41FA5}">
                      <a16:colId xmlns:a16="http://schemas.microsoft.com/office/drawing/2014/main" val="224867104"/>
                    </a:ext>
                  </a:extLst>
                </a:gridCol>
              </a:tblGrid>
              <a:tr h="623455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Year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FUV2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FUV3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NUV1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5849112"/>
                  </a:ext>
                </a:extLst>
              </a:tr>
              <a:tr h="62345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Average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Min</a:t>
                      </a:r>
                    </a:p>
                  </a:txBody>
                  <a:tcPr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Max</a:t>
                      </a:r>
                    </a:p>
                  </a:txBody>
                  <a:tcPr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Delta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Average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Min</a:t>
                      </a:r>
                    </a:p>
                  </a:txBody>
                  <a:tcPr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Max</a:t>
                      </a:r>
                    </a:p>
                  </a:txBody>
                  <a:tcPr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Delta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Average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Min</a:t>
                      </a:r>
                    </a:p>
                  </a:txBody>
                  <a:tcPr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Max</a:t>
                      </a:r>
                    </a:p>
                  </a:txBody>
                  <a:tcPr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Delta</a:t>
                      </a:r>
                    </a:p>
                  </a:txBody>
                  <a:tcPr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5232850"/>
                  </a:ext>
                </a:extLst>
              </a:tr>
              <a:tr h="62345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2014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0.34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N/A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0.48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-2.14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1.66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N/A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0.11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-0.85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N/A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9246239"/>
                  </a:ext>
                </a:extLst>
              </a:tr>
              <a:tr h="62345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2015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1.43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1.76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+1.09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1.92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-0.24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3.55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+1.44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0.19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-0.87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+0.08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8434991"/>
                  </a:ext>
                </a:extLst>
              </a:tr>
              <a:tr h="62345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2016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2.80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+1.37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4.22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6.58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+2.30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0.34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-0.62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+0.15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8674144"/>
                  </a:ext>
                </a:extLst>
              </a:tr>
              <a:tr h="62345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2017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5.24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3.71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+2.44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9.13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12.08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+4.91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0.94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-0.38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1.79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+0.60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5122295"/>
                  </a:ext>
                </a:extLst>
              </a:tr>
              <a:tr h="62345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2018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6.59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+1.35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11.49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8.47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13.96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+2.36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1.42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+0.48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7489463"/>
                  </a:ext>
                </a:extLst>
              </a:tr>
              <a:tr h="62345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2019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8.59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+2.00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13.56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15.63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+2.07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1.9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2.61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+0.48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2447750"/>
                  </a:ext>
                </a:extLst>
              </a:tr>
              <a:tr h="62345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2020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10.04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+1.45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14.82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11.81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17.04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+1.26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2.21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1.19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+0.31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1820718"/>
                  </a:ext>
                </a:extLst>
              </a:tr>
              <a:tr h="62345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2021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10.54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+0.5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14.79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17.10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-0.03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2.28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+0.07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0725618"/>
                  </a:ext>
                </a:extLst>
              </a:tr>
              <a:tr h="62345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2022*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10.55*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10.15*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10.87*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+0.01*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14.48*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11.72*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16.45*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-0.31*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2.34*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1.33*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2.99*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+0.06*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0696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5428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75CED-FCDB-BA40-9DE2-A3926A7A3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BA61F-DD09-1E41-9C5D-B5389177711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58BEF-7334-074C-93C6-8C99F56996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450D562-EDF0-A947-8E70-9B4BF05F05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383729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51628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6ED97B79-4554-EB41-A81B-BAFCF1D275C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69240206"/>
              </p:ext>
            </p:extLst>
          </p:nvPr>
        </p:nvGraphicFramePr>
        <p:xfrm>
          <a:off x="0" y="1"/>
          <a:ext cx="12192000" cy="685810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11141311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8798510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17778729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50090901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55036464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51054465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96545054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812377030"/>
                    </a:ext>
                  </a:extLst>
                </a:gridCol>
              </a:tblGrid>
              <a:tr h="396125">
                <a:tc gridSpan="8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FUV3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208440"/>
                  </a:ext>
                </a:extLst>
              </a:tr>
              <a:tr h="461562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2019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2020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2021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2022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521978"/>
                  </a:ext>
                </a:extLst>
              </a:tr>
              <a:tr h="4615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1/17/19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9.88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1/23/20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12.38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1/22/21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11.98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1/19/22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11.72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4890975"/>
                  </a:ext>
                </a:extLst>
              </a:tr>
              <a:tr h="4615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2/20/19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12.72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2/19/20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13.22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2/17/21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14.15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2/16/22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14.20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0032794"/>
                  </a:ext>
                </a:extLst>
              </a:tr>
              <a:tr h="4615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3/20/19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15.06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3/18/20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16.47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3/17/21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17.09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3/16/22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16.45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74654658"/>
                  </a:ext>
                </a:extLst>
              </a:tr>
              <a:tr h="4615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4/17/19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15.63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4/15/20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16.53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4/15/21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17.10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4/14/22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15.38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5326678"/>
                  </a:ext>
                </a:extLst>
              </a:tr>
              <a:tr h="4615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5/15/19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14.63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5/14/20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15.05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5/12/21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16.59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5/12/22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14.48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6254952"/>
                  </a:ext>
                </a:extLst>
              </a:tr>
              <a:tr h="4615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6/13/19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14.30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6/11/20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15.62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6/9/21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14.59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6/9/22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14.67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96462593"/>
                  </a:ext>
                </a:extLst>
              </a:tr>
              <a:tr h="4615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7/10/19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14.31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7/9/20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14.89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7/8/21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15.46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7" grid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yet available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7"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98482201"/>
                  </a:ext>
                </a:extLst>
              </a:tr>
              <a:tr h="4615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8/7/19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15.27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8/6/20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15.61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8/5/21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15.96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38497923"/>
                  </a:ext>
                </a:extLst>
              </a:tr>
              <a:tr h="4615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9/4/19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14.71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9/2/20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16.49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9/2/21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16.52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90881049"/>
                  </a:ext>
                </a:extLst>
              </a:tr>
              <a:tr h="4615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10/3/19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15.06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9/30/20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17.04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9/30/21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16.59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266847"/>
                  </a:ext>
                </a:extLst>
              </a:tr>
              <a:tr h="4615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10/30/19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13.93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10/28/20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15.19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10/28/21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14.36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5336058"/>
                  </a:ext>
                </a:extLst>
              </a:tr>
              <a:tr h="4615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11/27/19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11.52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11/27/20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11.81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11/25/21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12.64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42265186"/>
                  </a:ext>
                </a:extLst>
              </a:tr>
              <a:tr h="4615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12/25/19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11.54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12/24/20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12.33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12/23/21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11.10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2432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3873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F96F1-0053-0546-994B-99C7CB7C5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BB2C6-1924-4941-B92E-596AA37485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787BA4-81E6-E04C-9B34-F14E561992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E2E9364-3AF9-E546-AA3E-C3438A0BDB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004310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02542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14437-3E7A-BC40-9F7D-322478745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61F9B-459B-7D4F-B36E-79695F06C32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6A84F8-CBFA-6142-9C6E-1CF7CC4402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10">
            <a:extLst>
              <a:ext uri="{FF2B5EF4-FFF2-40B4-BE49-F238E27FC236}">
                <a16:creationId xmlns:a16="http://schemas.microsoft.com/office/drawing/2014/main" id="{F1080C49-68DC-F244-A33E-31A8550F91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4320213"/>
              </p:ext>
            </p:extLst>
          </p:nvPr>
        </p:nvGraphicFramePr>
        <p:xfrm>
          <a:off x="0" y="1"/>
          <a:ext cx="12192000" cy="685810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11141311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8798510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17778729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50090901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55036464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51054465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96545054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812377030"/>
                    </a:ext>
                  </a:extLst>
                </a:gridCol>
              </a:tblGrid>
              <a:tr h="396125">
                <a:tc gridSpan="8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NUV1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208440"/>
                  </a:ext>
                </a:extLst>
              </a:tr>
              <a:tr h="461562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2019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2020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2021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2022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521978"/>
                  </a:ext>
                </a:extLst>
              </a:tr>
              <a:tr h="4615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1/17/19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0.78</a:t>
                      </a: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1/23/20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1.34</a:t>
                      </a: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1/22/21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1.25</a:t>
                      </a: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1/19/22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1.33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4890975"/>
                  </a:ext>
                </a:extLst>
              </a:tr>
              <a:tr h="4615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2/20/19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1.77</a:t>
                      </a: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2/19/20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1.73</a:t>
                      </a: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2/17/21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2.06</a:t>
                      </a: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2/16/22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0032794"/>
                  </a:ext>
                </a:extLst>
              </a:tr>
              <a:tr h="4615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3/20/19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2.46</a:t>
                      </a: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3/18/20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2.70</a:t>
                      </a: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3/17/21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3.02</a:t>
                      </a: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3/16/22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2.99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74654658"/>
                  </a:ext>
                </a:extLst>
              </a:tr>
              <a:tr h="4615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4/17/19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2.61</a:t>
                      </a: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4/15/20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2.73</a:t>
                      </a: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4/15/21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3.01</a:t>
                      </a: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4/14/22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2.64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5326678"/>
                  </a:ext>
                </a:extLst>
              </a:tr>
              <a:tr h="4615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5/15/19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2.27</a:t>
                      </a: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5/14/20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2.29</a:t>
                      </a: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5/12/21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2.85</a:t>
                      </a: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5/12/22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2.35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6254952"/>
                  </a:ext>
                </a:extLst>
              </a:tr>
              <a:tr h="4615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6/13/19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2.16</a:t>
                      </a: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6/11/20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2.50</a:t>
                      </a: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6/9/21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2.22</a:t>
                      </a: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6/9/22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2.50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96462593"/>
                  </a:ext>
                </a:extLst>
              </a:tr>
              <a:tr h="4615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7/10/19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2.09</a:t>
                      </a: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7/9/20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2.29</a:t>
                      </a: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7/8/21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2.47</a:t>
                      </a: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7" grid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yet available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7"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98482201"/>
                  </a:ext>
                </a:extLst>
              </a:tr>
              <a:tr h="4615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8/7/19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2.42</a:t>
                      </a: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8/6/20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2.45</a:t>
                      </a: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8/5/21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2.68</a:t>
                      </a: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38497923"/>
                  </a:ext>
                </a:extLst>
              </a:tr>
              <a:tr h="4615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9/4/19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2.28</a:t>
                      </a: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9/2/20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2.80</a:t>
                      </a: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9/2/21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2.88</a:t>
                      </a: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90881049"/>
                  </a:ext>
                </a:extLst>
              </a:tr>
              <a:tr h="4615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10/3/19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2.37</a:t>
                      </a: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9/30/20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2.96</a:t>
                      </a: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9/30/21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2.90</a:t>
                      </a: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266847"/>
                  </a:ext>
                </a:extLst>
              </a:tr>
              <a:tr h="4615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10/30/19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1.96</a:t>
                      </a: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10/28/20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2.36</a:t>
                      </a: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10/28/21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2.19</a:t>
                      </a: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5336058"/>
                  </a:ext>
                </a:extLst>
              </a:tr>
              <a:tr h="4615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11/27/19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1.09</a:t>
                      </a: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11/27/20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1.19</a:t>
                      </a: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11/25/21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1.56</a:t>
                      </a: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42265186"/>
                  </a:ext>
                </a:extLst>
              </a:tr>
              <a:tr h="4615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12/25/19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1.10</a:t>
                      </a: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12/24/20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1.38</a:t>
                      </a: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12/23/21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1.14</a:t>
                      </a: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2432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3563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4B8D7-B696-1D48-9751-98124CD81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Potential Solutions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F81105-C92E-5247-9115-3352E319BA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1" y="2254186"/>
            <a:ext cx="5097910" cy="4287663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dirty="0"/>
              <a:t>Additional Parameters</a:t>
            </a:r>
          </a:p>
          <a:p>
            <a:pPr marL="0" indent="0">
              <a:buNone/>
            </a:pPr>
            <a:r>
              <a:rPr lang="en-US" sz="2000" dirty="0"/>
              <a:t>Introduce additional modifier parameters similar to what has been done with previous versions</a:t>
            </a:r>
          </a:p>
          <a:p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Maintains singular model consistent with previous adjustments</a:t>
            </a:r>
          </a:p>
          <a:p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Continues to increase complexity of the model</a:t>
            </a:r>
          </a:p>
          <a:p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Functionally creates piecewise model</a:t>
            </a:r>
          </a:p>
          <a:p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Early mission model parameters would continue to change</a:t>
            </a:r>
          </a:p>
          <a:p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Discontinuity at point of implementation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AA9A03-D971-5D41-B616-76F7B46BF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78231" y="2171500"/>
            <a:ext cx="5349494" cy="4453033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dirty="0"/>
              <a:t>Model Separation (“Frozen” Model)</a:t>
            </a:r>
          </a:p>
          <a:p>
            <a:pPr marL="0" indent="0">
              <a:buNone/>
            </a:pPr>
            <a:r>
              <a:rPr lang="en-US" sz="2000" dirty="0"/>
              <a:t>Lock in parameter terms before a given data and move forward with simplified model form (drop modifier variables)</a:t>
            </a:r>
          </a:p>
          <a:p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Breaks singular model into multiple distinct models (not done before)</a:t>
            </a:r>
          </a:p>
          <a:p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Reduces complexity of model moving forward (easier future adjustments and readability)</a:t>
            </a:r>
          </a:p>
          <a:p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Ensures early mission model would never change and forever remain consistent</a:t>
            </a:r>
          </a:p>
          <a:p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Allows for optimization of model 2014-2020 without dependency on post 2020 data</a:t>
            </a:r>
          </a:p>
          <a:p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Discontinuity at point of implementation</a:t>
            </a:r>
          </a:p>
          <a:p>
            <a:endParaRPr lang="en-US" sz="20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744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7BEDB-956B-D543-8270-4F53D195F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Determination of Lock-in Date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43B079-53F5-AB4D-9179-1F1D68970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28482"/>
            <a:ext cx="10988218" cy="3599316"/>
          </a:xfrm>
        </p:spPr>
        <p:txBody>
          <a:bodyPr/>
          <a:lstStyle/>
          <a:p>
            <a:r>
              <a:rPr lang="en-US" dirty="0"/>
              <a:t>Full analysis was performed in March 2022 report</a:t>
            </a:r>
          </a:p>
          <a:p>
            <a:r>
              <a:rPr lang="en-US" dirty="0"/>
              <a:t>4 potential implementation times were chosen</a:t>
            </a:r>
          </a:p>
          <a:p>
            <a:pPr lvl="1"/>
            <a:r>
              <a:rPr lang="en-US" dirty="0"/>
              <a:t>Only times at the beginning or direct middle of a given cycle were chosen</a:t>
            </a:r>
          </a:p>
          <a:p>
            <a:r>
              <a:rPr lang="en-US" dirty="0"/>
              <a:t>Best result came from summer of 2020 (July 9</a:t>
            </a:r>
            <a:r>
              <a:rPr lang="en-US" baseline="30000" dirty="0"/>
              <a:t>th</a:t>
            </a:r>
            <a:r>
              <a:rPr lang="en-US" dirty="0"/>
              <a:t>, 2020)</a:t>
            </a:r>
          </a:p>
          <a:p>
            <a:pPr lvl="1"/>
            <a:r>
              <a:rPr lang="en-US" dirty="0"/>
              <a:t>Emergence of stability at this point</a:t>
            </a:r>
          </a:p>
          <a:p>
            <a:pPr lvl="1"/>
            <a:r>
              <a:rPr lang="en-US" dirty="0"/>
              <a:t>Model adjusted well</a:t>
            </a:r>
          </a:p>
          <a:p>
            <a:pPr lvl="1"/>
            <a:r>
              <a:rPr lang="en-US" dirty="0"/>
              <a:t>Produced best results</a:t>
            </a:r>
          </a:p>
          <a:p>
            <a:r>
              <a:rPr lang="en-US" dirty="0"/>
              <a:t>Results would be retested</a:t>
            </a:r>
          </a:p>
          <a:p>
            <a:pPr lvl="1"/>
            <a:r>
              <a:rPr lang="en-US" dirty="0"/>
              <a:t>Pending general agreement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08AA29-55C0-5B48-96D4-99B8FB621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1205" y="4126896"/>
            <a:ext cx="7222435" cy="255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993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87039-E50D-EB49-8127-D69E4D8BA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Frozen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3A8E8-00E3-A441-82C8-A7C68902A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8893" y="6062566"/>
            <a:ext cx="11059396" cy="61060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Model frozen middle of 2020 cycle (07/09/2020). Point where increase is seen to level out and was determined from testing to be most effective time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B990CB-FA13-914E-8656-35B6A46A79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04" t="4123" r="3374" b="3059"/>
          <a:stretch/>
        </p:blipFill>
        <p:spPr>
          <a:xfrm>
            <a:off x="0" y="1986677"/>
            <a:ext cx="12219948" cy="365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590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9B424-B3CF-E44B-9054-CACADE19C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34829-C021-DA4B-BE30-23F74CEBE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370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Darks from 07/06 should be first set to use new model solution</a:t>
            </a:r>
          </a:p>
          <a:p>
            <a:pPr lvl="1"/>
            <a:r>
              <a:rPr lang="en-US" dirty="0"/>
              <a:t>Data going back to lock in date will need to be reprocessed</a:t>
            </a:r>
          </a:p>
          <a:p>
            <a:r>
              <a:rPr lang="en-US" dirty="0"/>
              <a:t>Interesting result from previous 3 dark runs</a:t>
            </a:r>
          </a:p>
          <a:p>
            <a:pPr lvl="1"/>
            <a:r>
              <a:rPr lang="en-US" dirty="0"/>
              <a:t>Will be addressed once larger issue solution is determined and more data is gathered</a:t>
            </a:r>
          </a:p>
          <a:p>
            <a:r>
              <a:rPr lang="en-US" dirty="0"/>
              <a:t>Is it worthwhile to re-process all data from start of mission to July 2020?</a:t>
            </a:r>
          </a:p>
          <a:p>
            <a:pPr lvl="1"/>
            <a:r>
              <a:rPr lang="en-US" dirty="0"/>
              <a:t>Would ensure that a consistent dark model is used across that dataset and never modified in the future</a:t>
            </a:r>
          </a:p>
          <a:p>
            <a:pPr lvl="1"/>
            <a:r>
              <a:rPr lang="en-US" dirty="0"/>
              <a:t>Would be significant processing work for what is ultimately very minor changes</a:t>
            </a:r>
          </a:p>
          <a:p>
            <a:r>
              <a:rPr lang="en-US" dirty="0"/>
              <a:t>Changes to how we handle reprocessing? </a:t>
            </a:r>
          </a:p>
        </p:txBody>
      </p:sp>
    </p:spTree>
    <p:extLst>
      <p:ext uri="{BB962C8B-B14F-4D97-AF65-F5344CB8AC3E}">
        <p14:creationId xmlns:p14="http://schemas.microsoft.com/office/powerpoint/2010/main" val="609448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C9CA0-57D6-B240-BE78-E888AB8E9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reprocessing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B05B4-EDA6-5F4A-99DC-391878DFD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 adjustments are made (via computational GUI) whenever misalignment is seen</a:t>
            </a:r>
          </a:p>
          <a:p>
            <a:r>
              <a:rPr lang="en-US" dirty="0"/>
              <a:t>Sometimes limited parameters are adjusted, other times best results come from adjusting most or all parameters</a:t>
            </a:r>
          </a:p>
          <a:p>
            <a:r>
              <a:rPr lang="en-US" dirty="0"/>
              <a:t>Data is reprocessed going back to point of misalignment</a:t>
            </a:r>
          </a:p>
          <a:p>
            <a:r>
              <a:rPr lang="en-US" dirty="0"/>
              <a:t>Data from before point of misalignment is not reprocessed even though model covering that time period may have been slightly modified as well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904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B6617-FF0E-EF48-BB10-EE1506069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Current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5EB0A-F308-1746-BDE0-3ADB7E53E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81" y="2006132"/>
            <a:ext cx="11983934" cy="465731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 </a:t>
            </a:r>
            <a:r>
              <a:rPr lang="en-US" sz="3200" dirty="0"/>
              <a:t>(</a:t>
            </a:r>
            <a:r>
              <a:rPr lang="en-US" sz="3200" b="1" dirty="0">
                <a:solidFill>
                  <a:schemeClr val="tx1">
                    <a:lumMod val="75000"/>
                  </a:schemeClr>
                </a:solidFill>
              </a:rPr>
              <a:t>amp1</a:t>
            </a:r>
            <a:r>
              <a:rPr lang="en-US" sz="3200" dirty="0"/>
              <a:t>*SIN(c*(dt0/</a:t>
            </a:r>
            <a:r>
              <a:rPr lang="en-US" sz="3200" b="1" dirty="0">
                <a:solidFill>
                  <a:schemeClr val="tx1">
                    <a:lumMod val="75000"/>
                  </a:schemeClr>
                </a:solidFill>
              </a:rPr>
              <a:t>p1</a:t>
            </a:r>
            <a:r>
              <a:rPr lang="en-US" sz="3200" dirty="0"/>
              <a:t>+</a:t>
            </a:r>
            <a:r>
              <a:rPr lang="en-US" sz="3200" b="1" dirty="0">
                <a:solidFill>
                  <a:schemeClr val="tx1">
                    <a:lumMod val="75000"/>
                  </a:schemeClr>
                </a:solidFill>
              </a:rPr>
              <a:t>phi1</a:t>
            </a:r>
            <a:r>
              <a:rPr lang="en-US" sz="3200" dirty="0"/>
              <a:t>)))+(</a:t>
            </a:r>
            <a:r>
              <a:rPr lang="en-US" sz="3200" b="1" dirty="0">
                <a:solidFill>
                  <a:schemeClr val="tx1">
                    <a:lumMod val="75000"/>
                  </a:schemeClr>
                </a:solidFill>
              </a:rPr>
              <a:t>amp2</a:t>
            </a:r>
            <a:r>
              <a:rPr lang="en-US" sz="3200" dirty="0"/>
              <a:t>*SIN(c*(dt0/(</a:t>
            </a:r>
            <a:r>
              <a:rPr lang="en-US" sz="3200" b="1" dirty="0">
                <a:solidFill>
                  <a:schemeClr val="tx1">
                    <a:lumMod val="75000"/>
                  </a:schemeClr>
                </a:solidFill>
              </a:rPr>
              <a:t>p1</a:t>
            </a:r>
            <a:r>
              <a:rPr lang="en-US" sz="3200" dirty="0"/>
              <a:t>/2)+</a:t>
            </a:r>
            <a:r>
              <a:rPr lang="en-US" sz="3200" b="1" dirty="0">
                <a:solidFill>
                  <a:schemeClr val="tx1">
                    <a:lumMod val="75000"/>
                  </a:schemeClr>
                </a:solidFill>
              </a:rPr>
              <a:t>phi2</a:t>
            </a:r>
            <a:r>
              <a:rPr lang="en-US" sz="3200" dirty="0"/>
              <a:t>)))+(</a:t>
            </a:r>
            <a:r>
              <a:rPr lang="en-US" sz="3200" b="1" dirty="0">
                <a:solidFill>
                  <a:schemeClr val="tx1">
                    <a:lumMod val="75000"/>
                  </a:schemeClr>
                </a:solidFill>
              </a:rPr>
              <a:t>trend</a:t>
            </a:r>
            <a:r>
              <a:rPr lang="en-US" sz="3200" dirty="0"/>
              <a:t>*(</a:t>
            </a:r>
            <a:r>
              <a:rPr lang="en-US" sz="3200" dirty="0" err="1"/>
              <a:t>dtl</a:t>
            </a:r>
            <a:r>
              <a:rPr lang="en-US" sz="3200" dirty="0"/>
              <a:t>))+(</a:t>
            </a:r>
            <a:r>
              <a:rPr lang="en-US" sz="3200" b="1" dirty="0">
                <a:solidFill>
                  <a:schemeClr val="tx1">
                    <a:lumMod val="75000"/>
                  </a:schemeClr>
                </a:solidFill>
              </a:rPr>
              <a:t>quad</a:t>
            </a:r>
            <a:r>
              <a:rPr lang="en-US" sz="3200" dirty="0"/>
              <a:t>*(</a:t>
            </a:r>
            <a:r>
              <a:rPr lang="en-US" sz="3200" dirty="0" err="1"/>
              <a:t>dtq</a:t>
            </a:r>
            <a:r>
              <a:rPr lang="en-US" sz="3200" dirty="0"/>
              <a:t>**2.00))+(</a:t>
            </a:r>
            <a:r>
              <a:rPr lang="en-US" sz="3200" b="1" dirty="0">
                <a:solidFill>
                  <a:schemeClr val="tx1">
                    <a:lumMod val="75000"/>
                  </a:schemeClr>
                </a:solidFill>
              </a:rPr>
              <a:t>off</a:t>
            </a:r>
            <a:r>
              <a:rPr lang="en-US" sz="3200" dirty="0"/>
              <a:t>)</a:t>
            </a:r>
          </a:p>
          <a:p>
            <a:pPr marL="0" indent="0">
              <a:buNone/>
            </a:pPr>
            <a:r>
              <a:rPr lang="en-US" b="1" dirty="0"/>
              <a:t>amp1: </a:t>
            </a:r>
            <a:r>
              <a:rPr lang="en-US" dirty="0"/>
              <a:t>The amplitude of the approximately 1 year sine function.</a:t>
            </a:r>
          </a:p>
          <a:p>
            <a:pPr marL="0" indent="0">
              <a:buNone/>
            </a:pPr>
            <a:r>
              <a:rPr lang="en-US" b="1" dirty="0"/>
              <a:t>amp2: </a:t>
            </a:r>
            <a:r>
              <a:rPr lang="en-US" dirty="0"/>
              <a:t>The amplitude of the approximately 1/2 year sine function.</a:t>
            </a:r>
          </a:p>
          <a:p>
            <a:pPr marL="0" indent="0">
              <a:buNone/>
            </a:pPr>
            <a:r>
              <a:rPr lang="en-US" b="1" dirty="0"/>
              <a:t>p1: </a:t>
            </a:r>
            <a:r>
              <a:rPr lang="en-US" dirty="0"/>
              <a:t>Period of approximately 1 year sine function (or ½ year in second term)</a:t>
            </a:r>
          </a:p>
          <a:p>
            <a:pPr marL="0" indent="0">
              <a:buNone/>
            </a:pPr>
            <a:r>
              <a:rPr lang="en-US" b="1" dirty="0"/>
              <a:t>phi1: </a:t>
            </a:r>
            <a:r>
              <a:rPr lang="en-US" dirty="0"/>
              <a:t>Phase of the approximately 1 year sine function in radians.</a:t>
            </a:r>
          </a:p>
          <a:p>
            <a:pPr marL="0" indent="0">
              <a:buNone/>
            </a:pPr>
            <a:r>
              <a:rPr lang="en-US" b="1" dirty="0"/>
              <a:t>phi2: </a:t>
            </a:r>
            <a:r>
              <a:rPr lang="en-US" dirty="0"/>
              <a:t>The phase of the approximately 1/2 year sine function in radians.</a:t>
            </a:r>
          </a:p>
          <a:p>
            <a:pPr marL="0" indent="0">
              <a:buNone/>
            </a:pPr>
            <a:r>
              <a:rPr lang="en-US" b="1" dirty="0"/>
              <a:t>trend: </a:t>
            </a:r>
            <a:r>
              <a:rPr lang="en-US" dirty="0"/>
              <a:t>The linear coefficient explaining the increase in the pedestal level. </a:t>
            </a:r>
          </a:p>
          <a:p>
            <a:pPr marL="0" indent="0">
              <a:buNone/>
            </a:pPr>
            <a:r>
              <a:rPr lang="en-US" b="1" dirty="0"/>
              <a:t>quad : </a:t>
            </a:r>
            <a:r>
              <a:rPr lang="en-US" dirty="0"/>
              <a:t>The quadratic coefficient explaining the increase in the pedestal level. </a:t>
            </a:r>
          </a:p>
          <a:p>
            <a:pPr marL="0" indent="0">
              <a:buNone/>
            </a:pPr>
            <a:r>
              <a:rPr lang="en-US" b="1" dirty="0"/>
              <a:t>off:  </a:t>
            </a:r>
            <a:r>
              <a:rPr lang="en-US" dirty="0"/>
              <a:t>The intercept for the quadratic and linear function</a:t>
            </a:r>
          </a:p>
        </p:txBody>
      </p:sp>
    </p:spTree>
    <p:extLst>
      <p:ext uri="{BB962C8B-B14F-4D97-AF65-F5344CB8AC3E}">
        <p14:creationId xmlns:p14="http://schemas.microsoft.com/office/powerpoint/2010/main" val="2022106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6D599-2B94-F447-B10B-97BBD3833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(Modifier)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E33DB-2BD9-9945-AA7B-85C6E1230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59542"/>
            <a:ext cx="10701041" cy="454281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err="1"/>
              <a:t>qscale</a:t>
            </a:r>
            <a:r>
              <a:rPr lang="en-US" b="1" dirty="0"/>
              <a:t>: </a:t>
            </a:r>
            <a:r>
              <a:rPr lang="en-US" dirty="0"/>
              <a:t>Adjustment of the linear and quadratic term after August 2017 (&lt;1)</a:t>
            </a:r>
          </a:p>
          <a:p>
            <a:pPr marL="0" indent="0" algn="ctr">
              <a:buNone/>
            </a:pPr>
            <a:r>
              <a:rPr lang="en-US" sz="1700" dirty="0" err="1">
                <a:solidFill>
                  <a:schemeClr val="tx1">
                    <a:lumMod val="85000"/>
                  </a:schemeClr>
                </a:solidFill>
              </a:rPr>
              <a:t>dtq</a:t>
            </a:r>
            <a:r>
              <a:rPr lang="en-US" sz="1700" dirty="0">
                <a:solidFill>
                  <a:schemeClr val="tx1">
                    <a:lumMod val="85000"/>
                  </a:schemeClr>
                </a:solidFill>
              </a:rPr>
              <a:t>[</a:t>
            </a:r>
            <a:r>
              <a:rPr lang="en-US" sz="1700" dirty="0" err="1">
                <a:solidFill>
                  <a:schemeClr val="tx1">
                    <a:lumMod val="85000"/>
                  </a:schemeClr>
                </a:solidFill>
              </a:rPr>
              <a:t>adj</a:t>
            </a:r>
            <a:r>
              <a:rPr lang="en-US" sz="1700" dirty="0">
                <a:solidFill>
                  <a:schemeClr val="tx1">
                    <a:lumMod val="85000"/>
                  </a:schemeClr>
                </a:solidFill>
              </a:rPr>
              <a:t>] = (</a:t>
            </a:r>
            <a:r>
              <a:rPr lang="en-US" sz="1700" dirty="0" err="1">
                <a:solidFill>
                  <a:schemeClr val="tx1">
                    <a:lumMod val="85000"/>
                  </a:schemeClr>
                </a:solidFill>
              </a:rPr>
              <a:t>dtq</a:t>
            </a:r>
            <a:r>
              <a:rPr lang="en-US" sz="1700" dirty="0">
                <a:solidFill>
                  <a:schemeClr val="tx1">
                    <a:lumMod val="85000"/>
                  </a:schemeClr>
                </a:solidFill>
              </a:rPr>
              <a:t>[</a:t>
            </a:r>
            <a:r>
              <a:rPr lang="en-US" sz="1700" dirty="0" err="1">
                <a:solidFill>
                  <a:schemeClr val="tx1">
                    <a:lumMod val="85000"/>
                  </a:schemeClr>
                </a:solidFill>
              </a:rPr>
              <a:t>adj</a:t>
            </a:r>
            <a:r>
              <a:rPr lang="en-US" sz="1700" dirty="0">
                <a:solidFill>
                  <a:schemeClr val="tx1">
                    <a:lumMod val="85000"/>
                  </a:schemeClr>
                </a:solidFill>
              </a:rPr>
              <a:t>])*(</a:t>
            </a:r>
            <a:r>
              <a:rPr lang="en-US" sz="1700" dirty="0" err="1">
                <a:solidFill>
                  <a:schemeClr val="tx1">
                    <a:lumMod val="85000"/>
                  </a:schemeClr>
                </a:solidFill>
              </a:rPr>
              <a:t>og_qscale</a:t>
            </a:r>
            <a:r>
              <a:rPr lang="en-US" sz="1700" dirty="0">
                <a:solidFill>
                  <a:schemeClr val="tx1">
                    <a:lumMod val="85000"/>
                  </a:schemeClr>
                </a:solidFill>
              </a:rPr>
              <a:t>)**.5</a:t>
            </a:r>
          </a:p>
          <a:p>
            <a:pPr marL="0" indent="0" algn="ctr">
              <a:buNone/>
            </a:pPr>
            <a:r>
              <a:rPr lang="en-US" sz="1700" dirty="0" err="1">
                <a:solidFill>
                  <a:schemeClr val="tx1">
                    <a:lumMod val="85000"/>
                  </a:schemeClr>
                </a:solidFill>
              </a:rPr>
              <a:t>dtl</a:t>
            </a:r>
            <a:r>
              <a:rPr lang="en-US" sz="1700" dirty="0">
                <a:solidFill>
                  <a:schemeClr val="tx1">
                    <a:lumMod val="85000"/>
                  </a:schemeClr>
                </a:solidFill>
              </a:rPr>
              <a:t>[</a:t>
            </a:r>
            <a:r>
              <a:rPr lang="en-US" sz="1700" dirty="0" err="1">
                <a:solidFill>
                  <a:schemeClr val="tx1">
                    <a:lumMod val="85000"/>
                  </a:schemeClr>
                </a:solidFill>
              </a:rPr>
              <a:t>adj</a:t>
            </a:r>
            <a:r>
              <a:rPr lang="en-US" sz="1700" dirty="0">
                <a:solidFill>
                  <a:schemeClr val="tx1">
                    <a:lumMod val="85000"/>
                  </a:schemeClr>
                </a:solidFill>
              </a:rPr>
              <a:t>] = (</a:t>
            </a:r>
            <a:r>
              <a:rPr lang="en-US" sz="1700" dirty="0" err="1">
                <a:solidFill>
                  <a:schemeClr val="tx1">
                    <a:lumMod val="85000"/>
                  </a:schemeClr>
                </a:solidFill>
              </a:rPr>
              <a:t>dtl</a:t>
            </a:r>
            <a:r>
              <a:rPr lang="en-US" sz="1700" dirty="0">
                <a:solidFill>
                  <a:schemeClr val="tx1">
                    <a:lumMod val="85000"/>
                  </a:schemeClr>
                </a:solidFill>
              </a:rPr>
              <a:t>[</a:t>
            </a:r>
            <a:r>
              <a:rPr lang="en-US" sz="1700" dirty="0" err="1">
                <a:solidFill>
                  <a:schemeClr val="tx1">
                    <a:lumMod val="85000"/>
                  </a:schemeClr>
                </a:solidFill>
              </a:rPr>
              <a:t>adj</a:t>
            </a:r>
            <a:r>
              <a:rPr lang="en-US" sz="1700" dirty="0">
                <a:solidFill>
                  <a:schemeClr val="tx1">
                    <a:lumMod val="85000"/>
                  </a:schemeClr>
                </a:solidFill>
              </a:rPr>
              <a:t>])*(</a:t>
            </a:r>
            <a:r>
              <a:rPr lang="en-US" sz="1700" dirty="0" err="1">
                <a:solidFill>
                  <a:schemeClr val="tx1">
                    <a:lumMod val="85000"/>
                  </a:schemeClr>
                </a:solidFill>
              </a:rPr>
              <a:t>og_qscale</a:t>
            </a:r>
            <a:r>
              <a:rPr lang="en-US" sz="1700" dirty="0">
                <a:solidFill>
                  <a:schemeClr val="tx1">
                    <a:lumMod val="8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b="1" dirty="0" err="1"/>
              <a:t>bo_drop</a:t>
            </a:r>
            <a:r>
              <a:rPr lang="en-US" b="1" dirty="0"/>
              <a:t>: </a:t>
            </a:r>
            <a:r>
              <a:rPr lang="en-US" dirty="0"/>
              <a:t>The fractional drop in the offset (intercept term) due to the bake out on June 13-15, 2018</a:t>
            </a:r>
          </a:p>
          <a:p>
            <a:pPr marL="0" indent="0">
              <a:buNone/>
            </a:pPr>
            <a:r>
              <a:rPr lang="en-US" b="1" dirty="0" err="1"/>
              <a:t>sc_amp</a:t>
            </a:r>
            <a:r>
              <a:rPr lang="en-US" b="1" dirty="0"/>
              <a:t>: </a:t>
            </a:r>
            <a:r>
              <a:rPr lang="en-US" dirty="0"/>
              <a:t>The </a:t>
            </a:r>
            <a:r>
              <a:rPr lang="en-US" dirty="0" err="1"/>
              <a:t>amplication</a:t>
            </a:r>
            <a:r>
              <a:rPr lang="en-US" dirty="0"/>
              <a:t> fraction in the in the sine function amplitudes due to the bake out on June 13-15, 2018.</a:t>
            </a:r>
          </a:p>
          <a:p>
            <a:pPr marL="0" indent="0" algn="ctr">
              <a:buNone/>
            </a:pPr>
            <a:r>
              <a:rPr lang="en-US" sz="1700" dirty="0">
                <a:solidFill>
                  <a:schemeClr val="tx1">
                    <a:lumMod val="85000"/>
                  </a:schemeClr>
                </a:solidFill>
              </a:rPr>
              <a:t>trend[</a:t>
            </a:r>
            <a:r>
              <a:rPr lang="en-US" sz="1700" dirty="0" err="1">
                <a:solidFill>
                  <a:schemeClr val="tx1">
                    <a:lumMod val="85000"/>
                  </a:schemeClr>
                </a:solidFill>
              </a:rPr>
              <a:t>post_bo</a:t>
            </a:r>
            <a:r>
              <a:rPr lang="en-US" sz="1700" dirty="0">
                <a:solidFill>
                  <a:schemeClr val="tx1">
                    <a:lumMod val="85000"/>
                  </a:schemeClr>
                </a:solidFill>
              </a:rPr>
              <a:t>] = (</a:t>
            </a:r>
            <a:r>
              <a:rPr lang="en-US" sz="1700" dirty="0" err="1">
                <a:solidFill>
                  <a:schemeClr val="tx1">
                    <a:lumMod val="85000"/>
                  </a:schemeClr>
                </a:solidFill>
              </a:rPr>
              <a:t>trend+drop_trend_offset+incs_trend_amplit</a:t>
            </a:r>
            <a:r>
              <a:rPr lang="en-US" sz="1700" dirty="0">
                <a:solidFill>
                  <a:schemeClr val="tx1">
                    <a:lumMod val="85000"/>
                  </a:schemeClr>
                </a:solidFill>
              </a:rPr>
              <a:t>)[</a:t>
            </a:r>
            <a:r>
              <a:rPr lang="en-US" sz="1700" dirty="0" err="1">
                <a:solidFill>
                  <a:schemeClr val="tx1">
                    <a:lumMod val="85000"/>
                  </a:schemeClr>
                </a:solidFill>
              </a:rPr>
              <a:t>post_bo</a:t>
            </a:r>
            <a:r>
              <a:rPr lang="en-US" sz="1700" dirty="0">
                <a:solidFill>
                  <a:schemeClr val="tx1">
                    <a:lumMod val="85000"/>
                  </a:schemeClr>
                </a:solidFill>
              </a:rPr>
              <a:t>]</a:t>
            </a:r>
          </a:p>
          <a:p>
            <a:pPr marL="0" indent="0">
              <a:buNone/>
            </a:pPr>
            <a:r>
              <a:rPr lang="en-US" b="1" dirty="0" err="1"/>
              <a:t>ns_incr</a:t>
            </a:r>
            <a:r>
              <a:rPr lang="en-US" b="1" dirty="0"/>
              <a:t>: </a:t>
            </a:r>
            <a:r>
              <a:rPr lang="en-US" dirty="0"/>
              <a:t>The fractional increase in the offset (intercept term) due to non-standard IRIS operations from October 27th to December 15th, 2018.</a:t>
            </a:r>
          </a:p>
          <a:p>
            <a:pPr marL="0" indent="0" algn="ctr">
              <a:buNone/>
            </a:pPr>
            <a:r>
              <a:rPr lang="en-US" sz="22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1700" dirty="0">
                <a:solidFill>
                  <a:schemeClr val="tx1">
                    <a:lumMod val="85000"/>
                  </a:schemeClr>
                </a:solidFill>
              </a:rPr>
              <a:t>trend[</a:t>
            </a:r>
            <a:r>
              <a:rPr lang="en-US" sz="1700" dirty="0" err="1">
                <a:solidFill>
                  <a:schemeClr val="tx1">
                    <a:lumMod val="85000"/>
                  </a:schemeClr>
                </a:solidFill>
              </a:rPr>
              <a:t>post_ns</a:t>
            </a:r>
            <a:r>
              <a:rPr lang="en-US" sz="1700" dirty="0">
                <a:solidFill>
                  <a:schemeClr val="tx1">
                    <a:lumMod val="85000"/>
                  </a:schemeClr>
                </a:solidFill>
              </a:rPr>
              <a:t>] = (</a:t>
            </a:r>
            <a:r>
              <a:rPr lang="en-US" sz="1700" dirty="0" err="1">
                <a:solidFill>
                  <a:schemeClr val="tx1">
                    <a:lumMod val="85000"/>
                  </a:schemeClr>
                </a:solidFill>
              </a:rPr>
              <a:t>trend+incr_trend_offset</a:t>
            </a:r>
            <a:r>
              <a:rPr lang="en-US" sz="1700" dirty="0">
                <a:solidFill>
                  <a:schemeClr val="tx1">
                    <a:lumMod val="85000"/>
                  </a:schemeClr>
                </a:solidFill>
              </a:rPr>
              <a:t>)[</a:t>
            </a:r>
            <a:r>
              <a:rPr lang="en-US" sz="1700" dirty="0" err="1">
                <a:solidFill>
                  <a:schemeClr val="tx1">
                    <a:lumMod val="85000"/>
                  </a:schemeClr>
                </a:solidFill>
              </a:rPr>
              <a:t>post_ns</a:t>
            </a:r>
            <a:r>
              <a:rPr lang="en-US" sz="1700" dirty="0">
                <a:solidFill>
                  <a:schemeClr val="tx1">
                    <a:lumMod val="85000"/>
                  </a:schemeClr>
                </a:solidFill>
              </a:rPr>
              <a:t>]</a:t>
            </a:r>
            <a:endParaRPr lang="en-US" sz="2200" dirty="0">
              <a:solidFill>
                <a:schemeClr val="tx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/>
              <a:t>**lower: </a:t>
            </a:r>
            <a:r>
              <a:rPr lang="en-US" dirty="0"/>
              <a:t>Fractional decrease in offset after consistent overestimate seen starting June 2021 (**would be eliminated moving forward)</a:t>
            </a:r>
          </a:p>
          <a:p>
            <a:pPr marL="0" indent="0" algn="ctr">
              <a:buNone/>
            </a:pPr>
            <a:r>
              <a:rPr lang="en-US" sz="1900" dirty="0">
                <a:solidFill>
                  <a:schemeClr val="tx1">
                    <a:lumMod val="85000"/>
                  </a:schemeClr>
                </a:solidFill>
              </a:rPr>
              <a:t>trend[low_21] = (trend-lower)[low_21]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291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6493C-1638-8E48-98F3-FD691081F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Issue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39BBC-4D8F-6045-B7AD-C26B59D42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2014 to 2020, a significant increase was seen each year</a:t>
            </a:r>
          </a:p>
          <a:p>
            <a:pPr lvl="1"/>
            <a:r>
              <a:rPr lang="en-US" dirty="0"/>
              <a:t>This was handled by the trend and quad terms</a:t>
            </a:r>
          </a:p>
          <a:p>
            <a:r>
              <a:rPr lang="en-US" dirty="0"/>
              <a:t>Starting in summer of 2020, model reached a point of increased stability</a:t>
            </a:r>
          </a:p>
          <a:p>
            <a:pPr lvl="1"/>
            <a:r>
              <a:rPr lang="en-US" dirty="0"/>
              <a:t>Year to year variations significantly declined</a:t>
            </a:r>
          </a:p>
          <a:p>
            <a:r>
              <a:rPr lang="en-US" dirty="0"/>
              <a:t>The model now struggles with adjusting to new data due to an expectation of increase</a:t>
            </a:r>
          </a:p>
          <a:p>
            <a:pPr lvl="1"/>
            <a:r>
              <a:rPr lang="en-US" dirty="0"/>
              <a:t>Quad term reduced in 2017, but still exists in model</a:t>
            </a:r>
          </a:p>
          <a:p>
            <a:pPr lvl="1"/>
            <a:r>
              <a:rPr lang="en-US" dirty="0"/>
              <a:t>Linear term expects some year to year increase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29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58CC0-4E27-7E46-95D6-C0BA66CE9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Emergence of Misalignment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C96EA-964D-7147-A560-0BA51A2B3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5759391" cy="416120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Model began to consistently overestimate starting summer of 2021</a:t>
            </a:r>
          </a:p>
          <a:p>
            <a:r>
              <a:rPr lang="en-US" dirty="0"/>
              <a:t>Overestimate seen across all 8 ports</a:t>
            </a:r>
          </a:p>
          <a:p>
            <a:r>
              <a:rPr lang="en-US" dirty="0"/>
              <a:t>With limited data at the time, an additional offset modification in line with previous adjustments was implemented (lower)</a:t>
            </a:r>
          </a:p>
          <a:p>
            <a:r>
              <a:rPr lang="en-US" dirty="0"/>
              <a:t>Term successfully increased alignment for several months of data</a:t>
            </a:r>
          </a:p>
          <a:p>
            <a:r>
              <a:rPr lang="en-US" dirty="0"/>
              <a:t>Eventually model continually rose to over-estimate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3793F2-F1F2-1A41-BEEA-35C571278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587" y="2253034"/>
            <a:ext cx="5582413" cy="39458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0376BD-CDED-3842-973F-E55FAD6EE878}"/>
              </a:ext>
            </a:extLst>
          </p:cNvPr>
          <p:cNvSpPr txBox="1"/>
          <p:nvPr/>
        </p:nvSpPr>
        <p:spPr>
          <a:xfrm>
            <a:off x="7919862" y="6248372"/>
            <a:ext cx="2961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dark report 2021/10</a:t>
            </a:r>
          </a:p>
        </p:txBody>
      </p:sp>
    </p:spTree>
    <p:extLst>
      <p:ext uri="{BB962C8B-B14F-4D97-AF65-F5344CB8AC3E}">
        <p14:creationId xmlns:p14="http://schemas.microsoft.com/office/powerpoint/2010/main" val="2015286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F4A0C-7192-3D46-9D1B-85FD70765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of Current Model V28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106DDF6-F75B-7646-8E26-EB6CB92FB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8D3B84-B33A-4C43-825D-5B573CE2B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91127"/>
            <a:ext cx="12192000" cy="389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915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A4DAB-4192-1E4F-92A0-AFBF2B565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of Current Model V28 (2019 to 2022)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71E395-D460-3047-828D-18CDFF9844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2355613"/>
            <a:ext cx="12198411" cy="3753357"/>
          </a:xfrm>
        </p:spPr>
      </p:pic>
    </p:spTree>
    <p:extLst>
      <p:ext uri="{BB962C8B-B14F-4D97-AF65-F5344CB8AC3E}">
        <p14:creationId xmlns:p14="http://schemas.microsoft.com/office/powerpoint/2010/main" val="3855730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6B16C-BA3B-FC4F-94F3-2C5F7B285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Exaggeration of Trend and Quad terms (x10)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BD953-6094-BE46-BE49-6E60B9CE0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882CBD-BE46-0348-B0C1-46C96DDF8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9530"/>
            <a:ext cx="12190330" cy="413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96325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1372</TotalTime>
  <Words>1288</Words>
  <Application>Microsoft Macintosh PowerPoint</Application>
  <PresentationFormat>Widescreen</PresentationFormat>
  <Paragraphs>410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Menlo</vt:lpstr>
      <vt:lpstr>Trebuchet MS</vt:lpstr>
      <vt:lpstr>Berlin</vt:lpstr>
      <vt:lpstr>Current Status of IRIS Darks</vt:lpstr>
      <vt:lpstr>Notes on reprocessing procedure</vt:lpstr>
      <vt:lpstr>Summary of Current Model</vt:lpstr>
      <vt:lpstr>Additional (Modifier) Terms</vt:lpstr>
      <vt:lpstr>The Issue</vt:lpstr>
      <vt:lpstr>Emergence of Misalignment</vt:lpstr>
      <vt:lpstr>Plot of Current Model V28</vt:lpstr>
      <vt:lpstr>Plot of Current Model V28 (2019 to 2022)</vt:lpstr>
      <vt:lpstr>Exaggeration of Trend and Quad terms (x10)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Potential Solutions</vt:lpstr>
      <vt:lpstr>Determination of Lock-in Date</vt:lpstr>
      <vt:lpstr>Frozen Model</vt:lpstr>
      <vt:lpstr>Additional Considerations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Guliano, Lucas</dc:creator>
  <cp:lastModifiedBy>Guliano, Lucas</cp:lastModifiedBy>
  <cp:revision>51</cp:revision>
  <dcterms:created xsi:type="dcterms:W3CDTF">2022-06-27T21:49:10Z</dcterms:created>
  <dcterms:modified xsi:type="dcterms:W3CDTF">2022-07-06T19:44:52Z</dcterms:modified>
</cp:coreProperties>
</file>