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57" r:id="rId6"/>
    <p:sldId id="259" r:id="rId7"/>
    <p:sldId id="260" r:id="rId8"/>
    <p:sldId id="267" r:id="rId9"/>
    <p:sldId id="262" r:id="rId10"/>
    <p:sldId id="268" r:id="rId11"/>
    <p:sldId id="261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280" y="11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4.4974257404123759E-2"/>
          <c:y val="0.16946744521743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Rice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C36-46A3-B237-3C31C41014D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C36-46A3-B237-3C31C41014D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% Lost</c:v>
                </c:pt>
                <c:pt idx="1">
                  <c:v>% Harvested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30.3</c:v>
                </c:pt>
                <c:pt idx="1">
                  <c:v>59.7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C36-46A3-B237-3C31C41014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52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94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8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0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7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05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63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7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69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97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ftp/arxiv/papers/2106/2106.10698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ojas de palmera verdes">
            <a:extLst>
              <a:ext uri="{FF2B5EF4-FFF2-40B4-BE49-F238E27FC236}">
                <a16:creationId xmlns:a16="http://schemas.microsoft.com/office/drawing/2014/main" id="{100BE019-A8FE-2DE6-EEFB-61867582C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79" b="1172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C4EB07-E86D-4B70-83FD-6DBF72349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277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s-ES" sz="4400" b="1" cap="small" dirty="0" err="1">
                <a:solidFill>
                  <a:schemeClr val="tx1"/>
                </a:solidFill>
              </a:rPr>
              <a:t>Development</a:t>
            </a:r>
            <a:r>
              <a:rPr lang="es-ES" sz="4400" b="1" cap="small" dirty="0">
                <a:solidFill>
                  <a:schemeClr val="tx1"/>
                </a:solidFill>
              </a:rPr>
              <a:t> </a:t>
            </a:r>
            <a:r>
              <a:rPr lang="es-ES" sz="4400" b="1" cap="small" dirty="0" err="1">
                <a:solidFill>
                  <a:schemeClr val="tx1"/>
                </a:solidFill>
              </a:rPr>
              <a:t>of</a:t>
            </a:r>
            <a:r>
              <a:rPr lang="es-ES" sz="4400" b="1" cap="small" dirty="0">
                <a:solidFill>
                  <a:schemeClr val="tx1"/>
                </a:solidFill>
              </a:rPr>
              <a:t> a </a:t>
            </a:r>
            <a:r>
              <a:rPr lang="es-ES" sz="4400" b="1" cap="small" dirty="0" err="1">
                <a:solidFill>
                  <a:schemeClr val="tx1"/>
                </a:solidFill>
              </a:rPr>
              <a:t>toy</a:t>
            </a:r>
            <a:r>
              <a:rPr lang="es-ES" sz="4400" b="1" cap="small" dirty="0">
                <a:solidFill>
                  <a:schemeClr val="tx1"/>
                </a:solidFill>
              </a:rPr>
              <a:t> CBIR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59CCEF-2D4A-4B0D-9185-5D520D99F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4608576"/>
            <a:ext cx="3323246" cy="926592"/>
          </a:xfrm>
        </p:spPr>
        <p:txBody>
          <a:bodyPr anchor="t">
            <a:normAutofit fontScale="47500" lnSpcReduction="20000"/>
          </a:bodyPr>
          <a:lstStyle/>
          <a:p>
            <a:r>
              <a:rPr lang="es-ES" sz="2000" dirty="0" err="1"/>
              <a:t>Recognition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paddy</a:t>
            </a:r>
            <a:r>
              <a:rPr lang="es-ES" sz="2000" dirty="0"/>
              <a:t> </a:t>
            </a:r>
            <a:r>
              <a:rPr lang="es-ES" sz="2000" dirty="0" err="1"/>
              <a:t>plant</a:t>
            </a:r>
            <a:r>
              <a:rPr lang="es-ES" sz="2000" dirty="0"/>
              <a:t> </a:t>
            </a:r>
            <a:r>
              <a:rPr lang="es-ES" sz="2000" dirty="0" err="1"/>
              <a:t>diseases</a:t>
            </a:r>
            <a:r>
              <a:rPr lang="es-ES" sz="2000" dirty="0"/>
              <a:t> </a:t>
            </a:r>
            <a:r>
              <a:rPr lang="es-ES" sz="2000" dirty="0" err="1"/>
              <a:t>based</a:t>
            </a:r>
            <a:r>
              <a:rPr lang="es-ES" sz="2000" dirty="0"/>
              <a:t> </a:t>
            </a:r>
            <a:r>
              <a:rPr lang="es-ES" sz="2000" dirty="0" err="1"/>
              <a:t>on</a:t>
            </a:r>
            <a:r>
              <a:rPr lang="es-ES" sz="2000" dirty="0"/>
              <a:t> </a:t>
            </a:r>
            <a:r>
              <a:rPr lang="es-ES" sz="2000" dirty="0" err="1"/>
              <a:t>histogram</a:t>
            </a:r>
            <a:r>
              <a:rPr lang="es-ES" sz="2000" dirty="0"/>
              <a:t> </a:t>
            </a:r>
            <a:r>
              <a:rPr lang="es-ES" sz="2000" dirty="0" err="1"/>
              <a:t>oriented</a:t>
            </a:r>
            <a:r>
              <a:rPr lang="es-ES" sz="2000" dirty="0"/>
              <a:t> </a:t>
            </a:r>
            <a:r>
              <a:rPr lang="es-ES" sz="2000" dirty="0" err="1"/>
              <a:t>gradient</a:t>
            </a:r>
            <a:r>
              <a:rPr lang="es-ES" sz="2000" dirty="0"/>
              <a:t> </a:t>
            </a:r>
            <a:r>
              <a:rPr lang="es-ES" sz="2000" dirty="0" err="1"/>
              <a:t>features</a:t>
            </a:r>
            <a:endParaRPr lang="es-ES" sz="2000" dirty="0"/>
          </a:p>
          <a:p>
            <a:r>
              <a:rPr lang="es-ES" sz="2000" dirty="0"/>
              <a:t>Lucas García de Viedma &amp; Lucía catalán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7963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>
            <a:extLst>
              <a:ext uri="{FF2B5EF4-FFF2-40B4-BE49-F238E27FC236}">
                <a16:creationId xmlns:a16="http://schemas.microsoft.com/office/drawing/2014/main" id="{1B09EC20-3AAD-4D95-90B9-AEA351B96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68" y="2071802"/>
            <a:ext cx="6660733" cy="4145594"/>
          </a:xfrm>
          <a:prstGeom prst="rect">
            <a:avLst/>
          </a:prstGeom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30BDF073-EFBB-4E52-BEDF-7B29A15822BF}"/>
              </a:ext>
            </a:extLst>
          </p:cNvPr>
          <p:cNvSpPr/>
          <p:nvPr/>
        </p:nvSpPr>
        <p:spPr>
          <a:xfrm>
            <a:off x="1811044" y="3781887"/>
            <a:ext cx="221941" cy="123642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2" name="Picture 8" descr="Rice definición y significado | Diccionario Inglés Collins">
            <a:extLst>
              <a:ext uri="{FF2B5EF4-FFF2-40B4-BE49-F238E27FC236}">
                <a16:creationId xmlns:a16="http://schemas.microsoft.com/office/drawing/2014/main" id="{91A7721E-075C-4072-A8B8-37BF18C3B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308" y="2831352"/>
            <a:ext cx="2685305" cy="147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43D6A30D-126C-4DAA-8253-93C64EF1B420}"/>
              </a:ext>
            </a:extLst>
          </p:cNvPr>
          <p:cNvSpPr txBox="1"/>
          <p:nvPr/>
        </p:nvSpPr>
        <p:spPr>
          <a:xfrm>
            <a:off x="7823466" y="4340615"/>
            <a:ext cx="3634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+mj-lt"/>
              </a:rPr>
              <a:t>Top 4 </a:t>
            </a:r>
            <a:r>
              <a:rPr lang="es-ES" sz="2400" dirty="0" err="1">
                <a:latin typeface="+mj-lt"/>
              </a:rPr>
              <a:t>most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produced</a:t>
            </a:r>
            <a:r>
              <a:rPr lang="es-ES" sz="2400" dirty="0">
                <a:latin typeface="+mj-lt"/>
              </a:rPr>
              <a:t> and </a:t>
            </a:r>
            <a:r>
              <a:rPr lang="es-ES" sz="2400" dirty="0" err="1">
                <a:latin typeface="+mj-lt"/>
              </a:rPr>
              <a:t>consumed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food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source</a:t>
            </a:r>
            <a:r>
              <a:rPr lang="es-ES" sz="2400" dirty="0">
                <a:latin typeface="+mj-lt"/>
              </a:rPr>
              <a:t>.</a:t>
            </a:r>
          </a:p>
        </p:txBody>
      </p:sp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8BA08BB4-A32B-4520-9E21-95FCF35074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3669232"/>
              </p:ext>
            </p:extLst>
          </p:nvPr>
        </p:nvGraphicFramePr>
        <p:xfrm>
          <a:off x="4828799" y="1955205"/>
          <a:ext cx="2198302" cy="2547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CuadroTexto 15">
            <a:extLst>
              <a:ext uri="{FF2B5EF4-FFF2-40B4-BE49-F238E27FC236}">
                <a16:creationId xmlns:a16="http://schemas.microsoft.com/office/drawing/2014/main" id="{08A40B87-3BF2-4091-A927-FB2F26CFC942}"/>
              </a:ext>
            </a:extLst>
          </p:cNvPr>
          <p:cNvSpPr txBox="1"/>
          <p:nvPr/>
        </p:nvSpPr>
        <p:spPr>
          <a:xfrm>
            <a:off x="569486" y="240808"/>
            <a:ext cx="110530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err="1">
                <a:latin typeface="+mj-lt"/>
              </a:rPr>
              <a:t>Problem</a:t>
            </a:r>
            <a:r>
              <a:rPr lang="es-ES" sz="4400" dirty="0">
                <a:latin typeface="+mj-lt"/>
              </a:rPr>
              <a:t>: </a:t>
            </a:r>
            <a:r>
              <a:rPr lang="es-ES" sz="4400" dirty="0" err="1">
                <a:latin typeface="+mj-lt"/>
              </a:rPr>
              <a:t>Loss</a:t>
            </a:r>
            <a:r>
              <a:rPr lang="es-ES" sz="4400" dirty="0">
                <a:latin typeface="+mj-lt"/>
              </a:rPr>
              <a:t> </a:t>
            </a:r>
            <a:r>
              <a:rPr lang="es-ES" sz="4400" dirty="0" err="1">
                <a:latin typeface="+mj-lt"/>
              </a:rPr>
              <a:t>of</a:t>
            </a:r>
            <a:r>
              <a:rPr lang="es-ES" sz="4400" dirty="0">
                <a:latin typeface="+mj-lt"/>
              </a:rPr>
              <a:t> rice </a:t>
            </a:r>
            <a:r>
              <a:rPr lang="es-ES" sz="4400" dirty="0" err="1">
                <a:latin typeface="+mj-lt"/>
              </a:rPr>
              <a:t>harvests</a:t>
            </a:r>
            <a:r>
              <a:rPr lang="es-ES" sz="4400" dirty="0">
                <a:latin typeface="+mj-lt"/>
              </a:rPr>
              <a:t> </a:t>
            </a:r>
            <a:r>
              <a:rPr lang="es-ES" sz="4400" dirty="0" err="1">
                <a:latin typeface="+mj-lt"/>
              </a:rPr>
              <a:t>due</a:t>
            </a:r>
            <a:r>
              <a:rPr lang="es-ES" sz="4400" dirty="0">
                <a:latin typeface="+mj-lt"/>
              </a:rPr>
              <a:t> </a:t>
            </a:r>
            <a:r>
              <a:rPr lang="es-ES" sz="4400" dirty="0" err="1">
                <a:latin typeface="+mj-lt"/>
              </a:rPr>
              <a:t>to</a:t>
            </a:r>
            <a:r>
              <a:rPr lang="es-ES" sz="4400" dirty="0">
                <a:latin typeface="+mj-lt"/>
              </a:rPr>
              <a:t> </a:t>
            </a:r>
            <a:r>
              <a:rPr lang="es-ES" sz="4400" dirty="0" err="1">
                <a:latin typeface="+mj-lt"/>
              </a:rPr>
              <a:t>pests</a:t>
            </a:r>
            <a:r>
              <a:rPr lang="es-ES" sz="4400" dirty="0">
                <a:latin typeface="+mj-lt"/>
              </a:rPr>
              <a:t> and </a:t>
            </a:r>
            <a:r>
              <a:rPr lang="es-ES" sz="4400" dirty="0" err="1">
                <a:latin typeface="+mj-lt"/>
              </a:rPr>
              <a:t>diseases</a:t>
            </a:r>
            <a:endParaRPr lang="es-E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995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032B35F6-D7EE-4576-926D-303CD1C30ECF}"/>
              </a:ext>
            </a:extLst>
          </p:cNvPr>
          <p:cNvSpPr txBox="1"/>
          <p:nvPr/>
        </p:nvSpPr>
        <p:spPr>
          <a:xfrm>
            <a:off x="569486" y="304138"/>
            <a:ext cx="110530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err="1">
                <a:latin typeface="+mj-lt"/>
              </a:rPr>
              <a:t>Solution</a:t>
            </a:r>
            <a:r>
              <a:rPr lang="es-ES" sz="4000" dirty="0">
                <a:latin typeface="+mj-lt"/>
              </a:rPr>
              <a:t>: </a:t>
            </a:r>
            <a:r>
              <a:rPr lang="es-ES" sz="4000" dirty="0" err="1">
                <a:latin typeface="+mj-lt"/>
              </a:rPr>
              <a:t>Recognition</a:t>
            </a:r>
            <a:r>
              <a:rPr lang="es-ES" sz="4000" dirty="0">
                <a:latin typeface="+mj-lt"/>
              </a:rPr>
              <a:t> </a:t>
            </a:r>
            <a:r>
              <a:rPr lang="es-ES" sz="4000" dirty="0" err="1">
                <a:latin typeface="+mj-lt"/>
              </a:rPr>
              <a:t>of</a:t>
            </a:r>
            <a:r>
              <a:rPr lang="es-ES" sz="4000" dirty="0">
                <a:latin typeface="+mj-lt"/>
              </a:rPr>
              <a:t> </a:t>
            </a:r>
            <a:r>
              <a:rPr lang="es-ES" sz="4000" dirty="0" err="1">
                <a:latin typeface="+mj-lt"/>
              </a:rPr>
              <a:t>paddy</a:t>
            </a:r>
            <a:r>
              <a:rPr lang="es-ES" sz="4000" dirty="0">
                <a:latin typeface="+mj-lt"/>
              </a:rPr>
              <a:t> </a:t>
            </a:r>
            <a:r>
              <a:rPr lang="es-ES" sz="4000" dirty="0" err="1">
                <a:latin typeface="+mj-lt"/>
              </a:rPr>
              <a:t>plant</a:t>
            </a:r>
            <a:r>
              <a:rPr lang="es-ES" sz="4000" dirty="0">
                <a:latin typeface="+mj-lt"/>
              </a:rPr>
              <a:t> </a:t>
            </a:r>
            <a:r>
              <a:rPr lang="es-ES" sz="4000" dirty="0" err="1">
                <a:latin typeface="+mj-lt"/>
              </a:rPr>
              <a:t>diseases</a:t>
            </a:r>
            <a:r>
              <a:rPr lang="es-ES" sz="4000" dirty="0">
                <a:latin typeface="+mj-lt"/>
              </a:rPr>
              <a:t> </a:t>
            </a:r>
            <a:r>
              <a:rPr lang="es-ES" sz="4000" dirty="0" err="1">
                <a:latin typeface="+mj-lt"/>
              </a:rPr>
              <a:t>based</a:t>
            </a:r>
            <a:r>
              <a:rPr lang="es-ES" sz="4000" dirty="0">
                <a:latin typeface="+mj-lt"/>
              </a:rPr>
              <a:t> </a:t>
            </a:r>
            <a:r>
              <a:rPr lang="es-ES" sz="4000" dirty="0" err="1">
                <a:latin typeface="+mj-lt"/>
              </a:rPr>
              <a:t>on</a:t>
            </a:r>
            <a:r>
              <a:rPr lang="es-ES" sz="4000" dirty="0">
                <a:latin typeface="+mj-lt"/>
              </a:rPr>
              <a:t> </a:t>
            </a:r>
            <a:r>
              <a:rPr lang="es-ES" sz="4000" dirty="0" err="1">
                <a:latin typeface="+mj-lt"/>
              </a:rPr>
              <a:t>histogram</a:t>
            </a:r>
            <a:r>
              <a:rPr lang="es-ES" sz="4000" dirty="0">
                <a:latin typeface="+mj-lt"/>
              </a:rPr>
              <a:t> </a:t>
            </a:r>
            <a:r>
              <a:rPr lang="es-ES" sz="4000" dirty="0" err="1">
                <a:latin typeface="+mj-lt"/>
              </a:rPr>
              <a:t>oriented</a:t>
            </a:r>
            <a:r>
              <a:rPr lang="es-ES" sz="4000" dirty="0">
                <a:latin typeface="+mj-lt"/>
              </a:rPr>
              <a:t> </a:t>
            </a:r>
            <a:r>
              <a:rPr lang="es-ES" sz="4000" dirty="0" err="1">
                <a:latin typeface="+mj-lt"/>
              </a:rPr>
              <a:t>gradient</a:t>
            </a:r>
            <a:r>
              <a:rPr lang="es-ES" sz="4000" dirty="0">
                <a:latin typeface="+mj-lt"/>
              </a:rPr>
              <a:t> </a:t>
            </a:r>
            <a:r>
              <a:rPr lang="es-ES" sz="4000" dirty="0" err="1">
                <a:latin typeface="+mj-lt"/>
              </a:rPr>
              <a:t>features</a:t>
            </a:r>
            <a:endParaRPr lang="es-ES" sz="4000" dirty="0">
              <a:latin typeface="+mj-lt"/>
            </a:endParaRPr>
          </a:p>
        </p:txBody>
      </p:sp>
      <p:pic>
        <p:nvPicPr>
          <p:cNvPr id="1026" name="Picture 2" descr="HOG face pattern generated from lots of face images | Download Scientific  Diagram">
            <a:extLst>
              <a:ext uri="{FF2B5EF4-FFF2-40B4-BE49-F238E27FC236}">
                <a16:creationId xmlns:a16="http://schemas.microsoft.com/office/drawing/2014/main" id="{DC9265BE-82A2-4EAA-9CC2-06916434D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82" y="2934070"/>
            <a:ext cx="291465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3931133-8EC0-4940-B8FA-ABE50756F0CA}"/>
              </a:ext>
            </a:extLst>
          </p:cNvPr>
          <p:cNvSpPr txBox="1"/>
          <p:nvPr/>
        </p:nvSpPr>
        <p:spPr>
          <a:xfrm>
            <a:off x="538693" y="2362200"/>
            <a:ext cx="3260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/>
              <a:t>Histogram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gradients</a:t>
            </a:r>
            <a:r>
              <a:rPr lang="es-ES" sz="2000" dirty="0"/>
              <a:t> (HOG)</a:t>
            </a:r>
          </a:p>
        </p:txBody>
      </p:sp>
      <p:pic>
        <p:nvPicPr>
          <p:cNvPr id="1028" name="Picture 4" descr="Qué es un modelo SVM?">
            <a:extLst>
              <a:ext uri="{FF2B5EF4-FFF2-40B4-BE49-F238E27FC236}">
                <a16:creationId xmlns:a16="http://schemas.microsoft.com/office/drawing/2014/main" id="{22E8AEF0-3644-4FD6-BDCD-3D269B06E5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4" r="11345"/>
          <a:stretch/>
        </p:blipFill>
        <p:spPr bwMode="auto">
          <a:xfrm>
            <a:off x="4562474" y="2934070"/>
            <a:ext cx="4267201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A5C99B4-0B69-4144-B31F-7F40853D92B1}"/>
              </a:ext>
            </a:extLst>
          </p:cNvPr>
          <p:cNvSpPr txBox="1"/>
          <p:nvPr/>
        </p:nvSpPr>
        <p:spPr>
          <a:xfrm>
            <a:off x="5571948" y="2362200"/>
            <a:ext cx="1918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/>
              <a:t>Algorithm</a:t>
            </a:r>
            <a:r>
              <a:rPr lang="es-ES" sz="2000" dirty="0"/>
              <a:t> (SVM)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DC90562-25CD-48B1-9E7A-A7739AA8012D}"/>
              </a:ext>
            </a:extLst>
          </p:cNvPr>
          <p:cNvSpPr txBox="1"/>
          <p:nvPr/>
        </p:nvSpPr>
        <p:spPr>
          <a:xfrm>
            <a:off x="3826857" y="3997149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/>
              <a:t>+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9656746-777B-44E7-9A99-8C8B0DD3E3BA}"/>
              </a:ext>
            </a:extLst>
          </p:cNvPr>
          <p:cNvSpPr txBox="1"/>
          <p:nvPr/>
        </p:nvSpPr>
        <p:spPr>
          <a:xfrm>
            <a:off x="9100100" y="4033571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/>
              <a:t>=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20EB13E-644A-43A0-9A47-9FC839A08318}"/>
              </a:ext>
            </a:extLst>
          </p:cNvPr>
          <p:cNvSpPr txBox="1"/>
          <p:nvPr/>
        </p:nvSpPr>
        <p:spPr>
          <a:xfrm>
            <a:off x="9752280" y="4156681"/>
            <a:ext cx="2081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/>
              <a:t>Classification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06233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032B35F6-D7EE-4576-926D-303CD1C30ECF}"/>
              </a:ext>
            </a:extLst>
          </p:cNvPr>
          <p:cNvSpPr txBox="1"/>
          <p:nvPr/>
        </p:nvSpPr>
        <p:spPr>
          <a:xfrm>
            <a:off x="569486" y="319380"/>
            <a:ext cx="110530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Building</a:t>
            </a:r>
            <a:r>
              <a:rPr lang="es-ES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4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the</a:t>
            </a:r>
            <a:r>
              <a:rPr lang="es-ES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CBIR </a:t>
            </a:r>
            <a:r>
              <a:rPr lang="es-ES" sz="4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according</a:t>
            </a:r>
            <a:r>
              <a:rPr lang="es-ES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4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4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the</a:t>
            </a:r>
            <a:r>
              <a:rPr lang="es-ES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4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methods</a:t>
            </a:r>
            <a:r>
              <a:rPr lang="es-ES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4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described</a:t>
            </a:r>
            <a:r>
              <a:rPr lang="es-ES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in </a:t>
            </a:r>
            <a:r>
              <a:rPr lang="es-ES" sz="4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the</a:t>
            </a:r>
            <a:r>
              <a:rPr lang="es-ES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4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article</a:t>
            </a:r>
            <a:endParaRPr lang="es-ES" sz="40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308160C-040E-4456-B40C-151A5DBF8DDA}"/>
              </a:ext>
            </a:extLst>
          </p:cNvPr>
          <p:cNvSpPr/>
          <p:nvPr/>
        </p:nvSpPr>
        <p:spPr>
          <a:xfrm>
            <a:off x="6350856" y="3428999"/>
            <a:ext cx="1654159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Original </a:t>
            </a:r>
            <a:r>
              <a:rPr lang="es-ES" sz="1600" dirty="0" err="1">
                <a:solidFill>
                  <a:schemeClr val="tx1"/>
                </a:solidFill>
              </a:rPr>
              <a:t>Images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1D6A448-F15A-4DEC-BF13-07DDA58588B4}"/>
              </a:ext>
            </a:extLst>
          </p:cNvPr>
          <p:cNvSpPr/>
          <p:nvPr/>
        </p:nvSpPr>
        <p:spPr>
          <a:xfrm>
            <a:off x="8319950" y="3428999"/>
            <a:ext cx="1654159" cy="590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/>
                </a:solidFill>
              </a:rPr>
              <a:t>Background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filling</a:t>
            </a:r>
            <a:r>
              <a:rPr lang="es-ES" sz="1600" dirty="0">
                <a:solidFill>
                  <a:schemeClr val="tx1"/>
                </a:solidFill>
              </a:rPr>
              <a:t> (</a:t>
            </a:r>
            <a:r>
              <a:rPr lang="es-ES" sz="1600" dirty="0" err="1">
                <a:solidFill>
                  <a:schemeClr val="tx1"/>
                </a:solidFill>
              </a:rPr>
              <a:t>with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black</a:t>
            </a:r>
            <a:r>
              <a:rPr lang="es-E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53EF957-4A52-42C9-A5DF-3C5280A5CF73}"/>
              </a:ext>
            </a:extLst>
          </p:cNvPr>
          <p:cNvSpPr/>
          <p:nvPr/>
        </p:nvSpPr>
        <p:spPr>
          <a:xfrm>
            <a:off x="8319950" y="4387020"/>
            <a:ext cx="1654159" cy="590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/>
                </a:solidFill>
              </a:rPr>
              <a:t>Dataset</a:t>
            </a:r>
            <a:r>
              <a:rPr lang="es-ES" sz="1600" dirty="0">
                <a:solidFill>
                  <a:schemeClr val="tx1"/>
                </a:solidFill>
              </a:rPr>
              <a:t> 2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75C2DBB2-6383-4986-8F43-00C1433EA509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8005015" y="3724274"/>
            <a:ext cx="314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4A2D6964-E3EC-4FD7-B359-C4B17F5D973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147030" y="4019549"/>
            <a:ext cx="0" cy="367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7298557-7579-4906-922A-9100DB26134E}"/>
              </a:ext>
            </a:extLst>
          </p:cNvPr>
          <p:cNvSpPr txBox="1"/>
          <p:nvPr/>
        </p:nvSpPr>
        <p:spPr>
          <a:xfrm>
            <a:off x="6350855" y="2791367"/>
            <a:ext cx="3529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u="sng" dirty="0" err="1"/>
              <a:t>Preparing</a:t>
            </a:r>
            <a:r>
              <a:rPr lang="es-ES" sz="2000" u="sng" dirty="0"/>
              <a:t> </a:t>
            </a:r>
            <a:r>
              <a:rPr lang="es-ES" sz="2000" u="sng" dirty="0" err="1"/>
              <a:t>an</a:t>
            </a:r>
            <a:r>
              <a:rPr lang="es-ES" sz="2000" u="sng" dirty="0"/>
              <a:t> alternative </a:t>
            </a:r>
            <a:r>
              <a:rPr lang="es-ES" sz="2000" u="sng" dirty="0" err="1"/>
              <a:t>dataset</a:t>
            </a:r>
            <a:endParaRPr lang="es-ES" sz="2000" u="sng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759D329C-0D20-47F4-B1A9-8B7A4AA9E3C5}"/>
              </a:ext>
            </a:extLst>
          </p:cNvPr>
          <p:cNvSpPr/>
          <p:nvPr/>
        </p:nvSpPr>
        <p:spPr>
          <a:xfrm>
            <a:off x="1691876" y="3429000"/>
            <a:ext cx="1641021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/>
                </a:solidFill>
              </a:rPr>
              <a:t>Selected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Image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1BEF0BCA-89FE-4773-AF75-F091A926DDE7}"/>
              </a:ext>
            </a:extLst>
          </p:cNvPr>
          <p:cNvSpPr/>
          <p:nvPr/>
        </p:nvSpPr>
        <p:spPr>
          <a:xfrm>
            <a:off x="3660971" y="3429000"/>
            <a:ext cx="1654159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/>
                </a:solidFill>
              </a:rPr>
              <a:t>Dataset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930A4D0A-2B74-4435-AFF2-E1B0EFB9113C}"/>
              </a:ext>
            </a:extLst>
          </p:cNvPr>
          <p:cNvSpPr/>
          <p:nvPr/>
        </p:nvSpPr>
        <p:spPr>
          <a:xfrm>
            <a:off x="3660971" y="4387021"/>
            <a:ext cx="1654159" cy="590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/>
                </a:solidFill>
              </a:rPr>
              <a:t>HOGs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863411E4-6C25-44FC-BF96-A48F4ABBD957}"/>
              </a:ext>
            </a:extLst>
          </p:cNvPr>
          <p:cNvSpPr/>
          <p:nvPr/>
        </p:nvSpPr>
        <p:spPr>
          <a:xfrm>
            <a:off x="1691876" y="4387021"/>
            <a:ext cx="1641021" cy="590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HOG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1A9728B9-2360-4DA4-970D-78E8DFC6B471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4488051" y="4019550"/>
            <a:ext cx="0" cy="367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D3495057-9015-45ED-9CAC-AA687DEAEB66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>
            <a:off x="2512387" y="4019550"/>
            <a:ext cx="0" cy="367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>
            <a:extLst>
              <a:ext uri="{FF2B5EF4-FFF2-40B4-BE49-F238E27FC236}">
                <a16:creationId xmlns:a16="http://schemas.microsoft.com/office/drawing/2014/main" id="{9B2CAA1B-3C63-4C7A-96B3-367A4ECA8944}"/>
              </a:ext>
            </a:extLst>
          </p:cNvPr>
          <p:cNvSpPr txBox="1"/>
          <p:nvPr/>
        </p:nvSpPr>
        <p:spPr>
          <a:xfrm>
            <a:off x="2285381" y="2791368"/>
            <a:ext cx="2538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u="sng" dirty="0" err="1"/>
              <a:t>Initial</a:t>
            </a:r>
            <a:r>
              <a:rPr lang="es-ES" sz="2000" u="sng" dirty="0"/>
              <a:t> Flow </a:t>
            </a:r>
            <a:r>
              <a:rPr lang="es-ES" sz="2000" u="sng" dirty="0" err="1"/>
              <a:t>of</a:t>
            </a:r>
            <a:r>
              <a:rPr lang="es-ES" sz="2000" u="sng" dirty="0"/>
              <a:t> </a:t>
            </a:r>
            <a:r>
              <a:rPr lang="es-ES" sz="2000" u="sng" dirty="0" err="1"/>
              <a:t>the</a:t>
            </a:r>
            <a:r>
              <a:rPr lang="es-ES" sz="2000" u="sng" dirty="0"/>
              <a:t> CBIR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9FB36D9C-05F2-46AE-88AF-F66FC3A9615E}"/>
              </a:ext>
            </a:extLst>
          </p:cNvPr>
          <p:cNvSpPr/>
          <p:nvPr/>
        </p:nvSpPr>
        <p:spPr>
          <a:xfrm>
            <a:off x="1691876" y="5310548"/>
            <a:ext cx="1641021" cy="590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/>
                </a:solidFill>
              </a:rPr>
              <a:t>Chi.Sqr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Dist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3EF9D9F2-66C0-4ED5-AB3F-9C3F0BD4A900}"/>
              </a:ext>
            </a:extLst>
          </p:cNvPr>
          <p:cNvSpPr/>
          <p:nvPr/>
        </p:nvSpPr>
        <p:spPr>
          <a:xfrm>
            <a:off x="3660971" y="5310548"/>
            <a:ext cx="1654159" cy="590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Top 5 </a:t>
            </a:r>
            <a:r>
              <a:rPr lang="es-ES" sz="1600" dirty="0" err="1">
                <a:solidFill>
                  <a:schemeClr val="tx1"/>
                </a:solidFill>
              </a:rPr>
              <a:t>ranked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images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4D06CA06-8EDD-4B24-8771-7D1475832C83}"/>
              </a:ext>
            </a:extLst>
          </p:cNvPr>
          <p:cNvCxnSpPr>
            <a:cxnSpLocks/>
            <a:stCxn id="51" idx="2"/>
            <a:endCxn id="70" idx="0"/>
          </p:cNvCxnSpPr>
          <p:nvPr/>
        </p:nvCxnSpPr>
        <p:spPr>
          <a:xfrm rot="5400000">
            <a:off x="3333731" y="4156227"/>
            <a:ext cx="332977" cy="19756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CA8C88B-69FC-404D-ACCC-E52EF01053D9}"/>
              </a:ext>
            </a:extLst>
          </p:cNvPr>
          <p:cNvCxnSpPr>
            <a:cxnSpLocks/>
            <a:stCxn id="52" idx="2"/>
            <a:endCxn id="70" idx="0"/>
          </p:cNvCxnSpPr>
          <p:nvPr/>
        </p:nvCxnSpPr>
        <p:spPr>
          <a:xfrm>
            <a:off x="2512387" y="4977571"/>
            <a:ext cx="0" cy="33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01931E9C-0FB5-4395-BC41-0EE6FD8D7A40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3332897" y="5605823"/>
            <a:ext cx="328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11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032B35F6-D7EE-4576-926D-303CD1C30ECF}"/>
              </a:ext>
            </a:extLst>
          </p:cNvPr>
          <p:cNvSpPr txBox="1"/>
          <p:nvPr/>
        </p:nvSpPr>
        <p:spPr>
          <a:xfrm>
            <a:off x="98969" y="345102"/>
            <a:ext cx="44463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spc="-5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Further</a:t>
            </a:r>
            <a:r>
              <a:rPr lang="es-ES" sz="4000" spc="-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4000" spc="-5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actions</a:t>
            </a:r>
            <a:endParaRPr lang="es-ES" sz="4000" spc="-5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s-ES" sz="4000" spc="-5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taken</a:t>
            </a:r>
            <a:endParaRPr lang="es-ES" sz="4000" spc="-5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A2BAF69-A74F-44A2-9C4E-79F9DD794BD8}"/>
              </a:ext>
            </a:extLst>
          </p:cNvPr>
          <p:cNvSpPr txBox="1"/>
          <p:nvPr/>
        </p:nvSpPr>
        <p:spPr>
          <a:xfrm>
            <a:off x="333653" y="2039139"/>
            <a:ext cx="3820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Chosen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aditional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method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for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image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comparison</a:t>
            </a:r>
            <a:r>
              <a:rPr lang="es-ES" dirty="0">
                <a:solidFill>
                  <a:schemeClr val="bg1"/>
                </a:solidFill>
              </a:rPr>
              <a:t>: </a:t>
            </a:r>
            <a:r>
              <a:rPr lang="es-ES" dirty="0" err="1">
                <a:solidFill>
                  <a:schemeClr val="bg1"/>
                </a:solidFill>
              </a:rPr>
              <a:t>Histograms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Color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591B061-A065-4C22-B2DC-BF54854D971D}"/>
              </a:ext>
            </a:extLst>
          </p:cNvPr>
          <p:cNvSpPr txBox="1"/>
          <p:nvPr/>
        </p:nvSpPr>
        <p:spPr>
          <a:xfrm>
            <a:off x="333652" y="2750752"/>
            <a:ext cx="3820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Chosen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aditional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distances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for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image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comparison</a:t>
            </a:r>
            <a:r>
              <a:rPr lang="es-ES" dirty="0">
                <a:solidFill>
                  <a:schemeClr val="bg1"/>
                </a:solidFill>
              </a:rPr>
              <a:t>: </a:t>
            </a:r>
            <a:r>
              <a:rPr lang="es-ES" dirty="0" err="1">
                <a:solidFill>
                  <a:schemeClr val="bg1"/>
                </a:solidFill>
              </a:rPr>
              <a:t>Euclidean</a:t>
            </a:r>
            <a:r>
              <a:rPr lang="es-ES" dirty="0">
                <a:solidFill>
                  <a:schemeClr val="bg1"/>
                </a:solidFill>
              </a:rPr>
              <a:t> &amp; </a:t>
            </a:r>
            <a:r>
              <a:rPr lang="es-ES" dirty="0" err="1">
                <a:solidFill>
                  <a:schemeClr val="bg1"/>
                </a:solidFill>
              </a:rPr>
              <a:t>Bhattacharyya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4A2CD80-F132-4412-99F7-D181BDD236F6}"/>
              </a:ext>
            </a:extLst>
          </p:cNvPr>
          <p:cNvSpPr txBox="1"/>
          <p:nvPr/>
        </p:nvSpPr>
        <p:spPr>
          <a:xfrm>
            <a:off x="336323" y="4140828"/>
            <a:ext cx="38202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Tested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models</a:t>
            </a:r>
            <a:r>
              <a:rPr lang="es-ES" dirty="0">
                <a:solidFill>
                  <a:schemeClr val="bg1"/>
                </a:solidFill>
              </a:rPr>
              <a:t>: </a:t>
            </a:r>
          </a:p>
          <a:p>
            <a:pPr marL="342900" indent="-342900">
              <a:buFontTx/>
              <a:buChar char="-"/>
            </a:pPr>
            <a:r>
              <a:rPr lang="es-ES" dirty="0" err="1">
                <a:solidFill>
                  <a:schemeClr val="bg1"/>
                </a:solidFill>
              </a:rPr>
              <a:t>Only</a:t>
            </a:r>
            <a:r>
              <a:rPr lang="es-ES" dirty="0">
                <a:solidFill>
                  <a:schemeClr val="bg1"/>
                </a:solidFill>
              </a:rPr>
              <a:t> HOG</a:t>
            </a:r>
          </a:p>
          <a:p>
            <a:pPr marL="342900" indent="-342900">
              <a:buFontTx/>
              <a:buChar char="-"/>
            </a:pPr>
            <a:r>
              <a:rPr lang="es-ES" dirty="0" err="1">
                <a:solidFill>
                  <a:schemeClr val="bg1"/>
                </a:solidFill>
              </a:rPr>
              <a:t>Only</a:t>
            </a:r>
            <a:r>
              <a:rPr lang="es-ES" dirty="0">
                <a:solidFill>
                  <a:schemeClr val="bg1"/>
                </a:solidFill>
              </a:rPr>
              <a:t> HCL (</a:t>
            </a:r>
            <a:r>
              <a:rPr lang="es-ES" dirty="0" err="1">
                <a:solidFill>
                  <a:schemeClr val="bg1"/>
                </a:solidFill>
              </a:rPr>
              <a:t>histogram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color)</a:t>
            </a:r>
          </a:p>
          <a:p>
            <a:pPr marL="342900" indent="-342900">
              <a:buFontTx/>
              <a:buChar char="-"/>
            </a:pPr>
            <a:r>
              <a:rPr lang="es-ES" dirty="0">
                <a:solidFill>
                  <a:schemeClr val="bg1"/>
                </a:solidFill>
              </a:rPr>
              <a:t>Ranking </a:t>
            </a:r>
            <a:r>
              <a:rPr lang="es-ES" dirty="0" err="1">
                <a:solidFill>
                  <a:schemeClr val="bg1"/>
                </a:solidFill>
              </a:rPr>
              <a:t>with</a:t>
            </a:r>
            <a:r>
              <a:rPr lang="es-ES" dirty="0">
                <a:solidFill>
                  <a:schemeClr val="bg1"/>
                </a:solidFill>
              </a:rPr>
              <a:t> HOG and </a:t>
            </a:r>
            <a:r>
              <a:rPr lang="es-ES" dirty="0" err="1">
                <a:solidFill>
                  <a:schemeClr val="bg1"/>
                </a:solidFill>
              </a:rPr>
              <a:t>then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with</a:t>
            </a:r>
            <a:r>
              <a:rPr lang="es-ES" dirty="0">
                <a:solidFill>
                  <a:schemeClr val="bg1"/>
                </a:solidFill>
              </a:rPr>
              <a:t> HCL</a:t>
            </a:r>
          </a:p>
          <a:p>
            <a:pPr marL="342900" indent="-342900">
              <a:buFontTx/>
              <a:buChar char="-"/>
            </a:pPr>
            <a:r>
              <a:rPr lang="es-ES" dirty="0">
                <a:solidFill>
                  <a:schemeClr val="bg1"/>
                </a:solidFill>
              </a:rPr>
              <a:t>Ranking </a:t>
            </a:r>
            <a:r>
              <a:rPr lang="es-ES" dirty="0" err="1">
                <a:solidFill>
                  <a:schemeClr val="bg1"/>
                </a:solidFill>
              </a:rPr>
              <a:t>with</a:t>
            </a:r>
            <a:r>
              <a:rPr lang="es-ES" dirty="0">
                <a:solidFill>
                  <a:schemeClr val="bg1"/>
                </a:solidFill>
              </a:rPr>
              <a:t> HCL and </a:t>
            </a:r>
            <a:r>
              <a:rPr lang="es-ES" dirty="0" err="1">
                <a:solidFill>
                  <a:schemeClr val="bg1"/>
                </a:solidFill>
              </a:rPr>
              <a:t>then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with</a:t>
            </a:r>
            <a:r>
              <a:rPr lang="es-ES" dirty="0">
                <a:solidFill>
                  <a:schemeClr val="bg1"/>
                </a:solidFill>
              </a:rPr>
              <a:t> HOG</a:t>
            </a:r>
          </a:p>
        </p:txBody>
      </p:sp>
      <p:pic>
        <p:nvPicPr>
          <p:cNvPr id="2" name="Imagen 2" descr="Diagrama&#10;&#10;Descripción generada automáticamente">
            <a:extLst>
              <a:ext uri="{FF2B5EF4-FFF2-40B4-BE49-F238E27FC236}">
                <a16:creationId xmlns:a16="http://schemas.microsoft.com/office/drawing/2014/main" id="{11D14E18-A9E1-78C4-FA89-449E796E4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035" y="478205"/>
            <a:ext cx="7243312" cy="557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43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B64E1AF4-7B24-4946-937D-B0A11FCEDEFF}"/>
              </a:ext>
            </a:extLst>
          </p:cNvPr>
          <p:cNvSpPr txBox="1"/>
          <p:nvPr/>
        </p:nvSpPr>
        <p:spPr>
          <a:xfrm>
            <a:off x="569486" y="672867"/>
            <a:ext cx="11053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Toy</a:t>
            </a:r>
            <a:r>
              <a:rPr lang="es-ES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CBIR </a:t>
            </a:r>
            <a:r>
              <a:rPr lang="es-ES" sz="4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accuracy</a:t>
            </a:r>
            <a:r>
              <a:rPr lang="es-ES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4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results</a:t>
            </a:r>
            <a:r>
              <a:rPr lang="es-ES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(</a:t>
            </a:r>
            <a:r>
              <a:rPr lang="es-ES" sz="4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for</a:t>
            </a:r>
            <a:r>
              <a:rPr lang="es-ES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4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each</a:t>
            </a:r>
            <a:r>
              <a:rPr lang="es-ES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4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tested</a:t>
            </a:r>
            <a:r>
              <a:rPr lang="es-ES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4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aproach</a:t>
            </a:r>
            <a:r>
              <a:rPr lang="es-ES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534E06E-43EF-47BC-8EB9-B870AF021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978806"/>
              </p:ext>
            </p:extLst>
          </p:nvPr>
        </p:nvGraphicFramePr>
        <p:xfrm>
          <a:off x="1234081" y="2887441"/>
          <a:ext cx="10115738" cy="3154663"/>
        </p:xfrm>
        <a:graphic>
          <a:graphicData uri="http://schemas.openxmlformats.org/drawingml/2006/table">
            <a:tbl>
              <a:tblPr/>
              <a:tblGrid>
                <a:gridCol w="2263912">
                  <a:extLst>
                    <a:ext uri="{9D8B030D-6E8A-4147-A177-3AD203B41FA5}">
                      <a16:colId xmlns:a16="http://schemas.microsoft.com/office/drawing/2014/main" val="4153733510"/>
                    </a:ext>
                  </a:extLst>
                </a:gridCol>
                <a:gridCol w="2699217">
                  <a:extLst>
                    <a:ext uri="{9D8B030D-6E8A-4147-A177-3AD203B41FA5}">
                      <a16:colId xmlns:a16="http://schemas.microsoft.com/office/drawing/2014/main" val="1799753081"/>
                    </a:ext>
                  </a:extLst>
                </a:gridCol>
                <a:gridCol w="1691014">
                  <a:extLst>
                    <a:ext uri="{9D8B030D-6E8A-4147-A177-3AD203B41FA5}">
                      <a16:colId xmlns:a16="http://schemas.microsoft.com/office/drawing/2014/main" val="2176855518"/>
                    </a:ext>
                  </a:extLst>
                </a:gridCol>
                <a:gridCol w="1725168">
                  <a:extLst>
                    <a:ext uri="{9D8B030D-6E8A-4147-A177-3AD203B41FA5}">
                      <a16:colId xmlns:a16="http://schemas.microsoft.com/office/drawing/2014/main" val="4097676756"/>
                    </a:ext>
                  </a:extLst>
                </a:gridCol>
                <a:gridCol w="1736427">
                  <a:extLst>
                    <a:ext uri="{9D8B030D-6E8A-4147-A177-3AD203B41FA5}">
                      <a16:colId xmlns:a16="http://schemas.microsoft.com/office/drawing/2014/main" val="3387773793"/>
                    </a:ext>
                  </a:extLst>
                </a:gridCol>
              </a:tblGrid>
              <a:tr h="62476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500" b="0" i="0" dirty="0">
                          <a:effectLst/>
                          <a:latin typeface="Calibri" panose="020F0502020204030204" pitchFamily="34" charset="0"/>
                        </a:rPr>
                        <a:t>Used dataset </a:t>
                      </a:r>
                      <a:endParaRPr lang="en-GB" sz="2600" b="0" i="0" dirty="0">
                        <a:effectLst/>
                      </a:endParaRPr>
                    </a:p>
                  </a:txBody>
                  <a:tcPr marL="215611" marR="215611" marT="66938" marB="6693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500" b="0" i="0">
                          <a:effectLst/>
                          <a:latin typeface="Calibri" panose="020F0502020204030204" pitchFamily="34" charset="0"/>
                        </a:rPr>
                        <a:t>Used histograms </a:t>
                      </a:r>
                      <a:endParaRPr lang="en-GB" sz="2600" b="0" i="0">
                        <a:effectLst/>
                      </a:endParaRPr>
                    </a:p>
                  </a:txBody>
                  <a:tcPr marL="215611" marR="215611" marT="66938" marB="6693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500" b="0" i="0" dirty="0">
                          <a:effectLst/>
                          <a:latin typeface="Calibri" panose="020F0502020204030204" pitchFamily="34" charset="0"/>
                        </a:rPr>
                        <a:t>Result euclid.* </a:t>
                      </a:r>
                      <a:endParaRPr lang="en-GB" sz="2600" b="0" i="0" dirty="0">
                        <a:effectLst/>
                      </a:endParaRPr>
                    </a:p>
                  </a:txBody>
                  <a:tcPr marL="215611" marR="215611" marT="66938" marB="6693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500" b="0" i="0" dirty="0">
                          <a:effectLst/>
                          <a:latin typeface="Calibri" panose="020F0502020204030204" pitchFamily="34" charset="0"/>
                        </a:rPr>
                        <a:t>Result ChiSqr.* </a:t>
                      </a:r>
                      <a:endParaRPr lang="en-GB" sz="2600" b="0" i="0" dirty="0">
                        <a:effectLst/>
                      </a:endParaRPr>
                    </a:p>
                  </a:txBody>
                  <a:tcPr marL="215611" marR="215611" marT="66938" marB="6693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500" b="0" i="0" dirty="0">
                          <a:effectLst/>
                          <a:latin typeface="Calibri" panose="020F0502020204030204" pitchFamily="34" charset="0"/>
                        </a:rPr>
                        <a:t>Result Bhatta.* </a:t>
                      </a:r>
                      <a:endParaRPr lang="en-GB" sz="2600" b="0" i="0" dirty="0">
                        <a:effectLst/>
                      </a:endParaRPr>
                    </a:p>
                  </a:txBody>
                  <a:tcPr marL="215611" marR="215611" marT="66938" marB="6693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882108"/>
                  </a:ext>
                </a:extLst>
              </a:tr>
              <a:tr h="37932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500" b="0" i="0">
                          <a:effectLst/>
                          <a:latin typeface="Calibri" panose="020F0502020204030204" pitchFamily="34" charset="0"/>
                        </a:rPr>
                        <a:t>Original  </a:t>
                      </a:r>
                      <a:endParaRPr lang="en-GB" sz="2600" b="0" i="0">
                        <a:effectLst/>
                      </a:endParaRPr>
                    </a:p>
                  </a:txBody>
                  <a:tcPr marL="215611" marR="215611" marT="66938" marB="6693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500" b="0" i="0">
                          <a:effectLst/>
                          <a:latin typeface="Calibri" panose="020F0502020204030204" pitchFamily="34" charset="0"/>
                        </a:rPr>
                        <a:t>HOG </a:t>
                      </a:r>
                      <a:endParaRPr lang="en-GB" sz="2600" b="0" i="0">
                        <a:effectLst/>
                      </a:endParaRPr>
                    </a:p>
                  </a:txBody>
                  <a:tcPr marL="215611" marR="215611" marT="66938" marB="6693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500" b="0" i="0">
                          <a:effectLst/>
                          <a:latin typeface="Calibri" panose="020F0502020204030204" pitchFamily="34" charset="0"/>
                        </a:rPr>
                        <a:t>0.66 </a:t>
                      </a:r>
                      <a:endParaRPr lang="en-GB" sz="2600" b="0" i="0">
                        <a:effectLst/>
                      </a:endParaRPr>
                    </a:p>
                  </a:txBody>
                  <a:tcPr marL="215611" marR="215611" marT="66938" marB="6693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500" b="0" i="0">
                          <a:effectLst/>
                          <a:latin typeface="Calibri" panose="020F0502020204030204" pitchFamily="34" charset="0"/>
                        </a:rPr>
                        <a:t>0.48 </a:t>
                      </a:r>
                      <a:endParaRPr lang="en-GB" sz="2600" b="0" i="0">
                        <a:effectLst/>
                      </a:endParaRPr>
                    </a:p>
                  </a:txBody>
                  <a:tcPr marL="215611" marR="215611" marT="66938" marB="6693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500" b="0" i="0">
                          <a:effectLst/>
                          <a:latin typeface="Calibri" panose="020F0502020204030204" pitchFamily="34" charset="0"/>
                        </a:rPr>
                        <a:t>0.67 </a:t>
                      </a:r>
                      <a:endParaRPr lang="en-GB" sz="2600" b="0" i="0">
                        <a:effectLst/>
                      </a:endParaRPr>
                    </a:p>
                  </a:txBody>
                  <a:tcPr marL="215611" marR="215611" marT="66938" marB="6693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85672"/>
                  </a:ext>
                </a:extLst>
              </a:tr>
              <a:tr h="37932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500" b="0" i="0">
                          <a:effectLst/>
                          <a:latin typeface="Calibri" panose="020F0502020204030204" pitchFamily="34" charset="0"/>
                        </a:rPr>
                        <a:t>Original  </a:t>
                      </a:r>
                      <a:endParaRPr lang="en-GB" sz="2600" b="0" i="0">
                        <a:effectLst/>
                      </a:endParaRPr>
                    </a:p>
                  </a:txBody>
                  <a:tcPr marL="215611" marR="215611" marT="66938" marB="6693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500" b="0" i="0">
                          <a:effectLst/>
                          <a:latin typeface="Calibri" panose="020F0502020204030204" pitchFamily="34" charset="0"/>
                        </a:rPr>
                        <a:t>Histogram of Color </a:t>
                      </a:r>
                      <a:endParaRPr lang="en-GB" sz="2600" b="0" i="0">
                        <a:effectLst/>
                      </a:endParaRPr>
                    </a:p>
                  </a:txBody>
                  <a:tcPr marL="215611" marR="215611" marT="66938" marB="6693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500" b="0" i="0">
                          <a:effectLst/>
                          <a:latin typeface="Calibri" panose="020F0502020204030204" pitchFamily="34" charset="0"/>
                        </a:rPr>
                        <a:t>0.67 </a:t>
                      </a:r>
                      <a:endParaRPr lang="en-GB" sz="2600" b="0" i="0">
                        <a:effectLst/>
                      </a:endParaRPr>
                    </a:p>
                  </a:txBody>
                  <a:tcPr marL="215611" marR="215611" marT="66938" marB="6693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500" b="0" i="0">
                          <a:effectLst/>
                          <a:latin typeface="Calibri" panose="020F0502020204030204" pitchFamily="34" charset="0"/>
                        </a:rPr>
                        <a:t>0.73 </a:t>
                      </a:r>
                      <a:endParaRPr lang="en-GB" sz="2600" b="0" i="0">
                        <a:effectLst/>
                      </a:endParaRPr>
                    </a:p>
                  </a:txBody>
                  <a:tcPr marL="215611" marR="215611" marT="66938" marB="6693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500" b="0" i="0">
                          <a:effectLst/>
                          <a:latin typeface="Calibri" panose="020F0502020204030204" pitchFamily="34" charset="0"/>
                        </a:rPr>
                        <a:t>0.79 </a:t>
                      </a:r>
                      <a:endParaRPr lang="en-GB" sz="2600" b="0" i="0">
                        <a:effectLst/>
                      </a:endParaRPr>
                    </a:p>
                  </a:txBody>
                  <a:tcPr marL="215611" marR="215611" marT="66938" marB="6693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744711"/>
                  </a:ext>
                </a:extLst>
              </a:tr>
              <a:tr h="40769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500" b="0" i="0" dirty="0">
                          <a:effectLst/>
                          <a:latin typeface="Calibri" panose="020F0502020204030204" pitchFamily="34" charset="0"/>
                        </a:rPr>
                        <a:t>Original  </a:t>
                      </a:r>
                      <a:endParaRPr lang="en-GB" sz="2600" b="0" i="0" dirty="0">
                        <a:effectLst/>
                      </a:endParaRPr>
                    </a:p>
                  </a:txBody>
                  <a:tcPr marL="215611" marR="215611" marT="66938" marB="6693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500" b="0" i="0" dirty="0">
                          <a:effectLst/>
                          <a:latin typeface="Calibri" panose="020F0502020204030204" pitchFamily="34" charset="0"/>
                        </a:rPr>
                        <a:t>Histogram of </a:t>
                      </a:r>
                      <a:r>
                        <a:rPr lang="en-GB" sz="1500" b="0" i="0" dirty="0" err="1">
                          <a:effectLst/>
                          <a:latin typeface="Calibri" panose="020F0502020204030204" pitchFamily="34" charset="0"/>
                        </a:rPr>
                        <a:t>Color</a:t>
                      </a:r>
                      <a:r>
                        <a:rPr lang="en-GB" sz="1500" b="0" i="0" dirty="0">
                          <a:effectLst/>
                          <a:latin typeface="Calibri" panose="020F0502020204030204" pitchFamily="34" charset="0"/>
                        </a:rPr>
                        <a:t> + HOG </a:t>
                      </a:r>
                      <a:endParaRPr lang="en-GB" sz="2600" b="0" i="0" dirty="0">
                        <a:effectLst/>
                      </a:endParaRPr>
                    </a:p>
                  </a:txBody>
                  <a:tcPr marL="215611" marR="215611" marT="66938" marB="6693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500" b="0" i="0" dirty="0">
                          <a:effectLst/>
                          <a:latin typeface="Calibri" panose="020F0502020204030204" pitchFamily="34" charset="0"/>
                        </a:rPr>
                        <a:t>0.68 </a:t>
                      </a:r>
                      <a:endParaRPr lang="en-GB" sz="2600" b="0" i="0" dirty="0">
                        <a:effectLst/>
                      </a:endParaRPr>
                    </a:p>
                  </a:txBody>
                  <a:tcPr marL="215611" marR="215611" marT="66938" marB="6693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500" b="0" i="0" dirty="0">
                          <a:effectLst/>
                          <a:latin typeface="Calibri" panose="020F0502020204030204" pitchFamily="34" charset="0"/>
                        </a:rPr>
                        <a:t>0.71 </a:t>
                      </a:r>
                      <a:endParaRPr lang="en-GB" sz="2600" b="0" i="0" dirty="0">
                        <a:effectLst/>
                      </a:endParaRPr>
                    </a:p>
                  </a:txBody>
                  <a:tcPr marL="215611" marR="215611" marT="66938" marB="6693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500" b="0" i="0" dirty="0">
                          <a:effectLst/>
                          <a:latin typeface="Calibri" panose="020F0502020204030204" pitchFamily="34" charset="0"/>
                        </a:rPr>
                        <a:t>0.75 </a:t>
                      </a:r>
                      <a:endParaRPr lang="en-GB" sz="2600" b="0" i="0" dirty="0">
                        <a:effectLst/>
                      </a:endParaRPr>
                    </a:p>
                  </a:txBody>
                  <a:tcPr marL="215611" marR="215611" marT="66938" marB="6693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863530"/>
                  </a:ext>
                </a:extLst>
              </a:tr>
              <a:tr h="37932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500" b="0" i="0">
                          <a:effectLst/>
                          <a:latin typeface="Calibri" panose="020F0502020204030204" pitchFamily="34" charset="0"/>
                        </a:rPr>
                        <a:t>Fixed background </a:t>
                      </a:r>
                      <a:endParaRPr lang="en-GB" sz="2600" b="0" i="0">
                        <a:effectLst/>
                      </a:endParaRPr>
                    </a:p>
                  </a:txBody>
                  <a:tcPr marL="215611" marR="215611" marT="66938" marB="6693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500" b="0" i="0">
                          <a:effectLst/>
                          <a:latin typeface="Calibri" panose="020F0502020204030204" pitchFamily="34" charset="0"/>
                        </a:rPr>
                        <a:t>HOG </a:t>
                      </a:r>
                      <a:endParaRPr lang="en-GB" sz="2600" b="0" i="0">
                        <a:effectLst/>
                      </a:endParaRPr>
                    </a:p>
                  </a:txBody>
                  <a:tcPr marL="215611" marR="215611" marT="66938" marB="6693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500" b="0" i="0">
                          <a:effectLst/>
                          <a:latin typeface="Calibri" panose="020F0502020204030204" pitchFamily="34" charset="0"/>
                        </a:rPr>
                        <a:t>0.62 </a:t>
                      </a:r>
                      <a:endParaRPr lang="en-GB" sz="2600" b="0" i="0">
                        <a:effectLst/>
                      </a:endParaRPr>
                    </a:p>
                  </a:txBody>
                  <a:tcPr marL="215611" marR="215611" marT="66938" marB="6693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500" b="0" i="0">
                          <a:effectLst/>
                          <a:latin typeface="Calibri" panose="020F0502020204030204" pitchFamily="34" charset="0"/>
                        </a:rPr>
                        <a:t>0.46 </a:t>
                      </a:r>
                      <a:endParaRPr lang="en-GB" sz="2600" b="0" i="0">
                        <a:effectLst/>
                      </a:endParaRPr>
                    </a:p>
                  </a:txBody>
                  <a:tcPr marL="215611" marR="215611" marT="66938" marB="6693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500" b="0" i="0" dirty="0">
                          <a:effectLst/>
                          <a:latin typeface="Calibri" panose="020F0502020204030204" pitchFamily="34" charset="0"/>
                        </a:rPr>
                        <a:t>0.60 </a:t>
                      </a:r>
                      <a:endParaRPr lang="en-GB" sz="2600" b="0" i="0" dirty="0">
                        <a:effectLst/>
                      </a:endParaRPr>
                    </a:p>
                  </a:txBody>
                  <a:tcPr marL="215611" marR="215611" marT="66938" marB="6693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376712"/>
                  </a:ext>
                </a:extLst>
              </a:tr>
              <a:tr h="37932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500" b="0" i="0">
                          <a:effectLst/>
                          <a:latin typeface="Calibri" panose="020F0502020204030204" pitchFamily="34" charset="0"/>
                        </a:rPr>
                        <a:t>Fixed background </a:t>
                      </a:r>
                      <a:endParaRPr lang="en-GB" sz="2600" b="0" i="0">
                        <a:effectLst/>
                      </a:endParaRPr>
                    </a:p>
                  </a:txBody>
                  <a:tcPr marL="215611" marR="215611" marT="66938" marB="6693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500" b="0" i="0">
                          <a:effectLst/>
                          <a:latin typeface="Calibri" panose="020F0502020204030204" pitchFamily="34" charset="0"/>
                        </a:rPr>
                        <a:t>Histogram of Color </a:t>
                      </a:r>
                      <a:endParaRPr lang="en-GB" sz="2600" b="0" i="0">
                        <a:effectLst/>
                      </a:endParaRPr>
                    </a:p>
                  </a:txBody>
                  <a:tcPr marL="215611" marR="215611" marT="66938" marB="6693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500" b="0" i="0">
                          <a:effectLst/>
                          <a:latin typeface="Calibri" panose="020F0502020204030204" pitchFamily="34" charset="0"/>
                        </a:rPr>
                        <a:t>0.77 </a:t>
                      </a:r>
                      <a:endParaRPr lang="en-GB" sz="2600" b="0" i="0">
                        <a:effectLst/>
                      </a:endParaRPr>
                    </a:p>
                  </a:txBody>
                  <a:tcPr marL="215611" marR="215611" marT="66938" marB="6693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500" b="0" i="0">
                          <a:effectLst/>
                          <a:latin typeface="Calibri" panose="020F0502020204030204" pitchFamily="34" charset="0"/>
                        </a:rPr>
                        <a:t>0.81 </a:t>
                      </a:r>
                      <a:endParaRPr lang="en-GB" sz="2600" b="0" i="0">
                        <a:effectLst/>
                      </a:endParaRPr>
                    </a:p>
                  </a:txBody>
                  <a:tcPr marL="215611" marR="215611" marT="66938" marB="6693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500" b="0" i="0" dirty="0">
                          <a:effectLst/>
                          <a:latin typeface="Calibri" panose="020F0502020204030204" pitchFamily="34" charset="0"/>
                        </a:rPr>
                        <a:t>0.82 </a:t>
                      </a:r>
                      <a:endParaRPr lang="en-GB" sz="2600" b="0" i="0" dirty="0">
                        <a:effectLst/>
                      </a:endParaRPr>
                    </a:p>
                  </a:txBody>
                  <a:tcPr marL="215611" marR="215611" marT="66938" marB="6693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1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828209"/>
                  </a:ext>
                </a:extLst>
              </a:tr>
              <a:tr h="60493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500" b="0" i="0">
                          <a:effectLst/>
                          <a:latin typeface="Calibri" panose="020F0502020204030204" pitchFamily="34" charset="0"/>
                        </a:rPr>
                        <a:t>Fixed background </a:t>
                      </a:r>
                      <a:endParaRPr lang="en-GB" sz="2600" b="0" i="0">
                        <a:effectLst/>
                      </a:endParaRPr>
                    </a:p>
                  </a:txBody>
                  <a:tcPr marL="215611" marR="215611" marT="66938" marB="6693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500" b="0" i="0">
                          <a:effectLst/>
                          <a:latin typeface="Calibri" panose="020F0502020204030204" pitchFamily="34" charset="0"/>
                        </a:rPr>
                        <a:t>Histogram of Color + HOG </a:t>
                      </a:r>
                      <a:endParaRPr lang="en-GB" sz="2600" b="0" i="0">
                        <a:effectLst/>
                      </a:endParaRPr>
                    </a:p>
                  </a:txBody>
                  <a:tcPr marL="215611" marR="215611" marT="66938" marB="6693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500" b="0" i="0">
                          <a:effectLst/>
                          <a:latin typeface="Calibri" panose="020F0502020204030204" pitchFamily="34" charset="0"/>
                        </a:rPr>
                        <a:t>0.74 </a:t>
                      </a:r>
                      <a:endParaRPr lang="en-GB" sz="2600" b="0" i="0">
                        <a:effectLst/>
                      </a:endParaRPr>
                    </a:p>
                  </a:txBody>
                  <a:tcPr marL="215611" marR="215611" marT="66938" marB="6693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500" b="0" i="0">
                          <a:effectLst/>
                          <a:latin typeface="Calibri" panose="020F0502020204030204" pitchFamily="34" charset="0"/>
                        </a:rPr>
                        <a:t>0.70 </a:t>
                      </a:r>
                      <a:endParaRPr lang="en-GB" sz="2600" b="0" i="0">
                        <a:effectLst/>
                      </a:endParaRPr>
                    </a:p>
                  </a:txBody>
                  <a:tcPr marL="215611" marR="215611" marT="66938" marB="6693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500" b="0" i="0" dirty="0">
                          <a:effectLst/>
                          <a:latin typeface="Calibri" panose="020F0502020204030204" pitchFamily="34" charset="0"/>
                        </a:rPr>
                        <a:t>0.81 </a:t>
                      </a:r>
                      <a:endParaRPr lang="en-GB" sz="2600" b="0" i="0" dirty="0">
                        <a:effectLst/>
                      </a:endParaRPr>
                    </a:p>
                  </a:txBody>
                  <a:tcPr marL="215611" marR="215611" marT="66938" marB="6693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539437"/>
                  </a:ext>
                </a:extLst>
              </a:tr>
            </a:tbl>
          </a:graphicData>
        </a:graphic>
      </p:graphicFrame>
      <p:sp>
        <p:nvSpPr>
          <p:cNvPr id="4" name="Abrir llave 3">
            <a:extLst>
              <a:ext uri="{FF2B5EF4-FFF2-40B4-BE49-F238E27FC236}">
                <a16:creationId xmlns:a16="http://schemas.microsoft.com/office/drawing/2014/main" id="{C5C8D2DA-00CE-45D8-9A92-1D299A6B5FB3}"/>
              </a:ext>
            </a:extLst>
          </p:cNvPr>
          <p:cNvSpPr/>
          <p:nvPr/>
        </p:nvSpPr>
        <p:spPr>
          <a:xfrm rot="5400000">
            <a:off x="8690829" y="-7168"/>
            <a:ext cx="174951" cy="51430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5A19B3B-8A5B-4B07-98ED-1D1D39359610}"/>
              </a:ext>
            </a:extLst>
          </p:cNvPr>
          <p:cNvSpPr txBox="1"/>
          <p:nvPr/>
        </p:nvSpPr>
        <p:spPr>
          <a:xfrm>
            <a:off x="8199268" y="2041195"/>
            <a:ext cx="1122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/>
              <a:t>Accuracy</a:t>
            </a:r>
            <a:endParaRPr lang="es-ES" sz="20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D516A90-91B5-493D-8AEC-70E2714A3362}"/>
              </a:ext>
            </a:extLst>
          </p:cNvPr>
          <p:cNvSpPr txBox="1"/>
          <p:nvPr/>
        </p:nvSpPr>
        <p:spPr>
          <a:xfrm>
            <a:off x="0" y="6066488"/>
            <a:ext cx="12192000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* The values in these columns refer to the average percentage of plants that have the same disease as the one used as input among the best 5 ranked by the system. The average has been obtained with the percentage obtained for every single image of the dataset. 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66226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2FF00365-29ED-4F1A-B1CD-3E3F99C65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777" y="4943959"/>
            <a:ext cx="3108959" cy="82246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D19E657-2AB7-402E-9A72-52E3579C0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776" y="3728968"/>
            <a:ext cx="3108959" cy="73275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E7E5677C-1868-4EC9-B881-247C9BA1D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1775" y="2494766"/>
            <a:ext cx="3108959" cy="73350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0048353D-3751-44D8-B69D-8A68D8CD7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3514" y="4943959"/>
            <a:ext cx="3108959" cy="822465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7BD03DAA-8C2A-4E4E-91DC-F90DB91905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3513" y="3708095"/>
            <a:ext cx="3108959" cy="753624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377FEFB8-078E-4DA5-8C36-1F184B7BAF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9328" y="2306942"/>
            <a:ext cx="4064002" cy="918913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F71B43FE-8D4B-437C-B6E1-26CA033DD37A}"/>
              </a:ext>
            </a:extLst>
          </p:cNvPr>
          <p:cNvSpPr txBox="1"/>
          <p:nvPr/>
        </p:nvSpPr>
        <p:spPr>
          <a:xfrm>
            <a:off x="569486" y="672867"/>
            <a:ext cx="11053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Toy</a:t>
            </a:r>
            <a:r>
              <a:rPr lang="es-ES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CBIR test </a:t>
            </a:r>
            <a:r>
              <a:rPr lang="es-ES" sz="4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results</a:t>
            </a:r>
            <a:r>
              <a:rPr lang="es-ES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(HCL + </a:t>
            </a:r>
            <a:r>
              <a:rPr lang="es-ES" sz="4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Bhatta</a:t>
            </a:r>
            <a:r>
              <a:rPr lang="es-ES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4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example</a:t>
            </a:r>
            <a:r>
              <a:rPr lang="es-ES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3E7E4FC-24E9-4906-9B71-91D2CFA8022E}"/>
              </a:ext>
            </a:extLst>
          </p:cNvPr>
          <p:cNvSpPr txBox="1"/>
          <p:nvPr/>
        </p:nvSpPr>
        <p:spPr>
          <a:xfrm>
            <a:off x="255694" y="3749963"/>
            <a:ext cx="1834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Rank 1:</a:t>
            </a:r>
          </a:p>
          <a:p>
            <a:r>
              <a:rPr lang="es-ES" dirty="0"/>
              <a:t>leaf_smut_8.jpg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783D337-1610-4697-ABF2-5FE670A3736B}"/>
              </a:ext>
            </a:extLst>
          </p:cNvPr>
          <p:cNvSpPr txBox="1"/>
          <p:nvPr/>
        </p:nvSpPr>
        <p:spPr>
          <a:xfrm>
            <a:off x="6450920" y="256658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Rank 3:</a:t>
            </a:r>
          </a:p>
          <a:p>
            <a:r>
              <a:rPr lang="es-ES" dirty="0"/>
              <a:t>leaf_smut_0.jpg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DD4B896-F87A-4426-8AE2-664827D41CB4}"/>
              </a:ext>
            </a:extLst>
          </p:cNvPr>
          <p:cNvSpPr txBox="1"/>
          <p:nvPr/>
        </p:nvSpPr>
        <p:spPr>
          <a:xfrm>
            <a:off x="6400800" y="384102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Rank 4: </a:t>
            </a:r>
          </a:p>
          <a:p>
            <a:r>
              <a:rPr lang="es-ES" dirty="0"/>
              <a:t>leaf_smut_14.jpg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E7FBDEE-3489-40FB-82CB-38975EA9C260}"/>
              </a:ext>
            </a:extLst>
          </p:cNvPr>
          <p:cNvSpPr txBox="1"/>
          <p:nvPr/>
        </p:nvSpPr>
        <p:spPr>
          <a:xfrm>
            <a:off x="6450920" y="501089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Rank 5:</a:t>
            </a:r>
          </a:p>
          <a:p>
            <a:r>
              <a:rPr lang="es-ES" dirty="0"/>
              <a:t>brown_spot_35.jpg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C6F445E-8D98-4ADB-A52F-0F020EA6C440}"/>
              </a:ext>
            </a:extLst>
          </p:cNvPr>
          <p:cNvSpPr txBox="1"/>
          <p:nvPr/>
        </p:nvSpPr>
        <p:spPr>
          <a:xfrm>
            <a:off x="309882" y="5170525"/>
            <a:ext cx="1834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Rank 2:</a:t>
            </a:r>
          </a:p>
          <a:p>
            <a:r>
              <a:rPr lang="es-ES" dirty="0"/>
              <a:t>leaf_smut_9.jpg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3DEED7A-C542-42EC-964D-F20CB53BE166}"/>
              </a:ext>
            </a:extLst>
          </p:cNvPr>
          <p:cNvSpPr txBox="1"/>
          <p:nvPr/>
        </p:nvSpPr>
        <p:spPr>
          <a:xfrm>
            <a:off x="255694" y="2440504"/>
            <a:ext cx="1834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INPUT:</a:t>
            </a:r>
          </a:p>
          <a:p>
            <a:r>
              <a:rPr lang="es-ES" dirty="0"/>
              <a:t>leaf_smut_8.jpg</a:t>
            </a:r>
          </a:p>
        </p:txBody>
      </p:sp>
    </p:spTree>
    <p:extLst>
      <p:ext uri="{BB962C8B-B14F-4D97-AF65-F5344CB8AC3E}">
        <p14:creationId xmlns:p14="http://schemas.microsoft.com/office/powerpoint/2010/main" val="342461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FE220E1-BCA1-4B0D-B4AB-BF41A028BDEE}"/>
              </a:ext>
            </a:extLst>
          </p:cNvPr>
          <p:cNvSpPr txBox="1"/>
          <p:nvPr/>
        </p:nvSpPr>
        <p:spPr>
          <a:xfrm>
            <a:off x="916620" y="3046659"/>
            <a:ext cx="10025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 err="1"/>
              <a:t>Other</a:t>
            </a:r>
            <a:r>
              <a:rPr lang="es-ES" b="1" dirty="0"/>
              <a:t> </a:t>
            </a:r>
            <a:r>
              <a:rPr lang="es-ES" b="1" dirty="0" err="1"/>
              <a:t>articles</a:t>
            </a:r>
            <a:r>
              <a:rPr lang="es-ES" b="1" dirty="0"/>
              <a:t> and </a:t>
            </a:r>
            <a:r>
              <a:rPr lang="es-ES" b="1" dirty="0" err="1"/>
              <a:t>information</a:t>
            </a:r>
            <a:r>
              <a:rPr lang="es-ES" b="1" dirty="0"/>
              <a:t>:</a:t>
            </a:r>
          </a:p>
          <a:p>
            <a:r>
              <a:rPr lang="es-ES" dirty="0"/>
              <a:t>https://www.statista.com/statistics/1003455/most-produced-crops-and-livestock-products-worldwide/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FF9F4D5-90F3-4D06-A1E0-09749636AFC7}"/>
              </a:ext>
            </a:extLst>
          </p:cNvPr>
          <p:cNvSpPr txBox="1"/>
          <p:nvPr/>
        </p:nvSpPr>
        <p:spPr>
          <a:xfrm>
            <a:off x="916620" y="2204504"/>
            <a:ext cx="10025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 err="1"/>
              <a:t>Main</a:t>
            </a:r>
            <a:r>
              <a:rPr lang="es-ES" b="1" dirty="0"/>
              <a:t> </a:t>
            </a:r>
            <a:r>
              <a:rPr lang="es-ES" b="1" dirty="0" err="1"/>
              <a:t>article</a:t>
            </a:r>
            <a:endParaRPr lang="es-ES" b="1" dirty="0"/>
          </a:p>
          <a:p>
            <a:r>
              <a:rPr lang="es-ES" dirty="0"/>
              <a:t>https://arxiv.org/ftp/arxiv/papers/2106/2106.10698.pdf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241327A-DA5D-4AD1-A522-D8407F677ECE}"/>
              </a:ext>
            </a:extLst>
          </p:cNvPr>
          <p:cNvSpPr txBox="1"/>
          <p:nvPr/>
        </p:nvSpPr>
        <p:spPr>
          <a:xfrm>
            <a:off x="916620" y="376438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https://www.mdpi.com/2309-608X/7/12/1095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1031F06-A6A1-430F-A4A2-19A5F69F05AA}"/>
              </a:ext>
            </a:extLst>
          </p:cNvPr>
          <p:cNvSpPr txBox="1"/>
          <p:nvPr/>
        </p:nvSpPr>
        <p:spPr>
          <a:xfrm>
            <a:off x="916620" y="5760998"/>
            <a:ext cx="10025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https://www.ijarcce.com/upload/2016/march-16/IJARCCE%20257.pdf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A3118BD-A7F9-429C-AFDE-1120067929FC}"/>
              </a:ext>
            </a:extLst>
          </p:cNvPr>
          <p:cNvSpPr txBox="1"/>
          <p:nvPr/>
        </p:nvSpPr>
        <p:spPr>
          <a:xfrm>
            <a:off x="916620" y="4202796"/>
            <a:ext cx="10848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https://www.pnas.org/doi/10.1073/pnas.2022239118#:~:text=Change%20History-,Abstract,poverty%20and%20improve%20health%20outcomes.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F8BB851-1EFA-47A6-9A49-BF34AD5DA25C}"/>
              </a:ext>
            </a:extLst>
          </p:cNvPr>
          <p:cNvSpPr txBox="1"/>
          <p:nvPr/>
        </p:nvSpPr>
        <p:spPr>
          <a:xfrm>
            <a:off x="916620" y="4884177"/>
            <a:ext cx="10025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https://www.pnas.org/doi/10.1073/pnas.2022239118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41B856E-4811-4A21-BEA8-23905845ECC3}"/>
              </a:ext>
            </a:extLst>
          </p:cNvPr>
          <p:cNvSpPr txBox="1"/>
          <p:nvPr/>
        </p:nvSpPr>
        <p:spPr>
          <a:xfrm>
            <a:off x="916620" y="5322588"/>
            <a:ext cx="10025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2"/>
              </a:rPr>
              <a:t>https://arxiv.org/ftp/arxiv/papers/2106/2106.10698.pdf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6A9F0A1-6C74-4052-9B72-CFB0BDBD06BA}"/>
              </a:ext>
            </a:extLst>
          </p:cNvPr>
          <p:cNvSpPr txBox="1"/>
          <p:nvPr/>
        </p:nvSpPr>
        <p:spPr>
          <a:xfrm>
            <a:off x="569486" y="624178"/>
            <a:ext cx="11053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References</a:t>
            </a:r>
            <a:endParaRPr lang="es-ES" sz="40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359501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23C29"/>
      </a:dk2>
      <a:lt2>
        <a:srgbClr val="E8E2E3"/>
      </a:lt2>
      <a:accent1>
        <a:srgbClr val="3EB3A3"/>
      </a:accent1>
      <a:accent2>
        <a:srgbClr val="33B46D"/>
      </a:accent2>
      <a:accent3>
        <a:srgbClr val="3FB843"/>
      </a:accent3>
      <a:accent4>
        <a:srgbClr val="64B332"/>
      </a:accent4>
      <a:accent5>
        <a:srgbClr val="94AA3B"/>
      </a:accent5>
      <a:accent6>
        <a:srgbClr val="B89B34"/>
      </a:accent6>
      <a:hlink>
        <a:srgbClr val="698A2E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A0BAA45728B8D41929FDD570D6D4ADA" ma:contentTypeVersion="7" ma:contentTypeDescription="Crear nuevo documento." ma:contentTypeScope="" ma:versionID="3aa8c6aed40221a2e55aedcc714d88b1">
  <xsd:schema xmlns:xsd="http://www.w3.org/2001/XMLSchema" xmlns:xs="http://www.w3.org/2001/XMLSchema" xmlns:p="http://schemas.microsoft.com/office/2006/metadata/properties" xmlns:ns3="711f0dd3-cb4b-499e-8798-a6bc6a02aeeb" xmlns:ns4="329d07d9-6a14-4f0b-9ab2-74a18f9093f7" targetNamespace="http://schemas.microsoft.com/office/2006/metadata/properties" ma:root="true" ma:fieldsID="4065b92c2b535035896f5d0184f41a16" ns3:_="" ns4:_="">
    <xsd:import namespace="711f0dd3-cb4b-499e-8798-a6bc6a02aeeb"/>
    <xsd:import namespace="329d07d9-6a14-4f0b-9ab2-74a18f9093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1f0dd3-cb4b-499e-8798-a6bc6a02ae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9d07d9-6a14-4f0b-9ab2-74a18f9093f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D83F10-40FD-42B7-8101-A6F0A04C39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ED6A38-F9CC-471B-A157-D3E31A728F73}">
  <ds:schemaRefs>
    <ds:schemaRef ds:uri="329d07d9-6a14-4f0b-9ab2-74a18f9093f7"/>
    <ds:schemaRef ds:uri="711f0dd3-cb4b-499e-8798-a6bc6a02aee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F3220E4-F9DD-41B9-9269-A60F025FCA95}">
  <ds:schemaRefs>
    <ds:schemaRef ds:uri="329d07d9-6a14-4f0b-9ab2-74a18f9093f7"/>
    <ds:schemaRef ds:uri="711f0dd3-cb4b-499e-8798-a6bc6a02aee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481</Words>
  <Application>Microsoft Office PowerPoint</Application>
  <PresentationFormat>Panorámica</PresentationFormat>
  <Paragraphs>94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RetrospectVTI</vt:lpstr>
      <vt:lpstr>Development of a toy CBIR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for detection of plant diseases</dc:title>
  <dc:creator>García de Viedma Pérez Lucas</dc:creator>
  <cp:lastModifiedBy>García de Viedma Pérez Lucas</cp:lastModifiedBy>
  <cp:revision>36</cp:revision>
  <dcterms:created xsi:type="dcterms:W3CDTF">2022-03-23T11:12:36Z</dcterms:created>
  <dcterms:modified xsi:type="dcterms:W3CDTF">2022-03-29T16:58:47Z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0x010100AA0BAA45728B8D41929FDD570D6D4ADA</vt:lpwstr>
  </property>
</Properties>
</file>