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C539BD-1097-BD46-9B19-77004A7AF6F5}" v="12" dt="2023-02-22T23:51:15.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69456"/>
  </p:normalViewPr>
  <p:slideViewPr>
    <p:cSldViewPr snapToGrid="0">
      <p:cViewPr varScale="1">
        <p:scale>
          <a:sx n="41" d="100"/>
          <a:sy n="41" d="100"/>
        </p:scale>
        <p:origin x="1356" y="42"/>
      </p:cViewPr>
      <p:guideLst>
        <p:guide orient="horz" pos="1620"/>
        <p:guide pos="2880"/>
      </p:guideLst>
    </p:cSldViewPr>
  </p:slideViewPr>
  <p:notesTextViewPr>
    <p:cViewPr>
      <p:scale>
        <a:sx n="135" d="100"/>
        <a:sy n="13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han, Krutivas" userId="4dc7111f-8f65-430d-8934-58bd20ef03a5" providerId="ADAL" clId="{E4C539BD-1097-BD46-9B19-77004A7AF6F5}"/>
    <pc:docChg chg="undo custSel delSld modSld addSection delSection">
      <pc:chgData name="Pradhan, Krutivas" userId="4dc7111f-8f65-430d-8934-58bd20ef03a5" providerId="ADAL" clId="{E4C539BD-1097-BD46-9B19-77004A7AF6F5}" dt="2023-02-22T23:56:54.697" v="48" actId="20577"/>
      <pc:docMkLst>
        <pc:docMk/>
      </pc:docMkLst>
      <pc:sldChg chg="addSp modSp modNotes">
        <pc:chgData name="Pradhan, Krutivas" userId="4dc7111f-8f65-430d-8934-58bd20ef03a5" providerId="ADAL" clId="{E4C539BD-1097-BD46-9B19-77004A7AF6F5}" dt="2023-02-22T23:20:11.167" v="0"/>
        <pc:sldMkLst>
          <pc:docMk/>
          <pc:sldMk cId="0" sldId="256"/>
        </pc:sldMkLst>
        <pc:picChg chg="add mod">
          <ac:chgData name="Pradhan, Krutivas" userId="4dc7111f-8f65-430d-8934-58bd20ef03a5" providerId="ADAL" clId="{E4C539BD-1097-BD46-9B19-77004A7AF6F5}" dt="2023-02-22T23:20:11.167" v="0"/>
          <ac:picMkLst>
            <pc:docMk/>
            <pc:sldMk cId="0" sldId="256"/>
            <ac:picMk id="2" creationId="{77DFCFA0-B575-0843-555B-A585886882F4}"/>
          </ac:picMkLst>
        </pc:picChg>
      </pc:sldChg>
      <pc:sldChg chg="addSp modSp modNotes">
        <pc:chgData name="Pradhan, Krutivas" userId="4dc7111f-8f65-430d-8934-58bd20ef03a5" providerId="ADAL" clId="{E4C539BD-1097-BD46-9B19-77004A7AF6F5}" dt="2023-02-22T23:20:11.167" v="0"/>
        <pc:sldMkLst>
          <pc:docMk/>
          <pc:sldMk cId="0" sldId="257"/>
        </pc:sldMkLst>
        <pc:picChg chg="add mod">
          <ac:chgData name="Pradhan, Krutivas" userId="4dc7111f-8f65-430d-8934-58bd20ef03a5" providerId="ADAL" clId="{E4C539BD-1097-BD46-9B19-77004A7AF6F5}" dt="2023-02-22T23:20:11.167" v="0"/>
          <ac:picMkLst>
            <pc:docMk/>
            <pc:sldMk cId="0" sldId="257"/>
            <ac:picMk id="2" creationId="{2F296DD4-22B2-A48E-6F14-EDE6098FADDC}"/>
          </ac:picMkLst>
        </pc:picChg>
      </pc:sldChg>
      <pc:sldChg chg="addSp modSp modNotes">
        <pc:chgData name="Pradhan, Krutivas" userId="4dc7111f-8f65-430d-8934-58bd20ef03a5" providerId="ADAL" clId="{E4C539BD-1097-BD46-9B19-77004A7AF6F5}" dt="2023-02-22T23:20:11.167" v="0"/>
        <pc:sldMkLst>
          <pc:docMk/>
          <pc:sldMk cId="0" sldId="258"/>
        </pc:sldMkLst>
        <pc:picChg chg="add mod">
          <ac:chgData name="Pradhan, Krutivas" userId="4dc7111f-8f65-430d-8934-58bd20ef03a5" providerId="ADAL" clId="{E4C539BD-1097-BD46-9B19-77004A7AF6F5}" dt="2023-02-22T23:20:11.167" v="0"/>
          <ac:picMkLst>
            <pc:docMk/>
            <pc:sldMk cId="0" sldId="258"/>
            <ac:picMk id="2" creationId="{1733EACA-D12E-BAE7-43C8-3D3D0D9499E3}"/>
          </ac:picMkLst>
        </pc:picChg>
      </pc:sldChg>
      <pc:sldChg chg="addSp modSp mod modNotes">
        <pc:chgData name="Pradhan, Krutivas" userId="4dc7111f-8f65-430d-8934-58bd20ef03a5" providerId="ADAL" clId="{E4C539BD-1097-BD46-9B19-77004A7AF6F5}" dt="2023-02-22T23:30:18.025" v="4" actId="27636"/>
        <pc:sldMkLst>
          <pc:docMk/>
          <pc:sldMk cId="0" sldId="259"/>
        </pc:sldMkLst>
        <pc:spChg chg="mod">
          <ac:chgData name="Pradhan, Krutivas" userId="4dc7111f-8f65-430d-8934-58bd20ef03a5" providerId="ADAL" clId="{E4C539BD-1097-BD46-9B19-77004A7AF6F5}" dt="2023-02-22T23:30:18.025" v="4" actId="27636"/>
          <ac:spMkLst>
            <pc:docMk/>
            <pc:sldMk cId="0" sldId="259"/>
            <ac:spMk id="72" creationId="{00000000-0000-0000-0000-000000000000}"/>
          </ac:spMkLst>
        </pc:spChg>
        <pc:picChg chg="add mod">
          <ac:chgData name="Pradhan, Krutivas" userId="4dc7111f-8f65-430d-8934-58bd20ef03a5" providerId="ADAL" clId="{E4C539BD-1097-BD46-9B19-77004A7AF6F5}" dt="2023-02-22T23:20:11.167" v="0"/>
          <ac:picMkLst>
            <pc:docMk/>
            <pc:sldMk cId="0" sldId="259"/>
            <ac:picMk id="2" creationId="{7155A3FC-9A6F-5DB0-53DB-2A9FDAF2A7AE}"/>
          </ac:picMkLst>
        </pc:picChg>
      </pc:sldChg>
      <pc:sldChg chg="addSp modSp modNotes">
        <pc:chgData name="Pradhan, Krutivas" userId="4dc7111f-8f65-430d-8934-58bd20ef03a5" providerId="ADAL" clId="{E4C539BD-1097-BD46-9B19-77004A7AF6F5}" dt="2023-02-22T23:20:11.167" v="0"/>
        <pc:sldMkLst>
          <pc:docMk/>
          <pc:sldMk cId="0" sldId="260"/>
        </pc:sldMkLst>
        <pc:picChg chg="add mod">
          <ac:chgData name="Pradhan, Krutivas" userId="4dc7111f-8f65-430d-8934-58bd20ef03a5" providerId="ADAL" clId="{E4C539BD-1097-BD46-9B19-77004A7AF6F5}" dt="2023-02-22T23:20:11.167" v="0"/>
          <ac:picMkLst>
            <pc:docMk/>
            <pc:sldMk cId="0" sldId="260"/>
            <ac:picMk id="2" creationId="{99CCBBE7-34EF-3184-A48A-2DCB7A0FE873}"/>
          </ac:picMkLst>
        </pc:picChg>
      </pc:sldChg>
      <pc:sldChg chg="addSp delSp modSp modTransition modAnim modNotes modNotesTx">
        <pc:chgData name="Pradhan, Krutivas" userId="4dc7111f-8f65-430d-8934-58bd20ef03a5" providerId="ADAL" clId="{E4C539BD-1097-BD46-9B19-77004A7AF6F5}" dt="2023-02-22T23:35:15.201" v="8"/>
        <pc:sldMkLst>
          <pc:docMk/>
          <pc:sldMk cId="0" sldId="261"/>
        </pc:sldMkLst>
        <pc:picChg chg="add del mod">
          <ac:chgData name="Pradhan, Krutivas" userId="4dc7111f-8f65-430d-8934-58bd20ef03a5" providerId="ADAL" clId="{E4C539BD-1097-BD46-9B19-77004A7AF6F5}" dt="2023-02-22T23:25:43.312" v="2"/>
          <ac:picMkLst>
            <pc:docMk/>
            <pc:sldMk cId="0" sldId="261"/>
            <ac:picMk id="2" creationId="{B071DCA3-368A-7AE5-B8F3-45DC8B5F91CB}"/>
          </ac:picMkLst>
        </pc:picChg>
      </pc:sldChg>
      <pc:sldChg chg="modSp mod">
        <pc:chgData name="Pradhan, Krutivas" userId="4dc7111f-8f65-430d-8934-58bd20ef03a5" providerId="ADAL" clId="{E4C539BD-1097-BD46-9B19-77004A7AF6F5}" dt="2023-02-22T23:52:23.181" v="30" actId="20577"/>
        <pc:sldMkLst>
          <pc:docMk/>
          <pc:sldMk cId="0" sldId="265"/>
        </pc:sldMkLst>
        <pc:spChg chg="mod">
          <ac:chgData name="Pradhan, Krutivas" userId="4dc7111f-8f65-430d-8934-58bd20ef03a5" providerId="ADAL" clId="{E4C539BD-1097-BD46-9B19-77004A7AF6F5}" dt="2023-02-22T23:52:23.181" v="30" actId="20577"/>
          <ac:spMkLst>
            <pc:docMk/>
            <pc:sldMk cId="0" sldId="265"/>
            <ac:spMk id="109" creationId="{00000000-0000-0000-0000-000000000000}"/>
          </ac:spMkLst>
        </pc:spChg>
      </pc:sldChg>
      <pc:sldChg chg="del">
        <pc:chgData name="Pradhan, Krutivas" userId="4dc7111f-8f65-430d-8934-58bd20ef03a5" providerId="ADAL" clId="{E4C539BD-1097-BD46-9B19-77004A7AF6F5}" dt="2023-02-22T23:56:37.283" v="31" actId="2696"/>
        <pc:sldMkLst>
          <pc:docMk/>
          <pc:sldMk cId="0" sldId="266"/>
        </pc:sldMkLst>
      </pc:sldChg>
      <pc:sldChg chg="modSp mod">
        <pc:chgData name="Pradhan, Krutivas" userId="4dc7111f-8f65-430d-8934-58bd20ef03a5" providerId="ADAL" clId="{E4C539BD-1097-BD46-9B19-77004A7AF6F5}" dt="2023-02-22T23:56:54.697" v="48" actId="20577"/>
        <pc:sldMkLst>
          <pc:docMk/>
          <pc:sldMk cId="0" sldId="270"/>
        </pc:sldMkLst>
        <pc:spChg chg="mod">
          <ac:chgData name="Pradhan, Krutivas" userId="4dc7111f-8f65-430d-8934-58bd20ef03a5" providerId="ADAL" clId="{E4C539BD-1097-BD46-9B19-77004A7AF6F5}" dt="2023-02-22T23:56:54.697" v="48" actId="20577"/>
          <ac:spMkLst>
            <pc:docMk/>
            <pc:sldMk cId="0" sldId="270"/>
            <ac:spMk id="141" creationId="{00000000-0000-0000-0000-000000000000}"/>
          </ac:spMkLst>
        </pc:spChg>
      </pc:sldChg>
      <pc:sldChg chg="modSp mod">
        <pc:chgData name="Pradhan, Krutivas" userId="4dc7111f-8f65-430d-8934-58bd20ef03a5" providerId="ADAL" clId="{E4C539BD-1097-BD46-9B19-77004A7AF6F5}" dt="2023-02-22T23:30:18.005" v="3" actId="27636"/>
        <pc:sldMkLst>
          <pc:docMk/>
          <pc:sldMk cId="0" sldId="275"/>
        </pc:sldMkLst>
        <pc:spChg chg="mod">
          <ac:chgData name="Pradhan, Krutivas" userId="4dc7111f-8f65-430d-8934-58bd20ef03a5" providerId="ADAL" clId="{E4C539BD-1097-BD46-9B19-77004A7AF6F5}" dt="2023-02-22T23:30:18.005" v="3" actId="27636"/>
          <ac:spMkLst>
            <pc:docMk/>
            <pc:sldMk cId="0" sldId="275"/>
            <ac:spMk id="17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008de5b1a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008de5b1a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Lucas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1008de5b1a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1008de5b1a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Lucas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1008de5b1a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1008de5b1a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Lucas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008de5b1a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008de5b1a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Lucas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008de5b1a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1008de5b1a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Lucas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008de5b1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008de5b1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Lucas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1008de5b1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1008de5b1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Krutivas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008de5b1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008de5b1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Krutivas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1008de5b1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1008de5b1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Krutivas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1008de5b1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1008de5b1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Ethan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008de5b1a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008de5b1a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Ethan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1008de5b1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1008de5b1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1008de5b1a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1008de5b1a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008de5b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008de5b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Ethan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008de5b1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008de5b1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Ethan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08de5b1a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08de5b1a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Ethan</a:t>
            </a:r>
            <a:endParaRPr/>
          </a:p>
          <a:p>
            <a:pPr marL="457200" lvl="0" indent="-311150" algn="l" rtl="0">
              <a:lnSpc>
                <a:spcPct val="115000"/>
              </a:lnSpc>
              <a:spcBef>
                <a:spcPts val="0"/>
              </a:spcBef>
              <a:spcAft>
                <a:spcPts val="0"/>
              </a:spcAft>
              <a:buClr>
                <a:schemeClr val="dk1"/>
              </a:buClr>
              <a:buSzPts val="1300"/>
              <a:buAutoNum type="arabicPeriod"/>
            </a:pPr>
            <a:r>
              <a:rPr lang="en" sz="1300">
                <a:solidFill>
                  <a:schemeClr val="dk1"/>
                </a:solidFill>
              </a:rPr>
              <a:t>Creates a count array of size max+1 and set each element to 0</a:t>
            </a:r>
            <a:endParaRPr sz="1300">
              <a:solidFill>
                <a:schemeClr val="dk1"/>
              </a:solidFill>
            </a:endParaRPr>
          </a:p>
          <a:p>
            <a:pPr marL="457200" lvl="0" indent="-311150" algn="l" rtl="0">
              <a:lnSpc>
                <a:spcPct val="115000"/>
              </a:lnSpc>
              <a:spcBef>
                <a:spcPts val="0"/>
              </a:spcBef>
              <a:spcAft>
                <a:spcPts val="0"/>
              </a:spcAft>
              <a:buClr>
                <a:schemeClr val="dk1"/>
              </a:buClr>
              <a:buSzPts val="1300"/>
              <a:buAutoNum type="arabicPeriod"/>
            </a:pPr>
            <a:r>
              <a:rPr lang="en" sz="1300">
                <a:solidFill>
                  <a:schemeClr val="dk1"/>
                </a:solidFill>
              </a:rPr>
              <a:t>Counts each number and increments the according element to the new array</a:t>
            </a:r>
            <a:endParaRPr sz="1300">
              <a:solidFill>
                <a:schemeClr val="dk1"/>
              </a:solidFill>
            </a:endParaRPr>
          </a:p>
          <a:p>
            <a:pPr marL="457200" lvl="0" indent="-311150" algn="l" rtl="0">
              <a:lnSpc>
                <a:spcPct val="115000"/>
              </a:lnSpc>
              <a:spcBef>
                <a:spcPts val="0"/>
              </a:spcBef>
              <a:spcAft>
                <a:spcPts val="0"/>
              </a:spcAft>
              <a:buClr>
                <a:schemeClr val="dk1"/>
              </a:buClr>
              <a:buSzPts val="1300"/>
              <a:buAutoNum type="arabicPeriod"/>
            </a:pPr>
            <a:r>
              <a:rPr lang="en" sz="1300">
                <a:solidFill>
                  <a:schemeClr val="dk1"/>
                </a:solidFill>
              </a:rPr>
              <a:t>Calculates the cumulative count of the array in order to place each number correctly in the array</a:t>
            </a:r>
            <a:endParaRPr sz="1300">
              <a:solidFill>
                <a:schemeClr val="dk1"/>
              </a:solidFill>
            </a:endParaRPr>
          </a:p>
          <a:p>
            <a:pPr marL="457200" lvl="0" indent="-311150" algn="l" rtl="0">
              <a:lnSpc>
                <a:spcPct val="115000"/>
              </a:lnSpc>
              <a:spcBef>
                <a:spcPts val="0"/>
              </a:spcBef>
              <a:spcAft>
                <a:spcPts val="0"/>
              </a:spcAft>
              <a:buClr>
                <a:schemeClr val="dk1"/>
              </a:buClr>
              <a:buSzPts val="1300"/>
              <a:buAutoNum type="arabicPeriod"/>
            </a:pPr>
            <a:r>
              <a:rPr lang="en" sz="1300">
                <a:solidFill>
                  <a:schemeClr val="dk1"/>
                </a:solidFill>
              </a:rPr>
              <a:t>Put the values in a temp array (using the original array)</a:t>
            </a:r>
            <a:endParaRPr sz="1300">
              <a:solidFill>
                <a:schemeClr val="dk1"/>
              </a:solidFill>
            </a:endParaRPr>
          </a:p>
          <a:p>
            <a:pPr marL="457200" lvl="0" indent="-311150" algn="l" rtl="0">
              <a:lnSpc>
                <a:spcPct val="115000"/>
              </a:lnSpc>
              <a:spcBef>
                <a:spcPts val="0"/>
              </a:spcBef>
              <a:spcAft>
                <a:spcPts val="0"/>
              </a:spcAft>
              <a:buClr>
                <a:schemeClr val="dk1"/>
              </a:buClr>
              <a:buSzPts val="1300"/>
              <a:buAutoNum type="arabicPeriod"/>
            </a:pPr>
            <a:r>
              <a:rPr lang="en" sz="1300">
                <a:solidFill>
                  <a:schemeClr val="dk1"/>
                </a:solidFill>
              </a:rPr>
              <a:t>Copy the array values over from the temp array to the original array</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008de5b1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008de5b1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Krutivas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008de5b1a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008de5b1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Krutivas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008de5b1a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008de5b1a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Krutivas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1008de5b1a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1008de5b1a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Krutivas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iq.opengenus.org/time-and-space-complexity-of-counting-sort/"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www.programiz.com/dsa/counting-sort" TargetMode="External"/><Relationship Id="rId4" Type="http://schemas.openxmlformats.org/officeDocument/2006/relationships/hyperlink" Target="https://www.tutorialspoint.com/cplusplus-program-to-implement-counting-sor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Counting Sort</a:t>
            </a:r>
            <a:endParaRPr dirty="0"/>
          </a:p>
        </p:txBody>
      </p:sp>
      <p:sp>
        <p:nvSpPr>
          <p:cNvPr id="55" name="Google Shape;55;p13"/>
          <p:cNvSpPr txBox="1">
            <a:spLocks noGrp="1"/>
          </p:cNvSpPr>
          <p:nvPr>
            <p:ph type="subTitle" idx="1"/>
          </p:nvPr>
        </p:nvSpPr>
        <p:spPr>
          <a:xfrm>
            <a:off x="311700" y="4041125"/>
            <a:ext cx="8520600" cy="792600"/>
          </a:xfrm>
          <a:prstGeom prst="rect">
            <a:avLst/>
          </a:prstGeom>
        </p:spPr>
        <p:txBody>
          <a:bodyPr spcFirstLastPara="1" wrap="square" lIns="91425" tIns="91425" rIns="91425" bIns="91425" anchor="t" anchorCtr="0">
            <a:normAutofit fontScale="40000" lnSpcReduction="20000"/>
          </a:bodyPr>
          <a:lstStyle/>
          <a:p>
            <a:pPr marL="0" lvl="0" indent="0" algn="ctr" rtl="0">
              <a:spcBef>
                <a:spcPts val="0"/>
              </a:spcBef>
              <a:spcAft>
                <a:spcPts val="0"/>
              </a:spcAft>
              <a:buNone/>
            </a:pPr>
            <a:r>
              <a:rPr lang="en"/>
              <a:t>By: </a:t>
            </a:r>
            <a:endParaRPr/>
          </a:p>
          <a:p>
            <a:pPr marL="0" lvl="0" indent="0" algn="ctr" rtl="0">
              <a:spcBef>
                <a:spcPts val="0"/>
              </a:spcBef>
              <a:spcAft>
                <a:spcPts val="0"/>
              </a:spcAft>
              <a:buNone/>
            </a:pPr>
            <a:r>
              <a:rPr lang="en"/>
              <a:t>Lucas Hasting</a:t>
            </a:r>
            <a:endParaRPr/>
          </a:p>
          <a:p>
            <a:pPr marL="0" lvl="0" indent="0" algn="ctr" rtl="0">
              <a:spcBef>
                <a:spcPts val="0"/>
              </a:spcBef>
              <a:spcAft>
                <a:spcPts val="0"/>
              </a:spcAft>
              <a:buNone/>
            </a:pPr>
            <a:r>
              <a:rPr lang="en"/>
              <a:t>Ethan Nix</a:t>
            </a:r>
            <a:endParaRPr/>
          </a:p>
          <a:p>
            <a:pPr marL="0" lvl="0" indent="0" algn="ctr" rtl="0">
              <a:spcBef>
                <a:spcPts val="0"/>
              </a:spcBef>
              <a:spcAft>
                <a:spcPts val="0"/>
              </a:spcAft>
              <a:buNone/>
            </a:pPr>
            <a:r>
              <a:rPr lang="en"/>
              <a:t>Krutivas Pradhan</a:t>
            </a:r>
            <a:endParaRPr/>
          </a:p>
        </p:txBody>
      </p:sp>
    </p:spTree>
  </p:cSld>
  <p:clrMapOvr>
    <a:masterClrMapping/>
  </p:clrMapOvr>
  <mc:AlternateContent xmlns:mc="http://schemas.openxmlformats.org/markup-compatibility/2006" xmlns:p14="http://schemas.microsoft.com/office/powerpoint/2010/main">
    <mc:Choice Requires="p14">
      <p:transition spd="slow" p14:dur="2000" advTm="14921"/>
    </mc:Choice>
    <mc:Fallback xmlns="">
      <p:transition spd="slow" advTm="1492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Process: Gathering Data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9" name="Google Shape;109;p22"/>
          <p:cNvSpPr txBox="1">
            <a:spLocks noGrp="1"/>
          </p:cNvSpPr>
          <p:nvPr>
            <p:ph type="body" idx="1"/>
          </p:nvPr>
        </p:nvSpPr>
        <p:spPr>
          <a:xfrm>
            <a:off x="311700" y="1017725"/>
            <a:ext cx="43731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770"/>
              <a:buNone/>
            </a:pPr>
            <a:r>
              <a:rPr lang="en" sz="1260" dirty="0">
                <a:solidFill>
                  <a:schemeClr val="dk1"/>
                </a:solidFill>
                <a:latin typeface="Courier New"/>
                <a:ea typeface="Courier New"/>
                <a:cs typeface="Courier New"/>
                <a:sym typeface="Courier New"/>
              </a:rPr>
              <a:t>template &lt;class T&gt;</a:t>
            </a:r>
            <a:endParaRPr sz="12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260" dirty="0">
                <a:solidFill>
                  <a:schemeClr val="dk1"/>
                </a:solidFill>
                <a:latin typeface="Courier New"/>
                <a:ea typeface="Courier New"/>
                <a:cs typeface="Courier New"/>
                <a:sym typeface="Courier New"/>
              </a:rPr>
              <a:t>void </a:t>
            </a:r>
            <a:r>
              <a:rPr lang="en" sz="1260" dirty="0" err="1">
                <a:solidFill>
                  <a:schemeClr val="dk1"/>
                </a:solidFill>
                <a:latin typeface="Courier New"/>
                <a:ea typeface="Courier New"/>
                <a:cs typeface="Courier New"/>
                <a:sym typeface="Courier New"/>
              </a:rPr>
              <a:t>SemiRandom</a:t>
            </a:r>
            <a:r>
              <a:rPr lang="en" sz="1260" dirty="0">
                <a:solidFill>
                  <a:schemeClr val="dk1"/>
                </a:solidFill>
                <a:latin typeface="Courier New"/>
                <a:ea typeface="Courier New"/>
                <a:cs typeface="Courier New"/>
                <a:sym typeface="Courier New"/>
              </a:rPr>
              <a:t>(T *array, int size){</a:t>
            </a:r>
            <a:endParaRPr sz="12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260" dirty="0">
                <a:solidFill>
                  <a:schemeClr val="dk1"/>
                </a:solidFill>
                <a:latin typeface="Courier New"/>
                <a:ea typeface="Courier New"/>
                <a:cs typeface="Courier New"/>
                <a:sym typeface="Courier New"/>
              </a:rPr>
              <a:t>     Ascending(array, size);</a:t>
            </a:r>
            <a:endParaRPr sz="1260" dirty="0">
              <a:solidFill>
                <a:schemeClr val="dk1"/>
              </a:solidFill>
              <a:latin typeface="Courier New"/>
              <a:ea typeface="Courier New"/>
              <a:cs typeface="Courier New"/>
              <a:sym typeface="Courier New"/>
            </a:endParaRPr>
          </a:p>
          <a:p>
            <a:pPr marL="0" lvl="0" indent="457200" algn="l" rtl="0">
              <a:lnSpc>
                <a:spcPct val="100000"/>
              </a:lnSpc>
              <a:spcBef>
                <a:spcPts val="1200"/>
              </a:spcBef>
              <a:spcAft>
                <a:spcPts val="0"/>
              </a:spcAft>
              <a:buNone/>
            </a:pPr>
            <a:r>
              <a:rPr lang="en" sz="1260" dirty="0">
                <a:solidFill>
                  <a:schemeClr val="dk1"/>
                </a:solidFill>
                <a:latin typeface="Courier New"/>
                <a:ea typeface="Courier New"/>
                <a:cs typeface="Courier New"/>
                <a:sym typeface="Courier New"/>
              </a:rPr>
              <a:t>for(int </a:t>
            </a:r>
            <a:r>
              <a:rPr lang="en" sz="1260" dirty="0" err="1">
                <a:solidFill>
                  <a:schemeClr val="dk1"/>
                </a:solidFill>
                <a:latin typeface="Courier New"/>
                <a:ea typeface="Courier New"/>
                <a:cs typeface="Courier New"/>
                <a:sym typeface="Courier New"/>
              </a:rPr>
              <a:t>i</a:t>
            </a:r>
            <a:r>
              <a:rPr lang="en" sz="1260" dirty="0">
                <a:solidFill>
                  <a:schemeClr val="dk1"/>
                </a:solidFill>
                <a:latin typeface="Courier New"/>
                <a:ea typeface="Courier New"/>
                <a:cs typeface="Courier New"/>
                <a:sym typeface="Courier New"/>
              </a:rPr>
              <a:t> = 0; </a:t>
            </a:r>
            <a:r>
              <a:rPr lang="en" sz="1260" dirty="0" err="1">
                <a:solidFill>
                  <a:schemeClr val="dk1"/>
                </a:solidFill>
                <a:latin typeface="Courier New"/>
                <a:ea typeface="Courier New"/>
                <a:cs typeface="Courier New"/>
                <a:sym typeface="Courier New"/>
              </a:rPr>
              <a:t>i</a:t>
            </a:r>
            <a:r>
              <a:rPr lang="en" sz="1260" dirty="0">
                <a:solidFill>
                  <a:schemeClr val="dk1"/>
                </a:solidFill>
                <a:latin typeface="Courier New"/>
                <a:ea typeface="Courier New"/>
                <a:cs typeface="Courier New"/>
                <a:sym typeface="Courier New"/>
              </a:rPr>
              <a:t> &lt; size/2; </a:t>
            </a:r>
            <a:r>
              <a:rPr lang="en" sz="1260" dirty="0" err="1">
                <a:solidFill>
                  <a:schemeClr val="dk1"/>
                </a:solidFill>
                <a:latin typeface="Courier New"/>
                <a:ea typeface="Courier New"/>
                <a:cs typeface="Courier New"/>
                <a:sym typeface="Courier New"/>
              </a:rPr>
              <a:t>i</a:t>
            </a:r>
            <a:r>
              <a:rPr lang="en" sz="1260" dirty="0">
                <a:solidFill>
                  <a:schemeClr val="dk1"/>
                </a:solidFill>
                <a:latin typeface="Courier New"/>
                <a:ea typeface="Courier New"/>
                <a:cs typeface="Courier New"/>
                <a:sym typeface="Courier New"/>
              </a:rPr>
              <a:t>++){</a:t>
            </a:r>
            <a:endParaRPr sz="12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260" dirty="0">
                <a:solidFill>
                  <a:schemeClr val="dk1"/>
                </a:solidFill>
                <a:latin typeface="Courier New"/>
                <a:ea typeface="Courier New"/>
                <a:cs typeface="Courier New"/>
                <a:sym typeface="Courier New"/>
              </a:rPr>
              <a:t>	    T temp = array[</a:t>
            </a:r>
            <a:r>
              <a:rPr lang="en" sz="1260" dirty="0" err="1">
                <a:solidFill>
                  <a:schemeClr val="dk1"/>
                </a:solidFill>
                <a:latin typeface="Courier New"/>
                <a:ea typeface="Courier New"/>
                <a:cs typeface="Courier New"/>
                <a:sym typeface="Courier New"/>
              </a:rPr>
              <a:t>i</a:t>
            </a:r>
            <a:r>
              <a:rPr lang="en" sz="1260" dirty="0">
                <a:solidFill>
                  <a:schemeClr val="dk1"/>
                </a:solidFill>
                <a:latin typeface="Courier New"/>
                <a:ea typeface="Courier New"/>
                <a:cs typeface="Courier New"/>
                <a:sym typeface="Courier New"/>
              </a:rPr>
              <a:t>];</a:t>
            </a:r>
            <a:endParaRPr sz="12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260" dirty="0">
                <a:solidFill>
                  <a:schemeClr val="dk1"/>
                </a:solidFill>
                <a:latin typeface="Courier New"/>
                <a:ea typeface="Courier New"/>
                <a:cs typeface="Courier New"/>
                <a:sym typeface="Courier New"/>
              </a:rPr>
              <a:t>	    array[</a:t>
            </a:r>
            <a:r>
              <a:rPr lang="en" sz="1260" dirty="0" err="1">
                <a:solidFill>
                  <a:schemeClr val="dk1"/>
                </a:solidFill>
                <a:latin typeface="Courier New"/>
                <a:ea typeface="Courier New"/>
                <a:cs typeface="Courier New"/>
                <a:sym typeface="Courier New"/>
              </a:rPr>
              <a:t>i</a:t>
            </a:r>
            <a:r>
              <a:rPr lang="en" sz="1260" dirty="0">
                <a:solidFill>
                  <a:schemeClr val="dk1"/>
                </a:solidFill>
                <a:latin typeface="Courier New"/>
                <a:ea typeface="Courier New"/>
                <a:cs typeface="Courier New"/>
                <a:sym typeface="Courier New"/>
              </a:rPr>
              <a:t>] = array[size/2 + </a:t>
            </a:r>
            <a:r>
              <a:rPr lang="en" sz="1260" dirty="0" err="1">
                <a:solidFill>
                  <a:schemeClr val="dk1"/>
                </a:solidFill>
                <a:latin typeface="Courier New"/>
                <a:ea typeface="Courier New"/>
                <a:cs typeface="Courier New"/>
                <a:sym typeface="Courier New"/>
              </a:rPr>
              <a:t>i</a:t>
            </a:r>
            <a:r>
              <a:rPr lang="en" sz="1260" dirty="0">
                <a:solidFill>
                  <a:schemeClr val="dk1"/>
                </a:solidFill>
                <a:latin typeface="Courier New"/>
                <a:ea typeface="Courier New"/>
                <a:cs typeface="Courier New"/>
                <a:sym typeface="Courier New"/>
              </a:rPr>
              <a:t>];</a:t>
            </a:r>
            <a:endParaRPr sz="12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260" dirty="0">
                <a:solidFill>
                  <a:schemeClr val="dk1"/>
                </a:solidFill>
                <a:latin typeface="Courier New"/>
                <a:ea typeface="Courier New"/>
                <a:cs typeface="Courier New"/>
                <a:sym typeface="Courier New"/>
              </a:rPr>
              <a:t>	    array[size/2 + </a:t>
            </a:r>
            <a:r>
              <a:rPr lang="en" sz="1260" dirty="0" err="1">
                <a:solidFill>
                  <a:schemeClr val="dk1"/>
                </a:solidFill>
                <a:latin typeface="Courier New"/>
                <a:ea typeface="Courier New"/>
                <a:cs typeface="Courier New"/>
                <a:sym typeface="Courier New"/>
              </a:rPr>
              <a:t>i</a:t>
            </a:r>
            <a:r>
              <a:rPr lang="en" sz="1260" dirty="0">
                <a:solidFill>
                  <a:schemeClr val="dk1"/>
                </a:solidFill>
                <a:latin typeface="Courier New"/>
                <a:ea typeface="Courier New"/>
                <a:cs typeface="Courier New"/>
                <a:sym typeface="Courier New"/>
              </a:rPr>
              <a:t>] = temp;</a:t>
            </a:r>
            <a:endParaRPr sz="12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260" dirty="0">
                <a:solidFill>
                  <a:schemeClr val="dk1"/>
                </a:solidFill>
                <a:latin typeface="Courier New"/>
                <a:ea typeface="Courier New"/>
                <a:cs typeface="Courier New"/>
                <a:sym typeface="Courier New"/>
              </a:rPr>
              <a:t>    }</a:t>
            </a:r>
            <a:endParaRPr sz="12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260" dirty="0">
                <a:solidFill>
                  <a:schemeClr val="dk1"/>
                </a:solidFill>
                <a:latin typeface="Courier New"/>
                <a:ea typeface="Courier New"/>
                <a:cs typeface="Courier New"/>
                <a:sym typeface="Courier New"/>
              </a:rPr>
              <a:t>}</a:t>
            </a:r>
            <a:endParaRPr sz="1260" dirty="0">
              <a:solidFill>
                <a:schemeClr val="dk1"/>
              </a:solidFill>
              <a:latin typeface="Courier New"/>
              <a:ea typeface="Courier New"/>
              <a:cs typeface="Courier New"/>
              <a:sym typeface="Courier New"/>
            </a:endParaRPr>
          </a:p>
          <a:p>
            <a:pPr algn="l" rtl="0">
              <a:spcBef>
                <a:spcPts val="0"/>
              </a:spcBef>
              <a:spcAft>
                <a:spcPts val="0"/>
              </a:spcAft>
            </a:pPr>
            <a:endParaRPr lang="en-US" sz="1800" b="0" i="0" u="none" strike="noStrike" dirty="0">
              <a:solidFill>
                <a:srgbClr val="FFFFFF"/>
              </a:solidFill>
              <a:effectLst/>
              <a:latin typeface="Arial" panose="020B0604020202020204" pitchFamily="34" charset="0"/>
            </a:endParaRPr>
          </a:p>
          <a:p>
            <a:pPr marL="0" indent="0">
              <a:lnSpc>
                <a:spcPct val="100000"/>
              </a:lnSpc>
              <a:spcBef>
                <a:spcPts val="1200"/>
              </a:spcBef>
              <a:spcAft>
                <a:spcPts val="1200"/>
              </a:spcAft>
              <a:buSzPts val="770"/>
              <a:buNone/>
            </a:pPr>
            <a:r>
              <a:rPr lang="en-US" sz="1400" b="0" i="0" u="none" strike="noStrike" dirty="0">
                <a:solidFill>
                  <a:srgbClr val="FFFFFF"/>
                </a:solidFill>
                <a:effectLst/>
                <a:latin typeface="Arial" panose="020B0604020202020204" pitchFamily="34" charset="0"/>
              </a:rPr>
              <a:t>//Functions Ascending() and Descending() are used to gather data as well</a:t>
            </a:r>
            <a:br>
              <a:rPr lang="en-US" sz="1100" dirty="0"/>
            </a:br>
            <a:br>
              <a:rPr lang="en-US" sz="1100" dirty="0"/>
            </a:br>
            <a:endParaRPr lang="en-US" sz="110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1200"/>
              </a:spcAft>
              <a:buSzPts val="770"/>
              <a:buNone/>
            </a:pPr>
            <a:endParaRPr lang="en-US" sz="1260" dirty="0">
              <a:latin typeface="Courier New"/>
              <a:ea typeface="Courier New"/>
              <a:cs typeface="Courier New"/>
              <a:sym typeface="Courier New"/>
            </a:endParaRPr>
          </a:p>
        </p:txBody>
      </p:sp>
      <p:sp>
        <p:nvSpPr>
          <p:cNvPr id="110" name="Google Shape;110;p22"/>
          <p:cNvSpPr txBox="1"/>
          <p:nvPr/>
        </p:nvSpPr>
        <p:spPr>
          <a:xfrm>
            <a:off x="4391125" y="623375"/>
            <a:ext cx="4606800" cy="420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60" dirty="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260" dirty="0">
                <a:solidFill>
                  <a:schemeClr val="dk1"/>
                </a:solidFill>
                <a:latin typeface="Courier New"/>
                <a:ea typeface="Courier New"/>
                <a:cs typeface="Courier New"/>
                <a:sym typeface="Courier New"/>
              </a:rPr>
              <a:t>template &lt;class T&gt;</a:t>
            </a:r>
            <a:endParaRPr sz="1260" dirty="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260" dirty="0">
                <a:solidFill>
                  <a:schemeClr val="dk1"/>
                </a:solidFill>
                <a:latin typeface="Courier New"/>
                <a:ea typeface="Courier New"/>
                <a:cs typeface="Courier New"/>
                <a:sym typeface="Courier New"/>
              </a:rPr>
              <a:t>void Random(T *array, int size, int max){</a:t>
            </a:r>
            <a:endParaRPr sz="1260" dirty="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260" dirty="0">
                <a:solidFill>
                  <a:schemeClr val="dk1"/>
                </a:solidFill>
                <a:latin typeface="Courier New"/>
                <a:ea typeface="Courier New"/>
                <a:cs typeface="Courier New"/>
                <a:sym typeface="Courier New"/>
              </a:rPr>
              <a:t>    </a:t>
            </a:r>
            <a:r>
              <a:rPr lang="en" sz="1260" dirty="0" err="1">
                <a:solidFill>
                  <a:schemeClr val="dk1"/>
                </a:solidFill>
                <a:latin typeface="Courier New"/>
                <a:ea typeface="Courier New"/>
                <a:cs typeface="Courier New"/>
                <a:sym typeface="Courier New"/>
              </a:rPr>
              <a:t>srand</a:t>
            </a:r>
            <a:r>
              <a:rPr lang="en" sz="1260" dirty="0">
                <a:solidFill>
                  <a:schemeClr val="dk1"/>
                </a:solidFill>
                <a:latin typeface="Courier New"/>
                <a:ea typeface="Courier New"/>
                <a:cs typeface="Courier New"/>
                <a:sym typeface="Courier New"/>
              </a:rPr>
              <a:t>(time(0));</a:t>
            </a:r>
            <a:endParaRPr sz="1260" dirty="0">
              <a:solidFill>
                <a:schemeClr val="dk1"/>
              </a:solidFill>
              <a:latin typeface="Courier New"/>
              <a:ea typeface="Courier New"/>
              <a:cs typeface="Courier New"/>
              <a:sym typeface="Courier New"/>
            </a:endParaRPr>
          </a:p>
          <a:p>
            <a:pPr marL="0" lvl="0" indent="0" algn="l" rtl="0">
              <a:spcBef>
                <a:spcPts val="1200"/>
              </a:spcBef>
              <a:spcAft>
                <a:spcPts val="0"/>
              </a:spcAft>
              <a:buNone/>
            </a:pPr>
            <a:endParaRPr sz="1260" dirty="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260" dirty="0">
                <a:solidFill>
                  <a:schemeClr val="dk1"/>
                </a:solidFill>
                <a:latin typeface="Courier New"/>
                <a:ea typeface="Courier New"/>
                <a:cs typeface="Courier New"/>
                <a:sym typeface="Courier New"/>
              </a:rPr>
              <a:t>    for(int </a:t>
            </a:r>
            <a:r>
              <a:rPr lang="en" sz="1260" dirty="0" err="1">
                <a:solidFill>
                  <a:schemeClr val="dk1"/>
                </a:solidFill>
                <a:latin typeface="Courier New"/>
                <a:ea typeface="Courier New"/>
                <a:cs typeface="Courier New"/>
                <a:sym typeface="Courier New"/>
              </a:rPr>
              <a:t>i</a:t>
            </a:r>
            <a:r>
              <a:rPr lang="en" sz="1260" dirty="0">
                <a:solidFill>
                  <a:schemeClr val="dk1"/>
                </a:solidFill>
                <a:latin typeface="Courier New"/>
                <a:ea typeface="Courier New"/>
                <a:cs typeface="Courier New"/>
                <a:sym typeface="Courier New"/>
              </a:rPr>
              <a:t> = 0; </a:t>
            </a:r>
            <a:r>
              <a:rPr lang="en" sz="1260" dirty="0" err="1">
                <a:solidFill>
                  <a:schemeClr val="dk1"/>
                </a:solidFill>
                <a:latin typeface="Courier New"/>
                <a:ea typeface="Courier New"/>
                <a:cs typeface="Courier New"/>
                <a:sym typeface="Courier New"/>
              </a:rPr>
              <a:t>i</a:t>
            </a:r>
            <a:r>
              <a:rPr lang="en" sz="1260" dirty="0">
                <a:solidFill>
                  <a:schemeClr val="dk1"/>
                </a:solidFill>
                <a:latin typeface="Courier New"/>
                <a:ea typeface="Courier New"/>
                <a:cs typeface="Courier New"/>
                <a:sym typeface="Courier New"/>
              </a:rPr>
              <a:t> &lt; size; </a:t>
            </a:r>
            <a:r>
              <a:rPr lang="en" sz="1260" dirty="0" err="1">
                <a:solidFill>
                  <a:schemeClr val="dk1"/>
                </a:solidFill>
                <a:latin typeface="Courier New"/>
                <a:ea typeface="Courier New"/>
                <a:cs typeface="Courier New"/>
                <a:sym typeface="Courier New"/>
              </a:rPr>
              <a:t>i</a:t>
            </a:r>
            <a:r>
              <a:rPr lang="en" sz="1260" dirty="0">
                <a:solidFill>
                  <a:schemeClr val="dk1"/>
                </a:solidFill>
                <a:latin typeface="Courier New"/>
                <a:ea typeface="Courier New"/>
                <a:cs typeface="Courier New"/>
                <a:sym typeface="Courier New"/>
              </a:rPr>
              <a:t>++){</a:t>
            </a:r>
            <a:endParaRPr sz="1260" dirty="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260" dirty="0">
                <a:solidFill>
                  <a:schemeClr val="dk1"/>
                </a:solidFill>
                <a:latin typeface="Courier New"/>
                <a:ea typeface="Courier New"/>
                <a:cs typeface="Courier New"/>
                <a:sym typeface="Courier New"/>
              </a:rPr>
              <a:t>            T random = rand() % max;</a:t>
            </a:r>
            <a:endParaRPr sz="1260" dirty="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260" dirty="0">
                <a:solidFill>
                  <a:schemeClr val="dk1"/>
                </a:solidFill>
                <a:latin typeface="Courier New"/>
                <a:ea typeface="Courier New"/>
                <a:cs typeface="Courier New"/>
                <a:sym typeface="Courier New"/>
              </a:rPr>
              <a:t>            array[</a:t>
            </a:r>
            <a:r>
              <a:rPr lang="en" sz="1260" dirty="0" err="1">
                <a:solidFill>
                  <a:schemeClr val="dk1"/>
                </a:solidFill>
                <a:latin typeface="Courier New"/>
                <a:ea typeface="Courier New"/>
                <a:cs typeface="Courier New"/>
                <a:sym typeface="Courier New"/>
              </a:rPr>
              <a:t>i</a:t>
            </a:r>
            <a:r>
              <a:rPr lang="en" sz="1260" dirty="0">
                <a:solidFill>
                  <a:schemeClr val="dk1"/>
                </a:solidFill>
                <a:latin typeface="Courier New"/>
                <a:ea typeface="Courier New"/>
                <a:cs typeface="Courier New"/>
                <a:sym typeface="Courier New"/>
              </a:rPr>
              <a:t>] = random;</a:t>
            </a:r>
            <a:endParaRPr sz="1260" dirty="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260" dirty="0">
                <a:solidFill>
                  <a:schemeClr val="dk1"/>
                </a:solidFill>
                <a:latin typeface="Courier New"/>
                <a:ea typeface="Courier New"/>
                <a:cs typeface="Courier New"/>
                <a:sym typeface="Courier New"/>
              </a:rPr>
              <a:t>    }</a:t>
            </a:r>
            <a:endParaRPr sz="1260" dirty="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260" dirty="0">
                <a:solidFill>
                  <a:schemeClr val="dk1"/>
                </a:solidFill>
                <a:latin typeface="Courier New"/>
                <a:ea typeface="Courier New"/>
                <a:cs typeface="Courier New"/>
                <a:sym typeface="Courier New"/>
              </a:rPr>
              <a:t>}</a:t>
            </a:r>
            <a:endParaRPr sz="1260" dirty="0">
              <a:solidFill>
                <a:schemeClr val="dk1"/>
              </a:solidFill>
              <a:latin typeface="Courier New"/>
              <a:ea typeface="Courier New"/>
              <a:cs typeface="Courier New"/>
              <a:sym typeface="Courier New"/>
            </a:endParaRPr>
          </a:p>
          <a:p>
            <a:pPr marL="0" lvl="0" indent="0" algn="l" rtl="0">
              <a:spcBef>
                <a:spcPts val="1200"/>
              </a:spcBef>
              <a:spcAft>
                <a:spcPts val="0"/>
              </a:spcAft>
              <a:buNone/>
            </a:pPr>
            <a:endParaRPr sz="1260" dirty="0">
              <a:solidFill>
                <a:schemeClr val="dk1"/>
              </a:solidFill>
              <a:latin typeface="Courier New"/>
              <a:ea typeface="Courier New"/>
              <a:cs typeface="Courier New"/>
              <a:sym typeface="Courier New"/>
            </a:endParaRPr>
          </a:p>
          <a:p>
            <a:pPr marL="0" lvl="0" indent="0" algn="l" rtl="0">
              <a:spcBef>
                <a:spcPts val="1200"/>
              </a:spcBef>
              <a:spcAft>
                <a:spcPts val="1200"/>
              </a:spcAft>
              <a:buNone/>
            </a:pPr>
            <a:endParaRPr sz="1260" dirty="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Process: Timing Data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3" name="Google Shape;123;p24"/>
          <p:cNvSpPr txBox="1">
            <a:spLocks noGrp="1"/>
          </p:cNvSpPr>
          <p:nvPr>
            <p:ph type="body" idx="1"/>
          </p:nvPr>
        </p:nvSpPr>
        <p:spPr>
          <a:xfrm>
            <a:off x="311700" y="1017725"/>
            <a:ext cx="7632900" cy="310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60" dirty="0">
                <a:solidFill>
                  <a:schemeClr val="dk1"/>
                </a:solidFill>
                <a:latin typeface="Courier New"/>
                <a:ea typeface="Courier New"/>
                <a:cs typeface="Courier New"/>
                <a:sym typeface="Courier New"/>
              </a:rPr>
              <a:t>double test(T *array, int size, int max, string type = "Random")</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    </a:t>
            </a:r>
            <a:r>
              <a:rPr lang="en" sz="1160" dirty="0" err="1">
                <a:solidFill>
                  <a:schemeClr val="dk1"/>
                </a:solidFill>
                <a:latin typeface="Courier New"/>
                <a:ea typeface="Courier New"/>
                <a:cs typeface="Courier New"/>
                <a:sym typeface="Courier New"/>
              </a:rPr>
              <a:t>clock_t</a:t>
            </a:r>
            <a:r>
              <a:rPr lang="en" sz="1160" dirty="0">
                <a:solidFill>
                  <a:schemeClr val="dk1"/>
                </a:solidFill>
                <a:latin typeface="Courier New"/>
                <a:ea typeface="Courier New"/>
                <a:cs typeface="Courier New"/>
                <a:sym typeface="Courier New"/>
              </a:rPr>
              <a:t> t1, t2;</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    /* decide what to fill in the array based on type */</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    t1 = clock();</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    //test algorithm</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    </a:t>
            </a:r>
            <a:r>
              <a:rPr lang="en" sz="1160" dirty="0" err="1">
                <a:solidFill>
                  <a:schemeClr val="dk1"/>
                </a:solidFill>
                <a:latin typeface="Courier New"/>
                <a:ea typeface="Courier New"/>
                <a:cs typeface="Courier New"/>
                <a:sym typeface="Courier New"/>
              </a:rPr>
              <a:t>countSort</a:t>
            </a:r>
            <a:r>
              <a:rPr lang="en" sz="1160" dirty="0">
                <a:solidFill>
                  <a:schemeClr val="dk1"/>
                </a:solidFill>
                <a:latin typeface="Courier New"/>
                <a:ea typeface="Courier New"/>
                <a:cs typeface="Courier New"/>
                <a:sym typeface="Courier New"/>
              </a:rPr>
              <a:t>&lt;T&gt;(array, size);</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    t2 = clock();</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    float diff (float(t2) - float(t1));</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    return diff / CLOCKS_PER_SEC;</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SzPts val="770"/>
              <a:buNone/>
            </a:pP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SzPts val="770"/>
              <a:buNone/>
            </a:pP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SzPts val="770"/>
              <a:buNone/>
            </a:pP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1200"/>
              </a:spcAft>
              <a:buSzPts val="770"/>
              <a:buNone/>
            </a:pPr>
            <a:endParaRPr sz="1160" dirty="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Process: Recording Data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9" name="Google Shape;129;p25"/>
          <p:cNvSpPr txBox="1">
            <a:spLocks noGrp="1"/>
          </p:cNvSpPr>
          <p:nvPr>
            <p:ph type="body" idx="1"/>
          </p:nvPr>
        </p:nvSpPr>
        <p:spPr>
          <a:xfrm>
            <a:off x="311700" y="1017725"/>
            <a:ext cx="8723400" cy="310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60" dirty="0">
                <a:solidFill>
                  <a:schemeClr val="dk1"/>
                </a:solidFill>
                <a:latin typeface="Courier New"/>
                <a:ea typeface="Courier New"/>
                <a:cs typeface="Courier New"/>
                <a:sym typeface="Courier New"/>
              </a:rPr>
              <a:t>void </a:t>
            </a:r>
            <a:r>
              <a:rPr lang="en" sz="1160" dirty="0" err="1">
                <a:solidFill>
                  <a:schemeClr val="dk1"/>
                </a:solidFill>
                <a:latin typeface="Courier New"/>
                <a:ea typeface="Courier New"/>
                <a:cs typeface="Courier New"/>
                <a:sym typeface="Courier New"/>
              </a:rPr>
              <a:t>dataWrite</a:t>
            </a:r>
            <a:r>
              <a:rPr lang="en" sz="1160" dirty="0">
                <a:solidFill>
                  <a:schemeClr val="dk1"/>
                </a:solidFill>
                <a:latin typeface="Courier New"/>
                <a:ea typeface="Courier New"/>
                <a:cs typeface="Courier New"/>
                <a:sym typeface="Courier New"/>
              </a:rPr>
              <a:t>(string </a:t>
            </a:r>
            <a:r>
              <a:rPr lang="en" sz="1160" dirty="0" err="1">
                <a:solidFill>
                  <a:schemeClr val="dk1"/>
                </a:solidFill>
                <a:latin typeface="Courier New"/>
                <a:ea typeface="Courier New"/>
                <a:cs typeface="Courier New"/>
                <a:sym typeface="Courier New"/>
              </a:rPr>
              <a:t>test_type</a:t>
            </a:r>
            <a:r>
              <a:rPr lang="en" sz="1160" dirty="0">
                <a:solidFill>
                  <a:schemeClr val="dk1"/>
                </a:solidFill>
                <a:latin typeface="Courier New"/>
                <a:ea typeface="Courier New"/>
                <a:cs typeface="Courier New"/>
                <a:sym typeface="Courier New"/>
              </a:rPr>
              <a:t>, int size, int max, double time)</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    </a:t>
            </a:r>
            <a:r>
              <a:rPr lang="en" sz="1160" dirty="0" err="1">
                <a:solidFill>
                  <a:schemeClr val="dk1"/>
                </a:solidFill>
                <a:latin typeface="Courier New"/>
                <a:ea typeface="Courier New"/>
                <a:cs typeface="Courier New"/>
                <a:sym typeface="Courier New"/>
              </a:rPr>
              <a:t>ofstream</a:t>
            </a:r>
            <a:r>
              <a:rPr lang="en" sz="1160" dirty="0">
                <a:solidFill>
                  <a:schemeClr val="dk1"/>
                </a:solidFill>
                <a:latin typeface="Courier New"/>
                <a:ea typeface="Courier New"/>
                <a:cs typeface="Courier New"/>
                <a:sym typeface="Courier New"/>
              </a:rPr>
              <a:t> </a:t>
            </a:r>
            <a:r>
              <a:rPr lang="en" sz="1160" dirty="0" err="1">
                <a:solidFill>
                  <a:schemeClr val="dk1"/>
                </a:solidFill>
                <a:latin typeface="Courier New"/>
                <a:ea typeface="Courier New"/>
                <a:cs typeface="Courier New"/>
                <a:sym typeface="Courier New"/>
              </a:rPr>
              <a:t>outfile</a:t>
            </a:r>
            <a:r>
              <a:rPr lang="en" sz="1160" dirty="0">
                <a:solidFill>
                  <a:schemeClr val="dk1"/>
                </a:solidFill>
                <a:latin typeface="Courier New"/>
                <a:ea typeface="Courier New"/>
                <a:cs typeface="Courier New"/>
                <a:sym typeface="Courier New"/>
              </a:rPr>
              <a:t>;</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    </a:t>
            </a:r>
            <a:r>
              <a:rPr lang="en" sz="1160" dirty="0" err="1">
                <a:solidFill>
                  <a:schemeClr val="dk1"/>
                </a:solidFill>
                <a:latin typeface="Courier New"/>
                <a:ea typeface="Courier New"/>
                <a:cs typeface="Courier New"/>
                <a:sym typeface="Courier New"/>
              </a:rPr>
              <a:t>outfile.open</a:t>
            </a:r>
            <a:r>
              <a:rPr lang="en" sz="1160" dirty="0">
                <a:solidFill>
                  <a:schemeClr val="dk1"/>
                </a:solidFill>
                <a:latin typeface="Courier New"/>
                <a:ea typeface="Courier New"/>
                <a:cs typeface="Courier New"/>
                <a:sym typeface="Courier New"/>
              </a:rPr>
              <a:t>("</a:t>
            </a:r>
            <a:r>
              <a:rPr lang="en" sz="1160" dirty="0" err="1">
                <a:solidFill>
                  <a:schemeClr val="dk1"/>
                </a:solidFill>
                <a:latin typeface="Courier New"/>
                <a:ea typeface="Courier New"/>
                <a:cs typeface="Courier New"/>
                <a:sym typeface="Courier New"/>
              </a:rPr>
              <a:t>data.csv</a:t>
            </a:r>
            <a:r>
              <a:rPr lang="en" sz="1160" dirty="0">
                <a:solidFill>
                  <a:schemeClr val="dk1"/>
                </a:solidFill>
                <a:latin typeface="Courier New"/>
                <a:ea typeface="Courier New"/>
                <a:cs typeface="Courier New"/>
                <a:sym typeface="Courier New"/>
              </a:rPr>
              <a:t>", </a:t>
            </a:r>
            <a:r>
              <a:rPr lang="en" sz="1160" dirty="0" err="1">
                <a:solidFill>
                  <a:schemeClr val="dk1"/>
                </a:solidFill>
                <a:latin typeface="Courier New"/>
                <a:ea typeface="Courier New"/>
                <a:cs typeface="Courier New"/>
                <a:sym typeface="Courier New"/>
              </a:rPr>
              <a:t>ios</a:t>
            </a:r>
            <a:r>
              <a:rPr lang="en" sz="1160" dirty="0">
                <a:solidFill>
                  <a:schemeClr val="dk1"/>
                </a:solidFill>
                <a:latin typeface="Courier New"/>
                <a:ea typeface="Courier New"/>
                <a:cs typeface="Courier New"/>
                <a:sym typeface="Courier New"/>
              </a:rPr>
              <a:t>::app);</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    </a:t>
            </a:r>
            <a:r>
              <a:rPr lang="en" sz="1160" dirty="0" err="1">
                <a:solidFill>
                  <a:schemeClr val="dk1"/>
                </a:solidFill>
                <a:latin typeface="Courier New"/>
                <a:ea typeface="Courier New"/>
                <a:cs typeface="Courier New"/>
                <a:sym typeface="Courier New"/>
              </a:rPr>
              <a:t>outfile</a:t>
            </a:r>
            <a:r>
              <a:rPr lang="en" sz="1160" dirty="0">
                <a:solidFill>
                  <a:schemeClr val="dk1"/>
                </a:solidFill>
                <a:latin typeface="Courier New"/>
                <a:ea typeface="Courier New"/>
                <a:cs typeface="Courier New"/>
                <a:sym typeface="Courier New"/>
              </a:rPr>
              <a:t> &lt;&lt; </a:t>
            </a:r>
            <a:r>
              <a:rPr lang="en" sz="1160" dirty="0" err="1">
                <a:solidFill>
                  <a:schemeClr val="dk1"/>
                </a:solidFill>
                <a:latin typeface="Courier New"/>
                <a:ea typeface="Courier New"/>
                <a:cs typeface="Courier New"/>
                <a:sym typeface="Courier New"/>
              </a:rPr>
              <a:t>test_type</a:t>
            </a:r>
            <a:r>
              <a:rPr lang="en" sz="1160" dirty="0">
                <a:solidFill>
                  <a:schemeClr val="dk1"/>
                </a:solidFill>
                <a:latin typeface="Courier New"/>
                <a:ea typeface="Courier New"/>
                <a:cs typeface="Courier New"/>
                <a:sym typeface="Courier New"/>
              </a:rPr>
              <a:t> &lt;&lt; "," &lt;&lt; max &lt;&lt; "," &lt;&lt; size &lt;&lt; "," &lt;&lt; time;</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    </a:t>
            </a:r>
            <a:r>
              <a:rPr lang="en" sz="1160" dirty="0" err="1">
                <a:solidFill>
                  <a:schemeClr val="dk1"/>
                </a:solidFill>
                <a:latin typeface="Courier New"/>
                <a:ea typeface="Courier New"/>
                <a:cs typeface="Courier New"/>
                <a:sym typeface="Courier New"/>
              </a:rPr>
              <a:t>outfile</a:t>
            </a:r>
            <a:r>
              <a:rPr lang="en" sz="1160" dirty="0">
                <a:solidFill>
                  <a:schemeClr val="dk1"/>
                </a:solidFill>
                <a:latin typeface="Courier New"/>
                <a:ea typeface="Courier New"/>
                <a:cs typeface="Courier New"/>
                <a:sym typeface="Courier New"/>
              </a:rPr>
              <a:t> &lt;&lt; </a:t>
            </a:r>
            <a:r>
              <a:rPr lang="en" sz="1160" dirty="0" err="1">
                <a:solidFill>
                  <a:schemeClr val="dk1"/>
                </a:solidFill>
                <a:latin typeface="Courier New"/>
                <a:ea typeface="Courier New"/>
                <a:cs typeface="Courier New"/>
                <a:sym typeface="Courier New"/>
              </a:rPr>
              <a:t>endl</a:t>
            </a:r>
            <a:r>
              <a:rPr lang="en" sz="1160" dirty="0">
                <a:solidFill>
                  <a:schemeClr val="dk1"/>
                </a:solidFill>
                <a:latin typeface="Courier New"/>
                <a:ea typeface="Courier New"/>
                <a:cs typeface="Courier New"/>
                <a:sym typeface="Courier New"/>
              </a:rPr>
              <a:t>;</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    </a:t>
            </a:r>
            <a:r>
              <a:rPr lang="en" sz="1160" dirty="0" err="1">
                <a:solidFill>
                  <a:schemeClr val="dk1"/>
                </a:solidFill>
                <a:latin typeface="Courier New"/>
                <a:ea typeface="Courier New"/>
                <a:cs typeface="Courier New"/>
                <a:sym typeface="Courier New"/>
              </a:rPr>
              <a:t>outfile.close</a:t>
            </a:r>
            <a:r>
              <a:rPr lang="en" sz="1160" dirty="0">
                <a:solidFill>
                  <a:schemeClr val="dk1"/>
                </a:solidFill>
                <a:latin typeface="Courier New"/>
                <a:ea typeface="Courier New"/>
                <a:cs typeface="Courier New"/>
                <a:sym typeface="Courier New"/>
              </a:rPr>
              <a:t>();</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a:t>
            </a:r>
            <a:r>
              <a:rPr lang="en" sz="1160" dirty="0" err="1">
                <a:solidFill>
                  <a:schemeClr val="dk1"/>
                </a:solidFill>
                <a:latin typeface="Courier New"/>
                <a:ea typeface="Courier New"/>
                <a:cs typeface="Courier New"/>
                <a:sym typeface="Courier New"/>
              </a:rPr>
              <a:t>data.csv</a:t>
            </a:r>
            <a:r>
              <a:rPr lang="en" sz="1160" dirty="0">
                <a:solidFill>
                  <a:schemeClr val="dk1"/>
                </a:solidFill>
                <a:latin typeface="Courier New"/>
                <a:ea typeface="Courier New"/>
                <a:cs typeface="Courier New"/>
                <a:sym typeface="Courier New"/>
              </a:rPr>
              <a:t> file example: Random,1000,1000,2.5</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//example on how the function was called: </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160" dirty="0">
                <a:solidFill>
                  <a:schemeClr val="dk1"/>
                </a:solidFill>
                <a:latin typeface="Courier New"/>
                <a:ea typeface="Courier New"/>
                <a:cs typeface="Courier New"/>
                <a:sym typeface="Courier New"/>
              </a:rPr>
              <a:t>//</a:t>
            </a:r>
            <a:r>
              <a:rPr lang="en" sz="1160" dirty="0" err="1">
                <a:solidFill>
                  <a:schemeClr val="dk1"/>
                </a:solidFill>
                <a:latin typeface="Courier New"/>
                <a:ea typeface="Courier New"/>
                <a:cs typeface="Courier New"/>
                <a:sym typeface="Courier New"/>
              </a:rPr>
              <a:t>dataWrite</a:t>
            </a:r>
            <a:r>
              <a:rPr lang="en" sz="1160" dirty="0">
                <a:solidFill>
                  <a:schemeClr val="dk1"/>
                </a:solidFill>
                <a:latin typeface="Courier New"/>
                <a:ea typeface="Courier New"/>
                <a:cs typeface="Courier New"/>
                <a:sym typeface="Courier New"/>
              </a:rPr>
              <a:t>("Ascending", </a:t>
            </a:r>
            <a:r>
              <a:rPr lang="en" sz="1160" dirty="0" err="1">
                <a:solidFill>
                  <a:schemeClr val="dk1"/>
                </a:solidFill>
                <a:latin typeface="Courier New"/>
                <a:ea typeface="Courier New"/>
                <a:cs typeface="Courier New"/>
                <a:sym typeface="Courier New"/>
              </a:rPr>
              <a:t>temp_size</a:t>
            </a:r>
            <a:r>
              <a:rPr lang="en" sz="1160" dirty="0">
                <a:solidFill>
                  <a:schemeClr val="dk1"/>
                </a:solidFill>
                <a:latin typeface="Courier New"/>
                <a:ea typeface="Courier New"/>
                <a:cs typeface="Courier New"/>
                <a:sym typeface="Courier New"/>
              </a:rPr>
              <a:t>, </a:t>
            </a:r>
            <a:r>
              <a:rPr lang="en" sz="1160" dirty="0" err="1">
                <a:solidFill>
                  <a:schemeClr val="dk1"/>
                </a:solidFill>
                <a:latin typeface="Courier New"/>
                <a:ea typeface="Courier New"/>
                <a:cs typeface="Courier New"/>
                <a:sym typeface="Courier New"/>
              </a:rPr>
              <a:t>temp_size</a:t>
            </a:r>
            <a:r>
              <a:rPr lang="en" sz="1160" dirty="0">
                <a:solidFill>
                  <a:schemeClr val="dk1"/>
                </a:solidFill>
                <a:latin typeface="Courier New"/>
                <a:ea typeface="Courier New"/>
                <a:cs typeface="Courier New"/>
                <a:sym typeface="Courier New"/>
              </a:rPr>
              <a:t>, test&lt;int&gt;(</a:t>
            </a:r>
            <a:r>
              <a:rPr lang="en" sz="1160" dirty="0" err="1">
                <a:solidFill>
                  <a:schemeClr val="dk1"/>
                </a:solidFill>
                <a:latin typeface="Courier New"/>
                <a:ea typeface="Courier New"/>
                <a:cs typeface="Courier New"/>
                <a:sym typeface="Courier New"/>
              </a:rPr>
              <a:t>arr</a:t>
            </a:r>
            <a:r>
              <a:rPr lang="en" sz="1160" dirty="0">
                <a:solidFill>
                  <a:schemeClr val="dk1"/>
                </a:solidFill>
                <a:latin typeface="Courier New"/>
                <a:ea typeface="Courier New"/>
                <a:cs typeface="Courier New"/>
                <a:sym typeface="Courier New"/>
              </a:rPr>
              <a:t>, </a:t>
            </a:r>
            <a:r>
              <a:rPr lang="en" sz="1160" dirty="0" err="1">
                <a:solidFill>
                  <a:schemeClr val="dk1"/>
                </a:solidFill>
                <a:latin typeface="Courier New"/>
                <a:ea typeface="Courier New"/>
                <a:cs typeface="Courier New"/>
                <a:sym typeface="Courier New"/>
              </a:rPr>
              <a:t>temp_size</a:t>
            </a:r>
            <a:r>
              <a:rPr lang="en" sz="1160" dirty="0">
                <a:solidFill>
                  <a:schemeClr val="dk1"/>
                </a:solidFill>
                <a:latin typeface="Courier New"/>
                <a:ea typeface="Courier New"/>
                <a:cs typeface="Courier New"/>
                <a:sym typeface="Courier New"/>
              </a:rPr>
              <a:t>, 0, "Ascending"));</a:t>
            </a: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SzPts val="770"/>
              <a:buNone/>
            </a:pP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SzPts val="770"/>
              <a:buNone/>
            </a:pP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SzPts val="770"/>
              <a:buNone/>
            </a:pPr>
            <a:endParaRPr sz="116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1200"/>
              </a:spcAft>
              <a:buSzPts val="770"/>
              <a:buNone/>
            </a:pPr>
            <a:endParaRPr sz="1160" dirty="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Process: Data Used</a:t>
            </a:r>
            <a:endParaRPr/>
          </a:p>
          <a:p>
            <a:pPr marL="0" lvl="0" indent="0" algn="l" rtl="0">
              <a:spcBef>
                <a:spcPts val="0"/>
              </a:spcBef>
              <a:spcAft>
                <a:spcPts val="0"/>
              </a:spcAft>
              <a:buNone/>
            </a:pPr>
            <a:endParaRPr/>
          </a:p>
        </p:txBody>
      </p:sp>
      <p:sp>
        <p:nvSpPr>
          <p:cNvPr id="135" name="Google Shape;13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We started with 150000000 (150 Million) numbers and tested 100 sets of data. </a:t>
            </a:r>
            <a:endParaRPr dirty="0"/>
          </a:p>
          <a:p>
            <a:pPr marL="0" lvl="0" indent="0" algn="l" rtl="0">
              <a:spcBef>
                <a:spcPts val="1200"/>
              </a:spcBef>
              <a:spcAft>
                <a:spcPts val="1200"/>
              </a:spcAft>
              <a:buNone/>
            </a:pPr>
            <a:r>
              <a:rPr lang="en" dirty="0"/>
              <a:t>A for loop was used and it decreased the size by 1500000 (1.5 Million) each iteration</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Process: Analyzing Data</a:t>
            </a:r>
            <a:endParaRPr/>
          </a:p>
          <a:p>
            <a:pPr marL="0" lvl="0" indent="0" algn="l" rtl="0">
              <a:spcBef>
                <a:spcPts val="0"/>
              </a:spcBef>
              <a:spcAft>
                <a:spcPts val="0"/>
              </a:spcAft>
              <a:buNone/>
            </a:pPr>
            <a:endParaRPr/>
          </a:p>
        </p:txBody>
      </p:sp>
      <p:sp>
        <p:nvSpPr>
          <p:cNvPr id="141" name="Google Shape;14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1400" dirty="0"/>
              <a:t>The </a:t>
            </a:r>
            <a:r>
              <a:rPr lang="en" sz="1400" dirty="0" err="1"/>
              <a:t>data.csv</a:t>
            </a:r>
            <a:r>
              <a:rPr lang="en" sz="1400" dirty="0"/>
              <a:t> was opened in R Studio. The following functions used to graph the data are listed below (they are examples):</a:t>
            </a:r>
            <a:endParaRPr sz="1400" dirty="0"/>
          </a:p>
          <a:p>
            <a:pPr marL="457200" lvl="0" indent="-317500" algn="l" rtl="0">
              <a:spcBef>
                <a:spcPts val="1200"/>
              </a:spcBef>
              <a:spcAft>
                <a:spcPts val="0"/>
              </a:spcAft>
              <a:buSzPts val="1400"/>
              <a:buChar char="●"/>
            </a:pPr>
            <a:r>
              <a:rPr lang="en" sz="1400" dirty="0"/>
              <a:t>subset(data, </a:t>
            </a:r>
            <a:r>
              <a:rPr lang="en" sz="1400" dirty="0" err="1"/>
              <a:t>test_type</a:t>
            </a:r>
            <a:r>
              <a:rPr lang="en" sz="1400" dirty="0"/>
              <a:t> == "test type")</a:t>
            </a:r>
            <a:endParaRPr sz="1400" dirty="0"/>
          </a:p>
          <a:p>
            <a:pPr marL="457200" lvl="0" indent="-317500" algn="l" rtl="0">
              <a:spcBef>
                <a:spcPts val="0"/>
              </a:spcBef>
              <a:spcAft>
                <a:spcPts val="0"/>
              </a:spcAft>
              <a:buSzPts val="1400"/>
              <a:buChar char="●"/>
            </a:pPr>
            <a:r>
              <a:rPr lang="en" sz="1400" dirty="0"/>
              <a:t>plot(data, </a:t>
            </a:r>
            <a:r>
              <a:rPr lang="en" sz="1400" dirty="0" err="1"/>
              <a:t>xlab</a:t>
            </a:r>
            <a:r>
              <a:rPr lang="en" sz="1400" dirty="0"/>
              <a:t> = "x-label", </a:t>
            </a:r>
            <a:r>
              <a:rPr lang="en" sz="1400" dirty="0" err="1"/>
              <a:t>ylab</a:t>
            </a:r>
            <a:r>
              <a:rPr lang="en" sz="1400" dirty="0"/>
              <a:t> = "y-label", main = "Title", col = "color", </a:t>
            </a:r>
            <a:r>
              <a:rPr lang="en" sz="1400" dirty="0" err="1"/>
              <a:t>pch</a:t>
            </a:r>
            <a:r>
              <a:rPr lang="en" sz="1400" dirty="0"/>
              <a:t> = 19)</a:t>
            </a:r>
            <a:endParaRPr sz="1400" dirty="0"/>
          </a:p>
          <a:p>
            <a:pPr marL="457200" lvl="0" indent="-317500" algn="l" rtl="0">
              <a:spcBef>
                <a:spcPts val="0"/>
              </a:spcBef>
              <a:spcAft>
                <a:spcPts val="0"/>
              </a:spcAft>
              <a:buSzPts val="1400"/>
              <a:buChar char="●"/>
            </a:pPr>
            <a:r>
              <a:rPr lang="en" sz="1400" dirty="0"/>
              <a:t>plot(1, type = "n", xlim=c(0,max),ylim=c(0,max),  xlab = "x-label", ylab = "y-label", main = "Title")</a:t>
            </a:r>
          </a:p>
          <a:p>
            <a:pPr marL="914400" lvl="1" indent="-317500" algn="l" rtl="0">
              <a:spcBef>
                <a:spcPts val="0"/>
              </a:spcBef>
              <a:spcAft>
                <a:spcPts val="0"/>
              </a:spcAft>
              <a:buSzPts val="1400"/>
              <a:buChar char="○"/>
            </a:pPr>
            <a:r>
              <a:rPr lang="en" dirty="0"/>
              <a:t>points(data, col = "color", pch = 19</a:t>
            </a:r>
            <a:endParaRPr lang="en" sz="1800" dirty="0"/>
          </a:p>
          <a:p>
            <a:pPr marL="914400" lvl="1" indent="-317500" algn="l" rtl="0">
              <a:spcBef>
                <a:spcPts val="0"/>
              </a:spcBef>
              <a:spcAft>
                <a:spcPts val="0"/>
              </a:spcAft>
              <a:buSzPts val="1400"/>
              <a:buChar char="○"/>
            </a:pPr>
            <a:r>
              <a:rPr lang="en-US" sz="1400" dirty="0"/>
              <a:t>legend(XVAL, YVAL, legend=c(“Legend List"), col=c(“Color List”), </a:t>
            </a:r>
            <a:r>
              <a:rPr lang="en-US" sz="1400" dirty="0" err="1"/>
              <a:t>pch</a:t>
            </a:r>
            <a:r>
              <a:rPr lang="en-US" sz="1400" dirty="0"/>
              <a:t> = 19, </a:t>
            </a:r>
            <a:r>
              <a:rPr lang="en-US" sz="1400" dirty="0" err="1"/>
              <a:t>cex</a:t>
            </a:r>
            <a:r>
              <a:rPr lang="en-US" sz="1400" dirty="0"/>
              <a:t>=0.8)</a:t>
            </a:r>
          </a:p>
          <a:p>
            <a:pPr marL="0" lvl="0" indent="0" algn="l" rtl="0">
              <a:spcBef>
                <a:spcPts val="1200"/>
              </a:spcBef>
              <a:spcAft>
                <a:spcPts val="0"/>
              </a:spcAft>
              <a:buNone/>
            </a:pPr>
            <a:endParaRPr sz="1400" dirty="0"/>
          </a:p>
          <a:p>
            <a:pPr marL="0" lvl="0" indent="0" algn="l" rtl="0">
              <a:lnSpc>
                <a:spcPct val="110000"/>
              </a:lnSpc>
              <a:spcBef>
                <a:spcPts val="1200"/>
              </a:spcBef>
              <a:spcAft>
                <a:spcPts val="0"/>
              </a:spcAft>
              <a:buNone/>
            </a:pPr>
            <a:r>
              <a:rPr lang="en" sz="1400" dirty="0"/>
              <a:t>The subset function was used to separate the data </a:t>
            </a:r>
            <a:endParaRPr sz="1400" dirty="0"/>
          </a:p>
          <a:p>
            <a:pPr marL="0" lvl="0" indent="0" algn="l" rtl="0">
              <a:lnSpc>
                <a:spcPct val="110000"/>
              </a:lnSpc>
              <a:spcBef>
                <a:spcPts val="1200"/>
              </a:spcBef>
              <a:spcAft>
                <a:spcPts val="1200"/>
              </a:spcAft>
              <a:buNone/>
            </a:pPr>
            <a:r>
              <a:rPr lang="en" sz="1400" dirty="0"/>
              <a:t>the first plot function was used to graph the data individually</a:t>
            </a:r>
          </a:p>
          <a:p>
            <a:pPr marL="0" lvl="0" indent="0" algn="l" rtl="0">
              <a:lnSpc>
                <a:spcPct val="110000"/>
              </a:lnSpc>
              <a:spcBef>
                <a:spcPts val="1200"/>
              </a:spcBef>
              <a:spcAft>
                <a:spcPts val="1200"/>
              </a:spcAft>
              <a:buNone/>
            </a:pPr>
            <a:r>
              <a:rPr lang="en" sz="1400" dirty="0"/>
              <a:t>The second plot function allowed all graphs to show on one plot using the points function and displayed the legend with the legend function</a:t>
            </a:r>
            <a:endParaRPr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Best Case/Average Case/Worst Case</a:t>
            </a:r>
            <a:endParaRPr/>
          </a:p>
        </p:txBody>
      </p:sp>
      <p:sp>
        <p:nvSpPr>
          <p:cNvPr id="147" name="Google Shape;14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Assume A is an array of positive integers</a:t>
            </a:r>
            <a:endParaRPr sz="1400" dirty="0"/>
          </a:p>
          <a:p>
            <a:pPr marL="0" lvl="0" indent="0" algn="l" rtl="0">
              <a:spcBef>
                <a:spcPts val="1200"/>
              </a:spcBef>
              <a:spcAft>
                <a:spcPts val="0"/>
              </a:spcAft>
              <a:buNone/>
            </a:pPr>
            <a:r>
              <a:rPr lang="en" sz="1400" dirty="0"/>
              <a:t>Let N be the length of A and K be the maximum number in A</a:t>
            </a:r>
            <a:endParaRPr sz="1400" dirty="0"/>
          </a:p>
          <a:p>
            <a:pPr marL="0" lvl="0" indent="0" algn="l" rtl="0">
              <a:spcBef>
                <a:spcPts val="1200"/>
              </a:spcBef>
              <a:spcAft>
                <a:spcPts val="0"/>
              </a:spcAft>
              <a:buNone/>
            </a:pPr>
            <a:endParaRPr lang="en-US" sz="1400" dirty="0"/>
          </a:p>
          <a:p>
            <a:pPr marL="0" lvl="0" indent="0" algn="l" rtl="0">
              <a:spcBef>
                <a:spcPts val="1200"/>
              </a:spcBef>
              <a:spcAft>
                <a:spcPts val="0"/>
              </a:spcAft>
              <a:buNone/>
            </a:pPr>
            <a:r>
              <a:rPr lang="en" sz="1400" dirty="0"/>
              <a:t>Best Case: Ω(N)</a:t>
            </a:r>
            <a:endParaRPr sz="1400" dirty="0"/>
          </a:p>
          <a:p>
            <a:pPr marL="0" lvl="0" indent="0" algn="l" rtl="0">
              <a:spcBef>
                <a:spcPts val="1200"/>
              </a:spcBef>
              <a:spcAft>
                <a:spcPts val="0"/>
              </a:spcAft>
              <a:buNone/>
            </a:pPr>
            <a:r>
              <a:rPr lang="en" sz="1400" dirty="0"/>
              <a:t>Average Case: </a:t>
            </a:r>
            <a:r>
              <a:rPr lang="en" sz="1400" dirty="0" err="1"/>
              <a:t>Θ</a:t>
            </a:r>
            <a:r>
              <a:rPr lang="en" sz="1400" dirty="0"/>
              <a:t>(N + K)</a:t>
            </a:r>
            <a:endParaRPr sz="1400" dirty="0"/>
          </a:p>
          <a:p>
            <a:pPr marL="0" lvl="0" indent="0" algn="l" rtl="0">
              <a:spcBef>
                <a:spcPts val="1200"/>
              </a:spcBef>
              <a:spcAft>
                <a:spcPts val="1200"/>
              </a:spcAft>
              <a:buNone/>
            </a:pPr>
            <a:r>
              <a:rPr lang="en" sz="1400" dirty="0"/>
              <a:t>Worst Case: O(K)</a:t>
            </a:r>
            <a:endParaRP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3" name="Google Shape;15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4" name="Google Shape;154;p29"/>
          <p:cNvPicPr preferRelativeResize="0"/>
          <p:nvPr/>
        </p:nvPicPr>
        <p:blipFill>
          <a:blip r:embed="rId3">
            <a:alphaModFix/>
          </a:blip>
          <a:stretch>
            <a:fillRect/>
          </a:stretch>
        </p:blipFill>
        <p:spPr>
          <a:xfrm>
            <a:off x="0" y="2530575"/>
            <a:ext cx="4654300" cy="2612925"/>
          </a:xfrm>
          <a:prstGeom prst="rect">
            <a:avLst/>
          </a:prstGeom>
          <a:noFill/>
          <a:ln>
            <a:noFill/>
          </a:ln>
        </p:spPr>
      </p:pic>
      <p:pic>
        <p:nvPicPr>
          <p:cNvPr id="155" name="Google Shape;155;p29"/>
          <p:cNvPicPr preferRelativeResize="0"/>
          <p:nvPr/>
        </p:nvPicPr>
        <p:blipFill>
          <a:blip r:embed="rId4">
            <a:alphaModFix/>
          </a:blip>
          <a:stretch>
            <a:fillRect/>
          </a:stretch>
        </p:blipFill>
        <p:spPr>
          <a:xfrm>
            <a:off x="4654300" y="2571750"/>
            <a:ext cx="4489699" cy="2571750"/>
          </a:xfrm>
          <a:prstGeom prst="rect">
            <a:avLst/>
          </a:prstGeom>
          <a:noFill/>
          <a:ln>
            <a:noFill/>
          </a:ln>
        </p:spPr>
      </p:pic>
      <p:pic>
        <p:nvPicPr>
          <p:cNvPr id="156" name="Google Shape;156;p29"/>
          <p:cNvPicPr preferRelativeResize="0"/>
          <p:nvPr/>
        </p:nvPicPr>
        <p:blipFill>
          <a:blip r:embed="rId5">
            <a:alphaModFix/>
          </a:blip>
          <a:stretch>
            <a:fillRect/>
          </a:stretch>
        </p:blipFill>
        <p:spPr>
          <a:xfrm>
            <a:off x="0" y="-3"/>
            <a:ext cx="4571951" cy="2711794"/>
          </a:xfrm>
          <a:prstGeom prst="rect">
            <a:avLst/>
          </a:prstGeom>
          <a:noFill/>
          <a:ln>
            <a:noFill/>
          </a:ln>
        </p:spPr>
      </p:pic>
      <p:pic>
        <p:nvPicPr>
          <p:cNvPr id="157" name="Google Shape;157;p29"/>
          <p:cNvPicPr preferRelativeResize="0"/>
          <p:nvPr/>
        </p:nvPicPr>
        <p:blipFill>
          <a:blip r:embed="rId6">
            <a:alphaModFix/>
          </a:blip>
          <a:stretch>
            <a:fillRect/>
          </a:stretch>
        </p:blipFill>
        <p:spPr>
          <a:xfrm>
            <a:off x="4572050" y="-3"/>
            <a:ext cx="4571951" cy="27117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3" name="Google Shape;16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5" name="Google Shape;165;p30"/>
          <p:cNvPicPr preferRelativeResize="0"/>
          <p:nvPr/>
        </p:nvPicPr>
        <p:blipFill>
          <a:blip r:embed="rId3">
            <a:alphaModFix/>
          </a:blip>
          <a:stretch>
            <a:fillRect/>
          </a:stretch>
        </p:blipFill>
        <p:spPr>
          <a:xfrm>
            <a:off x="4572000" y="1152475"/>
            <a:ext cx="4572000" cy="2711821"/>
          </a:xfrm>
          <a:prstGeom prst="rect">
            <a:avLst/>
          </a:prstGeom>
          <a:noFill/>
          <a:ln>
            <a:noFill/>
          </a:ln>
        </p:spPr>
      </p:pic>
      <p:pic>
        <p:nvPicPr>
          <p:cNvPr id="3" name="Picture 2" descr="Chart, scatter chart&#10;&#10;Description automatically generated">
            <a:extLst>
              <a:ext uri="{FF2B5EF4-FFF2-40B4-BE49-F238E27FC236}">
                <a16:creationId xmlns:a16="http://schemas.microsoft.com/office/drawing/2014/main" id="{26CC70F1-1240-2DB7-5874-35F3DECB9069}"/>
              </a:ext>
            </a:extLst>
          </p:cNvPr>
          <p:cNvPicPr>
            <a:picLocks noChangeAspect="1"/>
          </p:cNvPicPr>
          <p:nvPr/>
        </p:nvPicPr>
        <p:blipFill>
          <a:blip r:embed="rId4"/>
          <a:stretch>
            <a:fillRect/>
          </a:stretch>
        </p:blipFill>
        <p:spPr>
          <a:xfrm>
            <a:off x="155853" y="1152474"/>
            <a:ext cx="4571995" cy="271182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1" name="Google Shape;17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 name="Picture 2" descr="Chart&#10;&#10;Description automatically generated">
            <a:extLst>
              <a:ext uri="{FF2B5EF4-FFF2-40B4-BE49-F238E27FC236}">
                <a16:creationId xmlns:a16="http://schemas.microsoft.com/office/drawing/2014/main" id="{BE239A00-ECC6-A88B-697B-EFB2B5C31481}"/>
              </a:ext>
            </a:extLst>
          </p:cNvPr>
          <p:cNvPicPr>
            <a:picLocks noChangeAspect="1"/>
          </p:cNvPicPr>
          <p:nvPr/>
        </p:nvPicPr>
        <p:blipFill>
          <a:blip r:embed="rId3"/>
          <a:stretch>
            <a:fillRect/>
          </a:stretch>
        </p:blipFill>
        <p:spPr>
          <a:xfrm>
            <a:off x="311699" y="81501"/>
            <a:ext cx="8396871" cy="498049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178" name="Google Shape;178;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dirty="0"/>
              <a:t>When does your algorithm perform well? </a:t>
            </a:r>
            <a:endParaRPr b="1" dirty="0"/>
          </a:p>
          <a:p>
            <a:pPr marL="457200" lvl="0" indent="-334327" algn="l" rtl="0">
              <a:spcBef>
                <a:spcPts val="1200"/>
              </a:spcBef>
              <a:spcAft>
                <a:spcPts val="0"/>
              </a:spcAft>
              <a:buSzPct val="100000"/>
              <a:buChar char="●"/>
            </a:pPr>
            <a:r>
              <a:rPr lang="en" dirty="0"/>
              <a:t>The algorithm performs best when the maximum number is </a:t>
            </a:r>
            <a:r>
              <a:rPr lang="en"/>
              <a:t>less than </a:t>
            </a:r>
            <a:r>
              <a:rPr lang="en" dirty="0"/>
              <a:t>the size of the array</a:t>
            </a:r>
            <a:endParaRPr dirty="0"/>
          </a:p>
          <a:p>
            <a:pPr marL="0" lvl="0" indent="0" algn="l" rtl="0">
              <a:spcBef>
                <a:spcPts val="1200"/>
              </a:spcBef>
              <a:spcAft>
                <a:spcPts val="0"/>
              </a:spcAft>
              <a:buNone/>
            </a:pPr>
            <a:r>
              <a:rPr lang="en" b="1" dirty="0"/>
              <a:t>When is it not efficient? </a:t>
            </a:r>
            <a:endParaRPr b="1" dirty="0"/>
          </a:p>
          <a:p>
            <a:pPr marL="457200" lvl="0" indent="-334327" algn="l" rtl="0">
              <a:spcBef>
                <a:spcPts val="1200"/>
              </a:spcBef>
              <a:spcAft>
                <a:spcPts val="0"/>
              </a:spcAft>
              <a:buSzPct val="100000"/>
              <a:buChar char="●"/>
            </a:pPr>
            <a:r>
              <a:rPr lang="en" dirty="0"/>
              <a:t>It gets less efficient the higher the max number is when it exceeds the size of the array</a:t>
            </a:r>
            <a:endParaRPr dirty="0"/>
          </a:p>
          <a:p>
            <a:pPr marL="0" lvl="0" indent="0" algn="l" rtl="0">
              <a:spcBef>
                <a:spcPts val="1200"/>
              </a:spcBef>
              <a:spcAft>
                <a:spcPts val="0"/>
              </a:spcAft>
              <a:buNone/>
            </a:pPr>
            <a:r>
              <a:rPr lang="en" b="1" dirty="0"/>
              <a:t>When, if ever, should it be used?</a:t>
            </a:r>
            <a:endParaRPr b="1" dirty="0"/>
          </a:p>
          <a:p>
            <a:pPr marL="457200" lvl="0" indent="-334327" algn="l" rtl="0">
              <a:spcBef>
                <a:spcPts val="1200"/>
              </a:spcBef>
              <a:spcAft>
                <a:spcPts val="0"/>
              </a:spcAft>
              <a:buSzPct val="100000"/>
              <a:buChar char="●"/>
            </a:pPr>
            <a:r>
              <a:rPr lang="en" dirty="0"/>
              <a:t>The counting sort should only be used when there is an array of positive integers</a:t>
            </a:r>
            <a:endParaRPr dirty="0"/>
          </a:p>
          <a:p>
            <a:pPr marL="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Necessary Definitions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3948" b="1" u="sng"/>
              <a:t>Omega</a:t>
            </a:r>
            <a:r>
              <a:rPr lang="en" sz="3948" b="1"/>
              <a:t> - </a:t>
            </a:r>
            <a:r>
              <a:rPr lang="en" sz="3448" b="1"/>
              <a:t>Represents the lower bound of tbe running time of an algorithm.</a:t>
            </a:r>
            <a:endParaRPr sz="3448" b="1"/>
          </a:p>
          <a:p>
            <a:pPr marL="0" lvl="0" indent="0" algn="l" rtl="0">
              <a:spcBef>
                <a:spcPts val="1200"/>
              </a:spcBef>
              <a:spcAft>
                <a:spcPts val="0"/>
              </a:spcAft>
              <a:buNone/>
            </a:pPr>
            <a:r>
              <a:rPr lang="en" sz="3948" b="1" u="sng"/>
              <a:t>Theta</a:t>
            </a:r>
            <a:r>
              <a:rPr lang="en" sz="3948" b="1"/>
              <a:t> -  </a:t>
            </a:r>
            <a:r>
              <a:rPr lang="en" sz="3348" b="1">
                <a:solidFill>
                  <a:srgbClr val="202124"/>
                </a:solidFill>
                <a:highlight>
                  <a:schemeClr val="lt1"/>
                </a:highlight>
                <a:latin typeface="Roboto"/>
                <a:ea typeface="Roboto"/>
                <a:cs typeface="Roboto"/>
                <a:sym typeface="Roboto"/>
              </a:rPr>
              <a:t> </a:t>
            </a:r>
            <a:r>
              <a:rPr lang="en" sz="3448" b="1">
                <a:highlight>
                  <a:schemeClr val="lt1"/>
                </a:highlight>
              </a:rPr>
              <a:t>Encloses the function from above and below. Since it represents the upper and the lower bound of the running time of an algorithm, it is used for analyzing the average-case complexity of an algorithm.</a:t>
            </a:r>
            <a:endParaRPr sz="3448" b="1">
              <a:highlight>
                <a:schemeClr val="lt1"/>
              </a:highlight>
            </a:endParaRPr>
          </a:p>
          <a:p>
            <a:pPr marL="0" lvl="0" indent="0" algn="l" rtl="0">
              <a:spcBef>
                <a:spcPts val="1200"/>
              </a:spcBef>
              <a:spcAft>
                <a:spcPts val="0"/>
              </a:spcAft>
              <a:buNone/>
            </a:pPr>
            <a:r>
              <a:rPr lang="en" sz="3948" b="1" u="sng">
                <a:highlight>
                  <a:schemeClr val="lt1"/>
                </a:highlight>
              </a:rPr>
              <a:t>Big O</a:t>
            </a:r>
            <a:r>
              <a:rPr lang="en" sz="3948" b="1">
                <a:highlight>
                  <a:schemeClr val="lt1"/>
                </a:highlight>
              </a:rPr>
              <a:t> - </a:t>
            </a:r>
            <a:r>
              <a:rPr lang="en" sz="3448" b="1">
                <a:highlight>
                  <a:schemeClr val="lt1"/>
                </a:highlight>
              </a:rPr>
              <a:t>Represents the upper bound of the running time of an algorithm.</a:t>
            </a:r>
            <a:endParaRPr sz="3448" b="1">
              <a:highlight>
                <a:schemeClr val="lt1"/>
              </a:highlight>
            </a:endParaRPr>
          </a:p>
          <a:p>
            <a:pPr marL="0" lvl="0" indent="0" algn="l" rtl="0">
              <a:spcBef>
                <a:spcPts val="1200"/>
              </a:spcBef>
              <a:spcAft>
                <a:spcPts val="0"/>
              </a:spcAft>
              <a:buNone/>
            </a:pPr>
            <a:r>
              <a:rPr lang="en" sz="3835" b="1" u="sng">
                <a:highlight>
                  <a:schemeClr val="lt1"/>
                </a:highlight>
              </a:rPr>
              <a:t>Cumulative </a:t>
            </a:r>
            <a:r>
              <a:rPr lang="en" sz="3448" b="1">
                <a:highlight>
                  <a:schemeClr val="lt1"/>
                </a:highlight>
              </a:rPr>
              <a:t>- Gets the sum of x and all numbers before x</a:t>
            </a:r>
            <a:endParaRPr sz="3448" b="1">
              <a:highlight>
                <a:schemeClr val="lt1"/>
              </a:highlight>
            </a:endParaRPr>
          </a:p>
          <a:p>
            <a:pPr marL="0" lvl="0" indent="0" algn="l" rtl="0">
              <a:spcBef>
                <a:spcPts val="1200"/>
              </a:spcBef>
              <a:spcAft>
                <a:spcPts val="0"/>
              </a:spcAft>
              <a:buNone/>
            </a:pPr>
            <a:r>
              <a:rPr lang="en" sz="3869" b="1" u="sng">
                <a:highlight>
                  <a:schemeClr val="lt1"/>
                </a:highlight>
              </a:rPr>
              <a:t>Array</a:t>
            </a:r>
            <a:r>
              <a:rPr lang="en" sz="3869" b="1">
                <a:highlight>
                  <a:schemeClr val="lt1"/>
                </a:highlight>
              </a:rPr>
              <a:t> </a:t>
            </a:r>
            <a:r>
              <a:rPr lang="en" sz="3448" b="1">
                <a:highlight>
                  <a:schemeClr val="lt1"/>
                </a:highlight>
              </a:rPr>
              <a:t>- A list of a single type of data</a:t>
            </a:r>
            <a:endParaRPr sz="3448" b="1">
              <a:highlight>
                <a:schemeClr val="lt1"/>
              </a:highlight>
            </a:endParaRPr>
          </a:p>
          <a:p>
            <a:pPr marL="457200" lvl="0" indent="-332614" algn="l" rtl="0">
              <a:spcBef>
                <a:spcPts val="1200"/>
              </a:spcBef>
              <a:spcAft>
                <a:spcPts val="0"/>
              </a:spcAft>
              <a:buSzPct val="100000"/>
              <a:buChar char="●"/>
            </a:pPr>
            <a:r>
              <a:rPr lang="en" sz="3448" b="1">
                <a:highlight>
                  <a:schemeClr val="lt1"/>
                </a:highlight>
              </a:rPr>
              <a:t>A list of only integers = an array of integers</a:t>
            </a:r>
            <a:endParaRPr sz="3448" b="1">
              <a:highlight>
                <a:schemeClr val="lt1"/>
              </a:highlight>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advTm="48587"/>
    </mc:Choice>
    <mc:Fallback xmlns="">
      <p:transition spd="slow" advTm="4858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84" name="Google Shape;18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.clock() and other assorted time functions: class code by Dr. Terwilliger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1100" dirty="0">
                <a:uFill>
                  <a:noFill/>
                </a:uFill>
                <a:hlinkClick r:id="rId3"/>
              </a:rPr>
              <a:t>https://iq.opengenus.org/time-and-space-complexity-of-counting-sort/</a:t>
            </a:r>
            <a:r>
              <a:rPr lang="en" sz="1100" dirty="0"/>
              <a:t> </a:t>
            </a:r>
            <a:endParaRPr sz="1100" dirty="0"/>
          </a:p>
          <a:p>
            <a:pPr marL="0" lvl="0" indent="0" algn="l" rtl="0">
              <a:spcBef>
                <a:spcPts val="0"/>
              </a:spcBef>
              <a:spcAft>
                <a:spcPts val="0"/>
              </a:spcAft>
              <a:buNone/>
            </a:pPr>
            <a:endParaRPr sz="1100" dirty="0">
              <a:solidFill>
                <a:srgbClr val="000000"/>
              </a:solidFill>
            </a:endParaRPr>
          </a:p>
          <a:p>
            <a:pPr marL="0" lvl="0" indent="0" algn="l" rtl="0">
              <a:spcBef>
                <a:spcPts val="0"/>
              </a:spcBef>
              <a:spcAft>
                <a:spcPts val="0"/>
              </a:spcAft>
              <a:buNone/>
            </a:pPr>
            <a:r>
              <a:rPr lang="en" sz="1100" dirty="0">
                <a:uFill>
                  <a:noFill/>
                </a:uFill>
                <a:hlinkClick r:id="rId4"/>
              </a:rPr>
              <a:t>https://www.tutorialspoint.com/cplusplus-program-to-implement-counting-sort</a:t>
            </a:r>
            <a:r>
              <a:rPr lang="en" sz="1100" dirty="0"/>
              <a:t> </a:t>
            </a:r>
            <a:endParaRPr sz="1100" dirty="0"/>
          </a:p>
          <a:p>
            <a:pPr marL="0" lvl="0" indent="0" algn="l" rtl="0">
              <a:spcBef>
                <a:spcPts val="0"/>
              </a:spcBef>
              <a:spcAft>
                <a:spcPts val="0"/>
              </a:spcAft>
              <a:buNone/>
            </a:pPr>
            <a:endParaRPr sz="1100" dirty="0">
              <a:solidFill>
                <a:srgbClr val="000000"/>
              </a:solidFill>
            </a:endParaRPr>
          </a:p>
          <a:p>
            <a:pPr marL="0" lvl="0" indent="0" algn="l" rtl="0">
              <a:spcBef>
                <a:spcPts val="0"/>
              </a:spcBef>
              <a:spcAft>
                <a:spcPts val="0"/>
              </a:spcAft>
              <a:buNone/>
            </a:pPr>
            <a:r>
              <a:rPr lang="en" sz="1100" dirty="0">
                <a:uFill>
                  <a:noFill/>
                </a:uFill>
                <a:hlinkClick r:id="rId5"/>
              </a:rPr>
              <a:t>https://www.programiz.com/dsa/counting-sort</a:t>
            </a:r>
            <a:r>
              <a:rPr lang="en" sz="1100" dirty="0"/>
              <a:t> </a:t>
            </a:r>
          </a:p>
          <a:p>
            <a:pPr marL="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endParaRPr kumimoji="0" lang="en-US" sz="1100" b="0" i="0" u="none" strike="noStrike" kern="0" cap="none" spc="0" normalizeH="0" baseline="0" noProof="0" dirty="0">
              <a:ln>
                <a:noFill/>
              </a:ln>
              <a:solidFill>
                <a:srgbClr val="ADADAD"/>
              </a:solidFill>
              <a:effectLst/>
              <a:uLnTx/>
              <a:uFillTx/>
              <a:latin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r>
              <a:rPr kumimoji="0" lang="en-US" sz="1100" b="0" i="0" u="none" strike="noStrike" kern="0" cap="none" spc="0" normalizeH="0" baseline="0" noProof="0" dirty="0">
                <a:ln>
                  <a:noFill/>
                </a:ln>
                <a:solidFill>
                  <a:schemeClr val="accent1">
                    <a:lumMod val="60000"/>
                    <a:lumOff val="40000"/>
                  </a:schemeClr>
                </a:solidFill>
                <a:effectLst/>
                <a:uLnTx/>
                <a:uFillTx/>
                <a:latin typeface="Arial"/>
                <a:cs typeface="Arial"/>
                <a:sym typeface="Arial"/>
              </a:rPr>
              <a:t>https://www.statmethods.net/management/subset.html </a:t>
            </a:r>
          </a:p>
          <a:p>
            <a:pPr marL="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endParaRPr kumimoji="0" lang="en-US" sz="1100" b="0" i="0" u="none" strike="noStrike" kern="0" cap="none" spc="0" normalizeH="0" baseline="0" noProof="0" dirty="0">
              <a:ln>
                <a:noFill/>
              </a:ln>
              <a:solidFill>
                <a:schemeClr val="accent1">
                  <a:lumMod val="60000"/>
                  <a:lumOff val="40000"/>
                </a:schemeClr>
              </a:solidFill>
              <a:effectLst/>
              <a:uLnTx/>
              <a:uFillTx/>
              <a:latin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r>
              <a:rPr kumimoji="0" lang="en-US" sz="1100" b="0" i="0" u="none" strike="noStrike" kern="0" cap="none" spc="0" normalizeH="0" baseline="0" noProof="0" dirty="0">
                <a:ln>
                  <a:noFill/>
                </a:ln>
                <a:solidFill>
                  <a:schemeClr val="accent1">
                    <a:lumMod val="60000"/>
                    <a:lumOff val="40000"/>
                  </a:schemeClr>
                </a:solidFill>
                <a:effectLst/>
                <a:uLnTx/>
                <a:uFillTx/>
                <a:latin typeface="Arial"/>
                <a:cs typeface="Arial"/>
                <a:sym typeface="Arial"/>
              </a:rPr>
              <a:t>https://www.geeksforgeeks.org/how-to-overlay-plots-in-r/</a:t>
            </a:r>
          </a:p>
          <a:p>
            <a:pPr marL="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endParaRPr kumimoji="0" lang="en-US" sz="1100" b="0" i="0" u="none" strike="noStrike" kern="0" cap="none" spc="0" normalizeH="0" baseline="0" noProof="0" dirty="0">
              <a:ln>
                <a:noFill/>
              </a:ln>
              <a:solidFill>
                <a:schemeClr val="accent1">
                  <a:lumMod val="60000"/>
                  <a:lumOff val="40000"/>
                </a:schemeClr>
              </a:solidFill>
              <a:effectLst/>
              <a:uLnTx/>
              <a:uFillTx/>
              <a:latin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r>
              <a:rPr kumimoji="0" lang="en-US" sz="1100" b="0" i="0" u="none" strike="noStrike" kern="0" cap="none" spc="0" normalizeH="0" baseline="0" noProof="0" dirty="0">
                <a:ln>
                  <a:noFill/>
                </a:ln>
                <a:solidFill>
                  <a:schemeClr val="accent1">
                    <a:lumMod val="60000"/>
                    <a:lumOff val="40000"/>
                  </a:schemeClr>
                </a:solidFill>
                <a:effectLst/>
                <a:uLnTx/>
                <a:uFillTx/>
                <a:latin typeface="Arial"/>
                <a:cs typeface="Arial"/>
                <a:sym typeface="Arial"/>
              </a:rPr>
              <a:t>http://www.sthda.com/english/wiki/add-legends-to-plots-in-r-software-the-easiest-way</a:t>
            </a:r>
          </a:p>
          <a:p>
            <a:pPr marL="0" lvl="0" indent="0" algn="l" rtl="0">
              <a:spcBef>
                <a:spcPts val="0"/>
              </a:spcBef>
              <a:spcAft>
                <a:spcPts val="0"/>
              </a:spcAft>
              <a:buNone/>
            </a:pPr>
            <a:endParaRPr lang="en-US" sz="1100" dirty="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3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Necessary Definitions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0"/>
              </a:spcAft>
              <a:buNone/>
            </a:pPr>
            <a:r>
              <a:rPr lang="en" sz="3948" b="1" u="sng"/>
              <a:t>Count Sort</a:t>
            </a:r>
            <a:r>
              <a:rPr lang="en" sz="3948" b="1"/>
              <a:t> - </a:t>
            </a:r>
            <a:r>
              <a:rPr lang="en" sz="3448" b="1" i="1">
                <a:solidFill>
                  <a:srgbClr val="273239"/>
                </a:solidFill>
                <a:highlight>
                  <a:schemeClr val="lt1"/>
                </a:highlight>
              </a:rPr>
              <a:t> </a:t>
            </a:r>
            <a:r>
              <a:rPr lang="en" sz="3448" b="1">
                <a:highlight>
                  <a:schemeClr val="lt1"/>
                </a:highlight>
              </a:rPr>
              <a:t>A sorting technique based on keys between a specific range. It works by counting the number of objects having distinct key values (a kind of hashing). Then do some arithmetic operations to calculate the position of each object in the output sequence.</a:t>
            </a:r>
            <a:r>
              <a:rPr lang="en" sz="3448" b="1">
                <a:highlight>
                  <a:srgbClr val="F9F9F9"/>
                </a:highlight>
              </a:rPr>
              <a:t> </a:t>
            </a:r>
            <a:endParaRPr sz="3448" b="1">
              <a:highlight>
                <a:srgbClr val="F9F9F9"/>
              </a:highlight>
            </a:endParaRPr>
          </a:p>
          <a:p>
            <a:pPr marL="0" lvl="0" indent="0" algn="l" rtl="0">
              <a:spcBef>
                <a:spcPts val="1200"/>
              </a:spcBef>
              <a:spcAft>
                <a:spcPts val="0"/>
              </a:spcAft>
              <a:buNone/>
            </a:pPr>
            <a:r>
              <a:rPr lang="en" sz="4450" b="1" u="sng">
                <a:highlight>
                  <a:schemeClr val="lt1"/>
                </a:highlight>
              </a:rPr>
              <a:t>R</a:t>
            </a:r>
            <a:r>
              <a:rPr lang="en" sz="4679" b="1" u="sng">
                <a:highlight>
                  <a:schemeClr val="lt1"/>
                </a:highlight>
              </a:rPr>
              <a:t> </a:t>
            </a:r>
            <a:r>
              <a:rPr lang="en" sz="4679" b="1">
                <a:highlight>
                  <a:schemeClr val="lt1"/>
                </a:highlight>
              </a:rPr>
              <a:t>-</a:t>
            </a:r>
            <a:r>
              <a:rPr lang="en" sz="3448" b="1">
                <a:highlight>
                  <a:schemeClr val="lt1"/>
                </a:highlight>
              </a:rPr>
              <a:t> A statistical Programming Language</a:t>
            </a:r>
            <a:endParaRPr sz="3448" b="1">
              <a:highlight>
                <a:schemeClr val="lt1"/>
              </a:highlight>
            </a:endParaRPr>
          </a:p>
          <a:p>
            <a:pPr marL="0" lvl="0" indent="0" algn="l" rtl="0">
              <a:spcBef>
                <a:spcPts val="1200"/>
              </a:spcBef>
              <a:spcAft>
                <a:spcPts val="0"/>
              </a:spcAft>
              <a:buNone/>
            </a:pPr>
            <a:r>
              <a:rPr lang="en" sz="4450" b="1" u="sng">
                <a:highlight>
                  <a:schemeClr val="lt1"/>
                </a:highlight>
              </a:rPr>
              <a:t>R Studio </a:t>
            </a:r>
            <a:r>
              <a:rPr lang="en" sz="3448" b="1">
                <a:highlight>
                  <a:schemeClr val="lt1"/>
                </a:highlight>
              </a:rPr>
              <a:t>- An Integrated Developer Environment (IDE) for the R language</a:t>
            </a:r>
            <a:endParaRPr sz="3448" b="1">
              <a:highlight>
                <a:schemeClr val="lt1"/>
              </a:highlight>
            </a:endParaRPr>
          </a:p>
          <a:p>
            <a:pPr marL="0" lvl="0" indent="0" algn="l" rtl="0">
              <a:spcBef>
                <a:spcPts val="1200"/>
              </a:spcBef>
              <a:spcAft>
                <a:spcPts val="0"/>
              </a:spcAft>
              <a:buNone/>
            </a:pPr>
            <a:r>
              <a:rPr lang="en" sz="4501" b="1" u="sng">
                <a:highlight>
                  <a:schemeClr val="lt1"/>
                </a:highlight>
              </a:rPr>
              <a:t>For loop </a:t>
            </a:r>
            <a:r>
              <a:rPr lang="en" sz="3448" b="1">
                <a:highlight>
                  <a:schemeClr val="lt1"/>
                </a:highlight>
              </a:rPr>
              <a:t>- A counter controlled loop</a:t>
            </a:r>
            <a:endParaRPr sz="3448" b="1">
              <a:highlight>
                <a:schemeClr val="lt1"/>
              </a:highlight>
            </a:endParaRPr>
          </a:p>
          <a:p>
            <a:pPr marL="0" lvl="0" indent="0" algn="l" rtl="0">
              <a:spcBef>
                <a:spcPts val="1200"/>
              </a:spcBef>
              <a:spcAft>
                <a:spcPts val="0"/>
              </a:spcAft>
              <a:buNone/>
            </a:pPr>
            <a:r>
              <a:rPr lang="en" sz="4501" b="1" u="sng">
                <a:highlight>
                  <a:schemeClr val="lt1"/>
                </a:highlight>
              </a:rPr>
              <a:t>Iteration</a:t>
            </a:r>
            <a:r>
              <a:rPr lang="en" sz="3448" b="1">
                <a:highlight>
                  <a:schemeClr val="lt1"/>
                </a:highlight>
              </a:rPr>
              <a:t> - What happens each time a loop is ran</a:t>
            </a:r>
            <a:endParaRPr sz="3448" b="1">
              <a:highlight>
                <a:schemeClr val="lt1"/>
              </a:highlight>
            </a:endParaRPr>
          </a:p>
          <a:p>
            <a:pPr marL="0" lvl="0" indent="0" algn="l" rtl="0">
              <a:spcBef>
                <a:spcPts val="1200"/>
              </a:spcBef>
              <a:spcAft>
                <a:spcPts val="0"/>
              </a:spcAft>
              <a:buNone/>
            </a:pPr>
            <a:r>
              <a:rPr lang="en" sz="4300" b="1" u="sng">
                <a:highlight>
                  <a:schemeClr val="lt1"/>
                </a:highlight>
              </a:rPr>
              <a:t>Template</a:t>
            </a:r>
            <a:r>
              <a:rPr lang="en" sz="4300" b="1">
                <a:highlight>
                  <a:schemeClr val="lt1"/>
                </a:highlight>
              </a:rPr>
              <a:t> </a:t>
            </a:r>
            <a:r>
              <a:rPr lang="en" sz="3448" b="1">
                <a:highlight>
                  <a:schemeClr val="lt1"/>
                </a:highlight>
              </a:rPr>
              <a:t>- can be any type of data</a:t>
            </a:r>
            <a:endParaRPr sz="3448" b="1">
              <a:highlight>
                <a:schemeClr val="lt1"/>
              </a:highlight>
            </a:endParaRPr>
          </a:p>
          <a:p>
            <a:pPr marL="457200" lvl="0" indent="-316191" algn="l" rtl="0">
              <a:spcBef>
                <a:spcPts val="1200"/>
              </a:spcBef>
              <a:spcAft>
                <a:spcPts val="0"/>
              </a:spcAft>
              <a:buSzPct val="100000"/>
              <a:buChar char="●"/>
            </a:pPr>
            <a:r>
              <a:rPr lang="en" sz="3448" b="1">
                <a:highlight>
                  <a:schemeClr val="lt1"/>
                </a:highlight>
              </a:rPr>
              <a:t>In this presentation it is used as an integer</a:t>
            </a:r>
            <a:endParaRPr sz="3448">
              <a:highlight>
                <a:schemeClr val="lt1"/>
              </a:highlight>
            </a:endParaRPr>
          </a:p>
        </p:txBody>
      </p:sp>
    </p:spTree>
  </p:cSld>
  <p:clrMapOvr>
    <a:masterClrMapping/>
  </p:clrMapOvr>
  <mc:AlternateContent xmlns:mc="http://schemas.openxmlformats.org/markup-compatibility/2006" xmlns:p14="http://schemas.microsoft.com/office/powerpoint/2010/main">
    <mc:Choice Requires="p14">
      <p:transition spd="slow" p14:dur="2000" advTm="53056"/>
    </mc:Choice>
    <mc:Fallback xmlns="">
      <p:transition spd="slow" advTm="5305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What is it</a:t>
            </a:r>
            <a:endParaRPr/>
          </a:p>
          <a:p>
            <a:pPr marL="457200" lvl="0" indent="-342900" algn="l" rtl="0">
              <a:spcBef>
                <a:spcPts val="1200"/>
              </a:spcBef>
              <a:spcAft>
                <a:spcPts val="0"/>
              </a:spcAft>
              <a:buSzPts val="1800"/>
              <a:buChar char="●"/>
            </a:pPr>
            <a:r>
              <a:rPr lang="en"/>
              <a:t>A sorting algorithm that sorts an array by counting</a:t>
            </a:r>
            <a:endParaRPr/>
          </a:p>
          <a:p>
            <a:pPr marL="0" lvl="0" indent="0" algn="l" rtl="0">
              <a:spcBef>
                <a:spcPts val="1200"/>
              </a:spcBef>
              <a:spcAft>
                <a:spcPts val="0"/>
              </a:spcAft>
              <a:buNone/>
            </a:pPr>
            <a:r>
              <a:rPr lang="en"/>
              <a:t>How is it done?</a:t>
            </a:r>
            <a:endParaRPr/>
          </a:p>
          <a:p>
            <a:pPr marL="457200" lvl="0" indent="-342900" algn="l" rtl="0">
              <a:spcBef>
                <a:spcPts val="1200"/>
              </a:spcBef>
              <a:spcAft>
                <a:spcPts val="0"/>
              </a:spcAft>
              <a:buSzPts val="1800"/>
              <a:buAutoNum type="arabicPeriod"/>
            </a:pPr>
            <a:r>
              <a:rPr lang="en"/>
              <a:t>Creates a count array of size max+1 and set each element to 0</a:t>
            </a:r>
            <a:endParaRPr/>
          </a:p>
          <a:p>
            <a:pPr marL="457200" lvl="0" indent="-342900" algn="l" rtl="0">
              <a:spcBef>
                <a:spcPts val="0"/>
              </a:spcBef>
              <a:spcAft>
                <a:spcPts val="0"/>
              </a:spcAft>
              <a:buSzPts val="1800"/>
              <a:buAutoNum type="arabicPeriod"/>
            </a:pPr>
            <a:r>
              <a:rPr lang="en"/>
              <a:t>Counts each number and increments the according element to the new array</a:t>
            </a:r>
            <a:endParaRPr/>
          </a:p>
          <a:p>
            <a:pPr marL="457200" lvl="0" indent="-342900" algn="l" rtl="0">
              <a:spcBef>
                <a:spcPts val="0"/>
              </a:spcBef>
              <a:spcAft>
                <a:spcPts val="0"/>
              </a:spcAft>
              <a:buSzPts val="1800"/>
              <a:buAutoNum type="arabicPeriod"/>
            </a:pPr>
            <a:r>
              <a:rPr lang="en"/>
              <a:t>Calculates the cumulative count of the array in order to place each number correctly in the array</a:t>
            </a:r>
            <a:endParaRPr/>
          </a:p>
          <a:p>
            <a:pPr marL="457200" lvl="0" indent="-342900" algn="l" rtl="0">
              <a:spcBef>
                <a:spcPts val="0"/>
              </a:spcBef>
              <a:spcAft>
                <a:spcPts val="0"/>
              </a:spcAft>
              <a:buSzPts val="1800"/>
              <a:buAutoNum type="arabicPeriod"/>
            </a:pPr>
            <a:r>
              <a:rPr lang="en"/>
              <a:t>Put the values in a temp array (using the original array)</a:t>
            </a:r>
            <a:endParaRPr/>
          </a:p>
          <a:p>
            <a:pPr marL="457200" lvl="0" indent="-342900" algn="l" rtl="0">
              <a:spcBef>
                <a:spcPts val="0"/>
              </a:spcBef>
              <a:spcAft>
                <a:spcPts val="0"/>
              </a:spcAft>
              <a:buSzPts val="1800"/>
              <a:buAutoNum type="arabicPeriod"/>
            </a:pPr>
            <a:r>
              <a:rPr lang="en"/>
              <a:t>Copy the array values over from the temp array to the original array</a:t>
            </a:r>
            <a:endParaRPr/>
          </a:p>
          <a:p>
            <a:pPr marL="0" lvl="0" indent="0" algn="l" rtl="0">
              <a:spcBef>
                <a:spcPts val="1200"/>
              </a:spcBef>
              <a:spcAft>
                <a:spcPts val="1200"/>
              </a:spcAft>
              <a:buNone/>
            </a:pPr>
            <a:endParaRPr/>
          </a:p>
        </p:txBody>
      </p:sp>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the Counting Sort Works</a:t>
            </a:r>
            <a:endParaRPr/>
          </a:p>
        </p:txBody>
      </p:sp>
    </p:spTree>
  </p:cSld>
  <p:clrMapOvr>
    <a:masterClrMapping/>
  </p:clrMapOvr>
  <mc:AlternateContent xmlns:mc="http://schemas.openxmlformats.org/markup-compatibility/2006" xmlns:p14="http://schemas.microsoft.com/office/powerpoint/2010/main">
    <mc:Choice Requires="p14">
      <p:transition spd="slow" p14:dur="2000" advTm="49935"/>
    </mc:Choice>
    <mc:Fallback xmlns="">
      <p:transition spd="slow" advTm="4993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Counting Sort Example</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Array = {1, 2, 3, 4, 5, 4, 4, 5, 2, 1}</a:t>
            </a:r>
            <a:endParaRPr/>
          </a:p>
          <a:p>
            <a:pPr marL="457200" lvl="0" indent="-342900" algn="l" rtl="0">
              <a:spcBef>
                <a:spcPts val="1200"/>
              </a:spcBef>
              <a:spcAft>
                <a:spcPts val="0"/>
              </a:spcAft>
              <a:buSzPts val="1800"/>
              <a:buAutoNum type="arabicPeriod"/>
            </a:pPr>
            <a:r>
              <a:rPr lang="en"/>
              <a:t>count_Array = {0, 0, 0, 0, 0, 0}</a:t>
            </a:r>
            <a:endParaRPr/>
          </a:p>
          <a:p>
            <a:pPr marL="457200" lvl="0" indent="-342900" algn="l" rtl="0">
              <a:spcBef>
                <a:spcPts val="0"/>
              </a:spcBef>
              <a:spcAft>
                <a:spcPts val="0"/>
              </a:spcAft>
              <a:buSzPts val="1800"/>
              <a:buAutoNum type="arabicPeriod"/>
            </a:pPr>
            <a:r>
              <a:rPr lang="en"/>
              <a:t>count_Array = {0, 2, 2, 1, 3, 2}</a:t>
            </a:r>
            <a:endParaRPr/>
          </a:p>
          <a:p>
            <a:pPr marL="457200" lvl="0" indent="-342900" algn="l" rtl="0">
              <a:spcBef>
                <a:spcPts val="0"/>
              </a:spcBef>
              <a:spcAft>
                <a:spcPts val="0"/>
              </a:spcAft>
              <a:buSzPts val="1800"/>
              <a:buAutoNum type="arabicPeriod"/>
            </a:pPr>
            <a:r>
              <a:rPr lang="en"/>
              <a:t>count_Array = {0, 2, 4, 5, 8, 10}</a:t>
            </a:r>
            <a:endParaRPr/>
          </a:p>
          <a:p>
            <a:pPr marL="457200" lvl="0" indent="-342900" algn="l" rtl="0">
              <a:spcBef>
                <a:spcPts val="0"/>
              </a:spcBef>
              <a:spcAft>
                <a:spcPts val="0"/>
              </a:spcAft>
              <a:buSzPts val="1800"/>
              <a:buAutoNum type="arabicPeriod"/>
            </a:pPr>
            <a:r>
              <a:rPr lang="en"/>
              <a:t>temp_Array = {1, 1, 2, 2, 3, 4, 4, 4, 5, 5}</a:t>
            </a:r>
            <a:endParaRPr/>
          </a:p>
          <a:p>
            <a:pPr marL="457200" lvl="0" indent="-342900" algn="l" rtl="0">
              <a:spcBef>
                <a:spcPts val="0"/>
              </a:spcBef>
              <a:spcAft>
                <a:spcPts val="0"/>
              </a:spcAft>
              <a:buSzPts val="1800"/>
              <a:buAutoNum type="arabicPeriod"/>
            </a:pPr>
            <a:r>
              <a:rPr lang="en"/>
              <a:t>Array = {1, 1, 2, 2, 3, 4, 4, 4, 5, 5}</a:t>
            </a:r>
            <a:endParaRPr/>
          </a:p>
        </p:txBody>
      </p:sp>
    </p:spTree>
  </p:cSld>
  <p:clrMapOvr>
    <a:masterClrMapping/>
  </p:clrMapOvr>
  <mc:AlternateContent xmlns:mc="http://schemas.openxmlformats.org/markup-compatibility/2006" xmlns:p14="http://schemas.microsoft.com/office/powerpoint/2010/main">
    <mc:Choice Requires="p14">
      <p:transition spd="slow" p14:dur="2000" advTm="106560"/>
    </mc:Choice>
    <mc:Fallback xmlns="">
      <p:transition spd="slow" advTm="10656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Counting Sort Code</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42857"/>
              </a:lnSpc>
              <a:spcBef>
                <a:spcPts val="0"/>
              </a:spcBef>
              <a:spcAft>
                <a:spcPts val="0"/>
              </a:spcAft>
              <a:buNone/>
            </a:pPr>
            <a:r>
              <a:rPr lang="en" sz="1400" dirty="0">
                <a:solidFill>
                  <a:srgbClr val="F0F3F6"/>
                </a:solidFill>
                <a:highlight>
                  <a:schemeClr val="lt1"/>
                </a:highlight>
                <a:latin typeface="Courier New"/>
                <a:ea typeface="Courier New"/>
                <a:cs typeface="Courier New"/>
                <a:sym typeface="Courier New"/>
              </a:rPr>
              <a:t>template &lt;class T&gt;</a:t>
            </a:r>
            <a:endParaRPr sz="1400" dirty="0">
              <a:solidFill>
                <a:srgbClr val="F0F3F6"/>
              </a:solidFill>
              <a:highlight>
                <a:schemeClr val="lt1"/>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400" dirty="0">
                <a:solidFill>
                  <a:srgbClr val="F0F3F6"/>
                </a:solidFill>
                <a:highlight>
                  <a:schemeClr val="lt1"/>
                </a:highlight>
                <a:latin typeface="Courier New"/>
                <a:ea typeface="Courier New"/>
                <a:cs typeface="Courier New"/>
                <a:sym typeface="Courier New"/>
              </a:rPr>
              <a:t>void </a:t>
            </a:r>
            <a:r>
              <a:rPr lang="en" sz="1400" dirty="0" err="1">
                <a:solidFill>
                  <a:srgbClr val="F0F3F6"/>
                </a:solidFill>
                <a:highlight>
                  <a:schemeClr val="lt1"/>
                </a:highlight>
                <a:latin typeface="Courier New"/>
                <a:ea typeface="Courier New"/>
                <a:cs typeface="Courier New"/>
                <a:sym typeface="Courier New"/>
              </a:rPr>
              <a:t>countSort</a:t>
            </a:r>
            <a:r>
              <a:rPr lang="en" sz="1400" dirty="0">
                <a:solidFill>
                  <a:srgbClr val="F0F3F6"/>
                </a:solidFill>
                <a:highlight>
                  <a:schemeClr val="lt1"/>
                </a:highlight>
                <a:latin typeface="Courier New"/>
                <a:ea typeface="Courier New"/>
                <a:cs typeface="Courier New"/>
                <a:sym typeface="Courier New"/>
              </a:rPr>
              <a:t>(T *array, int size) {</a:t>
            </a:r>
            <a:endParaRPr sz="1400" dirty="0">
              <a:solidFill>
                <a:srgbClr val="F0F3F6"/>
              </a:solidFill>
              <a:highlight>
                <a:schemeClr val="lt1"/>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400" dirty="0">
                <a:solidFill>
                  <a:srgbClr val="F0F3F6"/>
                </a:solidFill>
                <a:highlight>
                  <a:schemeClr val="lt1"/>
                </a:highlight>
                <a:latin typeface="Courier New"/>
                <a:ea typeface="Courier New"/>
                <a:cs typeface="Courier New"/>
                <a:sym typeface="Courier New"/>
              </a:rPr>
              <a:t>  T *output = new T[size];</a:t>
            </a:r>
            <a:endParaRPr sz="1400" dirty="0">
              <a:solidFill>
                <a:srgbClr val="F0F3F6"/>
              </a:solidFill>
              <a:highlight>
                <a:schemeClr val="lt1"/>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400" dirty="0">
                <a:solidFill>
                  <a:srgbClr val="F0F3F6"/>
                </a:solidFill>
                <a:highlight>
                  <a:schemeClr val="lt1"/>
                </a:highlight>
                <a:latin typeface="Courier New"/>
                <a:ea typeface="Courier New"/>
                <a:cs typeface="Courier New"/>
                <a:sym typeface="Courier New"/>
              </a:rPr>
              <a:t>  T max = </a:t>
            </a:r>
            <a:r>
              <a:rPr lang="en" sz="1400" dirty="0" err="1">
                <a:solidFill>
                  <a:srgbClr val="F0F3F6"/>
                </a:solidFill>
                <a:highlight>
                  <a:schemeClr val="lt1"/>
                </a:highlight>
                <a:latin typeface="Courier New"/>
                <a:ea typeface="Courier New"/>
                <a:cs typeface="Courier New"/>
                <a:sym typeface="Courier New"/>
              </a:rPr>
              <a:t>getMax</a:t>
            </a:r>
            <a:r>
              <a:rPr lang="en" sz="1400" dirty="0">
                <a:solidFill>
                  <a:srgbClr val="F0F3F6"/>
                </a:solidFill>
                <a:highlight>
                  <a:schemeClr val="lt1"/>
                </a:highlight>
                <a:latin typeface="Courier New"/>
                <a:ea typeface="Courier New"/>
                <a:cs typeface="Courier New"/>
                <a:sym typeface="Courier New"/>
              </a:rPr>
              <a:t>&lt;T&gt;(array, size);</a:t>
            </a:r>
            <a:endParaRPr sz="1400" dirty="0">
              <a:solidFill>
                <a:srgbClr val="F0F3F6"/>
              </a:solidFill>
              <a:highlight>
                <a:schemeClr val="lt1"/>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400" dirty="0">
                <a:solidFill>
                  <a:srgbClr val="F0F3F6"/>
                </a:solidFill>
                <a:highlight>
                  <a:schemeClr val="lt1"/>
                </a:highlight>
                <a:latin typeface="Courier New"/>
                <a:ea typeface="Courier New"/>
                <a:cs typeface="Courier New"/>
                <a:sym typeface="Courier New"/>
              </a:rPr>
              <a:t>  T *count = new T[max+1];     //create count array (max+1 number of elements)</a:t>
            </a:r>
            <a:endParaRPr sz="1400" dirty="0">
              <a:solidFill>
                <a:srgbClr val="F0F3F6"/>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400" dirty="0">
              <a:solidFill>
                <a:srgbClr val="F0F3F6"/>
              </a:solidFill>
              <a:highlight>
                <a:schemeClr val="lt1"/>
              </a:highlight>
              <a:latin typeface="Courier New"/>
              <a:ea typeface="Courier New"/>
              <a:cs typeface="Courier New"/>
              <a:sym typeface="Courier New"/>
            </a:endParaRPr>
          </a:p>
          <a:p>
            <a:pPr marL="0" lvl="0" indent="0" algn="l" rtl="0">
              <a:lnSpc>
                <a:spcPct val="142857"/>
              </a:lnSpc>
              <a:spcBef>
                <a:spcPts val="0"/>
              </a:spcBef>
              <a:spcAft>
                <a:spcPts val="0"/>
              </a:spcAft>
              <a:buNone/>
            </a:pPr>
            <a:endParaRPr sz="1400" dirty="0">
              <a:solidFill>
                <a:srgbClr val="F0F3F6"/>
              </a:solidFill>
              <a:highlight>
                <a:schemeClr val="lt1"/>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400" dirty="0">
                <a:solidFill>
                  <a:srgbClr val="F0F3F6"/>
                </a:solidFill>
                <a:highlight>
                  <a:schemeClr val="lt1"/>
                </a:highlight>
                <a:latin typeface="Courier New"/>
                <a:ea typeface="Courier New"/>
                <a:cs typeface="Courier New"/>
                <a:sym typeface="Courier New"/>
              </a:rPr>
              <a:t> // Initialize count array with all zeros.</a:t>
            </a:r>
            <a:endParaRPr sz="1400" dirty="0">
              <a:solidFill>
                <a:srgbClr val="F0F3F6"/>
              </a:solidFill>
              <a:highlight>
                <a:schemeClr val="lt1"/>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400" dirty="0">
                <a:solidFill>
                  <a:srgbClr val="F0F3F6"/>
                </a:solidFill>
                <a:highlight>
                  <a:schemeClr val="lt1"/>
                </a:highlight>
                <a:latin typeface="Courier New"/>
                <a:ea typeface="Courier New"/>
                <a:cs typeface="Courier New"/>
                <a:sym typeface="Courier New"/>
              </a:rPr>
              <a:t> for (int </a:t>
            </a:r>
            <a:r>
              <a:rPr lang="en" sz="1400" dirty="0" err="1">
                <a:solidFill>
                  <a:srgbClr val="F0F3F6"/>
                </a:solidFill>
                <a:highlight>
                  <a:schemeClr val="lt1"/>
                </a:highlight>
                <a:latin typeface="Courier New"/>
                <a:ea typeface="Courier New"/>
                <a:cs typeface="Courier New"/>
                <a:sym typeface="Courier New"/>
              </a:rPr>
              <a:t>i</a:t>
            </a:r>
            <a:r>
              <a:rPr lang="en" sz="1400" dirty="0">
                <a:solidFill>
                  <a:srgbClr val="F0F3F6"/>
                </a:solidFill>
                <a:highlight>
                  <a:schemeClr val="lt1"/>
                </a:highlight>
                <a:latin typeface="Courier New"/>
                <a:ea typeface="Courier New"/>
                <a:cs typeface="Courier New"/>
                <a:sym typeface="Courier New"/>
              </a:rPr>
              <a:t> = 0; </a:t>
            </a:r>
            <a:r>
              <a:rPr lang="en" sz="1400" dirty="0" err="1">
                <a:solidFill>
                  <a:srgbClr val="F0F3F6"/>
                </a:solidFill>
                <a:highlight>
                  <a:schemeClr val="lt1"/>
                </a:highlight>
                <a:latin typeface="Courier New"/>
                <a:ea typeface="Courier New"/>
                <a:cs typeface="Courier New"/>
                <a:sym typeface="Courier New"/>
              </a:rPr>
              <a:t>i</a:t>
            </a:r>
            <a:r>
              <a:rPr lang="en" sz="1400" dirty="0">
                <a:solidFill>
                  <a:srgbClr val="F0F3F6"/>
                </a:solidFill>
                <a:highlight>
                  <a:schemeClr val="lt1"/>
                </a:highlight>
                <a:latin typeface="Courier New"/>
                <a:ea typeface="Courier New"/>
                <a:cs typeface="Courier New"/>
                <a:sym typeface="Courier New"/>
              </a:rPr>
              <a:t> &lt;= max; ++</a:t>
            </a:r>
            <a:r>
              <a:rPr lang="en" sz="1400" dirty="0" err="1">
                <a:solidFill>
                  <a:srgbClr val="F0F3F6"/>
                </a:solidFill>
                <a:highlight>
                  <a:schemeClr val="lt1"/>
                </a:highlight>
                <a:latin typeface="Courier New"/>
                <a:ea typeface="Courier New"/>
                <a:cs typeface="Courier New"/>
                <a:sym typeface="Courier New"/>
              </a:rPr>
              <a:t>i</a:t>
            </a:r>
            <a:r>
              <a:rPr lang="en" sz="1400" dirty="0">
                <a:solidFill>
                  <a:srgbClr val="F0F3F6"/>
                </a:solidFill>
                <a:highlight>
                  <a:schemeClr val="lt1"/>
                </a:highlight>
                <a:latin typeface="Courier New"/>
                <a:ea typeface="Courier New"/>
                <a:cs typeface="Courier New"/>
                <a:sym typeface="Courier New"/>
              </a:rPr>
              <a:t>) {</a:t>
            </a:r>
            <a:endParaRPr sz="1400" dirty="0">
              <a:solidFill>
                <a:srgbClr val="F0F3F6"/>
              </a:solidFill>
              <a:highlight>
                <a:schemeClr val="lt1"/>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400" dirty="0">
                <a:solidFill>
                  <a:srgbClr val="F0F3F6"/>
                </a:solidFill>
                <a:highlight>
                  <a:schemeClr val="lt1"/>
                </a:highlight>
                <a:latin typeface="Courier New"/>
                <a:ea typeface="Courier New"/>
                <a:cs typeface="Courier New"/>
                <a:sym typeface="Courier New"/>
              </a:rPr>
              <a:t>   count[</a:t>
            </a:r>
            <a:r>
              <a:rPr lang="en" sz="1400" dirty="0" err="1">
                <a:solidFill>
                  <a:srgbClr val="F0F3F6"/>
                </a:solidFill>
                <a:highlight>
                  <a:schemeClr val="lt1"/>
                </a:highlight>
                <a:latin typeface="Courier New"/>
                <a:ea typeface="Courier New"/>
                <a:cs typeface="Courier New"/>
                <a:sym typeface="Courier New"/>
              </a:rPr>
              <a:t>i</a:t>
            </a:r>
            <a:r>
              <a:rPr lang="en" sz="1400" dirty="0">
                <a:solidFill>
                  <a:srgbClr val="F0F3F6"/>
                </a:solidFill>
                <a:highlight>
                  <a:schemeClr val="lt1"/>
                </a:highlight>
                <a:latin typeface="Courier New"/>
                <a:ea typeface="Courier New"/>
                <a:cs typeface="Courier New"/>
                <a:sym typeface="Courier New"/>
              </a:rPr>
              <a:t>] = 0;</a:t>
            </a:r>
            <a:endParaRPr sz="1400" dirty="0">
              <a:solidFill>
                <a:srgbClr val="F0F3F6"/>
              </a:solidFill>
              <a:highlight>
                <a:schemeClr val="lt1"/>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400" dirty="0">
                <a:solidFill>
                  <a:srgbClr val="F0F3F6"/>
                </a:solidFill>
                <a:highlight>
                  <a:schemeClr val="lt1"/>
                </a:highlight>
                <a:latin typeface="Courier New"/>
                <a:ea typeface="Courier New"/>
                <a:cs typeface="Courier New"/>
                <a:sym typeface="Courier New"/>
              </a:rPr>
              <a:t> }</a:t>
            </a:r>
            <a:endParaRPr sz="1400" dirty="0">
              <a:solidFill>
                <a:srgbClr val="F0F3F6"/>
              </a:solidFill>
              <a:highlight>
                <a:schemeClr val="lt1"/>
              </a:highlight>
              <a:latin typeface="Courier New"/>
              <a:ea typeface="Courier New"/>
              <a:cs typeface="Courier New"/>
              <a:sym typeface="Courier New"/>
            </a:endParaRPr>
          </a:p>
          <a:p>
            <a:pPr marL="0" lvl="0" indent="0" algn="l" rtl="0">
              <a:spcBef>
                <a:spcPts val="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Counting Sort Code</a:t>
            </a:r>
            <a:endParaRPr/>
          </a:p>
          <a:p>
            <a:pPr marL="0" lvl="0" indent="0" algn="l" rtl="0">
              <a:spcBef>
                <a:spcPts val="0"/>
              </a:spcBef>
              <a:spcAft>
                <a:spcPts val="0"/>
              </a:spcAft>
              <a:buNone/>
            </a:pP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 sz="1460">
                <a:solidFill>
                  <a:schemeClr val="dk1"/>
                </a:solidFill>
                <a:latin typeface="Courier New"/>
                <a:ea typeface="Courier New"/>
                <a:cs typeface="Courier New"/>
                <a:sym typeface="Courier New"/>
              </a:rPr>
              <a:t>  // Store the count of each element</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770"/>
              <a:buNone/>
            </a:pPr>
            <a:r>
              <a:rPr lang="en" sz="1460">
                <a:solidFill>
                  <a:schemeClr val="dk1"/>
                </a:solidFill>
                <a:latin typeface="Courier New"/>
                <a:ea typeface="Courier New"/>
                <a:cs typeface="Courier New"/>
                <a:sym typeface="Courier New"/>
              </a:rPr>
              <a:t>  for (int i = 0; i &lt; size; i++) {</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770"/>
              <a:buNone/>
            </a:pPr>
            <a:r>
              <a:rPr lang="en" sz="1460">
                <a:solidFill>
                  <a:schemeClr val="dk1"/>
                </a:solidFill>
                <a:latin typeface="Courier New"/>
                <a:ea typeface="Courier New"/>
                <a:cs typeface="Courier New"/>
                <a:sym typeface="Courier New"/>
              </a:rPr>
              <a:t>    count[array[i]]++;</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770"/>
              <a:buNone/>
            </a:pPr>
            <a:r>
              <a:rPr lang="en" sz="1460">
                <a:solidFill>
                  <a:schemeClr val="dk1"/>
                </a:solidFill>
                <a:latin typeface="Courier New"/>
                <a:ea typeface="Courier New"/>
                <a:cs typeface="Courier New"/>
                <a:sym typeface="Courier New"/>
              </a:rPr>
              <a:t>  }</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770"/>
              <a:buNone/>
            </a:pP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770"/>
              <a:buNone/>
            </a:pPr>
            <a:r>
              <a:rPr lang="en" sz="1460">
                <a:solidFill>
                  <a:schemeClr val="dk1"/>
                </a:solidFill>
                <a:latin typeface="Courier New"/>
                <a:ea typeface="Courier New"/>
                <a:cs typeface="Courier New"/>
                <a:sym typeface="Courier New"/>
              </a:rPr>
              <a:t>  // Store the cumulative count of each array</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770"/>
              <a:buNone/>
            </a:pPr>
            <a:r>
              <a:rPr lang="en" sz="1460">
                <a:solidFill>
                  <a:schemeClr val="dk1"/>
                </a:solidFill>
                <a:latin typeface="Courier New"/>
                <a:ea typeface="Courier New"/>
                <a:cs typeface="Courier New"/>
                <a:sym typeface="Courier New"/>
              </a:rPr>
              <a:t>  for (int i = 1; i &lt;= max; i++) {</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770"/>
              <a:buNone/>
            </a:pPr>
            <a:r>
              <a:rPr lang="en" sz="1460">
                <a:solidFill>
                  <a:schemeClr val="dk1"/>
                </a:solidFill>
                <a:latin typeface="Courier New"/>
                <a:ea typeface="Courier New"/>
                <a:cs typeface="Courier New"/>
                <a:sym typeface="Courier New"/>
              </a:rPr>
              <a:t>    count[i] += count[i - 1];</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770"/>
              <a:buNone/>
            </a:pPr>
            <a:r>
              <a:rPr lang="en" sz="1460">
                <a:solidFill>
                  <a:schemeClr val="dk1"/>
                </a:solidFill>
                <a:latin typeface="Courier New"/>
                <a:ea typeface="Courier New"/>
                <a:cs typeface="Courier New"/>
                <a:sym typeface="Courier New"/>
              </a:rPr>
              <a:t>  }</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1200"/>
              </a:spcAft>
              <a:buSzPts val="770"/>
              <a:buNone/>
            </a:pPr>
            <a:endParaRPr sz="146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Counting Sort Code</a:t>
            </a:r>
            <a:endParaRPr/>
          </a:p>
          <a:p>
            <a:pPr marL="0" lvl="0" indent="0" algn="l" rtl="0">
              <a:spcBef>
                <a:spcPts val="0"/>
              </a:spcBef>
              <a:spcAft>
                <a:spcPts val="0"/>
              </a:spcAft>
              <a:buNone/>
            </a:pP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 sz="1460">
                <a:solidFill>
                  <a:schemeClr val="dk1"/>
                </a:solidFill>
                <a:latin typeface="Courier New"/>
                <a:ea typeface="Courier New"/>
                <a:cs typeface="Courier New"/>
                <a:sym typeface="Courier New"/>
              </a:rPr>
              <a:t>  // Find the index of each element of the original array in count array, </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770"/>
              <a:buNone/>
            </a:pPr>
            <a:r>
              <a:rPr lang="en" sz="1460">
                <a:solidFill>
                  <a:schemeClr val="dk1"/>
                </a:solidFill>
                <a:latin typeface="Courier New"/>
                <a:ea typeface="Courier New"/>
                <a:cs typeface="Courier New"/>
                <a:sym typeface="Courier New"/>
              </a:rPr>
              <a:t>  // and place the elements in output array</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 sz="1460">
                <a:solidFill>
                  <a:schemeClr val="dk1"/>
                </a:solidFill>
                <a:latin typeface="Courier New"/>
                <a:ea typeface="Courier New"/>
                <a:cs typeface="Courier New"/>
                <a:sym typeface="Courier New"/>
              </a:rPr>
              <a:t>  for (int i = size - 1; i &gt;= 0; i--) {</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 sz="1460">
                <a:solidFill>
                  <a:schemeClr val="dk1"/>
                </a:solidFill>
                <a:latin typeface="Courier New"/>
                <a:ea typeface="Courier New"/>
                <a:cs typeface="Courier New"/>
                <a:sym typeface="Courier New"/>
              </a:rPr>
              <a:t>    int element = array[i] - 1</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 sz="1460">
                <a:solidFill>
                  <a:schemeClr val="dk1"/>
                </a:solidFill>
                <a:latin typeface="Courier New"/>
                <a:ea typeface="Courier New"/>
                <a:cs typeface="Courier New"/>
                <a:sym typeface="Courier New"/>
              </a:rPr>
              <a:t>    output[count[element] = array[i];</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 sz="1460">
                <a:solidFill>
                  <a:schemeClr val="dk1"/>
                </a:solidFill>
                <a:latin typeface="Courier New"/>
                <a:ea typeface="Courier New"/>
                <a:cs typeface="Courier New"/>
                <a:sym typeface="Courier New"/>
              </a:rPr>
              <a:t>    count[array[i]]--;</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 sz="1460">
                <a:solidFill>
                  <a:schemeClr val="dk1"/>
                </a:solidFill>
                <a:latin typeface="Courier New"/>
                <a:ea typeface="Courier New"/>
                <a:cs typeface="Courier New"/>
                <a:sym typeface="Courier New"/>
              </a:rPr>
              <a:t>  }</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None/>
            </a:pP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 sz="1460">
                <a:solidFill>
                  <a:schemeClr val="dk1"/>
                </a:solidFill>
                <a:latin typeface="Courier New"/>
                <a:ea typeface="Courier New"/>
                <a:cs typeface="Courier New"/>
                <a:sym typeface="Courier New"/>
              </a:rPr>
              <a:t>  </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770"/>
              <a:buNone/>
            </a:pP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1200"/>
              </a:spcAft>
              <a:buSzPts val="770"/>
              <a:buNone/>
            </a:pPr>
            <a:endParaRPr sz="146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Counting Sort Code</a:t>
            </a:r>
            <a:endParaRPr/>
          </a:p>
          <a:p>
            <a:pPr marL="0" lvl="0" indent="0" algn="l" rtl="0">
              <a:spcBef>
                <a:spcPts val="0"/>
              </a:spcBef>
              <a:spcAft>
                <a:spcPts val="0"/>
              </a:spcAft>
              <a:buNone/>
            </a:pP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 sz="1460">
                <a:solidFill>
                  <a:schemeClr val="dk1"/>
                </a:solidFill>
                <a:latin typeface="Courier New"/>
                <a:ea typeface="Courier New"/>
                <a:cs typeface="Courier New"/>
                <a:sym typeface="Courier New"/>
              </a:rPr>
              <a:t>   // Copy the sorted elements into original array</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 sz="1460">
                <a:solidFill>
                  <a:schemeClr val="dk1"/>
                </a:solidFill>
                <a:latin typeface="Courier New"/>
                <a:ea typeface="Courier New"/>
                <a:cs typeface="Courier New"/>
                <a:sym typeface="Courier New"/>
              </a:rPr>
              <a:t>   for (int i = 0; i &lt; size; i++) {</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 sz="1460">
                <a:solidFill>
                  <a:schemeClr val="dk1"/>
                </a:solidFill>
                <a:latin typeface="Courier New"/>
                <a:ea typeface="Courier New"/>
                <a:cs typeface="Courier New"/>
                <a:sym typeface="Courier New"/>
              </a:rPr>
              <a:t>     array[i] = output[i];</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 sz="1460">
                <a:solidFill>
                  <a:schemeClr val="dk1"/>
                </a:solidFill>
                <a:latin typeface="Courier New"/>
                <a:ea typeface="Courier New"/>
                <a:cs typeface="Courier New"/>
                <a:sym typeface="Courier New"/>
              </a:rPr>
              <a:t>  }</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None/>
            </a:pP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770"/>
              <a:buNone/>
            </a:pPr>
            <a:r>
              <a:rPr lang="en" sz="1460">
                <a:solidFill>
                  <a:schemeClr val="dk1"/>
                </a:solidFill>
                <a:latin typeface="Courier New"/>
                <a:ea typeface="Courier New"/>
                <a:cs typeface="Courier New"/>
                <a:sym typeface="Courier New"/>
              </a:rPr>
              <a:t>   //delete the arrays</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770"/>
              <a:buNone/>
            </a:pPr>
            <a:r>
              <a:rPr lang="en" sz="1460">
                <a:solidFill>
                  <a:schemeClr val="dk1"/>
                </a:solidFill>
                <a:latin typeface="Courier New"/>
                <a:ea typeface="Courier New"/>
                <a:cs typeface="Courier New"/>
                <a:sym typeface="Courier New"/>
              </a:rPr>
              <a:t>   delete [] output;</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 sz="1460">
                <a:solidFill>
                  <a:schemeClr val="dk1"/>
                </a:solidFill>
                <a:latin typeface="Courier New"/>
                <a:ea typeface="Courier New"/>
                <a:cs typeface="Courier New"/>
                <a:sym typeface="Courier New"/>
              </a:rPr>
              <a:t>   delete [] count;</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 sz="1460">
                <a:solidFill>
                  <a:schemeClr val="dk1"/>
                </a:solidFill>
                <a:latin typeface="Courier New"/>
                <a:ea typeface="Courier New"/>
                <a:cs typeface="Courier New"/>
                <a:sym typeface="Courier New"/>
              </a:rPr>
              <a:t>}</a:t>
            </a: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770"/>
              <a:buNone/>
            </a:pP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770"/>
              <a:buNone/>
            </a:pPr>
            <a:endParaRPr sz="1460">
              <a:solidFill>
                <a:schemeClr val="dk1"/>
              </a:solidFill>
              <a:latin typeface="Courier New"/>
              <a:ea typeface="Courier New"/>
              <a:cs typeface="Courier New"/>
              <a:sym typeface="Courier New"/>
            </a:endParaRPr>
          </a:p>
          <a:p>
            <a:pPr marL="0" lvl="0" indent="0" algn="l" rtl="0">
              <a:lnSpc>
                <a:spcPct val="95000"/>
              </a:lnSpc>
              <a:spcBef>
                <a:spcPts val="1200"/>
              </a:spcBef>
              <a:spcAft>
                <a:spcPts val="1200"/>
              </a:spcAft>
              <a:buSzPts val="770"/>
              <a:buNone/>
            </a:pPr>
            <a:endParaRPr sz="146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1639</Words>
  <Application>Microsoft Office PowerPoint</Application>
  <PresentationFormat>On-screen Show (16:9)</PresentationFormat>
  <Paragraphs>201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Courier New</vt:lpstr>
      <vt:lpstr>Roboto</vt:lpstr>
      <vt:lpstr>Simple Dark</vt:lpstr>
      <vt:lpstr>Counting Sort</vt:lpstr>
      <vt:lpstr>Necessary Definitions</vt:lpstr>
      <vt:lpstr>Necessary Definitions</vt:lpstr>
      <vt:lpstr>How the Counting Sort Works</vt:lpstr>
      <vt:lpstr>Counting Sort Example</vt:lpstr>
      <vt:lpstr>Counting Sort Code</vt:lpstr>
      <vt:lpstr>Counting Sort Code </vt:lpstr>
      <vt:lpstr>Counting Sort Code </vt:lpstr>
      <vt:lpstr>Counting Sort Code </vt:lpstr>
      <vt:lpstr>Testing Process: Gathering Data  </vt:lpstr>
      <vt:lpstr>Testing Process: Timing Data  </vt:lpstr>
      <vt:lpstr>Testing Process: Recording Data  </vt:lpstr>
      <vt:lpstr>Testing Process: Data Used </vt:lpstr>
      <vt:lpstr>Testing Process: Analyzing Data </vt:lpstr>
      <vt:lpstr>Results: Best Case/Average Case/Worst Case</vt:lpstr>
      <vt:lpstr>PowerPoint Presentation</vt:lpstr>
      <vt:lpstr>PowerPoint Presentation</vt:lpstr>
      <vt:lpstr>PowerPoint Presentation</vt:lpstr>
      <vt:lpstr>Conclusions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 Sort</dc:title>
  <cp:lastModifiedBy>Hasting, Lucas Wilburn</cp:lastModifiedBy>
  <cp:revision>7</cp:revision>
  <dcterms:modified xsi:type="dcterms:W3CDTF">2023-12-11T00:41:12Z</dcterms:modified>
</cp:coreProperties>
</file>