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4660"/>
  </p:normalViewPr>
  <p:slideViewPr>
    <p:cSldViewPr snapToGrid="0">
      <p:cViewPr varScale="1">
        <p:scale>
          <a:sx n="50" d="100"/>
          <a:sy n="50" d="100"/>
        </p:scale>
        <p:origin x="54"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3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32256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93122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37000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60980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875DEDC-5B86-474B-981D-6A054728E470}" type="datetimeFigureOut">
              <a:rPr lang="pt-BR" smtClean="0"/>
              <a:t>23/04/2024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17345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875DEDC-5B86-474B-981D-6A054728E470}" type="datetimeFigureOut">
              <a:rPr lang="pt-BR" smtClean="0"/>
              <a:t>23/04/2024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44030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5DEDC-5B86-474B-981D-6A054728E470}" type="datetimeFigureOut">
              <a:rPr lang="pt-BR" smtClean="0"/>
              <a:t>23/04/2024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86491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8F783F-D9AA-41FD-B535-AFE3E7490549}" type="slidenum">
              <a:rPr lang="pt-BR" smtClean="0"/>
              <a:t>‹nº›</a:t>
            </a:fld>
            <a:endParaRPr lang="pt-BR"/>
          </a:p>
        </p:txBody>
      </p:sp>
    </p:spTree>
    <p:extLst>
      <p:ext uri="{BB962C8B-B14F-4D97-AF65-F5344CB8AC3E}">
        <p14:creationId xmlns:p14="http://schemas.microsoft.com/office/powerpoint/2010/main" val="18371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61939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75DEDC-5B86-474B-981D-6A054728E470}" type="datetimeFigureOut">
              <a:rPr lang="pt-BR" smtClean="0"/>
              <a:t>23/04/2024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8F783F-D9AA-41FD-B535-AFE3E749054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3285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9A3B2-597A-7182-0F6E-D4D6E59A9D5D}"/>
              </a:ext>
            </a:extLst>
          </p:cNvPr>
          <p:cNvSpPr>
            <a:spLocks noGrp="1"/>
          </p:cNvSpPr>
          <p:nvPr>
            <p:ph type="ctrTitle"/>
          </p:nvPr>
        </p:nvSpPr>
        <p:spPr/>
        <p:txBody>
          <a:bodyPr/>
          <a:lstStyle/>
          <a:p>
            <a:r>
              <a:rPr lang="pt-BR" dirty="0"/>
              <a:t>Web 2.0 e mídia social</a:t>
            </a:r>
          </a:p>
        </p:txBody>
      </p:sp>
      <p:sp>
        <p:nvSpPr>
          <p:cNvPr id="3" name="Subtítulo 2">
            <a:extLst>
              <a:ext uri="{FF2B5EF4-FFF2-40B4-BE49-F238E27FC236}">
                <a16:creationId xmlns:a16="http://schemas.microsoft.com/office/drawing/2014/main" id="{C30E25F1-A339-245A-3392-415F789944D7}"/>
              </a:ext>
            </a:extLst>
          </p:cNvPr>
          <p:cNvSpPr>
            <a:spLocks noGrp="1"/>
          </p:cNvSpPr>
          <p:nvPr>
            <p:ph type="subTitle" idx="1"/>
          </p:nvPr>
        </p:nvSpPr>
        <p:spPr/>
        <p:txBody>
          <a:bodyPr>
            <a:normAutofit fontScale="62500" lnSpcReduction="20000"/>
          </a:bodyPr>
          <a:lstStyle/>
          <a:p>
            <a:r>
              <a:rPr lang="pt-BR" dirty="0"/>
              <a:t>Reconhecer o impacto da web 2.0 nas organizações</a:t>
            </a:r>
          </a:p>
          <a:p>
            <a:r>
              <a:rPr lang="pt-BR" dirty="0"/>
              <a:t>Identificar formas de utilização das redes sociais no ambiente organizacional.</a:t>
            </a:r>
          </a:p>
          <a:p>
            <a:r>
              <a:rPr lang="pt-BR" dirty="0"/>
              <a:t>Explicar o impacto do uso de redes sociais na comunicação e na colaboração organizacional.</a:t>
            </a:r>
          </a:p>
        </p:txBody>
      </p:sp>
    </p:spTree>
    <p:extLst>
      <p:ext uri="{BB962C8B-B14F-4D97-AF65-F5344CB8AC3E}">
        <p14:creationId xmlns:p14="http://schemas.microsoft.com/office/powerpoint/2010/main" val="394446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rede passou a ter navegadores (Internet Explorer, Netscape), provedores de acesso e portais de serviço. Com o tempo, esses </a:t>
            </a:r>
            <a:r>
              <a:rPr lang="pt-BR" sz="2400" i="1" dirty="0"/>
              <a:t>browsers</a:t>
            </a:r>
            <a:r>
              <a:rPr lang="pt-BR" sz="2400" dirty="0"/>
              <a:t> e se serviços passaram a ganhar atualizações e a ficarem mais completos com o uso corporativo.</a:t>
            </a:r>
          </a:p>
          <a:p>
            <a:r>
              <a:rPr lang="pt-BR" sz="2400" dirty="0"/>
              <a:t>Nesse contexto, existem o conceito conhecido como “Onda da Internet”, marcadas pela evolução e melhoria das redes: Web 1.0, Web 2.0 e Web3.0.</a:t>
            </a:r>
          </a:p>
        </p:txBody>
      </p:sp>
    </p:spTree>
    <p:extLst>
      <p:ext uri="{BB962C8B-B14F-4D97-AF65-F5344CB8AC3E}">
        <p14:creationId xmlns:p14="http://schemas.microsoft.com/office/powerpoint/2010/main" val="177102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1.0 focava na criação de dados, e era utilizado por militares, governo, universidades e laboratórios científicos:</a:t>
            </a:r>
          </a:p>
          <a:p>
            <a:pPr lvl="1"/>
            <a:r>
              <a:rPr lang="pt-BR" sz="2200" dirty="0"/>
              <a:t>Eram utilizados </a:t>
            </a:r>
            <a:r>
              <a:rPr lang="pt-BR" sz="2200" i="1" dirty="0"/>
              <a:t>hiperlink</a:t>
            </a:r>
            <a:r>
              <a:rPr lang="pt-BR" sz="2200" dirty="0"/>
              <a:t>, espaços para leitura e pouca interação;</a:t>
            </a:r>
          </a:p>
          <a:p>
            <a:pPr lvl="1"/>
            <a:r>
              <a:rPr lang="pt-BR" sz="2200" dirty="0"/>
              <a:t>Os sistemas eram estáticos e não forneciam interação ou atualização;</a:t>
            </a:r>
          </a:p>
          <a:p>
            <a:pPr lvl="1"/>
            <a:r>
              <a:rPr lang="pt-BR" sz="2200" dirty="0"/>
              <a:t>Os aplicativos eram fechados. Podiam ser baixados mas sem atualizações.</a:t>
            </a:r>
          </a:p>
        </p:txBody>
      </p:sp>
    </p:spTree>
    <p:extLst>
      <p:ext uri="{BB962C8B-B14F-4D97-AF65-F5344CB8AC3E}">
        <p14:creationId xmlns:p14="http://schemas.microsoft.com/office/powerpoint/2010/main" val="236827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2.0 tornou o usuário protagonista, melhorando o desempenho, fornecendo ferramentas e mudando a cultura participativa:</a:t>
            </a:r>
          </a:p>
          <a:p>
            <a:pPr lvl="1"/>
            <a:r>
              <a:rPr lang="pt-BR" sz="2000"/>
              <a:t>Forneceu </a:t>
            </a:r>
            <a:r>
              <a:rPr lang="pt-BR" sz="2000" dirty="0"/>
              <a:t>I</a:t>
            </a:r>
            <a:r>
              <a:rPr lang="pt-BR" sz="2000"/>
              <a:t>nteligência </a:t>
            </a:r>
            <a:r>
              <a:rPr lang="pt-BR" sz="2000" dirty="0"/>
              <a:t>coletiva</a:t>
            </a:r>
          </a:p>
        </p:txBody>
      </p:sp>
    </p:spTree>
    <p:extLst>
      <p:ext uri="{BB962C8B-B14F-4D97-AF65-F5344CB8AC3E}">
        <p14:creationId xmlns:p14="http://schemas.microsoft.com/office/powerpoint/2010/main" val="149885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9C865-62ED-4036-36CA-B99219F680B7}"/>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E9A1B5C-0F94-C3E4-2F5A-B3188444862C}"/>
              </a:ext>
            </a:extLst>
          </p:cNvPr>
          <p:cNvSpPr>
            <a:spLocks noGrp="1"/>
          </p:cNvSpPr>
          <p:nvPr>
            <p:ph idx="1"/>
          </p:nvPr>
        </p:nvSpPr>
        <p:spPr/>
        <p:txBody>
          <a:bodyPr>
            <a:normAutofit/>
          </a:bodyPr>
          <a:lstStyle/>
          <a:p>
            <a:r>
              <a:rPr lang="pt-BR" sz="2400" dirty="0"/>
              <a:t>Veremos como a Web 2.0 está sendo aplicada nos negócios e como as redes sociais podem proporcionar diversas formas de comunicação e colaboração organizacional.</a:t>
            </a:r>
          </a:p>
        </p:txBody>
      </p:sp>
    </p:spTree>
    <p:extLst>
      <p:ext uri="{BB962C8B-B14F-4D97-AF65-F5344CB8AC3E}">
        <p14:creationId xmlns:p14="http://schemas.microsoft.com/office/powerpoint/2010/main" val="172058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Ao passar dos anos, a comunicação ganhou uma grande atualização.</a:t>
            </a:r>
          </a:p>
          <a:p>
            <a:r>
              <a:rPr lang="pt-BR" sz="2400" dirty="0"/>
              <a:t>Não usamos mais cartas para conversar com pessoas que estão a muitos quilômetros de distância de nós; também não usamos mais o “orelhão”, nem ficamos em uma imensa fila para fazer uma ligação.</a:t>
            </a:r>
          </a:p>
          <a:p>
            <a:r>
              <a:rPr lang="pt-BR" sz="2400" dirty="0"/>
              <a:t>As redes de computadores revolucionou a maneira como comunicamos, beneficiando usuários e empresas. Podemos contar também com mudanças em relação a como a ciência e a administração, onde essas e outras áreas passaram por mudanças significativas no mercado de trabalho.</a:t>
            </a:r>
          </a:p>
          <a:p>
            <a:r>
              <a:rPr lang="pt-BR" sz="2400" dirty="0"/>
              <a:t>Nesse contexto, conheceremos a evolução de expressão Web 2.0: origem, futuro, eficiência e eficácia. </a:t>
            </a:r>
          </a:p>
        </p:txBody>
      </p:sp>
    </p:spTree>
    <p:extLst>
      <p:ext uri="{BB962C8B-B14F-4D97-AF65-F5344CB8AC3E}">
        <p14:creationId xmlns:p14="http://schemas.microsoft.com/office/powerpoint/2010/main" val="173347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sobre a rede de computadores</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As redes de computadores surgiram após a segunda guerra mundial para estudos e experimentos militares.</a:t>
            </a:r>
          </a:p>
          <a:p>
            <a:r>
              <a:rPr lang="pt-BR" sz="2400" dirty="0"/>
              <a:t>Os primeiros computadores eram grandes, bem diferentes que os aparelhos que utilizamos atualmente, sendo utilizado apenas por grandes empresas.</a:t>
            </a:r>
          </a:p>
        </p:txBody>
      </p:sp>
    </p:spTree>
    <p:extLst>
      <p:ext uri="{BB962C8B-B14F-4D97-AF65-F5344CB8AC3E}">
        <p14:creationId xmlns:p14="http://schemas.microsoft.com/office/powerpoint/2010/main" val="10762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sobre a rede de computadores</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lnSpcReduction="10000"/>
          </a:bodyPr>
          <a:lstStyle/>
          <a:p>
            <a:r>
              <a:rPr lang="pt-BR" sz="2400" dirty="0"/>
              <a:t>Acompanhe a evolução da Web.</a:t>
            </a:r>
          </a:p>
          <a:p>
            <a:r>
              <a:rPr lang="pt-BR" sz="2400" b="1" dirty="0"/>
              <a:t>1960 – 1972</a:t>
            </a:r>
            <a:r>
              <a:rPr lang="pt-BR" sz="2400" dirty="0"/>
              <a:t>: redes de comunicação eram dominadas pelas redes telefônicas; primeiros computadores de alto custo utilizados pelos militares; surgimento do primeiro protocolo de rede, em 1972, chamado NCP.</a:t>
            </a:r>
            <a:endParaRPr lang="pt-BR" sz="2400" b="1" dirty="0"/>
          </a:p>
          <a:p>
            <a:r>
              <a:rPr lang="pt-BR" sz="2400" b="1" dirty="0"/>
              <a:t>1972 – 1980</a:t>
            </a:r>
            <a:r>
              <a:rPr lang="pt-BR" sz="2400" dirty="0"/>
              <a:t>: surgimento de redes de comutação de pacotes: </a:t>
            </a:r>
            <a:r>
              <a:rPr lang="pt-BR" sz="2400" dirty="0" err="1"/>
              <a:t>ALOHAnet</a:t>
            </a:r>
            <a:r>
              <a:rPr lang="pt-BR" sz="2400" dirty="0"/>
              <a:t>, TELENET, TAYMNET e TRANSPAC; divisão do protocolo TCP em IP e UDP.</a:t>
            </a:r>
            <a:endParaRPr lang="pt-BR" sz="2400" b="1" dirty="0"/>
          </a:p>
          <a:p>
            <a:r>
              <a:rPr lang="pt-BR" sz="2400" b="1" dirty="0"/>
              <a:t>1980 – 1990</a:t>
            </a:r>
            <a:r>
              <a:rPr lang="pt-BR" sz="2400" dirty="0"/>
              <a:t>: obrigatoriedade do Protocolo TCP/IP e o uso de DNS.</a:t>
            </a:r>
            <a:endParaRPr lang="pt-BR" sz="2400" b="1" dirty="0"/>
          </a:p>
          <a:p>
            <a:r>
              <a:rPr lang="pt-BR" sz="2400" b="1" dirty="0"/>
              <a:t>1990 – 1996</a:t>
            </a:r>
            <a:r>
              <a:rPr lang="pt-BR" sz="2400" dirty="0"/>
              <a:t>: </a:t>
            </a:r>
            <a:r>
              <a:rPr lang="pt-BR" sz="2400" i="1" dirty="0"/>
              <a:t>World </a:t>
            </a:r>
            <a:r>
              <a:rPr lang="pt-BR" sz="2400" i="1" dirty="0" err="1"/>
              <a:t>Wide</a:t>
            </a:r>
            <a:r>
              <a:rPr lang="pt-BR" sz="2400" i="1" dirty="0"/>
              <a:t> Web</a:t>
            </a:r>
            <a:r>
              <a:rPr lang="pt-BR" sz="2400" dirty="0"/>
              <a:t> passou a ser utilizada; a Microsoft criou o </a:t>
            </a:r>
            <a:r>
              <a:rPr lang="pt-BR" sz="2400" i="1" dirty="0"/>
              <a:t>browser </a:t>
            </a:r>
            <a:r>
              <a:rPr lang="pt-BR" sz="2400" dirty="0"/>
              <a:t>Internet Explorer.</a:t>
            </a:r>
            <a:endParaRPr lang="pt-BR" sz="2400" b="1" dirty="0"/>
          </a:p>
          <a:p>
            <a:r>
              <a:rPr lang="pt-BR" sz="2400" b="1" dirty="0"/>
              <a:t>Pós 1996</a:t>
            </a:r>
            <a:r>
              <a:rPr lang="pt-BR" sz="2400" dirty="0"/>
              <a:t>: Evolução nas ofertas de serviços.</a:t>
            </a:r>
            <a:endParaRPr lang="pt-BR" sz="2400" b="1" dirty="0"/>
          </a:p>
        </p:txBody>
      </p:sp>
    </p:spTree>
    <p:extLst>
      <p:ext uri="{BB962C8B-B14F-4D97-AF65-F5344CB8AC3E}">
        <p14:creationId xmlns:p14="http://schemas.microsoft.com/office/powerpoint/2010/main" val="5382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O termo Web 2.0 foi criado por Tim O`Reilly(2005, p.31), que entendia que a internet pode ser uma plataforma, com regras para obter sucesso no desenvolvimento de aplicativos e aproveitar os recursos de rede.</a:t>
            </a:r>
          </a:p>
          <a:p>
            <a:r>
              <a:rPr lang="pt-BR" sz="2400" dirty="0"/>
              <a:t>Tim acreditava no ganho de tempo ao usar ferramentas capazes de compartilhar e lançar informações, já que diversas informações estando em circulação alimentaria o sistema e melhoraria sua performance.</a:t>
            </a:r>
          </a:p>
          <a:p>
            <a:r>
              <a:rPr lang="pt-BR" sz="2400" dirty="0"/>
              <a:t>Diversas empresas usam redes para colher informações dos seus usuários, fazer pesquisas e melhorar processos, estruturas e ambiente. São redes fechadas, conhecidas como intranet.</a:t>
            </a:r>
          </a:p>
        </p:txBody>
      </p:sp>
    </p:spTree>
    <p:extLst>
      <p:ext uri="{BB962C8B-B14F-4D97-AF65-F5344CB8AC3E}">
        <p14:creationId xmlns:p14="http://schemas.microsoft.com/office/powerpoint/2010/main" val="337557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4998720" cy="4023360"/>
          </a:xfrm>
        </p:spPr>
        <p:txBody>
          <a:bodyPr>
            <a:normAutofit/>
          </a:bodyPr>
          <a:lstStyle/>
          <a:p>
            <a:r>
              <a:rPr lang="pt-BR" sz="2400" dirty="0"/>
              <a:t>A Web 2.0 também aborta a interação entre os sites, que podem ter ligações e funcionalidades adicionais aos membros de comunidades e fóruns.</a:t>
            </a:r>
          </a:p>
          <a:p>
            <a:r>
              <a:rPr lang="pt-BR" sz="2400" dirty="0"/>
              <a:t>A velocidade da Web 2.0 é mais rápida, e o poder de processamento das informações é mais poderoso podendo atuar em diferentes usuários: empresas, governo, clientes, fornecedores, etc...</a:t>
            </a:r>
          </a:p>
        </p:txBody>
      </p:sp>
      <p:grpSp>
        <p:nvGrpSpPr>
          <p:cNvPr id="4" name="Group 17780">
            <a:extLst>
              <a:ext uri="{FF2B5EF4-FFF2-40B4-BE49-F238E27FC236}">
                <a16:creationId xmlns:a16="http://schemas.microsoft.com/office/drawing/2014/main" id="{AB1CD4CA-B152-0E61-7989-F2E124B48341}"/>
              </a:ext>
            </a:extLst>
          </p:cNvPr>
          <p:cNvGrpSpPr/>
          <p:nvPr/>
        </p:nvGrpSpPr>
        <p:grpSpPr>
          <a:xfrm>
            <a:off x="6581834" y="209640"/>
            <a:ext cx="5149752" cy="6029552"/>
            <a:chOff x="292349" y="147610"/>
            <a:chExt cx="3306297" cy="4245483"/>
          </a:xfrm>
        </p:grpSpPr>
        <p:sp>
          <p:nvSpPr>
            <p:cNvPr id="6" name="Rectangle 1041">
              <a:extLst>
                <a:ext uri="{FF2B5EF4-FFF2-40B4-BE49-F238E27FC236}">
                  <a16:creationId xmlns:a16="http://schemas.microsoft.com/office/drawing/2014/main" id="{F2DF9671-EF8F-A6BE-029B-446302612439}"/>
                </a:ext>
              </a:extLst>
            </p:cNvPr>
            <p:cNvSpPr/>
            <p:nvPr/>
          </p:nvSpPr>
          <p:spPr>
            <a:xfrm>
              <a:off x="292349" y="4086547"/>
              <a:ext cx="66653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b="1" kern="100" dirty="0">
                  <a:solidFill>
                    <a:srgbClr val="000000"/>
                  </a:solidFill>
                  <a:effectLst/>
                  <a:latin typeface="Calibri" panose="020F0502020204030204" pitchFamily="34" charset="0"/>
                  <a:ea typeface="Calibri" panose="020F0502020204030204" pitchFamily="34" charset="0"/>
                </a:rPr>
                <a:t>Figura</a:t>
              </a:r>
              <a:r>
                <a:rPr lang="pt-BR" sz="1400" b="1" kern="100" spc="-15" dirty="0">
                  <a:solidFill>
                    <a:srgbClr val="000000"/>
                  </a:solidFill>
                  <a:effectLst/>
                  <a:latin typeface="Calibri" panose="020F0502020204030204" pitchFamily="34" charset="0"/>
                  <a:ea typeface="Calibri" panose="020F0502020204030204" pitchFamily="34" charset="0"/>
                </a:rPr>
                <a:t> </a:t>
              </a:r>
              <a:r>
                <a:rPr lang="pt-BR" sz="1400" b="1" kern="100" dirty="0">
                  <a:solidFill>
                    <a:srgbClr val="000000"/>
                  </a:solidFill>
                  <a:effectLst/>
                  <a:latin typeface="Calibri" panose="020F0502020204030204" pitchFamily="34" charset="0"/>
                  <a:ea typeface="Calibri" panose="020F0502020204030204" pitchFamily="34" charset="0"/>
                </a:rPr>
                <a:t>1.</a:t>
              </a:r>
              <a:r>
                <a:rPr lang="pt-BR" sz="1400" b="1" kern="100" spc="-15" dirty="0">
                  <a:solidFill>
                    <a:srgbClr val="000000"/>
                  </a:solidFill>
                  <a:effectLst/>
                  <a:latin typeface="Calibri" panose="020F0502020204030204" pitchFamily="34" charset="0"/>
                  <a:ea typeface="Calibri" panose="020F0502020204030204" pitchFamily="34" charset="0"/>
                </a:rPr>
                <a:t> </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1042">
              <a:extLst>
                <a:ext uri="{FF2B5EF4-FFF2-40B4-BE49-F238E27FC236}">
                  <a16:creationId xmlns:a16="http://schemas.microsoft.com/office/drawing/2014/main" id="{117C82D4-2D91-F50F-7D72-480715E798E9}"/>
                </a:ext>
              </a:extLst>
            </p:cNvPr>
            <p:cNvSpPr/>
            <p:nvPr/>
          </p:nvSpPr>
          <p:spPr>
            <a:xfrm>
              <a:off x="732802" y="4090305"/>
              <a:ext cx="718869" cy="10573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kern="100" dirty="0">
                  <a:solidFill>
                    <a:srgbClr val="000000"/>
                  </a:solidFill>
                  <a:effectLst/>
                  <a:latin typeface="Calibri" panose="020F0502020204030204" pitchFamily="34" charset="0"/>
                  <a:ea typeface="Calibri" panose="020F0502020204030204" pitchFamily="34" charset="0"/>
                </a:rPr>
                <a:t>Web</a:t>
              </a:r>
              <a:r>
                <a:rPr lang="pt-BR" sz="1400" kern="100" spc="-5" dirty="0">
                  <a:solidFill>
                    <a:srgbClr val="000000"/>
                  </a:solidFill>
                  <a:effectLst/>
                  <a:latin typeface="Calibri" panose="020F0502020204030204" pitchFamily="34" charset="0"/>
                  <a:ea typeface="Calibri" panose="020F0502020204030204" pitchFamily="34" charset="0"/>
                </a:rPr>
                <a:t> </a:t>
              </a:r>
              <a:r>
                <a:rPr lang="pt-BR" sz="1400" kern="100" dirty="0">
                  <a:solidFill>
                    <a:srgbClr val="000000"/>
                  </a:solidFill>
                  <a:effectLst/>
                  <a:latin typeface="Calibri" panose="020F0502020204030204" pitchFamily="34" charset="0"/>
                  <a:ea typeface="Calibri" panose="020F0502020204030204" pitchFamily="34" charset="0"/>
                </a:rPr>
                <a:t>2.0.</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1043">
              <a:extLst>
                <a:ext uri="{FF2B5EF4-FFF2-40B4-BE49-F238E27FC236}">
                  <a16:creationId xmlns:a16="http://schemas.microsoft.com/office/drawing/2014/main" id="{D6F15406-373D-1629-0C49-BC898C91A5BA}"/>
                </a:ext>
              </a:extLst>
            </p:cNvPr>
            <p:cNvSpPr/>
            <p:nvPr/>
          </p:nvSpPr>
          <p:spPr>
            <a:xfrm>
              <a:off x="292349" y="4252980"/>
              <a:ext cx="495308" cy="1401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i="1" kern="100" dirty="0">
                  <a:solidFill>
                    <a:srgbClr val="000000"/>
                  </a:solidFill>
                  <a:effectLst/>
                  <a:latin typeface="Calibri" panose="020F0502020204030204" pitchFamily="34" charset="0"/>
                  <a:ea typeface="Calibri" panose="020F0502020204030204" pitchFamily="34" charset="0"/>
                </a:rPr>
                <a:t>Fonte:</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1044">
              <a:extLst>
                <a:ext uri="{FF2B5EF4-FFF2-40B4-BE49-F238E27FC236}">
                  <a16:creationId xmlns:a16="http://schemas.microsoft.com/office/drawing/2014/main" id="{12CFF615-1E82-A329-2C2C-EE854B140761}"/>
                </a:ext>
              </a:extLst>
            </p:cNvPr>
            <p:cNvSpPr/>
            <p:nvPr/>
          </p:nvSpPr>
          <p:spPr>
            <a:xfrm>
              <a:off x="515928" y="4254581"/>
              <a:ext cx="935739" cy="1385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O’Reilly</a:t>
              </a: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(2005).</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1046">
              <a:extLst>
                <a:ext uri="{FF2B5EF4-FFF2-40B4-BE49-F238E27FC236}">
                  <a16:creationId xmlns:a16="http://schemas.microsoft.com/office/drawing/2014/main" id="{1DE2E60E-45B7-E8FB-57C4-154B82024FF5}"/>
                </a:ext>
              </a:extLst>
            </p:cNvPr>
            <p:cNvPicPr/>
            <p:nvPr/>
          </p:nvPicPr>
          <p:blipFill>
            <a:blip r:embed="rId2"/>
            <a:stretch>
              <a:fillRect/>
            </a:stretch>
          </p:blipFill>
          <p:spPr>
            <a:xfrm>
              <a:off x="304054" y="147610"/>
              <a:ext cx="3294592" cy="3839542"/>
            </a:xfrm>
            <a:prstGeom prst="rect">
              <a:avLst/>
            </a:prstGeom>
          </p:spPr>
        </p:pic>
      </p:grpSp>
    </p:spTree>
    <p:extLst>
      <p:ext uri="{BB962C8B-B14F-4D97-AF65-F5344CB8AC3E}">
        <p14:creationId xmlns:p14="http://schemas.microsoft.com/office/powerpoint/2010/main" val="102234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4998720" cy="4023360"/>
          </a:xfrm>
        </p:spPr>
        <p:txBody>
          <a:bodyPr>
            <a:normAutofit/>
          </a:bodyPr>
          <a:lstStyle/>
          <a:p>
            <a:r>
              <a:rPr lang="pt-BR" sz="2400" dirty="0"/>
              <a:t>Com a Web 2.0, podemos fazer o consumo de </a:t>
            </a:r>
            <a:r>
              <a:rPr lang="pt-BR" sz="2400" dirty="0" err="1"/>
              <a:t>API`s</a:t>
            </a:r>
            <a:r>
              <a:rPr lang="pt-BR" sz="2400" dirty="0"/>
              <a:t> (</a:t>
            </a:r>
            <a:r>
              <a:rPr lang="pt-BR" sz="2400" i="1" dirty="0" err="1"/>
              <a:t>Application</a:t>
            </a:r>
            <a:r>
              <a:rPr lang="pt-BR" sz="2400" i="1" dirty="0"/>
              <a:t> </a:t>
            </a:r>
            <a:r>
              <a:rPr lang="pt-BR" sz="2400" i="1" dirty="0" err="1"/>
              <a:t>Programming</a:t>
            </a:r>
            <a:r>
              <a:rPr lang="pt-BR" sz="2400" i="1" dirty="0"/>
              <a:t> Interface</a:t>
            </a:r>
            <a:r>
              <a:rPr lang="pt-BR" sz="2400" dirty="0"/>
              <a:t>), que é uma interface de criação de programação de aplicativos, onde utiliza </a:t>
            </a:r>
            <a:r>
              <a:rPr lang="pt-BR" sz="2400" i="1" dirty="0"/>
              <a:t>plug-ins</a:t>
            </a:r>
            <a:r>
              <a:rPr lang="pt-BR" sz="2400" dirty="0"/>
              <a:t> nas funcionalidades de sites ou aplicações.</a:t>
            </a:r>
            <a:endParaRPr lang="pt-BR" sz="2400" i="1" dirty="0"/>
          </a:p>
        </p:txBody>
      </p:sp>
      <p:grpSp>
        <p:nvGrpSpPr>
          <p:cNvPr id="4" name="Group 17780">
            <a:extLst>
              <a:ext uri="{FF2B5EF4-FFF2-40B4-BE49-F238E27FC236}">
                <a16:creationId xmlns:a16="http://schemas.microsoft.com/office/drawing/2014/main" id="{AB1CD4CA-B152-0E61-7989-F2E124B48341}"/>
              </a:ext>
            </a:extLst>
          </p:cNvPr>
          <p:cNvGrpSpPr/>
          <p:nvPr/>
        </p:nvGrpSpPr>
        <p:grpSpPr>
          <a:xfrm>
            <a:off x="6581834" y="209640"/>
            <a:ext cx="5149752" cy="6029552"/>
            <a:chOff x="292349" y="147610"/>
            <a:chExt cx="3306297" cy="4245483"/>
          </a:xfrm>
        </p:grpSpPr>
        <p:sp>
          <p:nvSpPr>
            <p:cNvPr id="6" name="Rectangle 1041">
              <a:extLst>
                <a:ext uri="{FF2B5EF4-FFF2-40B4-BE49-F238E27FC236}">
                  <a16:creationId xmlns:a16="http://schemas.microsoft.com/office/drawing/2014/main" id="{F2DF9671-EF8F-A6BE-029B-446302612439}"/>
                </a:ext>
              </a:extLst>
            </p:cNvPr>
            <p:cNvSpPr/>
            <p:nvPr/>
          </p:nvSpPr>
          <p:spPr>
            <a:xfrm>
              <a:off x="292349" y="4086547"/>
              <a:ext cx="66653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b="1" kern="100" dirty="0">
                  <a:solidFill>
                    <a:srgbClr val="000000"/>
                  </a:solidFill>
                  <a:effectLst/>
                  <a:latin typeface="Calibri" panose="020F0502020204030204" pitchFamily="34" charset="0"/>
                  <a:ea typeface="Calibri" panose="020F0502020204030204" pitchFamily="34" charset="0"/>
                </a:rPr>
                <a:t>Figura</a:t>
              </a:r>
              <a:r>
                <a:rPr lang="pt-BR" sz="1400" b="1" kern="100" spc="-15" dirty="0">
                  <a:solidFill>
                    <a:srgbClr val="000000"/>
                  </a:solidFill>
                  <a:effectLst/>
                  <a:latin typeface="Calibri" panose="020F0502020204030204" pitchFamily="34" charset="0"/>
                  <a:ea typeface="Calibri" panose="020F0502020204030204" pitchFamily="34" charset="0"/>
                </a:rPr>
                <a:t> </a:t>
              </a:r>
              <a:r>
                <a:rPr lang="pt-BR" sz="1400" b="1" kern="100" dirty="0">
                  <a:solidFill>
                    <a:srgbClr val="000000"/>
                  </a:solidFill>
                  <a:effectLst/>
                  <a:latin typeface="Calibri" panose="020F0502020204030204" pitchFamily="34" charset="0"/>
                  <a:ea typeface="Calibri" panose="020F0502020204030204" pitchFamily="34" charset="0"/>
                </a:rPr>
                <a:t>1.</a:t>
              </a:r>
              <a:r>
                <a:rPr lang="pt-BR" sz="1400" b="1" kern="100" spc="-15" dirty="0">
                  <a:solidFill>
                    <a:srgbClr val="000000"/>
                  </a:solidFill>
                  <a:effectLst/>
                  <a:latin typeface="Calibri" panose="020F0502020204030204" pitchFamily="34" charset="0"/>
                  <a:ea typeface="Calibri" panose="020F0502020204030204" pitchFamily="34" charset="0"/>
                </a:rPr>
                <a:t> </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1042">
              <a:extLst>
                <a:ext uri="{FF2B5EF4-FFF2-40B4-BE49-F238E27FC236}">
                  <a16:creationId xmlns:a16="http://schemas.microsoft.com/office/drawing/2014/main" id="{117C82D4-2D91-F50F-7D72-480715E798E9}"/>
                </a:ext>
              </a:extLst>
            </p:cNvPr>
            <p:cNvSpPr/>
            <p:nvPr/>
          </p:nvSpPr>
          <p:spPr>
            <a:xfrm>
              <a:off x="732802" y="4090305"/>
              <a:ext cx="718869" cy="10573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kern="100" dirty="0">
                  <a:solidFill>
                    <a:srgbClr val="000000"/>
                  </a:solidFill>
                  <a:effectLst/>
                  <a:latin typeface="Calibri" panose="020F0502020204030204" pitchFamily="34" charset="0"/>
                  <a:ea typeface="Calibri" panose="020F0502020204030204" pitchFamily="34" charset="0"/>
                </a:rPr>
                <a:t>Web</a:t>
              </a:r>
              <a:r>
                <a:rPr lang="pt-BR" sz="1400" kern="100" spc="-5" dirty="0">
                  <a:solidFill>
                    <a:srgbClr val="000000"/>
                  </a:solidFill>
                  <a:effectLst/>
                  <a:latin typeface="Calibri" panose="020F0502020204030204" pitchFamily="34" charset="0"/>
                  <a:ea typeface="Calibri" panose="020F0502020204030204" pitchFamily="34" charset="0"/>
                </a:rPr>
                <a:t> </a:t>
              </a:r>
              <a:r>
                <a:rPr lang="pt-BR" sz="1400" kern="100" dirty="0">
                  <a:solidFill>
                    <a:srgbClr val="000000"/>
                  </a:solidFill>
                  <a:effectLst/>
                  <a:latin typeface="Calibri" panose="020F0502020204030204" pitchFamily="34" charset="0"/>
                  <a:ea typeface="Calibri" panose="020F0502020204030204" pitchFamily="34" charset="0"/>
                </a:rPr>
                <a:t>2.0.</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1043">
              <a:extLst>
                <a:ext uri="{FF2B5EF4-FFF2-40B4-BE49-F238E27FC236}">
                  <a16:creationId xmlns:a16="http://schemas.microsoft.com/office/drawing/2014/main" id="{D6F15406-373D-1629-0C49-BC898C91A5BA}"/>
                </a:ext>
              </a:extLst>
            </p:cNvPr>
            <p:cNvSpPr/>
            <p:nvPr/>
          </p:nvSpPr>
          <p:spPr>
            <a:xfrm>
              <a:off x="292349" y="4252980"/>
              <a:ext cx="495308" cy="1401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i="1" kern="100" dirty="0">
                  <a:solidFill>
                    <a:srgbClr val="000000"/>
                  </a:solidFill>
                  <a:effectLst/>
                  <a:latin typeface="Calibri" panose="020F0502020204030204" pitchFamily="34" charset="0"/>
                  <a:ea typeface="Calibri" panose="020F0502020204030204" pitchFamily="34" charset="0"/>
                </a:rPr>
                <a:t>Fonte:</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1044">
              <a:extLst>
                <a:ext uri="{FF2B5EF4-FFF2-40B4-BE49-F238E27FC236}">
                  <a16:creationId xmlns:a16="http://schemas.microsoft.com/office/drawing/2014/main" id="{12CFF615-1E82-A329-2C2C-EE854B140761}"/>
                </a:ext>
              </a:extLst>
            </p:cNvPr>
            <p:cNvSpPr/>
            <p:nvPr/>
          </p:nvSpPr>
          <p:spPr>
            <a:xfrm>
              <a:off x="515928" y="4254581"/>
              <a:ext cx="935739" cy="1385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O’Reilly</a:t>
              </a: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(2005).</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1046">
              <a:extLst>
                <a:ext uri="{FF2B5EF4-FFF2-40B4-BE49-F238E27FC236}">
                  <a16:creationId xmlns:a16="http://schemas.microsoft.com/office/drawing/2014/main" id="{1DE2E60E-45B7-E8FB-57C4-154B82024FF5}"/>
                </a:ext>
              </a:extLst>
            </p:cNvPr>
            <p:cNvPicPr/>
            <p:nvPr/>
          </p:nvPicPr>
          <p:blipFill>
            <a:blip r:embed="rId2"/>
            <a:stretch>
              <a:fillRect/>
            </a:stretch>
          </p:blipFill>
          <p:spPr>
            <a:xfrm>
              <a:off x="304054" y="147610"/>
              <a:ext cx="3294592" cy="3839542"/>
            </a:xfrm>
            <a:prstGeom prst="rect">
              <a:avLst/>
            </a:prstGeom>
          </p:spPr>
        </p:pic>
      </p:grpSp>
    </p:spTree>
    <p:extLst>
      <p:ext uri="{BB962C8B-B14F-4D97-AF65-F5344CB8AC3E}">
        <p14:creationId xmlns:p14="http://schemas.microsoft.com/office/powerpoint/2010/main" val="364833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partir de 1990, passou a ser conhecido o conceito de World </a:t>
            </a:r>
            <a:r>
              <a:rPr lang="pt-BR" sz="2400" dirty="0" err="1"/>
              <a:t>Wide</a:t>
            </a:r>
            <a:r>
              <a:rPr lang="pt-BR" sz="2400" dirty="0"/>
              <a:t> Web, onde as informações passaram a ter mais velocidade, alcance e disponibilidade.</a:t>
            </a:r>
          </a:p>
          <a:p>
            <a:r>
              <a:rPr lang="pt-BR" sz="2400" dirty="0"/>
              <a:t>As informações não estavam disponíveis para os usuários em suas casas, então era necessário se deslocar para um outro lugar para conseguir alguma coisa. Era muito comum passar horas em bibliotecas, alugar livros ou pegar livros emprestados da escola.</a:t>
            </a:r>
          </a:p>
          <a:p>
            <a:r>
              <a:rPr lang="pt-BR" sz="2400" dirty="0"/>
              <a:t>Devido a grande demanda e informações que são compartilhadas, muitas conceitos mudaram com o passar dos anos, e nos beneficiamos disso hoje. Por exemplo, na idade média a expectativa de vida era de 32 anos; em nossos dias, a expectativa é de 72 anos. Será que a ciência evoluiu?</a:t>
            </a:r>
          </a:p>
        </p:txBody>
      </p:sp>
    </p:spTree>
    <p:extLst>
      <p:ext uri="{BB962C8B-B14F-4D97-AF65-F5344CB8AC3E}">
        <p14:creationId xmlns:p14="http://schemas.microsoft.com/office/powerpoint/2010/main" val="172714682"/>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95</TotalTime>
  <Words>874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Calibri</vt:lpstr>
      <vt:lpstr>Calibri Light</vt:lpstr>
      <vt:lpstr>Times New Roman</vt:lpstr>
      <vt:lpstr>Retrospectiva</vt:lpstr>
      <vt:lpstr>Web 2.0 e mídia social</vt:lpstr>
      <vt:lpstr>INTRODUÇÃO</vt:lpstr>
      <vt:lpstr>Visão geral</vt:lpstr>
      <vt:lpstr>Histórico sobre a rede de computadores</vt:lpstr>
      <vt:lpstr>Histórico sobre a rede de computadores</vt:lpstr>
      <vt:lpstr>Conceito de WEB</vt:lpstr>
      <vt:lpstr>Conceito de WEB</vt:lpstr>
      <vt:lpstr>Conceito de WEB</vt:lpstr>
      <vt:lpstr>Histórico de WEB</vt:lpstr>
      <vt:lpstr>Histórico de WEB</vt:lpstr>
      <vt:lpstr>Histórico de WEB</vt:lpstr>
      <vt:lpstr>Histórico de WEB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 e mídia social</dc:title>
  <dc:creator>Lucas Amaro</dc:creator>
  <cp:lastModifiedBy>Lucas Amaro</cp:lastModifiedBy>
  <cp:revision>2</cp:revision>
  <dcterms:created xsi:type="dcterms:W3CDTF">2024-04-23T02:50:33Z</dcterms:created>
  <dcterms:modified xsi:type="dcterms:W3CDTF">2024-04-23T15:42:26Z</dcterms:modified>
</cp:coreProperties>
</file>