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3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62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69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87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7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1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66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B1BD3-AB39-4254-F49C-D05A3BF09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WebApps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6FC0C-2B1D-5716-304B-4CDC3E8E2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Descrever aplicativos webapps.</a:t>
            </a:r>
          </a:p>
          <a:p>
            <a:r>
              <a:rPr lang="pt-BR" dirty="0"/>
              <a:t>Identificar as tecnologias para o desenvolvimento de webapps.</a:t>
            </a:r>
          </a:p>
          <a:p>
            <a:r>
              <a:rPr lang="pt-BR" dirty="0"/>
              <a:t>Ilustrar o desenvolvimento de uma webapps.</a:t>
            </a:r>
          </a:p>
        </p:txBody>
      </p:sp>
    </p:spTree>
    <p:extLst>
      <p:ext uri="{BB962C8B-B14F-4D97-AF65-F5344CB8AC3E}">
        <p14:creationId xmlns:p14="http://schemas.microsoft.com/office/powerpoint/2010/main" val="31352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para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dirty="0"/>
              <a:t>NOTIFICAÇÃO DE </a:t>
            </a:r>
            <a:r>
              <a:rPr lang="pt-BR" sz="2400" i="1" dirty="0"/>
              <a:t>PUSH</a:t>
            </a:r>
            <a:r>
              <a:rPr lang="pt-BR" sz="2400" dirty="0"/>
              <a:t> (</a:t>
            </a:r>
            <a:r>
              <a:rPr lang="pt-BR" sz="2400" i="1" dirty="0"/>
              <a:t>PUSH NOTIFICATION</a:t>
            </a:r>
            <a:r>
              <a:rPr lang="pt-BR" sz="24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É uma espécie de </a:t>
            </a:r>
            <a:r>
              <a:rPr lang="pt-BR" sz="2400" i="1" dirty="0"/>
              <a:t>pop-up </a:t>
            </a:r>
            <a:r>
              <a:rPr lang="pt-BR" sz="2400" dirty="0"/>
              <a:t>para dispositivos móveis, e esta notificação é exibida sem a interferência ou desejo do usuário.</a:t>
            </a:r>
          </a:p>
          <a:p>
            <a:pPr marL="0" indent="0">
              <a:buNone/>
            </a:pPr>
            <a:r>
              <a:rPr lang="pt-BR" sz="2400" dirty="0"/>
              <a:t>Nos sistemas Android, essas notificações estão presentes na tela de bloqueio, e direciona para o aplicativo que gerou determinada notificação.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584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para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i="1" dirty="0"/>
              <a:t>SERVICE WORKER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É um </a:t>
            </a:r>
            <a:r>
              <a:rPr lang="pt-BR" sz="2400" i="1" dirty="0"/>
              <a:t>script</a:t>
            </a:r>
            <a:r>
              <a:rPr lang="pt-BR" sz="2400" dirty="0"/>
              <a:t> que é executado separado de seu </a:t>
            </a:r>
            <a:r>
              <a:rPr lang="pt-BR" sz="2400" i="1" dirty="0"/>
              <a:t>site</a:t>
            </a:r>
            <a:r>
              <a:rPr lang="pt-BR" sz="2400" dirty="0"/>
              <a:t>, mas que agrega funções importantes a ele.</a:t>
            </a:r>
          </a:p>
          <a:p>
            <a:pPr marL="0" indent="0">
              <a:buNone/>
            </a:pPr>
            <a:r>
              <a:rPr lang="pt-BR" sz="2400" dirty="0"/>
              <a:t>Uma das principais funções é interceptar requisições para caso a queda de transmissão (fora do ar), o </a:t>
            </a:r>
            <a:r>
              <a:rPr lang="pt-BR" sz="2400" i="1" dirty="0"/>
              <a:t>Service Worker</a:t>
            </a:r>
            <a:r>
              <a:rPr lang="pt-BR" sz="2400" dirty="0"/>
              <a:t> dá a impressão de que o site está operando normalmente.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0886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Precisamos lembrar que todo o PWA é um </a:t>
            </a:r>
            <a:r>
              <a:rPr lang="pt-BR" sz="2400" i="1" dirty="0"/>
              <a:t>site</a:t>
            </a:r>
            <a:r>
              <a:rPr lang="pt-BR" sz="2400" dirty="0"/>
              <a:t>, e este site precisa estar no protocolo HTTPS e com layout responsivo.</a:t>
            </a:r>
          </a:p>
          <a:p>
            <a:pPr marL="0" indent="0">
              <a:buNone/>
            </a:pPr>
            <a:r>
              <a:rPr lang="pt-BR" sz="2400" dirty="0"/>
              <a:t>Todo projeto de </a:t>
            </a:r>
            <a:r>
              <a:rPr lang="pt-BR" sz="2400" i="1" dirty="0"/>
              <a:t>site </a:t>
            </a:r>
            <a:r>
              <a:rPr lang="pt-BR" sz="2400" dirty="0"/>
              <a:t> que se torna um PWA precisa de um arquivo chamado </a:t>
            </a:r>
            <a:r>
              <a:rPr lang="pt-BR" sz="2400" i="1" dirty="0" err="1"/>
              <a:t>manifest.json</a:t>
            </a:r>
            <a:r>
              <a:rPr lang="pt-BR" sz="2400" dirty="0"/>
              <a:t>. O objetivo é instalar uma aplicação </a:t>
            </a:r>
            <a:r>
              <a:rPr lang="pt-BR" sz="2400" i="1" dirty="0"/>
              <a:t>web </a:t>
            </a:r>
            <a:r>
              <a:rPr lang="pt-BR" sz="2400" dirty="0"/>
              <a:t>em algo instalável.</a:t>
            </a:r>
          </a:p>
          <a:p>
            <a:pPr marL="0" indent="0">
              <a:buNone/>
            </a:pPr>
            <a:r>
              <a:rPr lang="pt-BR" sz="2400" dirty="0"/>
              <a:t>Neste arquivo há informações básicas para o aplicativo: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Cores de Background;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Tela a ser exibida no carregamento;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 logo do aplicativo;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Entre outras configurações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19330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Existem algumas ferramentas gratuitas que podem auxiliar os desenvolvedores no processo de criação do arquivo </a:t>
            </a:r>
            <a:r>
              <a:rPr lang="pt-BR" sz="2400" i="1" dirty="0" err="1"/>
              <a:t>manifest.json</a:t>
            </a:r>
            <a:r>
              <a:rPr lang="pt-BR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i="1" dirty="0"/>
              <a:t> </a:t>
            </a:r>
            <a:r>
              <a:rPr lang="pt-BR" sz="2400" i="1" dirty="0" err="1"/>
              <a:t>WebApp</a:t>
            </a:r>
            <a:r>
              <a:rPr lang="pt-BR" sz="2400" i="1" dirty="0"/>
              <a:t> </a:t>
            </a:r>
            <a:r>
              <a:rPr lang="pt-BR" sz="2400" i="1" dirty="0" err="1"/>
              <a:t>Manifest</a:t>
            </a:r>
            <a:r>
              <a:rPr lang="pt-BR" sz="2400" i="1" dirty="0"/>
              <a:t> </a:t>
            </a:r>
            <a:r>
              <a:rPr lang="pt-BR" sz="2400" i="1" dirty="0" err="1"/>
              <a:t>Generator</a:t>
            </a:r>
            <a:r>
              <a:rPr lang="pt-BR" sz="2400" i="1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i="1" dirty="0"/>
              <a:t> </a:t>
            </a:r>
            <a:r>
              <a:rPr lang="pt-BR" sz="2400" dirty="0"/>
              <a:t>PWA</a:t>
            </a:r>
            <a:r>
              <a:rPr lang="pt-BR" sz="2400" i="1" dirty="0"/>
              <a:t> </a:t>
            </a:r>
            <a:r>
              <a:rPr lang="pt-BR" sz="2400" i="1" dirty="0" err="1"/>
              <a:t>Builder</a:t>
            </a:r>
            <a:r>
              <a:rPr lang="pt-BR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89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19CA389-5080-16B2-656B-20EA7619B72E}"/>
              </a:ext>
            </a:extLst>
          </p:cNvPr>
          <p:cNvSpPr/>
          <p:nvPr/>
        </p:nvSpPr>
        <p:spPr>
          <a:xfrm>
            <a:off x="6126480" y="2091421"/>
            <a:ext cx="5075377" cy="3769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3684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No exemplo, temos um arquivo </a:t>
            </a:r>
            <a:r>
              <a:rPr lang="pt-BR" sz="2400" i="1" dirty="0" err="1"/>
              <a:t>manifest.json</a:t>
            </a:r>
            <a:r>
              <a:rPr lang="pt-BR" sz="2400" dirty="0"/>
              <a:t> criado para uma aplicação especifica.</a:t>
            </a:r>
          </a:p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i="1" dirty="0" err="1"/>
              <a:t>manifest.json</a:t>
            </a:r>
            <a:r>
              <a:rPr lang="pt-BR" sz="2400" dirty="0"/>
              <a:t> é configurado para exibir uma tela de apresentação (</a:t>
            </a:r>
            <a:r>
              <a:rPr lang="pt-BR" sz="2400" i="1" dirty="0" err="1"/>
              <a:t>splash</a:t>
            </a:r>
            <a:r>
              <a:rPr lang="pt-BR" sz="2400" i="1" dirty="0"/>
              <a:t> </a:t>
            </a:r>
            <a:r>
              <a:rPr lang="pt-BR" sz="2400" i="1" dirty="0" err="1"/>
              <a:t>screen</a:t>
            </a:r>
            <a:r>
              <a:rPr lang="pt-BR" sz="2400" dirty="0"/>
              <a:t>) no momento que a aplicação é carregada.</a:t>
            </a:r>
          </a:p>
          <a:p>
            <a:pPr marL="0" indent="0">
              <a:buNone/>
            </a:pPr>
            <a:endParaRPr lang="pt-BR" sz="2400" i="1" dirty="0"/>
          </a:p>
          <a:p>
            <a:pPr marL="0" indent="0">
              <a:buNone/>
            </a:pPr>
            <a:endParaRPr lang="pt-BR" sz="2400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3187E2-E57B-FA5E-D19C-03F3B22BE529}"/>
              </a:ext>
            </a:extLst>
          </p:cNvPr>
          <p:cNvSpPr txBox="1"/>
          <p:nvPr/>
        </p:nvSpPr>
        <p:spPr>
          <a:xfrm>
            <a:off x="6080303" y="2099669"/>
            <a:ext cx="5075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1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2		“</a:t>
            </a:r>
            <a:r>
              <a:rPr lang="pt-BR" sz="1600" dirty="0" err="1">
                <a:latin typeface="Consolas" panose="020B0609020204030204" pitchFamily="49" charset="0"/>
              </a:rPr>
              <a:t>name</a:t>
            </a:r>
            <a:r>
              <a:rPr lang="pt-BR" sz="1600" dirty="0">
                <a:latin typeface="Consolas" panose="020B0609020204030204" pitchFamily="49" charset="0"/>
              </a:rPr>
              <a:t>”: “</a:t>
            </a:r>
            <a:r>
              <a:rPr lang="pt-BR" sz="1600" dirty="0" err="1">
                <a:latin typeface="Consolas" panose="020B0609020204030204" pitchFamily="49" charset="0"/>
              </a:rPr>
              <a:t>AgilePoker</a:t>
            </a:r>
            <a:r>
              <a:rPr lang="pt-BR" sz="1600" dirty="0">
                <a:latin typeface="Consolas" panose="020B0609020204030204" pitchFamily="49" charset="0"/>
              </a:rPr>
              <a:t>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3  		“</a:t>
            </a:r>
            <a:r>
              <a:rPr lang="pt-BR" sz="1600" dirty="0" err="1">
                <a:latin typeface="Consolas" panose="020B0609020204030204" pitchFamily="49" charset="0"/>
              </a:rPr>
              <a:t>short_name</a:t>
            </a:r>
            <a:r>
              <a:rPr lang="pt-BR" sz="1600" dirty="0">
                <a:latin typeface="Consolas" panose="020B0609020204030204" pitchFamily="49" charset="0"/>
              </a:rPr>
              <a:t>”: “</a:t>
            </a:r>
            <a:r>
              <a:rPr lang="pt-BR" sz="1600" dirty="0" err="1">
                <a:latin typeface="Consolas" panose="020B0609020204030204" pitchFamily="49" charset="0"/>
              </a:rPr>
              <a:t>AgilePoker</a:t>
            </a:r>
            <a:r>
              <a:rPr lang="pt-BR" sz="1600" dirty="0">
                <a:latin typeface="Consolas" panose="020B0609020204030204" pitchFamily="49" charset="0"/>
              </a:rPr>
              <a:t>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4		“</a:t>
            </a:r>
            <a:r>
              <a:rPr lang="pt-BR" sz="1600" dirty="0" err="1">
                <a:latin typeface="Consolas" panose="020B0609020204030204" pitchFamily="49" charset="0"/>
              </a:rPr>
              <a:t>theme_color</a:t>
            </a:r>
            <a:r>
              <a:rPr lang="pt-BR" sz="1600" dirty="0">
                <a:latin typeface="Consolas" panose="020B0609020204030204" pitchFamily="49" charset="0"/>
              </a:rPr>
              <a:t>”: “#2a0044”,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5		“background-color”: “#2a0044”,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6		“display”: “</a:t>
            </a:r>
            <a:r>
              <a:rPr lang="pt-BR" sz="1600" dirty="0" err="1">
                <a:latin typeface="Consolas" panose="020B0609020204030204" pitchFamily="49" charset="0"/>
              </a:rPr>
              <a:t>standalone</a:t>
            </a:r>
            <a:r>
              <a:rPr lang="pt-BR" sz="1600" dirty="0">
                <a:latin typeface="Consolas" panose="020B0609020204030204" pitchFamily="49" charset="0"/>
              </a:rPr>
              <a:t>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7		“</a:t>
            </a:r>
            <a:r>
              <a:rPr lang="pt-BR" sz="1600" dirty="0" err="1">
                <a:latin typeface="Consolas" panose="020B0609020204030204" pitchFamily="49" charset="0"/>
              </a:rPr>
              <a:t>start_url</a:t>
            </a:r>
            <a:r>
              <a:rPr lang="pt-BR" sz="1600" dirty="0">
                <a:latin typeface="Consolas" panose="020B0609020204030204" pitchFamily="49" charset="0"/>
              </a:rPr>
              <a:t>”: “/”,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8		“</a:t>
            </a:r>
            <a:r>
              <a:rPr lang="pt-BR" sz="1600" dirty="0" err="1">
                <a:latin typeface="Consolas" panose="020B0609020204030204" pitchFamily="49" charset="0"/>
              </a:rPr>
              <a:t>icons</a:t>
            </a:r>
            <a:r>
              <a:rPr lang="pt-BR" sz="1600" dirty="0">
                <a:latin typeface="Consolas" panose="020B0609020204030204" pitchFamily="49" charset="0"/>
              </a:rPr>
              <a:t>”: [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9			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10				“</a:t>
            </a:r>
            <a:r>
              <a:rPr lang="pt-BR" sz="1600" dirty="0" err="1">
                <a:latin typeface="Consolas" panose="020B0609020204030204" pitchFamily="49" charset="0"/>
              </a:rPr>
              <a:t>src</a:t>
            </a:r>
            <a:r>
              <a:rPr lang="pt-BR" sz="1600" dirty="0">
                <a:latin typeface="Consolas" panose="020B0609020204030204" pitchFamily="49" charset="0"/>
              </a:rPr>
              <a:t>”: “</a:t>
            </a:r>
            <a:r>
              <a:rPr lang="pt-BR" sz="1600" dirty="0" err="1">
                <a:latin typeface="Consolas" panose="020B0609020204030204" pitchFamily="49" charset="0"/>
              </a:rPr>
              <a:t>images</a:t>
            </a:r>
            <a:r>
              <a:rPr lang="pt-BR" sz="1600" dirty="0">
                <a:latin typeface="Consolas" panose="020B0609020204030204" pitchFamily="49" charset="0"/>
              </a:rPr>
              <a:t>/icon-72x72”,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11				“</a:t>
            </a:r>
            <a:r>
              <a:rPr lang="pt-BR" sz="1600" dirty="0" err="1">
                <a:latin typeface="Consolas" panose="020B0609020204030204" pitchFamily="49" charset="0"/>
              </a:rPr>
              <a:t>sizes</a:t>
            </a:r>
            <a:r>
              <a:rPr lang="pt-BR" sz="1600" dirty="0">
                <a:latin typeface="Consolas" panose="020B0609020204030204" pitchFamily="49" charset="0"/>
              </a:rPr>
              <a:t>”: “72x72”,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12				“</a:t>
            </a:r>
            <a:r>
              <a:rPr lang="pt-BR" sz="1600" dirty="0" err="1">
                <a:latin typeface="Consolas" panose="020B0609020204030204" pitchFamily="49" charset="0"/>
              </a:rPr>
              <a:t>type</a:t>
            </a:r>
            <a:r>
              <a:rPr lang="pt-BR" sz="1600" dirty="0">
                <a:latin typeface="Consolas" panose="020B0609020204030204" pitchFamily="49" charset="0"/>
              </a:rPr>
              <a:t>”: “</a:t>
            </a:r>
            <a:r>
              <a:rPr lang="pt-BR" sz="1600" dirty="0" err="1">
                <a:latin typeface="Consolas" panose="020B0609020204030204" pitchFamily="49" charset="0"/>
              </a:rPr>
              <a:t>image</a:t>
            </a:r>
            <a:r>
              <a:rPr lang="pt-BR" sz="1600" dirty="0">
                <a:latin typeface="Consolas" panose="020B0609020204030204" pitchFamily="49" charset="0"/>
              </a:rPr>
              <a:t>/png”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13			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14	  	]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15	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DD104C-6172-F0AB-4DB6-B2AEBFC38290}"/>
              </a:ext>
            </a:extLst>
          </p:cNvPr>
          <p:cNvSpPr txBox="1"/>
          <p:nvPr/>
        </p:nvSpPr>
        <p:spPr>
          <a:xfrm>
            <a:off x="672860" y="56761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Em seguida você precisa de um </a:t>
            </a:r>
            <a:r>
              <a:rPr lang="pt-BR" sz="2400" i="1" dirty="0"/>
              <a:t>Service Worker</a:t>
            </a:r>
            <a:r>
              <a:rPr lang="pt-BR" sz="2400" dirty="0"/>
              <a:t>, que permitirá que o aplicativo seja acessado </a:t>
            </a:r>
            <a:r>
              <a:rPr lang="pt-BR" sz="2400" i="1" dirty="0"/>
              <a:t>off-line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Na criação de um </a:t>
            </a:r>
            <a:r>
              <a:rPr lang="pt-BR" sz="2400" i="1" dirty="0"/>
              <a:t>Service Worker</a:t>
            </a:r>
            <a:r>
              <a:rPr lang="pt-BR" sz="2400" dirty="0"/>
              <a:t>, algumas coisas precisam ser feitas: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Instalar o </a:t>
            </a:r>
            <a:r>
              <a:rPr lang="pt-BR" sz="2200" i="1" dirty="0"/>
              <a:t>Service Worker</a:t>
            </a:r>
            <a:r>
              <a:rPr lang="pt-BR" sz="2200" dirty="0"/>
              <a:t>;</a:t>
            </a:r>
            <a:endParaRPr lang="pt-BR" sz="22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i="1" dirty="0"/>
              <a:t> </a:t>
            </a:r>
            <a:r>
              <a:rPr lang="pt-BR" sz="2200" dirty="0"/>
              <a:t>Ativar o </a:t>
            </a:r>
            <a:r>
              <a:rPr lang="pt-BR" sz="2200" i="1" dirty="0"/>
              <a:t>Service Worker</a:t>
            </a:r>
            <a:r>
              <a:rPr lang="pt-BR" sz="22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Interceptar requisições;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Adicionar no arquivo </a:t>
            </a:r>
            <a:r>
              <a:rPr lang="pt-BR" sz="2200" i="1" dirty="0"/>
              <a:t>index.html</a:t>
            </a:r>
            <a:r>
              <a:rPr lang="pt-BR" sz="2200" dirty="0"/>
              <a:t>.</a:t>
            </a:r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119046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dirty="0"/>
              <a:t>INSTALAR O SERVICE WORKER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44535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Nesta etapa, todos os arquivos estáticos são arquivados no cache do aplicativo, para serem carregados quando o acesso de um aplicativo for </a:t>
            </a:r>
            <a:r>
              <a:rPr lang="pt-BR" sz="2400" i="1" dirty="0"/>
              <a:t>off-line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O cache é versionado na variável CACHE_NAME para que seja possível controlar a adição de novas funcionalidades ao </a:t>
            </a:r>
            <a:r>
              <a:rPr lang="pt-BR" sz="2400" i="1" dirty="0"/>
              <a:t>site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Veja o processo no exemplo ao lado.</a:t>
            </a:r>
            <a:endParaRPr lang="pt-BR" sz="2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88F411-70FB-EB66-8156-38FBC5EFEDDA}"/>
              </a:ext>
            </a:extLst>
          </p:cNvPr>
          <p:cNvSpPr txBox="1"/>
          <p:nvPr/>
        </p:nvSpPr>
        <p:spPr>
          <a:xfrm>
            <a:off x="5241815" y="1737360"/>
            <a:ext cx="6800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var 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CACHE_NAME </a:t>
            </a:r>
            <a:r>
              <a:rPr lang="pt-BR" sz="1600" dirty="0">
                <a:latin typeface="Consolas" panose="020B0609020204030204" pitchFamily="49" charset="0"/>
              </a:rPr>
              <a:t>= “static-v1”; 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	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  </a:t>
            </a:r>
            <a:r>
              <a:rPr lang="pt-BR" sz="1600" dirty="0">
                <a:latin typeface="Consolas" panose="020B0609020204030204" pitchFamily="49" charset="0"/>
              </a:rPr>
              <a:t>self.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addEventListener</a:t>
            </a:r>
            <a:r>
              <a:rPr lang="pt-BR" sz="1600" dirty="0">
                <a:latin typeface="Consolas" panose="020B0609020204030204" pitchFamily="49" charset="0"/>
              </a:rPr>
              <a:t>(‘install’,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pt-BR" sz="1600" dirty="0">
                <a:latin typeface="Consolas" panose="020B0609020204030204" pitchFamily="49" charset="0"/>
              </a:rPr>
              <a:t>(event)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		event.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waitUntil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latin typeface="Consolas" panose="020B0609020204030204" pitchFamily="49" charset="0"/>
              </a:rPr>
              <a:t>			caches.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open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CACHE_NAME</a:t>
            </a:r>
            <a:r>
              <a:rPr lang="pt-BR" sz="1600" dirty="0">
                <a:latin typeface="Consolas" panose="020B0609020204030204" pitchFamily="49" charset="0"/>
              </a:rPr>
              <a:t>).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then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pt-BR" sz="1600" dirty="0">
                <a:latin typeface="Consolas" panose="020B0609020204030204" pitchFamily="49" charset="0"/>
              </a:rPr>
              <a:t> (cache)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latin typeface="Consolas" panose="020B0609020204030204" pitchFamily="49" charset="0"/>
              </a:rPr>
              <a:t>				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cache.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addAll</a:t>
            </a:r>
            <a:r>
              <a:rPr lang="pt-BR" sz="1600" dirty="0">
                <a:latin typeface="Consolas" panose="020B0609020204030204" pitchFamily="49" charset="0"/>
              </a:rPr>
              <a:t>([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latin typeface="Consolas" panose="020B0609020204030204" pitchFamily="49" charset="0"/>
              </a:rPr>
              <a:t>					‘/’,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pt-BR" sz="1600" dirty="0">
                <a:latin typeface="Consolas" panose="020B0609020204030204" pitchFamily="49" charset="0"/>
              </a:rPr>
              <a:t>					‘/index.html’,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pt-BR" sz="1600" dirty="0">
                <a:latin typeface="Consolas" panose="020B0609020204030204" pitchFamily="49" charset="0"/>
              </a:rPr>
              <a:t>					‘/styles.css’,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</a:rPr>
              <a:t>					‘/app.js’,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pt-BR" sz="1600" dirty="0">
                <a:latin typeface="Consolas" panose="020B0609020204030204" pitchFamily="49" charset="0"/>
              </a:rPr>
              <a:t>					‘manifest.js’,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600" dirty="0">
                <a:latin typeface="Consolas" panose="020B0609020204030204" pitchFamily="49" charset="0"/>
              </a:rPr>
              <a:t>					‘/vendor.js’, 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pt-BR" sz="1600" dirty="0">
                <a:latin typeface="Consolas" panose="020B0609020204030204" pitchFamily="49" charset="0"/>
              </a:rPr>
              <a:t>				]);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  <a:r>
              <a:rPr lang="pt-BR" sz="1600" dirty="0">
                <a:latin typeface="Consolas" panose="020B0609020204030204" pitchFamily="49" charset="0"/>
              </a:rPr>
              <a:t>	  		})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 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16  </a:t>
            </a:r>
            <a:r>
              <a:rPr lang="pt-BR" sz="1600" dirty="0">
                <a:latin typeface="Consolas" panose="020B0609020204030204" pitchFamily="49" charset="0"/>
              </a:rPr>
              <a:t>});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lain" startAt="15"/>
            </a:pPr>
            <a:endParaRPr lang="pt-B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7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dirty="0"/>
              <a:t>ATIVAR O SERVICE WORKER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76" y="1896397"/>
            <a:ext cx="414453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Esta etapa é a continuação do arquivo que foi criado anteriormente.</a:t>
            </a:r>
          </a:p>
          <a:p>
            <a:pPr marL="0" indent="0">
              <a:buNone/>
            </a:pPr>
            <a:r>
              <a:rPr lang="pt-BR" sz="2400" dirty="0"/>
              <a:t>Conforme o nome, este trecho permite que o </a:t>
            </a:r>
            <a:r>
              <a:rPr lang="pt-BR" sz="2400" i="1" dirty="0"/>
              <a:t>Service Worker</a:t>
            </a:r>
            <a:r>
              <a:rPr lang="pt-BR" sz="2400" dirty="0"/>
              <a:t> seja ativado. Mesmo instalado o </a:t>
            </a:r>
            <a:r>
              <a:rPr lang="pt-BR" sz="2400" i="1" dirty="0"/>
              <a:t>Service Worker</a:t>
            </a:r>
            <a:r>
              <a:rPr lang="pt-BR" sz="2400" dirty="0"/>
              <a:t> pode não estar ativo, mas pode ser </a:t>
            </a:r>
            <a:r>
              <a:rPr lang="pt-BR" sz="2400" dirty="0" err="1"/>
              <a:t>ativade</a:t>
            </a:r>
            <a:r>
              <a:rPr lang="pt-BR" sz="2400" dirty="0"/>
              <a:t> a partir de um comando especifico for realizado.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F35EF-23B6-D274-A187-21B7A0DB837B}"/>
              </a:ext>
            </a:extLst>
          </p:cNvPr>
          <p:cNvSpPr txBox="1"/>
          <p:nvPr/>
        </p:nvSpPr>
        <p:spPr>
          <a:xfrm>
            <a:off x="4641011" y="1737360"/>
            <a:ext cx="7401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var 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CACHE_NAME </a:t>
            </a:r>
            <a:r>
              <a:rPr lang="pt-BR" sz="1600" dirty="0">
                <a:latin typeface="Consolas" panose="020B0609020204030204" pitchFamily="49" charset="0"/>
              </a:rPr>
              <a:t>= “static-v1”; 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	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  </a:t>
            </a:r>
            <a:r>
              <a:rPr lang="pt-BR" sz="1600" dirty="0">
                <a:latin typeface="Consolas" panose="020B0609020204030204" pitchFamily="49" charset="0"/>
              </a:rPr>
              <a:t>self.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addEventListener</a:t>
            </a:r>
            <a:r>
              <a:rPr lang="pt-BR" sz="1600" dirty="0">
                <a:latin typeface="Consolas" panose="020B0609020204030204" pitchFamily="49" charset="0"/>
              </a:rPr>
              <a:t>(‘activate’,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activator</a:t>
            </a:r>
            <a:r>
              <a:rPr lang="pt-BR" sz="1600" dirty="0">
                <a:latin typeface="Consolas" panose="020B0609020204030204" pitchFamily="49" charset="0"/>
              </a:rPr>
              <a:t>(event)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		event.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waitUntil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latin typeface="Consolas" panose="020B0609020204030204" pitchFamily="49" charset="0"/>
              </a:rPr>
              <a:t>			caches.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keys</a:t>
            </a:r>
            <a:r>
              <a:rPr lang="pt-BR" sz="1600" dirty="0">
                <a:latin typeface="Consolas" panose="020B0609020204030204" pitchFamily="49" charset="0"/>
              </a:rPr>
              <a:t>().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then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pt-BR" sz="1600" dirty="0">
                <a:latin typeface="Consolas" panose="020B0609020204030204" pitchFamily="49" charset="0"/>
              </a:rPr>
              <a:t> (keys)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latin typeface="Consolas" panose="020B0609020204030204" pitchFamily="49" charset="0"/>
              </a:rPr>
              <a:t>				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Promise</a:t>
            </a:r>
            <a:r>
              <a:rPr lang="pt-BR" sz="1600" dirty="0"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all</a:t>
            </a:r>
            <a:r>
              <a:rPr lang="pt-BR" sz="1600" dirty="0">
                <a:latin typeface="Consolas" panose="020B0609020204030204" pitchFamily="49" charset="0"/>
              </a:rPr>
              <a:t>(keys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latin typeface="Consolas" panose="020B0609020204030204" pitchFamily="49" charset="0"/>
              </a:rPr>
              <a:t>					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pt-BR" sz="1600" dirty="0">
                <a:latin typeface="Consolas" panose="020B0609020204030204" pitchFamily="49" charset="0"/>
              </a:rPr>
              <a:t>(key)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pt-BR" sz="1600" dirty="0">
                <a:latin typeface="Consolas" panose="020B0609020204030204" pitchFamily="49" charset="0"/>
              </a:rPr>
              <a:t>						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 </a:t>
            </a:r>
            <a:r>
              <a:rPr lang="pt-BR" sz="1600" dirty="0">
                <a:latin typeface="Consolas" panose="020B0609020204030204" pitchFamily="49" charset="0"/>
              </a:rPr>
              <a:t>key.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indexOf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CACHE_NAME</a:t>
            </a:r>
            <a:r>
              <a:rPr lang="pt-BR" sz="1600" dirty="0">
                <a:latin typeface="Consolas" panose="020B0609020204030204" pitchFamily="49" charset="0"/>
              </a:rPr>
              <a:t>) !== 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pt-BR" sz="1600" dirty="0">
                <a:latin typeface="Consolas" panose="020B0609020204030204" pitchFamily="49" charset="0"/>
              </a:rPr>
              <a:t>					})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</a:rPr>
              <a:t>					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map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pt-BR" sz="1600" dirty="0">
                <a:latin typeface="Consolas" panose="020B0609020204030204" pitchFamily="49" charset="0"/>
              </a:rPr>
              <a:t> (key)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pt-BR" sz="1600" dirty="0">
                <a:latin typeface="Consolas" panose="020B0609020204030204" pitchFamily="49" charset="0"/>
              </a:rPr>
              <a:t>						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caches.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latin typeface="Consolas" panose="020B0609020204030204" pitchFamily="49" charset="0"/>
              </a:rPr>
              <a:t>(key);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600" dirty="0">
                <a:latin typeface="Consolas" panose="020B0609020204030204" pitchFamily="49" charset="0"/>
              </a:rPr>
              <a:t>					}) 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pt-BR" sz="1600" dirty="0">
                <a:latin typeface="Consolas" panose="020B0609020204030204" pitchFamily="49" charset="0"/>
              </a:rPr>
              <a:t>				);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  <a:r>
              <a:rPr lang="pt-BR" sz="1600" dirty="0">
                <a:latin typeface="Consolas" panose="020B0609020204030204" pitchFamily="49" charset="0"/>
              </a:rPr>
              <a:t>	  		})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 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16  </a:t>
            </a:r>
            <a:r>
              <a:rPr lang="pt-BR" sz="1600" dirty="0">
                <a:latin typeface="Consolas" panose="020B0609020204030204" pitchFamily="49" charset="0"/>
              </a:rPr>
              <a:t>});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lain" startAt="15"/>
            </a:pPr>
            <a:endParaRPr lang="pt-B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5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dirty="0"/>
              <a:t>INTERCEPTAR REQUISIÇÕES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39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É necessário buscar informações no cache antes de fazer um </a:t>
            </a:r>
            <a:r>
              <a:rPr lang="pt-BR" sz="2400" i="1" dirty="0" err="1"/>
              <a:t>request</a:t>
            </a:r>
            <a:r>
              <a:rPr lang="pt-BR" sz="2400" dirty="0"/>
              <a:t>. </a:t>
            </a:r>
          </a:p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i="1" dirty="0" err="1"/>
              <a:t>request</a:t>
            </a:r>
            <a:r>
              <a:rPr lang="pt-BR" sz="2400" dirty="0"/>
              <a:t> só é feito quando não há informações em cache.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F35EF-23B6-D274-A187-21B7A0DB837B}"/>
              </a:ext>
            </a:extLst>
          </p:cNvPr>
          <p:cNvSpPr txBox="1"/>
          <p:nvPr/>
        </p:nvSpPr>
        <p:spPr>
          <a:xfrm>
            <a:off x="2015706" y="3908077"/>
            <a:ext cx="816058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	</a:t>
            </a:r>
            <a:r>
              <a:rPr lang="pt-BR" sz="1600" dirty="0">
                <a:latin typeface="Consolas" panose="020B0609020204030204" pitchFamily="49" charset="0"/>
              </a:rPr>
              <a:t>self.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addEventListener</a:t>
            </a:r>
            <a:r>
              <a:rPr lang="pt-BR" sz="1600" dirty="0">
                <a:latin typeface="Consolas" panose="020B0609020204030204" pitchFamily="49" charset="0"/>
              </a:rPr>
              <a:t>(‘fetch’,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pt-BR" sz="1600" dirty="0">
                <a:latin typeface="Consolas" panose="020B0609020204030204" pitchFamily="49" charset="0"/>
              </a:rPr>
              <a:t>(event)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		</a:t>
            </a:r>
            <a:r>
              <a:rPr lang="pt-BR" sz="1600" dirty="0">
                <a:latin typeface="Consolas" panose="020B0609020204030204" pitchFamily="49" charset="0"/>
              </a:rPr>
              <a:t>event.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respondWith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			</a:t>
            </a:r>
            <a:r>
              <a:rPr lang="pt-BR" sz="1600" dirty="0">
                <a:latin typeface="Consolas" panose="020B0609020204030204" pitchFamily="49" charset="0"/>
              </a:rPr>
              <a:t> caches.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match</a:t>
            </a:r>
            <a:r>
              <a:rPr lang="pt-BR" sz="1600" dirty="0">
                <a:latin typeface="Consolas" panose="020B0609020204030204" pitchFamily="49" charset="0"/>
              </a:rPr>
              <a:t>(event.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request</a:t>
            </a:r>
            <a:r>
              <a:rPr lang="pt-BR" sz="1600" dirty="0">
                <a:latin typeface="Consolas" panose="020B0609020204030204" pitchFamily="49" charset="0"/>
              </a:rPr>
              <a:t>).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then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pt-BR" sz="1600" dirty="0">
                <a:latin typeface="Consolas" panose="020B0609020204030204" pitchFamily="49" charset="0"/>
              </a:rPr>
              <a:t> (cacheResponse){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				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cacheResponse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||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 fetch(</a:t>
            </a:r>
            <a:r>
              <a:rPr lang="pt-BR" sz="1600" dirty="0">
                <a:latin typeface="Consolas" panose="020B0609020204030204" pitchFamily="49" charset="0"/>
              </a:rPr>
              <a:t>event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request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latin typeface="Consolas" panose="020B0609020204030204" pitchFamily="49" charset="0"/>
              </a:rPr>
              <a:t>			 })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latin typeface="Consolas" panose="020B0609020204030204" pitchFamily="49" charset="0"/>
              </a:rPr>
              <a:t>		);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latin typeface="Consolas" panose="020B0609020204030204" pitchFamily="49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86895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dirty="0"/>
              <a:t>ADICIONAR NO ARQUIVO </a:t>
            </a:r>
            <a:r>
              <a:rPr lang="pt-BR" sz="2400" i="1" dirty="0"/>
              <a:t>INDEX.HTML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39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Por fim, é necessário associar o </a:t>
            </a:r>
            <a:r>
              <a:rPr lang="pt-BR" sz="2400" i="1" dirty="0"/>
              <a:t>service worker</a:t>
            </a:r>
            <a:r>
              <a:rPr lang="pt-BR" sz="2400" dirty="0"/>
              <a:t> ao </a:t>
            </a:r>
            <a:r>
              <a:rPr lang="pt-BR" sz="2400" i="1" dirty="0"/>
              <a:t>site</a:t>
            </a:r>
            <a:r>
              <a:rPr lang="pt-BR" sz="2400" dirty="0"/>
              <a:t> através da inserção </a:t>
            </a:r>
            <a:r>
              <a:rPr lang="pt-BR" sz="2400" i="1" dirty="0"/>
              <a:t>service worker</a:t>
            </a:r>
            <a:r>
              <a:rPr lang="pt-BR" sz="2400" dirty="0"/>
              <a:t> no </a:t>
            </a:r>
            <a:r>
              <a:rPr lang="pt-BR" sz="2400" i="1" dirty="0"/>
              <a:t>index.html</a:t>
            </a:r>
            <a:r>
              <a:rPr lang="pt-BR" sz="2400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F35EF-23B6-D274-A187-21B7A0DB837B}"/>
              </a:ext>
            </a:extLst>
          </p:cNvPr>
          <p:cNvSpPr txBox="1"/>
          <p:nvPr/>
        </p:nvSpPr>
        <p:spPr>
          <a:xfrm>
            <a:off x="2015706" y="2924664"/>
            <a:ext cx="8160588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	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		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(‘serviceWorker’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pt-BR" sz="1600" dirty="0">
                <a:latin typeface="Consolas" panose="020B0609020204030204" pitchFamily="49" charset="0"/>
              </a:rPr>
              <a:t> navigator)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			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navigator.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serviceWorker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register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(‘/sw.js’)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				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then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latin typeface="Consolas" panose="020B0609020204030204" pitchFamily="49" charset="0"/>
              </a:rPr>
              <a:t>			 		consol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e.</a:t>
            </a:r>
            <a:r>
              <a:rPr lang="pt-BR" sz="1600" dirty="0">
                <a:latin typeface="Consolas" panose="020B0609020204030204" pitchFamily="49" charset="0"/>
              </a:rPr>
              <a:t>log(‘service worker registered’);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 		</a:t>
            </a:r>
            <a:r>
              <a:rPr lang="pt-BR" sz="1600" dirty="0">
                <a:latin typeface="Consolas" panose="020B0609020204030204" pitchFamily="49" charset="0"/>
              </a:rPr>
              <a:t> 		})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				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catch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pt-BR" sz="1600" dirty="0">
                <a:latin typeface="Consolas" panose="020B0609020204030204" pitchFamily="49" charset="0"/>
              </a:rPr>
              <a:t> () {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 			</a:t>
            </a:r>
            <a:r>
              <a:rPr lang="pt-BR" sz="1600" dirty="0">
                <a:latin typeface="Consolas" panose="020B0609020204030204" pitchFamily="49" charset="0"/>
              </a:rPr>
              <a:t> 		console.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warn</a:t>
            </a:r>
            <a:r>
              <a:rPr lang="pt-BR" sz="1600" dirty="0">
                <a:latin typeface="Consolas" panose="020B0609020204030204" pitchFamily="49" charset="0"/>
              </a:rPr>
              <a:t>(‘service worker failed’);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 				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 		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	</a:t>
            </a:r>
            <a:r>
              <a:rPr lang="pt-BR" sz="1600" dirty="0">
                <a:latin typeface="Consolas" panose="020B0609020204030204" pitchFamily="49" charset="0"/>
              </a:rPr>
              <a:t>&lt;\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147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WebApps</a:t>
            </a:r>
            <a:br>
              <a:rPr lang="pt-BR" dirty="0"/>
            </a:br>
            <a:r>
              <a:rPr lang="pt-BR" sz="24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aplicativos são um contraponto dos websites, já que são bem mais visados do que um site da internet.</a:t>
            </a:r>
          </a:p>
          <a:p>
            <a:r>
              <a:rPr lang="pt-BR" sz="2400" dirty="0"/>
              <a:t>Muitos websites não estão preparados para serem executados em um dispositivo móvel: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O tempo de carregamento é longo;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Precisa de um navegador;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Apresentam alguns problemas de layout.</a:t>
            </a:r>
          </a:p>
          <a:p>
            <a:r>
              <a:rPr lang="pt-BR" sz="2400" dirty="0"/>
              <a:t>Os WebApps surgem para facilitar a arquitetura de um aplicativo de dispositivo móvel se unir com a arquitetura </a:t>
            </a:r>
            <a:r>
              <a:rPr lang="pt-BR" sz="2400" i="1" dirty="0"/>
              <a:t>web</a:t>
            </a:r>
            <a:r>
              <a:rPr lang="pt-BR" sz="2400" dirty="0"/>
              <a:t>, solucionando problemas diversos problemas.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76128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39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Os passos que observamos durante essa aula permitem que o </a:t>
            </a:r>
            <a:r>
              <a:rPr lang="pt-BR" sz="2400" i="1" dirty="0"/>
              <a:t>site</a:t>
            </a:r>
            <a:r>
              <a:rPr lang="pt-BR" sz="2400" dirty="0"/>
              <a:t> responsivo seja transformado em um aplicativo, mas não são os únicos passos.</a:t>
            </a:r>
          </a:p>
          <a:p>
            <a:pPr marL="0" indent="0">
              <a:buNone/>
            </a:pPr>
            <a:r>
              <a:rPr lang="pt-BR" sz="2400" dirty="0"/>
              <a:t>Eles permitirão instalar o aplicativo em um dispositivo, que exibirá: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Página de apresentação,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Icone para o aplicativo,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Disponibilidade mesmo </a:t>
            </a:r>
            <a:r>
              <a:rPr lang="pt-BR" sz="2400" i="1" dirty="0"/>
              <a:t>off-line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04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39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Para que um </a:t>
            </a:r>
            <a:r>
              <a:rPr lang="pt-BR" sz="2400" dirty="0" err="1"/>
              <a:t>WebApp</a:t>
            </a:r>
            <a:r>
              <a:rPr lang="pt-BR" sz="2400" dirty="0"/>
              <a:t> seja comparado com um aplicativo nativo, é necessário instalar outros elementos, como por exemplo, as </a:t>
            </a:r>
            <a:r>
              <a:rPr lang="pt-BR" sz="2400" i="1" dirty="0" err="1"/>
              <a:t>push</a:t>
            </a:r>
            <a:r>
              <a:rPr lang="pt-BR" sz="2400" i="1" dirty="0"/>
              <a:t> </a:t>
            </a:r>
            <a:r>
              <a:rPr lang="pt-BR" sz="2400" i="1" dirty="0" err="1"/>
              <a:t>notifications</a:t>
            </a:r>
            <a:r>
              <a:rPr lang="pt-BR" sz="2400" dirty="0"/>
              <a:t>, interação com a Câmera ou o GPS.</a:t>
            </a:r>
          </a:p>
          <a:p>
            <a:pPr marL="0" indent="0">
              <a:buNone/>
            </a:pPr>
            <a:r>
              <a:rPr lang="pt-BR" sz="2400" dirty="0"/>
              <a:t>Lembre-se que, um bom PWA precisa ter: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Bom desenvolvimento </a:t>
            </a:r>
            <a:r>
              <a:rPr lang="pt-BR" sz="2400" i="1" dirty="0" err="1"/>
              <a:t>backend</a:t>
            </a:r>
            <a:r>
              <a:rPr lang="pt-BR" sz="2400" dirty="0"/>
              <a:t> e </a:t>
            </a:r>
            <a:r>
              <a:rPr lang="pt-BR" sz="2400" i="1" dirty="0" err="1"/>
              <a:t>frontend</a:t>
            </a:r>
            <a:r>
              <a:rPr lang="pt-BR" sz="24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Basear o </a:t>
            </a:r>
            <a:r>
              <a:rPr lang="pt-BR" sz="2400" i="1" dirty="0" err="1"/>
              <a:t>backend</a:t>
            </a:r>
            <a:r>
              <a:rPr lang="pt-BR" sz="2400" dirty="0"/>
              <a:t> em serviços.</a:t>
            </a:r>
          </a:p>
        </p:txBody>
      </p:sp>
    </p:spTree>
    <p:extLst>
      <p:ext uri="{BB962C8B-B14F-4D97-AF65-F5344CB8AC3E}">
        <p14:creationId xmlns:p14="http://schemas.microsoft.com/office/powerpoint/2010/main" val="97338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Finalizando a nossa apresentação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39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Lembre-se: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Este conteúdo foi realizado utilizando a apostila 5. Se houver dúvidas, leia a apostila e o conteúdo adicional a ela.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Não esqueça de responder as questões que serão enviadas pelo </a:t>
            </a:r>
            <a:r>
              <a:rPr lang="pt-BR" sz="2400" dirty="0" err="1"/>
              <a:t>whatsapp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3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Progressive</a:t>
            </a:r>
            <a:r>
              <a:rPr lang="pt-BR" dirty="0"/>
              <a:t> WebApps?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Existe similaridades entre o desenvolvimento de aplicativos para dispositivos móveis e o desenvolvimento de </a:t>
            </a:r>
            <a:r>
              <a:rPr lang="pt-BR" sz="2400" dirty="0" err="1"/>
              <a:t>Progressive</a:t>
            </a:r>
            <a:r>
              <a:rPr lang="pt-BR" sz="2400" dirty="0"/>
              <a:t> WebApps (PWA).</a:t>
            </a:r>
          </a:p>
          <a:p>
            <a:r>
              <a:rPr lang="pt-BR" sz="2400" dirty="0"/>
              <a:t>Os dois podem ser visualizados como um aplicativo, podendo ser acessado por cliques na tela de um </a:t>
            </a:r>
            <a:r>
              <a:rPr lang="pt-BR" sz="2400" i="1" dirty="0"/>
              <a:t>smartphone</a:t>
            </a:r>
            <a:r>
              <a:rPr lang="pt-BR" sz="2400" dirty="0"/>
              <a:t>.</a:t>
            </a:r>
          </a:p>
          <a:p>
            <a:r>
              <a:rPr lang="pt-BR" sz="2400" dirty="0"/>
              <a:t>O PWA é um site responsivo e adaptado para funcionar como um aplicativo, podendo ser acessado de qualquer tipo de navegador em diferentes tamanhos de telas.</a:t>
            </a:r>
          </a:p>
        </p:txBody>
      </p:sp>
    </p:spTree>
    <p:extLst>
      <p:ext uri="{BB962C8B-B14F-4D97-AF65-F5344CB8AC3E}">
        <p14:creationId xmlns:p14="http://schemas.microsoft.com/office/powerpoint/2010/main" val="212712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Progressive</a:t>
            </a:r>
            <a:r>
              <a:rPr lang="pt-BR" dirty="0"/>
              <a:t> WebApps?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Em diversos casos, muitos usuários não percebem que não estão utilizando um aplicativo nativo, pois os recursos incluídos no PWA envolvem simular um aplicativo nativo.</a:t>
            </a:r>
          </a:p>
          <a:p>
            <a:r>
              <a:rPr lang="pt-BR" sz="2400" dirty="0"/>
              <a:t>Os usuários podem perceber quando não é um aplicativo nativo ao se deparar com problemas de performance, presentes em dispositivos que não tem uma grande capacidade de memória.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342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Progressive</a:t>
            </a:r>
            <a:r>
              <a:rPr lang="pt-BR" dirty="0"/>
              <a:t> WebApps?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PWA tem algumas vantagens: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Bom para as empresas que pretendem estar no mercado digital;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Baixo custo, por ser desenvolvido apenas uma vez e disponibilizado para </a:t>
            </a:r>
            <a:r>
              <a:rPr lang="pt-BR" sz="2400" i="1" dirty="0"/>
              <a:t>web</a:t>
            </a:r>
            <a:r>
              <a:rPr lang="pt-BR" sz="2400" dirty="0"/>
              <a:t> e </a:t>
            </a:r>
            <a:r>
              <a:rPr lang="pt-BR" sz="2400" i="1" dirty="0"/>
              <a:t>mobile</a:t>
            </a:r>
            <a:r>
              <a:rPr lang="pt-BR" sz="24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i="1" dirty="0"/>
              <a:t> </a:t>
            </a:r>
            <a:r>
              <a:rPr lang="pt-BR" sz="2400" dirty="0"/>
              <a:t>Fácil manutenção por ser um </a:t>
            </a:r>
            <a:r>
              <a:rPr lang="pt-BR" sz="2400" i="1" dirty="0"/>
              <a:t>software</a:t>
            </a:r>
            <a:r>
              <a:rPr lang="pt-BR" sz="2400" dirty="0"/>
              <a:t> para todas as plataformas.</a:t>
            </a:r>
          </a:p>
          <a:p>
            <a:pPr marL="201168" lvl="1" indent="0">
              <a:buNone/>
            </a:pPr>
            <a:endParaRPr lang="pt-BR" sz="2400" i="1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30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Progressive</a:t>
            </a:r>
            <a:r>
              <a:rPr lang="pt-BR" dirty="0"/>
              <a:t> WebApps?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Além disso, um PWA tem algumas características especificas: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Progressivo: deve funcionar para qualquer navegador;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Responsivo: se adapta à </a:t>
            </a:r>
            <a:r>
              <a:rPr lang="pt-BR" sz="2400" i="1" dirty="0"/>
              <a:t>desktop</a:t>
            </a:r>
            <a:r>
              <a:rPr lang="pt-BR" sz="2400" dirty="0"/>
              <a:t>, celular, </a:t>
            </a:r>
            <a:r>
              <a:rPr lang="pt-BR" sz="2400" i="1" dirty="0"/>
              <a:t>tablet</a:t>
            </a:r>
            <a:r>
              <a:rPr lang="pt-BR" sz="2400" dirty="0"/>
              <a:t> de diversos tamanhos;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i="1" dirty="0"/>
              <a:t> </a:t>
            </a:r>
            <a:r>
              <a:rPr lang="pt-BR" sz="2400" dirty="0"/>
              <a:t>Independente de conectividade: mesmo se baseando em </a:t>
            </a:r>
            <a:r>
              <a:rPr lang="pt-BR" sz="2400" i="1" dirty="0"/>
              <a:t>web</a:t>
            </a:r>
            <a:r>
              <a:rPr lang="pt-BR" sz="2400" dirty="0"/>
              <a:t> permite-se trabalhar </a:t>
            </a:r>
            <a:r>
              <a:rPr lang="pt-BR" sz="2400" i="1" dirty="0"/>
              <a:t>off-line</a:t>
            </a:r>
            <a:r>
              <a:rPr lang="pt-BR" sz="2400" dirty="0"/>
              <a:t> ou em rede de baixa qualidade.</a:t>
            </a:r>
            <a:endParaRPr lang="pt-BR" sz="2400" i="1" dirty="0"/>
          </a:p>
          <a:p>
            <a:pPr marL="201168" lvl="1" indent="0">
              <a:buNone/>
            </a:pPr>
            <a:endParaRPr lang="pt-BR" sz="2400" i="1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045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para </a:t>
            </a:r>
            <a:r>
              <a:rPr lang="pt-BR" dirty="0" err="1"/>
              <a:t>WebApp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Entre as diversas tecnologias utilizadas um desenvolvimento de PWA, então envolvidas as tecnologias envolvidas na criação de um </a:t>
            </a:r>
            <a:r>
              <a:rPr lang="pt-BR" sz="2400" i="1" dirty="0"/>
              <a:t>website</a:t>
            </a:r>
            <a:r>
              <a:rPr lang="pt-BR" sz="2400" dirty="0"/>
              <a:t> normal: HTML5 e o CSS.</a:t>
            </a:r>
          </a:p>
          <a:p>
            <a:r>
              <a:rPr lang="pt-BR" sz="2400" dirty="0"/>
              <a:t>Além do HTML e do CSS, são utilizados </a:t>
            </a:r>
            <a:r>
              <a:rPr lang="pt-BR" sz="2400" i="1" dirty="0"/>
              <a:t>frameworks</a:t>
            </a:r>
            <a:r>
              <a:rPr lang="pt-BR" sz="2400" dirty="0"/>
              <a:t>, linguagens de programação </a:t>
            </a:r>
            <a:r>
              <a:rPr lang="pt-BR" sz="2400" i="1" dirty="0" err="1"/>
              <a:t>backend</a:t>
            </a:r>
            <a:r>
              <a:rPr lang="pt-BR" sz="2400" dirty="0"/>
              <a:t>. </a:t>
            </a:r>
          </a:p>
          <a:p>
            <a:r>
              <a:rPr lang="pt-BR" sz="2400" dirty="0"/>
              <a:t>O uso de linguagens </a:t>
            </a:r>
            <a:r>
              <a:rPr lang="pt-BR" sz="2400" i="1" dirty="0" err="1"/>
              <a:t>backend</a:t>
            </a:r>
            <a:r>
              <a:rPr lang="pt-BR" sz="2400" dirty="0"/>
              <a:t> trabalham com o funcionamento da inteligência por trás de um PWA, como exemplo, interagir com o banco de dados.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5905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para </a:t>
            </a:r>
            <a:r>
              <a:rPr lang="pt-BR" dirty="0" err="1"/>
              <a:t>WebApp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Algumas tecnologias utilizadas no WebApps são aplicadas a qualquer </a:t>
            </a:r>
            <a:r>
              <a:rPr lang="pt-BR" sz="2400" i="1" dirty="0"/>
              <a:t>framework</a:t>
            </a:r>
            <a:r>
              <a:rPr lang="pt-BR" sz="2400" dirty="0"/>
              <a:t> e precisam ser destacados.</a:t>
            </a:r>
          </a:p>
          <a:p>
            <a:r>
              <a:rPr lang="pt-BR" sz="2400" dirty="0"/>
              <a:t>Veremos mais sobre: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Armazenamento no lado-cliente (</a:t>
            </a:r>
            <a:r>
              <a:rPr lang="pt-BR" sz="2200" i="1" dirty="0"/>
              <a:t>cliente-</a:t>
            </a:r>
            <a:r>
              <a:rPr lang="pt-BR" sz="2200" i="1" dirty="0" err="1"/>
              <a:t>side</a:t>
            </a:r>
            <a:r>
              <a:rPr lang="pt-BR" sz="2200" i="1" dirty="0"/>
              <a:t> </a:t>
            </a:r>
            <a:r>
              <a:rPr lang="pt-BR" sz="2200" i="1" dirty="0" err="1"/>
              <a:t>storage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i="1" dirty="0"/>
              <a:t> </a:t>
            </a:r>
            <a:r>
              <a:rPr lang="pt-BR" sz="2200" dirty="0"/>
              <a:t>Notificação de </a:t>
            </a:r>
            <a:r>
              <a:rPr lang="pt-BR" sz="2200" i="1" dirty="0" err="1"/>
              <a:t>Push</a:t>
            </a:r>
            <a:r>
              <a:rPr lang="pt-BR" sz="2200" dirty="0"/>
              <a:t> (</a:t>
            </a:r>
            <a:r>
              <a:rPr lang="pt-BR" sz="2200" i="1" dirty="0" err="1"/>
              <a:t>push</a:t>
            </a:r>
            <a:r>
              <a:rPr lang="pt-BR" sz="2200" i="1" dirty="0"/>
              <a:t> </a:t>
            </a:r>
            <a:r>
              <a:rPr lang="pt-BR" sz="2200" i="1" dirty="0" err="1"/>
              <a:t>notification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i="1" dirty="0"/>
              <a:t>Service Worker</a:t>
            </a:r>
            <a:r>
              <a:rPr lang="pt-BR" sz="22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311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para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dirty="0"/>
              <a:t>ARMAZENAMENTO NO LADO-CLIENTE (</a:t>
            </a:r>
            <a:r>
              <a:rPr lang="pt-BR" sz="2400" i="1" dirty="0"/>
              <a:t>CLIENT-SIDE STORAGE</a:t>
            </a:r>
            <a:r>
              <a:rPr lang="pt-BR" sz="24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maioria dos </a:t>
            </a:r>
            <a:r>
              <a:rPr lang="pt-BR" sz="2400" i="1" dirty="0"/>
              <a:t>sites</a:t>
            </a:r>
            <a:r>
              <a:rPr lang="pt-BR" sz="2400" dirty="0"/>
              <a:t> trabalham com armazenamento em servidores remotos, armazenando as informações nesses servidores em vez de na máquina.</a:t>
            </a:r>
          </a:p>
          <a:p>
            <a:r>
              <a:rPr lang="pt-BR" sz="2400" dirty="0"/>
              <a:t>O PWA utiliza armazenamento local e o armazenamento do cliente, permitindo que pequenas alterações continuem do jeito que o cliente deixou.</a:t>
            </a:r>
          </a:p>
          <a:p>
            <a:r>
              <a:rPr lang="pt-BR" sz="2400" dirty="0"/>
              <a:t>Por exemplo: um cliente pode deixar o seu produto no carrinho, fechar o aplicativo e abri-lo novamente, e o item deve permanecer no carrinho.</a:t>
            </a:r>
            <a:endParaRPr lang="pt-BR" sz="2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839967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1841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Consolas</vt:lpstr>
      <vt:lpstr>Wingdings</vt:lpstr>
      <vt:lpstr>Retrospectiva</vt:lpstr>
      <vt:lpstr>WebApps</vt:lpstr>
      <vt:lpstr>WebApps INTRODUÇÃO</vt:lpstr>
      <vt:lpstr>O que são Progressive WebApps?</vt:lpstr>
      <vt:lpstr>O que são Progressive WebApps?</vt:lpstr>
      <vt:lpstr>O que são Progressive WebApps?</vt:lpstr>
      <vt:lpstr>O que são Progressive WebApps?</vt:lpstr>
      <vt:lpstr>Tecnologias utilizadas para WebApp</vt:lpstr>
      <vt:lpstr>Tecnologias utilizadas para WebApp</vt:lpstr>
      <vt:lpstr>Tecnologias utilizadas para WebApp ARMAZENAMENTO NO LADO-CLIENTE (CLIENT-SIDE STORAGE)</vt:lpstr>
      <vt:lpstr>Tecnologias utilizadas para WebApp NOTIFICAÇÃO DE PUSH (PUSH NOTIFICATION)</vt:lpstr>
      <vt:lpstr>Tecnologias utilizadas para WebApp SERVICE WORKER</vt:lpstr>
      <vt:lpstr>Transformando um site em um WebApp</vt:lpstr>
      <vt:lpstr>Transformando um site em um WebApp</vt:lpstr>
      <vt:lpstr>Transformando um site em um WebApp</vt:lpstr>
      <vt:lpstr>Transformando um site em um WebApp</vt:lpstr>
      <vt:lpstr>Transformando um site em um WebApp INSTALAR O SERVICE WORKER</vt:lpstr>
      <vt:lpstr>Transformando um site em um WebApp ATIVAR O SERVICE WORKER</vt:lpstr>
      <vt:lpstr>Transformando um site em um WebApp INTERCEPTAR REQUISIÇÕES</vt:lpstr>
      <vt:lpstr>Transformando um site em um WebApp ADICIONAR NO ARQUIVO INDEX.HTML</vt:lpstr>
      <vt:lpstr>Transformando um site em um WebApp</vt:lpstr>
      <vt:lpstr>Transformando um site em um WebApp</vt:lpstr>
      <vt:lpstr>Finalizando a nossa apresentação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WebApps</dc:title>
  <dc:creator>Lucas Amaro</dc:creator>
  <cp:lastModifiedBy>Lucas Amaro</cp:lastModifiedBy>
  <cp:revision>2</cp:revision>
  <dcterms:created xsi:type="dcterms:W3CDTF">2024-04-10T00:51:31Z</dcterms:created>
  <dcterms:modified xsi:type="dcterms:W3CDTF">2024-04-10T03:39:52Z</dcterms:modified>
</cp:coreProperties>
</file>