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1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4A0FC-C05E-430A-88B6-D7A9784C8B2C}" type="datetimeFigureOut">
              <a:rPr lang="pt-BR" smtClean="0"/>
              <a:t>13/04/2024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6D73-5660-4849-E38E-3BC9EEC0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Projeto de BD: criando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E31A0-C006-D3C5-AAA8-97F3B2731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Construir bancos de dados nos modelos lógico e físico.</a:t>
            </a:r>
          </a:p>
          <a:p>
            <a:r>
              <a:rPr lang="pt-BR" dirty="0"/>
              <a:t>Desenvolver um projeto lógico de banco de dados com </a:t>
            </a:r>
            <a:r>
              <a:rPr lang="pt-BR" dirty="0" err="1"/>
              <a:t>workbench</a:t>
            </a:r>
            <a:r>
              <a:rPr lang="pt-BR" dirty="0"/>
              <a:t>.</a:t>
            </a:r>
          </a:p>
          <a:p>
            <a:r>
              <a:rPr lang="pt-BR" dirty="0"/>
              <a:t>Praticar a modelagem física de banco de dados com </a:t>
            </a:r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1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esquema conceitual</a:t>
            </a:r>
            <a:r>
              <a:rPr lang="pt-BR" sz="2400" dirty="0"/>
              <a:t> é composto por uma descrição concisa dos requisitos, que envolve as entidades, restrições e os relacionamentos.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9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Após o esquema conceitual, vamos tratar do </a:t>
            </a:r>
            <a:r>
              <a:rPr lang="pt-BR" sz="2400" b="1" dirty="0"/>
              <a:t>projeto lógico</a:t>
            </a:r>
            <a:r>
              <a:rPr lang="pt-BR" sz="2400" dirty="0"/>
              <a:t>, onde deve ser considerado o modelo de dados adotado no Projeto de Banco de Dados (em nosso caso, o modelo relacional).</a:t>
            </a:r>
            <a:endParaRPr lang="pt-BR" sz="2400" b="1" dirty="0"/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8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As partes principais dos modelos relacionais são as </a:t>
            </a:r>
            <a:r>
              <a:rPr lang="pt-BR" sz="2400" b="1" dirty="0"/>
              <a:t>tabelas</a:t>
            </a:r>
            <a:r>
              <a:rPr lang="pt-BR" sz="2400" dirty="0"/>
              <a:t> que são compostas por colunas, onde uma das colunas servirá como uma identificação para essa tabela, chamadas de </a:t>
            </a:r>
            <a:r>
              <a:rPr lang="pt-BR" sz="2400" b="1" dirty="0"/>
              <a:t>chaves primárias</a:t>
            </a:r>
            <a:r>
              <a:rPr lang="pt-BR" sz="2400" dirty="0"/>
              <a:t>, podendo ser composta por uma ou mais colunas da tabela.</a:t>
            </a:r>
          </a:p>
          <a:p>
            <a:r>
              <a:rPr lang="pt-BR" sz="2400" dirty="0"/>
              <a:t>Veja o exemplo abaixo:</a:t>
            </a:r>
          </a:p>
          <a:p>
            <a:r>
              <a:rPr lang="pt-BR" sz="2400" dirty="0"/>
              <a:t>Podemos utilizar duas colunas como chaves primárias.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96028"/>
              </p:ext>
            </p:extLst>
          </p:nvPr>
        </p:nvGraphicFramePr>
        <p:xfrm>
          <a:off x="2032000" y="4315968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TB_ALUNOS_FACULDADE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MATRICULA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CPF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8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233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Geralmente os relacionamentos são representados pela migração da chave primária de uma tabela para outra, e quando isso acontece, a chave primária pertencente a nova tabela passa a se chamar </a:t>
            </a:r>
            <a:r>
              <a:rPr lang="pt-BR" sz="2400" b="1" dirty="0"/>
              <a:t>chave estrangeira</a:t>
            </a:r>
            <a:r>
              <a:rPr lang="pt-BR" sz="2400" dirty="0"/>
              <a:t>.</a:t>
            </a:r>
          </a:p>
          <a:p>
            <a:r>
              <a:rPr lang="pt-BR" sz="2400" dirty="0"/>
              <a:t>Veja o exemplo ao lado: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1516"/>
              </p:ext>
            </p:extLst>
          </p:nvPr>
        </p:nvGraphicFramePr>
        <p:xfrm>
          <a:off x="5413248" y="1913466"/>
          <a:ext cx="586435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731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120731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1622892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TB_COLABORADOR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ID_COLABORADOR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27E6B4-7D7F-8820-E29C-530629C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79917"/>
              </p:ext>
            </p:extLst>
          </p:nvPr>
        </p:nvGraphicFramePr>
        <p:xfrm>
          <a:off x="5413248" y="4019974"/>
          <a:ext cx="458419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097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292097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</a:tblGrid>
              <a:tr h="196428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TB_DEPARTAMENTO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RECURSOS HUMANOS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74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Outra informação importante sobre a criação de tabelas é que elas podem representar os atributos de forma especializada ou genérica.</a:t>
            </a:r>
          </a:p>
          <a:p>
            <a:r>
              <a:rPr lang="pt-BR" sz="2400" dirty="0"/>
              <a:t>Essa </a:t>
            </a:r>
            <a:r>
              <a:rPr lang="pt-BR" sz="2400" b="1" dirty="0"/>
              <a:t>especialização</a:t>
            </a:r>
            <a:r>
              <a:rPr lang="pt-BR" sz="2400" dirty="0"/>
              <a:t> se trata de informações/dados particulares sobre um conjunto de ocorrências de uma tabela, enquanto a </a:t>
            </a:r>
            <a:r>
              <a:rPr lang="pt-BR" sz="2400" b="1" dirty="0"/>
              <a:t>generalização</a:t>
            </a:r>
            <a:r>
              <a:rPr lang="pt-BR" sz="2400" dirty="0"/>
              <a:t> trata de informações genéricas.</a:t>
            </a:r>
          </a:p>
        </p:txBody>
      </p:sp>
    </p:spTree>
    <p:extLst>
      <p:ext uri="{BB962C8B-B14F-4D97-AF65-F5344CB8AC3E}">
        <p14:creationId xmlns:p14="http://schemas.microsoft.com/office/powerpoint/2010/main" val="15230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Exemplo:</a:t>
            </a:r>
          </a:p>
          <a:p>
            <a:r>
              <a:rPr lang="pt-BR" sz="2400" dirty="0"/>
              <a:t>Em uma tabela clientes, temos os dados de cadastro: CNPJ/CPF, nome, endereço, data de nascimento.</a:t>
            </a:r>
          </a:p>
          <a:p>
            <a:r>
              <a:rPr lang="pt-BR" sz="2400" dirty="0"/>
              <a:t>Mas em alguns casos, alguns podem possuir algumas particularidades: formação ou algum registro profissional (</a:t>
            </a:r>
            <a:r>
              <a:rPr lang="pt-BR" sz="2400" dirty="0" err="1"/>
              <a:t>ex</a:t>
            </a:r>
            <a:r>
              <a:rPr lang="pt-BR" sz="2400" dirty="0"/>
              <a:t>: MTP, CRM...)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322057-5B09-CEB3-2804-7378ABD9E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00642"/>
              </p:ext>
            </p:extLst>
          </p:nvPr>
        </p:nvGraphicFramePr>
        <p:xfrm>
          <a:off x="1276092" y="4116494"/>
          <a:ext cx="100584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90675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683863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19176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265250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477624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621634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TB_CLIENTES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CNPJ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NASCIMENTO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PROFISSIONAL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AMARO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20/02/1996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 É DO 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30/07/2005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7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3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2988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fase final é o </a:t>
            </a:r>
            <a:r>
              <a:rPr lang="pt-BR" sz="2400" b="1" dirty="0"/>
              <a:t>projeto físico</a:t>
            </a:r>
            <a:r>
              <a:rPr lang="pt-BR" sz="2400" dirty="0"/>
              <a:t>, onde podemos ver na imagem as características especificas no SGBD que serão utilizadas na implementação do Banco de Dados.</a:t>
            </a:r>
          </a:p>
          <a:p>
            <a:r>
              <a:rPr lang="pt-BR" sz="2400" dirty="0"/>
              <a:t>Neste projeto está descrito os tipos de dados para cada coluna e há a preocupação com a linguagem de criação das tabelas no Banco de Dados.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23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grpSp>
        <p:nvGrpSpPr>
          <p:cNvPr id="13" name="Group 9060">
            <a:extLst>
              <a:ext uri="{FF2B5EF4-FFF2-40B4-BE49-F238E27FC236}">
                <a16:creationId xmlns:a16="http://schemas.microsoft.com/office/drawing/2014/main" id="{35AD4E43-B81E-27F0-C8D6-431B5CC81570}"/>
              </a:ext>
            </a:extLst>
          </p:cNvPr>
          <p:cNvGrpSpPr/>
          <p:nvPr/>
        </p:nvGrpSpPr>
        <p:grpSpPr>
          <a:xfrm>
            <a:off x="859536" y="1656187"/>
            <a:ext cx="10735056" cy="4212907"/>
            <a:chOff x="0" y="0"/>
            <a:chExt cx="3985589" cy="1567815"/>
          </a:xfrm>
        </p:grpSpPr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A0AADE6C-8189-014D-EB65-FCC4FF38253A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lnTo>
                    <a:pt x="3786251" y="0"/>
                  </a:lnTo>
                  <a:cubicBezTo>
                    <a:pt x="3894252" y="0"/>
                    <a:pt x="3894252" y="108001"/>
                    <a:pt x="3894252" y="108001"/>
                  </a:cubicBezTo>
                  <a:lnTo>
                    <a:pt x="3894252" y="1368387"/>
                  </a:lnTo>
                  <a:cubicBezTo>
                    <a:pt x="3894252" y="1476375"/>
                    <a:pt x="3786251" y="1476375"/>
                    <a:pt x="3786251" y="1476375"/>
                  </a:cubicBezTo>
                  <a:lnTo>
                    <a:pt x="108001" y="1476375"/>
                  </a:lnTo>
                  <a:cubicBezTo>
                    <a:pt x="0" y="1476375"/>
                    <a:pt x="0" y="1368387"/>
                    <a:pt x="0" y="1368387"/>
                  </a:cubicBezTo>
                  <a:lnTo>
                    <a:pt x="0" y="108001"/>
                  </a:lnTo>
                  <a:cubicBezTo>
                    <a:pt x="0" y="0"/>
                    <a:pt x="108001" y="0"/>
                    <a:pt x="1080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9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 processo de construção do BD, do projeto conceitual ao físico, é uma das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responsabilidades do administrador do BD, ou DBA (do inglês </a:t>
              </a:r>
              <a:r>
                <a:rPr lang="pt-BR" sz="2400" i="1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database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  <a:p>
              <a:r>
                <a:rPr lang="pt-BR" sz="2400" i="1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administrator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 Cabe a ele realizar a interação com os usuários do BD, para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entender quais dados necessitam ser armazenados no SGBD e como eles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serão utilizados. Somente com esse conhecimento será possível projetar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tanto o esquema conceitual quanto o físico (RAMAKRISHNAN; GEHRKE, 2011).</a:t>
              </a:r>
              <a:endParaRPr lang="pt-BR" sz="2400" dirty="0"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9BAED895-E905-7D9C-BD63-760DDFC3D674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368387"/>
                  </a:lnTo>
                  <a:cubicBezTo>
                    <a:pt x="0" y="1368387"/>
                    <a:pt x="0" y="1476375"/>
                    <a:pt x="108001" y="1476375"/>
                  </a:cubicBezTo>
                  <a:lnTo>
                    <a:pt x="3786251" y="1476375"/>
                  </a:lnTo>
                  <a:cubicBezTo>
                    <a:pt x="3786251" y="1476375"/>
                    <a:pt x="3894252" y="1476375"/>
                    <a:pt x="3894252" y="136838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0146">
              <a:extLst>
                <a:ext uri="{FF2B5EF4-FFF2-40B4-BE49-F238E27FC236}">
                  <a16:creationId xmlns:a16="http://schemas.microsoft.com/office/drawing/2014/main" id="{873EE036-273B-3736-11FC-C54DF1F219F7}"/>
                </a:ext>
              </a:extLst>
            </p:cNvPr>
            <p:cNvSpPr/>
            <p:nvPr/>
          </p:nvSpPr>
          <p:spPr>
            <a:xfrm>
              <a:off x="721307" y="238663"/>
              <a:ext cx="26276" cy="71844"/>
            </a:xfrm>
            <a:custGeom>
              <a:avLst/>
              <a:gdLst/>
              <a:ahLst/>
              <a:cxnLst/>
              <a:rect l="0" t="0" r="0" b="0"/>
              <a:pathLst>
                <a:path w="26276" h="71844">
                  <a:moveTo>
                    <a:pt x="0" y="0"/>
                  </a:moveTo>
                  <a:lnTo>
                    <a:pt x="26276" y="0"/>
                  </a:lnTo>
                  <a:lnTo>
                    <a:pt x="26276" y="71844"/>
                  </a:lnTo>
                  <a:lnTo>
                    <a:pt x="0" y="718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418">
              <a:extLst>
                <a:ext uri="{FF2B5EF4-FFF2-40B4-BE49-F238E27FC236}">
                  <a16:creationId xmlns:a16="http://schemas.microsoft.com/office/drawing/2014/main" id="{8A37FDE0-6174-59FE-D96B-C4FD6623C10C}"/>
                </a:ext>
              </a:extLst>
            </p:cNvPr>
            <p:cNvSpPr/>
            <p:nvPr/>
          </p:nvSpPr>
          <p:spPr>
            <a:xfrm>
              <a:off x="760740" y="237063"/>
              <a:ext cx="38398" cy="75057"/>
            </a:xfrm>
            <a:custGeom>
              <a:avLst/>
              <a:gdLst/>
              <a:ahLst/>
              <a:cxnLst/>
              <a:rect l="0" t="0" r="0" b="0"/>
              <a:pathLst>
                <a:path w="38398" h="75057">
                  <a:moveTo>
                    <a:pt x="31382" y="0"/>
                  </a:moveTo>
                  <a:lnTo>
                    <a:pt x="38398" y="1290"/>
                  </a:lnTo>
                  <a:lnTo>
                    <a:pt x="38398" y="20954"/>
                  </a:lnTo>
                  <a:lnTo>
                    <a:pt x="29831" y="25309"/>
                  </a:lnTo>
                  <a:cubicBezTo>
                    <a:pt x="27730" y="28359"/>
                    <a:pt x="26708" y="32633"/>
                    <a:pt x="26708" y="37528"/>
                  </a:cubicBezTo>
                  <a:cubicBezTo>
                    <a:pt x="26708" y="43009"/>
                    <a:pt x="28057" y="47244"/>
                    <a:pt x="30302" y="50109"/>
                  </a:cubicBezTo>
                  <a:lnTo>
                    <a:pt x="38398" y="54047"/>
                  </a:lnTo>
                  <a:lnTo>
                    <a:pt x="38398" y="73246"/>
                  </a:lnTo>
                  <a:lnTo>
                    <a:pt x="29477" y="75057"/>
                  </a:lnTo>
                  <a:cubicBezTo>
                    <a:pt x="14440" y="75057"/>
                    <a:pt x="0" y="61620"/>
                    <a:pt x="0" y="38405"/>
                  </a:cubicBezTo>
                  <a:cubicBezTo>
                    <a:pt x="0" y="13132"/>
                    <a:pt x="15900" y="0"/>
                    <a:pt x="3138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419">
              <a:extLst>
                <a:ext uri="{FF2B5EF4-FFF2-40B4-BE49-F238E27FC236}">
                  <a16:creationId xmlns:a16="http://schemas.microsoft.com/office/drawing/2014/main" id="{06125482-01B3-C342-621F-D55D53680664}"/>
                </a:ext>
              </a:extLst>
            </p:cNvPr>
            <p:cNvSpPr/>
            <p:nvPr/>
          </p:nvSpPr>
          <p:spPr>
            <a:xfrm>
              <a:off x="645196" y="212082"/>
              <a:ext cx="63221" cy="98425"/>
            </a:xfrm>
            <a:custGeom>
              <a:avLst/>
              <a:gdLst/>
              <a:ahLst/>
              <a:cxnLst/>
              <a:rect l="0" t="0" r="0" b="0"/>
              <a:pathLst>
                <a:path w="63221" h="98425">
                  <a:moveTo>
                    <a:pt x="0" y="0"/>
                  </a:moveTo>
                  <a:lnTo>
                    <a:pt x="63221" y="0"/>
                  </a:lnTo>
                  <a:lnTo>
                    <a:pt x="63221" y="21463"/>
                  </a:lnTo>
                  <a:lnTo>
                    <a:pt x="26416" y="21463"/>
                  </a:lnTo>
                  <a:lnTo>
                    <a:pt x="26416" y="39725"/>
                  </a:lnTo>
                  <a:lnTo>
                    <a:pt x="61036" y="39725"/>
                  </a:lnTo>
                  <a:lnTo>
                    <a:pt x="61036" y="61036"/>
                  </a:lnTo>
                  <a:lnTo>
                    <a:pt x="26416" y="61036"/>
                  </a:lnTo>
                  <a:lnTo>
                    <a:pt x="26416" y="98425"/>
                  </a:lnTo>
                  <a:lnTo>
                    <a:pt x="0" y="984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420">
              <a:extLst>
                <a:ext uri="{FF2B5EF4-FFF2-40B4-BE49-F238E27FC236}">
                  <a16:creationId xmlns:a16="http://schemas.microsoft.com/office/drawing/2014/main" id="{D39B2A30-DB68-B54F-A327-C2E2AE0C57A1}"/>
                </a:ext>
              </a:extLst>
            </p:cNvPr>
            <p:cNvSpPr/>
            <p:nvPr/>
          </p:nvSpPr>
          <p:spPr>
            <a:xfrm>
              <a:off x="721027" y="206393"/>
              <a:ext cx="26848" cy="24955"/>
            </a:xfrm>
            <a:custGeom>
              <a:avLst/>
              <a:gdLst/>
              <a:ahLst/>
              <a:cxnLst/>
              <a:rect l="0" t="0" r="0" b="0"/>
              <a:pathLst>
                <a:path w="26848" h="24955">
                  <a:moveTo>
                    <a:pt x="13424" y="0"/>
                  </a:moveTo>
                  <a:cubicBezTo>
                    <a:pt x="21603" y="0"/>
                    <a:pt x="26708" y="5258"/>
                    <a:pt x="26848" y="12408"/>
                  </a:cubicBezTo>
                  <a:cubicBezTo>
                    <a:pt x="26848" y="19405"/>
                    <a:pt x="21603" y="24955"/>
                    <a:pt x="13284" y="24955"/>
                  </a:cubicBezTo>
                  <a:cubicBezTo>
                    <a:pt x="5105" y="24955"/>
                    <a:pt x="0" y="19405"/>
                    <a:pt x="0" y="12408"/>
                  </a:cubicBezTo>
                  <a:cubicBezTo>
                    <a:pt x="0" y="5258"/>
                    <a:pt x="5245" y="0"/>
                    <a:pt x="134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421">
              <a:extLst>
                <a:ext uri="{FF2B5EF4-FFF2-40B4-BE49-F238E27FC236}">
                  <a16:creationId xmlns:a16="http://schemas.microsoft.com/office/drawing/2014/main" id="{5A9646DC-5D91-615E-6487-F0DC25351701}"/>
                </a:ext>
              </a:extLst>
            </p:cNvPr>
            <p:cNvSpPr/>
            <p:nvPr/>
          </p:nvSpPr>
          <p:spPr>
            <a:xfrm>
              <a:off x="853577" y="238663"/>
              <a:ext cx="71539" cy="73457"/>
            </a:xfrm>
            <a:custGeom>
              <a:avLst/>
              <a:gdLst/>
              <a:ahLst/>
              <a:cxnLst/>
              <a:rect l="0" t="0" r="0" b="0"/>
              <a:pathLst>
                <a:path w="71539" h="73457">
                  <a:moveTo>
                    <a:pt x="0" y="0"/>
                  </a:moveTo>
                  <a:lnTo>
                    <a:pt x="26264" y="0"/>
                  </a:lnTo>
                  <a:lnTo>
                    <a:pt x="26264" y="38126"/>
                  </a:lnTo>
                  <a:cubicBezTo>
                    <a:pt x="26264" y="47320"/>
                    <a:pt x="29337" y="52286"/>
                    <a:pt x="35484" y="52286"/>
                  </a:cubicBezTo>
                  <a:cubicBezTo>
                    <a:pt x="40450" y="52286"/>
                    <a:pt x="42939" y="48933"/>
                    <a:pt x="43955" y="46152"/>
                  </a:cubicBezTo>
                  <a:cubicBezTo>
                    <a:pt x="44539" y="45136"/>
                    <a:pt x="44691" y="43815"/>
                    <a:pt x="44691" y="42355"/>
                  </a:cubicBezTo>
                  <a:lnTo>
                    <a:pt x="44691" y="0"/>
                  </a:lnTo>
                  <a:lnTo>
                    <a:pt x="70955" y="0"/>
                  </a:lnTo>
                  <a:lnTo>
                    <a:pt x="70955" y="47320"/>
                  </a:lnTo>
                  <a:cubicBezTo>
                    <a:pt x="70955" y="57531"/>
                    <a:pt x="71247" y="65710"/>
                    <a:pt x="71539" y="71844"/>
                  </a:cubicBezTo>
                  <a:lnTo>
                    <a:pt x="48920" y="71844"/>
                  </a:lnTo>
                  <a:lnTo>
                    <a:pt x="47752" y="62357"/>
                  </a:lnTo>
                  <a:lnTo>
                    <a:pt x="47168" y="62357"/>
                  </a:lnTo>
                  <a:cubicBezTo>
                    <a:pt x="44539" y="66307"/>
                    <a:pt x="38252" y="73457"/>
                    <a:pt x="25400" y="73457"/>
                  </a:cubicBezTo>
                  <a:cubicBezTo>
                    <a:pt x="9335" y="73457"/>
                    <a:pt x="0" y="63094"/>
                    <a:pt x="0" y="4235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422">
              <a:extLst>
                <a:ext uri="{FF2B5EF4-FFF2-40B4-BE49-F238E27FC236}">
                  <a16:creationId xmlns:a16="http://schemas.microsoft.com/office/drawing/2014/main" id="{E4E41D30-3872-1658-8BD4-BCB4D6423662}"/>
                </a:ext>
              </a:extLst>
            </p:cNvPr>
            <p:cNvSpPr/>
            <p:nvPr/>
          </p:nvSpPr>
          <p:spPr>
            <a:xfrm>
              <a:off x="799139" y="238354"/>
              <a:ext cx="38551" cy="101072"/>
            </a:xfrm>
            <a:custGeom>
              <a:avLst/>
              <a:gdLst/>
              <a:ahLst/>
              <a:cxnLst/>
              <a:rect l="0" t="0" r="0" b="0"/>
              <a:pathLst>
                <a:path w="38551" h="101072">
                  <a:moveTo>
                    <a:pt x="0" y="0"/>
                  </a:moveTo>
                  <a:lnTo>
                    <a:pt x="4086" y="751"/>
                  </a:lnTo>
                  <a:cubicBezTo>
                    <a:pt x="7264" y="2174"/>
                    <a:pt x="9931" y="4399"/>
                    <a:pt x="12122" y="7612"/>
                  </a:cubicBezTo>
                  <a:lnTo>
                    <a:pt x="12414" y="7752"/>
                  </a:lnTo>
                  <a:lnTo>
                    <a:pt x="12998" y="310"/>
                  </a:lnTo>
                  <a:lnTo>
                    <a:pt x="38551" y="310"/>
                  </a:lnTo>
                  <a:cubicBezTo>
                    <a:pt x="38259" y="7752"/>
                    <a:pt x="37967" y="15194"/>
                    <a:pt x="37967" y="22649"/>
                  </a:cubicBezTo>
                  <a:lnTo>
                    <a:pt x="37967" y="101072"/>
                  </a:lnTo>
                  <a:lnTo>
                    <a:pt x="11690" y="101072"/>
                  </a:lnTo>
                  <a:lnTo>
                    <a:pt x="11690" y="63988"/>
                  </a:lnTo>
                  <a:lnTo>
                    <a:pt x="11398" y="63988"/>
                  </a:lnTo>
                  <a:cubicBezTo>
                    <a:pt x="9061" y="67340"/>
                    <a:pt x="6175" y="69785"/>
                    <a:pt x="2777" y="71392"/>
                  </a:cubicBezTo>
                  <a:lnTo>
                    <a:pt x="0" y="71956"/>
                  </a:lnTo>
                  <a:lnTo>
                    <a:pt x="0" y="52757"/>
                  </a:lnTo>
                  <a:lnTo>
                    <a:pt x="870" y="53180"/>
                  </a:lnTo>
                  <a:cubicBezTo>
                    <a:pt x="6280" y="53180"/>
                    <a:pt x="10370" y="49243"/>
                    <a:pt x="11246" y="44709"/>
                  </a:cubicBezTo>
                  <a:cubicBezTo>
                    <a:pt x="11690" y="43401"/>
                    <a:pt x="11690" y="41788"/>
                    <a:pt x="11690" y="40467"/>
                  </a:cubicBezTo>
                  <a:lnTo>
                    <a:pt x="11690" y="30980"/>
                  </a:lnTo>
                  <a:cubicBezTo>
                    <a:pt x="11690" y="29952"/>
                    <a:pt x="11690" y="28923"/>
                    <a:pt x="11398" y="28047"/>
                  </a:cubicBezTo>
                  <a:cubicBezTo>
                    <a:pt x="10522" y="23233"/>
                    <a:pt x="6572" y="19144"/>
                    <a:pt x="1022" y="19144"/>
                  </a:cubicBezTo>
                  <a:lnTo>
                    <a:pt x="0" y="196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423">
              <a:extLst>
                <a:ext uri="{FF2B5EF4-FFF2-40B4-BE49-F238E27FC236}">
                  <a16:creationId xmlns:a16="http://schemas.microsoft.com/office/drawing/2014/main" id="{91202C5D-E9F1-10EC-10C7-CB5EF96C95B7}"/>
                </a:ext>
              </a:extLst>
            </p:cNvPr>
            <p:cNvSpPr/>
            <p:nvPr/>
          </p:nvSpPr>
          <p:spPr>
            <a:xfrm>
              <a:off x="937562" y="237452"/>
              <a:ext cx="35414" cy="74039"/>
            </a:xfrm>
            <a:custGeom>
              <a:avLst/>
              <a:gdLst/>
              <a:ahLst/>
              <a:cxnLst/>
              <a:rect l="0" t="0" r="0" b="0"/>
              <a:pathLst>
                <a:path w="35414" h="74039">
                  <a:moveTo>
                    <a:pt x="35414" y="0"/>
                  </a:moveTo>
                  <a:lnTo>
                    <a:pt x="35414" y="17088"/>
                  </a:lnTo>
                  <a:lnTo>
                    <a:pt x="27559" y="20981"/>
                  </a:lnTo>
                  <a:cubicBezTo>
                    <a:pt x="25768" y="23338"/>
                    <a:pt x="24892" y="26262"/>
                    <a:pt x="24676" y="28529"/>
                  </a:cubicBezTo>
                  <a:lnTo>
                    <a:pt x="35414" y="28529"/>
                  </a:lnTo>
                  <a:lnTo>
                    <a:pt x="35414" y="46335"/>
                  </a:lnTo>
                  <a:lnTo>
                    <a:pt x="24968" y="46335"/>
                  </a:lnTo>
                  <a:cubicBezTo>
                    <a:pt x="25406" y="49186"/>
                    <a:pt x="27708" y="51415"/>
                    <a:pt x="31052" y="52931"/>
                  </a:cubicBezTo>
                  <a:lnTo>
                    <a:pt x="35414" y="53751"/>
                  </a:lnTo>
                  <a:lnTo>
                    <a:pt x="35414" y="74039"/>
                  </a:lnTo>
                  <a:lnTo>
                    <a:pt x="22739" y="72124"/>
                  </a:lnTo>
                  <a:cubicBezTo>
                    <a:pt x="8051" y="67115"/>
                    <a:pt x="0" y="54961"/>
                    <a:pt x="0" y="37864"/>
                  </a:cubicBezTo>
                  <a:cubicBezTo>
                    <a:pt x="0" y="25272"/>
                    <a:pt x="6079" y="10051"/>
                    <a:pt x="20269" y="3228"/>
                  </a:cubicBezTo>
                  <a:lnTo>
                    <a:pt x="354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424">
              <a:extLst>
                <a:ext uri="{FF2B5EF4-FFF2-40B4-BE49-F238E27FC236}">
                  <a16:creationId xmlns:a16="http://schemas.microsoft.com/office/drawing/2014/main" id="{DE5C010E-F966-3957-60ED-341D6D64FFA2}"/>
                </a:ext>
              </a:extLst>
            </p:cNvPr>
            <p:cNvSpPr/>
            <p:nvPr/>
          </p:nvSpPr>
          <p:spPr>
            <a:xfrm>
              <a:off x="972976" y="289933"/>
              <a:ext cx="31032" cy="22187"/>
            </a:xfrm>
            <a:custGeom>
              <a:avLst/>
              <a:gdLst/>
              <a:ahLst/>
              <a:cxnLst/>
              <a:rect l="0" t="0" r="0" b="0"/>
              <a:pathLst>
                <a:path w="31032" h="22187">
                  <a:moveTo>
                    <a:pt x="27667" y="0"/>
                  </a:moveTo>
                  <a:lnTo>
                    <a:pt x="31032" y="17513"/>
                  </a:lnTo>
                  <a:cubicBezTo>
                    <a:pt x="22422" y="21018"/>
                    <a:pt x="13075" y="22187"/>
                    <a:pt x="4172" y="22187"/>
                  </a:cubicBezTo>
                  <a:lnTo>
                    <a:pt x="0" y="21557"/>
                  </a:lnTo>
                  <a:lnTo>
                    <a:pt x="0" y="1270"/>
                  </a:lnTo>
                  <a:lnTo>
                    <a:pt x="7969" y="2768"/>
                  </a:lnTo>
                  <a:cubicBezTo>
                    <a:pt x="14827" y="2768"/>
                    <a:pt x="21253" y="2044"/>
                    <a:pt x="2766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425">
              <a:extLst>
                <a:ext uri="{FF2B5EF4-FFF2-40B4-BE49-F238E27FC236}">
                  <a16:creationId xmlns:a16="http://schemas.microsoft.com/office/drawing/2014/main" id="{95F14B97-8780-03EA-2326-4D63FEE53754}"/>
                </a:ext>
              </a:extLst>
            </p:cNvPr>
            <p:cNvSpPr/>
            <p:nvPr/>
          </p:nvSpPr>
          <p:spPr>
            <a:xfrm>
              <a:off x="1044623" y="263301"/>
              <a:ext cx="34087" cy="48820"/>
            </a:xfrm>
            <a:custGeom>
              <a:avLst/>
              <a:gdLst/>
              <a:ahLst/>
              <a:cxnLst/>
              <a:rect l="0" t="0" r="0" b="0"/>
              <a:pathLst>
                <a:path w="34087" h="48820">
                  <a:moveTo>
                    <a:pt x="34087" y="0"/>
                  </a:moveTo>
                  <a:lnTo>
                    <a:pt x="34087" y="15921"/>
                  </a:lnTo>
                  <a:lnTo>
                    <a:pt x="30086" y="16668"/>
                  </a:lnTo>
                  <a:cubicBezTo>
                    <a:pt x="27216" y="18219"/>
                    <a:pt x="25679" y="20556"/>
                    <a:pt x="25679" y="23699"/>
                  </a:cubicBezTo>
                  <a:cubicBezTo>
                    <a:pt x="25679" y="28233"/>
                    <a:pt x="28753" y="30570"/>
                    <a:pt x="33134" y="30570"/>
                  </a:cubicBezTo>
                  <a:lnTo>
                    <a:pt x="34087" y="29879"/>
                  </a:lnTo>
                  <a:lnTo>
                    <a:pt x="34087" y="47100"/>
                  </a:lnTo>
                  <a:lnTo>
                    <a:pt x="23635" y="48820"/>
                  </a:lnTo>
                  <a:cubicBezTo>
                    <a:pt x="9042" y="48820"/>
                    <a:pt x="0" y="38152"/>
                    <a:pt x="0" y="26176"/>
                  </a:cubicBezTo>
                  <a:cubicBezTo>
                    <a:pt x="0" y="16543"/>
                    <a:pt x="4305" y="9608"/>
                    <a:pt x="11660" y="5065"/>
                  </a:cubicBezTo>
                  <a:lnTo>
                    <a:pt x="340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426">
              <a:extLst>
                <a:ext uri="{FF2B5EF4-FFF2-40B4-BE49-F238E27FC236}">
                  <a16:creationId xmlns:a16="http://schemas.microsoft.com/office/drawing/2014/main" id="{F8D13B19-B74F-CDE0-054F-94F825B18E17}"/>
                </a:ext>
              </a:extLst>
            </p:cNvPr>
            <p:cNvSpPr/>
            <p:nvPr/>
          </p:nvSpPr>
          <p:spPr>
            <a:xfrm>
              <a:off x="1049576" y="237146"/>
              <a:ext cx="29134" cy="23133"/>
            </a:xfrm>
            <a:custGeom>
              <a:avLst/>
              <a:gdLst/>
              <a:ahLst/>
              <a:cxnLst/>
              <a:rect l="0" t="0" r="0" b="0"/>
              <a:pathLst>
                <a:path w="29134" h="23133">
                  <a:moveTo>
                    <a:pt x="29134" y="0"/>
                  </a:moveTo>
                  <a:lnTo>
                    <a:pt x="29134" y="18586"/>
                  </a:lnTo>
                  <a:lnTo>
                    <a:pt x="24968" y="17711"/>
                  </a:lnTo>
                  <a:cubicBezTo>
                    <a:pt x="17374" y="17711"/>
                    <a:pt x="9347" y="20352"/>
                    <a:pt x="4674" y="23133"/>
                  </a:cubicBezTo>
                  <a:lnTo>
                    <a:pt x="0" y="6331"/>
                  </a:lnTo>
                  <a:cubicBezTo>
                    <a:pt x="2337" y="5169"/>
                    <a:pt x="6061" y="3566"/>
                    <a:pt x="11063" y="2253"/>
                  </a:cubicBezTo>
                  <a:lnTo>
                    <a:pt x="291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427">
              <a:extLst>
                <a:ext uri="{FF2B5EF4-FFF2-40B4-BE49-F238E27FC236}">
                  <a16:creationId xmlns:a16="http://schemas.microsoft.com/office/drawing/2014/main" id="{DCFD0048-FE11-98E3-F332-6D6EEC18F0E5}"/>
                </a:ext>
              </a:extLst>
            </p:cNvPr>
            <p:cNvSpPr/>
            <p:nvPr/>
          </p:nvSpPr>
          <p:spPr>
            <a:xfrm>
              <a:off x="972976" y="237063"/>
              <a:ext cx="34969" cy="46723"/>
            </a:xfrm>
            <a:custGeom>
              <a:avLst/>
              <a:gdLst/>
              <a:ahLst/>
              <a:cxnLst/>
              <a:rect l="0" t="0" r="0" b="0"/>
              <a:pathLst>
                <a:path w="34969" h="46723">
                  <a:moveTo>
                    <a:pt x="1822" y="0"/>
                  </a:moveTo>
                  <a:cubicBezTo>
                    <a:pt x="25051" y="0"/>
                    <a:pt x="34969" y="17069"/>
                    <a:pt x="34969" y="36792"/>
                  </a:cubicBezTo>
                  <a:cubicBezTo>
                    <a:pt x="34969" y="41173"/>
                    <a:pt x="34385" y="44971"/>
                    <a:pt x="33953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38" y="28918"/>
                  </a:lnTo>
                  <a:cubicBezTo>
                    <a:pt x="10738" y="24816"/>
                    <a:pt x="8846" y="17221"/>
                    <a:pt x="514" y="17221"/>
                  </a:cubicBezTo>
                  <a:lnTo>
                    <a:pt x="0" y="17476"/>
                  </a:lnTo>
                  <a:lnTo>
                    <a:pt x="0" y="388"/>
                  </a:lnTo>
                  <a:lnTo>
                    <a:pt x="18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428">
              <a:extLst>
                <a:ext uri="{FF2B5EF4-FFF2-40B4-BE49-F238E27FC236}">
                  <a16:creationId xmlns:a16="http://schemas.microsoft.com/office/drawing/2014/main" id="{B2B44603-DA56-9995-5D27-806B9EA9D952}"/>
                </a:ext>
              </a:extLst>
            </p:cNvPr>
            <p:cNvSpPr/>
            <p:nvPr/>
          </p:nvSpPr>
          <p:spPr>
            <a:xfrm>
              <a:off x="1181072" y="237453"/>
              <a:ext cx="35408" cy="74038"/>
            </a:xfrm>
            <a:custGeom>
              <a:avLst/>
              <a:gdLst/>
              <a:ahLst/>
              <a:cxnLst/>
              <a:rect l="0" t="0" r="0" b="0"/>
              <a:pathLst>
                <a:path w="35408" h="74038">
                  <a:moveTo>
                    <a:pt x="35408" y="0"/>
                  </a:moveTo>
                  <a:lnTo>
                    <a:pt x="35408" y="17083"/>
                  </a:lnTo>
                  <a:lnTo>
                    <a:pt x="27551" y="20980"/>
                  </a:lnTo>
                  <a:cubicBezTo>
                    <a:pt x="25762" y="23337"/>
                    <a:pt x="24886" y="26261"/>
                    <a:pt x="24663" y="28528"/>
                  </a:cubicBezTo>
                  <a:lnTo>
                    <a:pt x="35408" y="28528"/>
                  </a:lnTo>
                  <a:lnTo>
                    <a:pt x="35408" y="46334"/>
                  </a:lnTo>
                  <a:lnTo>
                    <a:pt x="24955" y="46334"/>
                  </a:lnTo>
                  <a:cubicBezTo>
                    <a:pt x="25394" y="49185"/>
                    <a:pt x="27695" y="51414"/>
                    <a:pt x="31039" y="52930"/>
                  </a:cubicBezTo>
                  <a:lnTo>
                    <a:pt x="35408" y="53751"/>
                  </a:lnTo>
                  <a:lnTo>
                    <a:pt x="35408" y="74038"/>
                  </a:lnTo>
                  <a:lnTo>
                    <a:pt x="22728" y="72122"/>
                  </a:lnTo>
                  <a:cubicBezTo>
                    <a:pt x="8044" y="67114"/>
                    <a:pt x="0" y="54960"/>
                    <a:pt x="0" y="37863"/>
                  </a:cubicBezTo>
                  <a:cubicBezTo>
                    <a:pt x="0" y="25271"/>
                    <a:pt x="6072" y="10050"/>
                    <a:pt x="20263" y="3227"/>
                  </a:cubicBezTo>
                  <a:lnTo>
                    <a:pt x="354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429">
              <a:extLst>
                <a:ext uri="{FF2B5EF4-FFF2-40B4-BE49-F238E27FC236}">
                  <a16:creationId xmlns:a16="http://schemas.microsoft.com/office/drawing/2014/main" id="{54AF15C3-8D3B-6AC5-E5A7-9F28AF1B5B6C}"/>
                </a:ext>
              </a:extLst>
            </p:cNvPr>
            <p:cNvSpPr/>
            <p:nvPr/>
          </p:nvSpPr>
          <p:spPr>
            <a:xfrm>
              <a:off x="1078710" y="237063"/>
              <a:ext cx="35115" cy="73444"/>
            </a:xfrm>
            <a:custGeom>
              <a:avLst/>
              <a:gdLst/>
              <a:ahLst/>
              <a:cxnLst/>
              <a:rect l="0" t="0" r="0" b="0"/>
              <a:pathLst>
                <a:path w="35115" h="73444">
                  <a:moveTo>
                    <a:pt x="660" y="0"/>
                  </a:moveTo>
                  <a:cubicBezTo>
                    <a:pt x="25336" y="0"/>
                    <a:pt x="33947" y="13716"/>
                    <a:pt x="33947" y="31686"/>
                  </a:cubicBezTo>
                  <a:lnTo>
                    <a:pt x="33947" y="55918"/>
                  </a:lnTo>
                  <a:cubicBezTo>
                    <a:pt x="33947" y="63081"/>
                    <a:pt x="34239" y="69799"/>
                    <a:pt x="35115" y="73444"/>
                  </a:cubicBezTo>
                  <a:lnTo>
                    <a:pt x="11481" y="73444"/>
                  </a:lnTo>
                  <a:lnTo>
                    <a:pt x="10020" y="67170"/>
                  </a:lnTo>
                  <a:lnTo>
                    <a:pt x="9576" y="67170"/>
                  </a:lnTo>
                  <a:cubicBezTo>
                    <a:pt x="7017" y="70015"/>
                    <a:pt x="3946" y="71987"/>
                    <a:pt x="548" y="73247"/>
                  </a:cubicBezTo>
                  <a:lnTo>
                    <a:pt x="0" y="73337"/>
                  </a:lnTo>
                  <a:lnTo>
                    <a:pt x="0" y="56116"/>
                  </a:lnTo>
                  <a:lnTo>
                    <a:pt x="8115" y="50228"/>
                  </a:lnTo>
                  <a:cubicBezTo>
                    <a:pt x="8407" y="49060"/>
                    <a:pt x="8407" y="47752"/>
                    <a:pt x="8407" y="46431"/>
                  </a:cubicBezTo>
                  <a:lnTo>
                    <a:pt x="8407" y="40589"/>
                  </a:lnTo>
                  <a:lnTo>
                    <a:pt x="0" y="42158"/>
                  </a:lnTo>
                  <a:lnTo>
                    <a:pt x="0" y="26237"/>
                  </a:lnTo>
                  <a:lnTo>
                    <a:pt x="7531" y="24536"/>
                  </a:lnTo>
                  <a:lnTo>
                    <a:pt x="7531" y="23952"/>
                  </a:lnTo>
                  <a:cubicBezTo>
                    <a:pt x="7531" y="22485"/>
                    <a:pt x="6985" y="20946"/>
                    <a:pt x="5250" y="19772"/>
                  </a:cubicBezTo>
                  <a:lnTo>
                    <a:pt x="0" y="18669"/>
                  </a:lnTo>
                  <a:lnTo>
                    <a:pt x="0" y="82"/>
                  </a:lnTo>
                  <a:lnTo>
                    <a:pt x="6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430">
              <a:extLst>
                <a:ext uri="{FF2B5EF4-FFF2-40B4-BE49-F238E27FC236}">
                  <a16:creationId xmlns:a16="http://schemas.microsoft.com/office/drawing/2014/main" id="{C3B0615B-DC69-D59E-E9CE-3E8E1599BEE8}"/>
                </a:ext>
              </a:extLst>
            </p:cNvPr>
            <p:cNvSpPr/>
            <p:nvPr/>
          </p:nvSpPr>
          <p:spPr>
            <a:xfrm>
              <a:off x="1122538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39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39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431">
              <a:extLst>
                <a:ext uri="{FF2B5EF4-FFF2-40B4-BE49-F238E27FC236}">
                  <a16:creationId xmlns:a16="http://schemas.microsoft.com/office/drawing/2014/main" id="{5B94FFEE-C3E1-D465-DB4C-D15F30FB6EC9}"/>
                </a:ext>
              </a:extLst>
            </p:cNvPr>
            <p:cNvSpPr/>
            <p:nvPr/>
          </p:nvSpPr>
          <p:spPr>
            <a:xfrm>
              <a:off x="1216480" y="289933"/>
              <a:ext cx="31026" cy="22187"/>
            </a:xfrm>
            <a:custGeom>
              <a:avLst/>
              <a:gdLst/>
              <a:ahLst/>
              <a:cxnLst/>
              <a:rect l="0" t="0" r="0" b="0"/>
              <a:pathLst>
                <a:path w="31026" h="22187">
                  <a:moveTo>
                    <a:pt x="27673" y="0"/>
                  </a:moveTo>
                  <a:lnTo>
                    <a:pt x="31026" y="17513"/>
                  </a:lnTo>
                  <a:cubicBezTo>
                    <a:pt x="22415" y="21018"/>
                    <a:pt x="13081" y="22187"/>
                    <a:pt x="4165" y="22187"/>
                  </a:cubicBezTo>
                  <a:lnTo>
                    <a:pt x="0" y="21558"/>
                  </a:lnTo>
                  <a:lnTo>
                    <a:pt x="0" y="1271"/>
                  </a:lnTo>
                  <a:lnTo>
                    <a:pt x="7963" y="2768"/>
                  </a:lnTo>
                  <a:cubicBezTo>
                    <a:pt x="14834" y="2768"/>
                    <a:pt x="21247" y="2044"/>
                    <a:pt x="276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432">
              <a:extLst>
                <a:ext uri="{FF2B5EF4-FFF2-40B4-BE49-F238E27FC236}">
                  <a16:creationId xmlns:a16="http://schemas.microsoft.com/office/drawing/2014/main" id="{AFD99A5C-329A-2282-1DFA-F612474718CB}"/>
                </a:ext>
              </a:extLst>
            </p:cNvPr>
            <p:cNvSpPr/>
            <p:nvPr/>
          </p:nvSpPr>
          <p:spPr>
            <a:xfrm>
              <a:off x="1403881" y="237244"/>
              <a:ext cx="38481" cy="74877"/>
            </a:xfrm>
            <a:custGeom>
              <a:avLst/>
              <a:gdLst/>
              <a:ahLst/>
              <a:cxnLst/>
              <a:rect l="0" t="0" r="0" b="0"/>
              <a:pathLst>
                <a:path w="38481" h="74877">
                  <a:moveTo>
                    <a:pt x="38481" y="0"/>
                  </a:moveTo>
                  <a:lnTo>
                    <a:pt x="38481" y="18492"/>
                  </a:lnTo>
                  <a:lnTo>
                    <a:pt x="29691" y="24286"/>
                  </a:lnTo>
                  <a:cubicBezTo>
                    <a:pt x="27883" y="27849"/>
                    <a:pt x="27153" y="32598"/>
                    <a:pt x="27153" y="37348"/>
                  </a:cubicBezTo>
                  <a:cubicBezTo>
                    <a:pt x="27153" y="42682"/>
                    <a:pt x="28029" y="47429"/>
                    <a:pt x="29929" y="50842"/>
                  </a:cubicBezTo>
                  <a:lnTo>
                    <a:pt x="38481" y="56108"/>
                  </a:lnTo>
                  <a:lnTo>
                    <a:pt x="38481" y="74819"/>
                  </a:lnTo>
                  <a:lnTo>
                    <a:pt x="38113" y="74877"/>
                  </a:lnTo>
                  <a:cubicBezTo>
                    <a:pt x="16637" y="74877"/>
                    <a:pt x="0" y="61161"/>
                    <a:pt x="0" y="37780"/>
                  </a:cubicBezTo>
                  <a:cubicBezTo>
                    <a:pt x="0" y="20692"/>
                    <a:pt x="8458" y="7883"/>
                    <a:pt x="23039" y="2547"/>
                  </a:cubicBezTo>
                  <a:lnTo>
                    <a:pt x="3848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433">
              <a:extLst>
                <a:ext uri="{FF2B5EF4-FFF2-40B4-BE49-F238E27FC236}">
                  <a16:creationId xmlns:a16="http://schemas.microsoft.com/office/drawing/2014/main" id="{E73BD6BE-3364-E963-09E7-E49AA24EF737}"/>
                </a:ext>
              </a:extLst>
            </p:cNvPr>
            <p:cNvSpPr/>
            <p:nvPr/>
          </p:nvSpPr>
          <p:spPr>
            <a:xfrm>
              <a:off x="1263940" y="237063"/>
              <a:ext cx="71691" cy="73444"/>
            </a:xfrm>
            <a:custGeom>
              <a:avLst/>
              <a:gdLst/>
              <a:ahLst/>
              <a:cxnLst/>
              <a:rect l="0" t="0" r="0" b="0"/>
              <a:pathLst>
                <a:path w="71691" h="73444">
                  <a:moveTo>
                    <a:pt x="45860" y="0"/>
                  </a:moveTo>
                  <a:cubicBezTo>
                    <a:pt x="62649" y="0"/>
                    <a:pt x="71691" y="11379"/>
                    <a:pt x="71691" y="31090"/>
                  </a:cubicBezTo>
                  <a:lnTo>
                    <a:pt x="71691" y="73444"/>
                  </a:lnTo>
                  <a:lnTo>
                    <a:pt x="45415" y="73444"/>
                  </a:lnTo>
                  <a:lnTo>
                    <a:pt x="45415" y="34303"/>
                  </a:lnTo>
                  <a:cubicBezTo>
                    <a:pt x="45415" y="25984"/>
                    <a:pt x="42494" y="21158"/>
                    <a:pt x="36207" y="21158"/>
                  </a:cubicBezTo>
                  <a:cubicBezTo>
                    <a:pt x="31090" y="21158"/>
                    <a:pt x="28753" y="24663"/>
                    <a:pt x="27584" y="27444"/>
                  </a:cubicBezTo>
                  <a:cubicBezTo>
                    <a:pt x="27000" y="28753"/>
                    <a:pt x="26860" y="30797"/>
                    <a:pt x="26860" y="32702"/>
                  </a:cubicBezTo>
                  <a:lnTo>
                    <a:pt x="26860" y="73444"/>
                  </a:lnTo>
                  <a:lnTo>
                    <a:pt x="584" y="73444"/>
                  </a:lnTo>
                  <a:lnTo>
                    <a:pt x="584" y="25984"/>
                  </a:lnTo>
                  <a:cubicBezTo>
                    <a:pt x="584" y="16497"/>
                    <a:pt x="292" y="8179"/>
                    <a:pt x="0" y="1600"/>
                  </a:cubicBezTo>
                  <a:lnTo>
                    <a:pt x="22619" y="1600"/>
                  </a:lnTo>
                  <a:lnTo>
                    <a:pt x="23787" y="10795"/>
                  </a:lnTo>
                  <a:lnTo>
                    <a:pt x="24371" y="10795"/>
                  </a:lnTo>
                  <a:cubicBezTo>
                    <a:pt x="27000" y="6998"/>
                    <a:pt x="33871" y="0"/>
                    <a:pt x="45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434">
              <a:extLst>
                <a:ext uri="{FF2B5EF4-FFF2-40B4-BE49-F238E27FC236}">
                  <a16:creationId xmlns:a16="http://schemas.microsoft.com/office/drawing/2014/main" id="{88CD7F47-96E5-5169-CF90-9A9FDF349F03}"/>
                </a:ext>
              </a:extLst>
            </p:cNvPr>
            <p:cNvSpPr/>
            <p:nvPr/>
          </p:nvSpPr>
          <p:spPr>
            <a:xfrm>
              <a:off x="1216480" y="237063"/>
              <a:ext cx="34976" cy="46723"/>
            </a:xfrm>
            <a:custGeom>
              <a:avLst/>
              <a:gdLst/>
              <a:ahLst/>
              <a:cxnLst/>
              <a:rect l="0" t="0" r="0" b="0"/>
              <a:pathLst>
                <a:path w="34976" h="46723">
                  <a:moveTo>
                    <a:pt x="1829" y="0"/>
                  </a:moveTo>
                  <a:cubicBezTo>
                    <a:pt x="25044" y="0"/>
                    <a:pt x="34976" y="17069"/>
                    <a:pt x="34976" y="36792"/>
                  </a:cubicBezTo>
                  <a:cubicBezTo>
                    <a:pt x="34976" y="41173"/>
                    <a:pt x="34392" y="44971"/>
                    <a:pt x="33947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44" y="28918"/>
                  </a:lnTo>
                  <a:cubicBezTo>
                    <a:pt x="10744" y="24816"/>
                    <a:pt x="8839" y="17221"/>
                    <a:pt x="508" y="17221"/>
                  </a:cubicBezTo>
                  <a:lnTo>
                    <a:pt x="0" y="17473"/>
                  </a:lnTo>
                  <a:lnTo>
                    <a:pt x="0" y="390"/>
                  </a:lnTo>
                  <a:lnTo>
                    <a:pt x="18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435">
              <a:extLst>
                <a:ext uri="{FF2B5EF4-FFF2-40B4-BE49-F238E27FC236}">
                  <a16:creationId xmlns:a16="http://schemas.microsoft.com/office/drawing/2014/main" id="{4E5761A4-97BC-6E6B-D7AB-FE5DD5539372}"/>
                </a:ext>
              </a:extLst>
            </p:cNvPr>
            <p:cNvSpPr/>
            <p:nvPr/>
          </p:nvSpPr>
          <p:spPr>
            <a:xfrm>
              <a:off x="1345702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40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40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436">
              <a:extLst>
                <a:ext uri="{FF2B5EF4-FFF2-40B4-BE49-F238E27FC236}">
                  <a16:creationId xmlns:a16="http://schemas.microsoft.com/office/drawing/2014/main" id="{AFE48A34-7CB3-0151-5049-82C4AC8698C1}"/>
                </a:ext>
              </a:extLst>
            </p:cNvPr>
            <p:cNvSpPr/>
            <p:nvPr/>
          </p:nvSpPr>
          <p:spPr>
            <a:xfrm>
              <a:off x="1442362" y="237063"/>
              <a:ext cx="38468" cy="74999"/>
            </a:xfrm>
            <a:custGeom>
              <a:avLst/>
              <a:gdLst/>
              <a:ahLst/>
              <a:cxnLst/>
              <a:rect l="0" t="0" r="0" b="0"/>
              <a:pathLst>
                <a:path w="38468" h="74999">
                  <a:moveTo>
                    <a:pt x="1092" y="0"/>
                  </a:moveTo>
                  <a:cubicBezTo>
                    <a:pt x="23584" y="0"/>
                    <a:pt x="38468" y="15176"/>
                    <a:pt x="38468" y="36792"/>
                  </a:cubicBezTo>
                  <a:cubicBezTo>
                    <a:pt x="38468" y="56404"/>
                    <a:pt x="27960" y="68122"/>
                    <a:pt x="14203" y="72755"/>
                  </a:cubicBezTo>
                  <a:lnTo>
                    <a:pt x="0" y="74999"/>
                  </a:lnTo>
                  <a:lnTo>
                    <a:pt x="0" y="56288"/>
                  </a:lnTo>
                  <a:lnTo>
                    <a:pt x="368" y="56515"/>
                  </a:lnTo>
                  <a:cubicBezTo>
                    <a:pt x="7379" y="56515"/>
                    <a:pt x="11329" y="49073"/>
                    <a:pt x="11329" y="37528"/>
                  </a:cubicBezTo>
                  <a:cubicBezTo>
                    <a:pt x="11329" y="27584"/>
                    <a:pt x="8115" y="18529"/>
                    <a:pt x="216" y="18529"/>
                  </a:cubicBezTo>
                  <a:lnTo>
                    <a:pt x="0" y="18672"/>
                  </a:lnTo>
                  <a:lnTo>
                    <a:pt x="0" y="180"/>
                  </a:lnTo>
                  <a:lnTo>
                    <a:pt x="10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437">
              <a:extLst>
                <a:ext uri="{FF2B5EF4-FFF2-40B4-BE49-F238E27FC236}">
                  <a16:creationId xmlns:a16="http://schemas.microsoft.com/office/drawing/2014/main" id="{22AA5740-CCE9-7CCB-327A-5DEA8F754801}"/>
                </a:ext>
              </a:extLst>
            </p:cNvPr>
            <p:cNvSpPr/>
            <p:nvPr/>
          </p:nvSpPr>
          <p:spPr>
            <a:xfrm>
              <a:off x="0" y="0"/>
              <a:ext cx="504000" cy="503949"/>
            </a:xfrm>
            <a:custGeom>
              <a:avLst/>
              <a:gdLst/>
              <a:ahLst/>
              <a:cxnLst/>
              <a:rect l="0" t="0" r="0" b="0"/>
              <a:pathLst>
                <a:path w="504000" h="503949">
                  <a:moveTo>
                    <a:pt x="251993" y="0"/>
                  </a:moveTo>
                  <a:cubicBezTo>
                    <a:pt x="391097" y="0"/>
                    <a:pt x="504000" y="112789"/>
                    <a:pt x="504000" y="251892"/>
                  </a:cubicBezTo>
                  <a:cubicBezTo>
                    <a:pt x="504000" y="391008"/>
                    <a:pt x="391097" y="503949"/>
                    <a:pt x="251993" y="503949"/>
                  </a:cubicBezTo>
                  <a:cubicBezTo>
                    <a:pt x="112827" y="503949"/>
                    <a:pt x="0" y="391008"/>
                    <a:pt x="0" y="251892"/>
                  </a:cubicBezTo>
                  <a:cubicBezTo>
                    <a:pt x="0" y="112789"/>
                    <a:pt x="112827" y="0"/>
                    <a:pt x="2519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438">
              <a:extLst>
                <a:ext uri="{FF2B5EF4-FFF2-40B4-BE49-F238E27FC236}">
                  <a16:creationId xmlns:a16="http://schemas.microsoft.com/office/drawing/2014/main" id="{3704026A-0D7F-2207-E146-23AA27FF4112}"/>
                </a:ext>
              </a:extLst>
            </p:cNvPr>
            <p:cNvSpPr/>
            <p:nvPr/>
          </p:nvSpPr>
          <p:spPr>
            <a:xfrm>
              <a:off x="59033" y="118063"/>
              <a:ext cx="267462" cy="270244"/>
            </a:xfrm>
            <a:custGeom>
              <a:avLst/>
              <a:gdLst/>
              <a:ahLst/>
              <a:cxnLst/>
              <a:rect l="0" t="0" r="0" b="0"/>
              <a:pathLst>
                <a:path w="267462" h="270244">
                  <a:moveTo>
                    <a:pt x="133744" y="0"/>
                  </a:moveTo>
                  <a:cubicBezTo>
                    <a:pt x="207556" y="0"/>
                    <a:pt x="267462" y="46279"/>
                    <a:pt x="267462" y="103365"/>
                  </a:cubicBezTo>
                  <a:cubicBezTo>
                    <a:pt x="267462" y="144971"/>
                    <a:pt x="235534" y="180734"/>
                    <a:pt x="189649" y="197117"/>
                  </a:cubicBezTo>
                  <a:lnTo>
                    <a:pt x="189725" y="197193"/>
                  </a:lnTo>
                  <a:cubicBezTo>
                    <a:pt x="179680" y="237503"/>
                    <a:pt x="135585" y="270244"/>
                    <a:pt x="87935" y="264122"/>
                  </a:cubicBezTo>
                  <a:cubicBezTo>
                    <a:pt x="102629" y="258013"/>
                    <a:pt x="130556" y="245390"/>
                    <a:pt x="129502" y="206997"/>
                  </a:cubicBezTo>
                  <a:cubicBezTo>
                    <a:pt x="128664" y="206896"/>
                    <a:pt x="127953" y="206654"/>
                    <a:pt x="127140" y="206426"/>
                  </a:cubicBezTo>
                  <a:cubicBezTo>
                    <a:pt x="56375" y="203772"/>
                    <a:pt x="0" y="158699"/>
                    <a:pt x="0" y="103365"/>
                  </a:cubicBezTo>
                  <a:cubicBezTo>
                    <a:pt x="0" y="46279"/>
                    <a:pt x="59893" y="0"/>
                    <a:pt x="1337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439">
              <a:extLst>
                <a:ext uri="{FF2B5EF4-FFF2-40B4-BE49-F238E27FC236}">
                  <a16:creationId xmlns:a16="http://schemas.microsoft.com/office/drawing/2014/main" id="{D033E3E5-3A84-A703-2235-6BDB19CD3FC2}"/>
                </a:ext>
              </a:extLst>
            </p:cNvPr>
            <p:cNvSpPr/>
            <p:nvPr/>
          </p:nvSpPr>
          <p:spPr>
            <a:xfrm>
              <a:off x="275612" y="157813"/>
              <a:ext cx="169342" cy="228079"/>
            </a:xfrm>
            <a:custGeom>
              <a:avLst/>
              <a:gdLst/>
              <a:ahLst/>
              <a:cxnLst/>
              <a:rect l="0" t="0" r="0" b="0"/>
              <a:pathLst>
                <a:path w="169342" h="228079">
                  <a:moveTo>
                    <a:pt x="54038" y="0"/>
                  </a:moveTo>
                  <a:cubicBezTo>
                    <a:pt x="116408" y="89"/>
                    <a:pt x="168923" y="39053"/>
                    <a:pt x="169342" y="90703"/>
                  </a:cubicBezTo>
                  <a:cubicBezTo>
                    <a:pt x="168974" y="139294"/>
                    <a:pt x="122326" y="176670"/>
                    <a:pt x="64897" y="180873"/>
                  </a:cubicBezTo>
                  <a:cubicBezTo>
                    <a:pt x="67107" y="202336"/>
                    <a:pt x="82956" y="208775"/>
                    <a:pt x="93853" y="213614"/>
                  </a:cubicBezTo>
                  <a:cubicBezTo>
                    <a:pt x="96901" y="214846"/>
                    <a:pt x="98692" y="218034"/>
                    <a:pt x="98235" y="221234"/>
                  </a:cubicBezTo>
                  <a:cubicBezTo>
                    <a:pt x="97815" y="224473"/>
                    <a:pt x="95237" y="227025"/>
                    <a:pt x="91986" y="227444"/>
                  </a:cubicBezTo>
                  <a:cubicBezTo>
                    <a:pt x="88506" y="227864"/>
                    <a:pt x="85090" y="228079"/>
                    <a:pt x="81699" y="228079"/>
                  </a:cubicBezTo>
                  <a:cubicBezTo>
                    <a:pt x="46253" y="227965"/>
                    <a:pt x="15253" y="205245"/>
                    <a:pt x="4127" y="175298"/>
                  </a:cubicBezTo>
                  <a:lnTo>
                    <a:pt x="3912" y="174612"/>
                  </a:lnTo>
                  <a:lnTo>
                    <a:pt x="991" y="163284"/>
                  </a:lnTo>
                  <a:lnTo>
                    <a:pt x="1016" y="163309"/>
                  </a:lnTo>
                  <a:cubicBezTo>
                    <a:pt x="0" y="159410"/>
                    <a:pt x="2337" y="155499"/>
                    <a:pt x="6198" y="154496"/>
                  </a:cubicBezTo>
                  <a:cubicBezTo>
                    <a:pt x="10046" y="153505"/>
                    <a:pt x="13957" y="155816"/>
                    <a:pt x="14986" y="159677"/>
                  </a:cubicBezTo>
                  <a:lnTo>
                    <a:pt x="17805" y="170637"/>
                  </a:lnTo>
                  <a:cubicBezTo>
                    <a:pt x="24714" y="189230"/>
                    <a:pt x="42227" y="205143"/>
                    <a:pt x="63373" y="211138"/>
                  </a:cubicBezTo>
                  <a:cubicBezTo>
                    <a:pt x="55956" y="203276"/>
                    <a:pt x="50114" y="192075"/>
                    <a:pt x="50190" y="176085"/>
                  </a:cubicBezTo>
                  <a:cubicBezTo>
                    <a:pt x="50190" y="175616"/>
                    <a:pt x="50190" y="174854"/>
                    <a:pt x="50279" y="173876"/>
                  </a:cubicBezTo>
                  <a:cubicBezTo>
                    <a:pt x="50508" y="170409"/>
                    <a:pt x="53200" y="167615"/>
                    <a:pt x="56667" y="167221"/>
                  </a:cubicBezTo>
                  <a:cubicBezTo>
                    <a:pt x="56667" y="167196"/>
                    <a:pt x="56667" y="167221"/>
                    <a:pt x="57429" y="166993"/>
                  </a:cubicBezTo>
                  <a:lnTo>
                    <a:pt x="59106" y="166725"/>
                  </a:lnTo>
                  <a:cubicBezTo>
                    <a:pt x="113703" y="164643"/>
                    <a:pt x="155257" y="130010"/>
                    <a:pt x="154915" y="90703"/>
                  </a:cubicBezTo>
                  <a:cubicBezTo>
                    <a:pt x="154915" y="70269"/>
                    <a:pt x="144209" y="51473"/>
                    <a:pt x="126035" y="37402"/>
                  </a:cubicBezTo>
                  <a:cubicBezTo>
                    <a:pt x="107887" y="23355"/>
                    <a:pt x="82385" y="14440"/>
                    <a:pt x="54038" y="14465"/>
                  </a:cubicBezTo>
                  <a:lnTo>
                    <a:pt x="52616" y="14491"/>
                  </a:lnTo>
                  <a:cubicBezTo>
                    <a:pt x="48616" y="14732"/>
                    <a:pt x="45225" y="11659"/>
                    <a:pt x="44996" y="7684"/>
                  </a:cubicBezTo>
                  <a:cubicBezTo>
                    <a:pt x="44780" y="3708"/>
                    <a:pt x="47828" y="292"/>
                    <a:pt x="51803" y="89"/>
                  </a:cubicBezTo>
                  <a:cubicBezTo>
                    <a:pt x="52349" y="64"/>
                    <a:pt x="53111" y="0"/>
                    <a:pt x="5403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440">
              <a:extLst>
                <a:ext uri="{FF2B5EF4-FFF2-40B4-BE49-F238E27FC236}">
                  <a16:creationId xmlns:a16="http://schemas.microsoft.com/office/drawing/2014/main" id="{C5AEA8F3-C4BF-F527-1495-4596507CD69A}"/>
                </a:ext>
              </a:extLst>
            </p:cNvPr>
            <p:cNvSpPr/>
            <p:nvPr/>
          </p:nvSpPr>
          <p:spPr>
            <a:xfrm>
              <a:off x="33871" y="45434"/>
              <a:ext cx="131737" cy="150114"/>
            </a:xfrm>
            <a:custGeom>
              <a:avLst/>
              <a:gdLst/>
              <a:ahLst/>
              <a:cxnLst/>
              <a:rect l="0" t="0" r="0" b="0"/>
              <a:pathLst>
                <a:path w="131737" h="150114">
                  <a:moveTo>
                    <a:pt x="131737" y="0"/>
                  </a:moveTo>
                  <a:cubicBezTo>
                    <a:pt x="67501" y="26619"/>
                    <a:pt x="18225" y="82029"/>
                    <a:pt x="0" y="150114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441">
              <a:extLst>
                <a:ext uri="{FF2B5EF4-FFF2-40B4-BE49-F238E27FC236}">
                  <a16:creationId xmlns:a16="http://schemas.microsoft.com/office/drawing/2014/main" id="{503DBF8F-07AD-9692-FAEB-1761408C74B2}"/>
                </a:ext>
              </a:extLst>
            </p:cNvPr>
            <p:cNvSpPr/>
            <p:nvPr/>
          </p:nvSpPr>
          <p:spPr>
            <a:xfrm>
              <a:off x="43372" y="340406"/>
              <a:ext cx="150190" cy="131737"/>
            </a:xfrm>
            <a:custGeom>
              <a:avLst/>
              <a:gdLst/>
              <a:ahLst/>
              <a:cxnLst/>
              <a:rect l="0" t="0" r="0" b="0"/>
              <a:pathLst>
                <a:path w="150190" h="131737">
                  <a:moveTo>
                    <a:pt x="0" y="0"/>
                  </a:moveTo>
                  <a:cubicBezTo>
                    <a:pt x="26645" y="64224"/>
                    <a:pt x="82080" y="113512"/>
                    <a:pt x="150190" y="131737"/>
                  </a:cubicBezTo>
                </a:path>
              </a:pathLst>
            </a:custGeom>
            <a:ln w="6312" cap="rnd">
              <a:custDash>
                <a:ds d="465500" sp="4655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442">
              <a:extLst>
                <a:ext uri="{FF2B5EF4-FFF2-40B4-BE49-F238E27FC236}">
                  <a16:creationId xmlns:a16="http://schemas.microsoft.com/office/drawing/2014/main" id="{64DD0A40-E9A5-AE4D-C3A4-FA087CEDF098}"/>
                </a:ext>
              </a:extLst>
            </p:cNvPr>
            <p:cNvSpPr/>
            <p:nvPr/>
          </p:nvSpPr>
          <p:spPr>
            <a:xfrm>
              <a:off x="338420" y="312434"/>
              <a:ext cx="131686" cy="150203"/>
            </a:xfrm>
            <a:custGeom>
              <a:avLst/>
              <a:gdLst/>
              <a:ahLst/>
              <a:cxnLst/>
              <a:rect l="0" t="0" r="0" b="0"/>
              <a:pathLst>
                <a:path w="131686" h="150203">
                  <a:moveTo>
                    <a:pt x="0" y="150203"/>
                  </a:moveTo>
                  <a:cubicBezTo>
                    <a:pt x="64199" y="123546"/>
                    <a:pt x="113474" y="68097"/>
                    <a:pt x="131686" y="0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57056E17-4DA5-FEBA-0D7C-66ADD9DA6C46}"/>
                </a:ext>
              </a:extLst>
            </p:cNvPr>
            <p:cNvSpPr/>
            <p:nvPr/>
          </p:nvSpPr>
          <p:spPr>
            <a:xfrm>
              <a:off x="310440" y="35950"/>
              <a:ext cx="150177" cy="131648"/>
            </a:xfrm>
            <a:custGeom>
              <a:avLst/>
              <a:gdLst/>
              <a:ahLst/>
              <a:cxnLst/>
              <a:rect l="0" t="0" r="0" b="0"/>
              <a:pathLst>
                <a:path w="150177" h="131648">
                  <a:moveTo>
                    <a:pt x="150177" y="131648"/>
                  </a:moveTo>
                  <a:cubicBezTo>
                    <a:pt x="123533" y="67450"/>
                    <a:pt x="68097" y="18199"/>
                    <a:pt x="0" y="0"/>
                  </a:cubicBezTo>
                </a:path>
              </a:pathLst>
            </a:custGeom>
            <a:ln w="6312" cap="rnd">
              <a:custDash>
                <a:ds d="465300" sp="4653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444">
              <a:extLst>
                <a:ext uri="{FF2B5EF4-FFF2-40B4-BE49-F238E27FC236}">
                  <a16:creationId xmlns:a16="http://schemas.microsoft.com/office/drawing/2014/main" id="{79903A5F-222D-E2F3-93C3-1FE8B60B763F}"/>
                </a:ext>
              </a:extLst>
            </p:cNvPr>
            <p:cNvSpPr/>
            <p:nvPr/>
          </p:nvSpPr>
          <p:spPr>
            <a:xfrm>
              <a:off x="26233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1905" y="0"/>
                  </a:moveTo>
                  <a:cubicBezTo>
                    <a:pt x="648" y="9639"/>
                    <a:pt x="0" y="19482"/>
                    <a:pt x="0" y="29464"/>
                  </a:cubicBezTo>
                  <a:cubicBezTo>
                    <a:pt x="0" y="39459"/>
                    <a:pt x="648" y="49301"/>
                    <a:pt x="1905" y="58941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445">
              <a:extLst>
                <a:ext uri="{FF2B5EF4-FFF2-40B4-BE49-F238E27FC236}">
                  <a16:creationId xmlns:a16="http://schemas.microsoft.com/office/drawing/2014/main" id="{AE99992F-81C3-EE9E-FD18-98E1ED9CBC5A}"/>
                </a:ext>
              </a:extLst>
            </p:cNvPr>
            <p:cNvSpPr/>
            <p:nvPr/>
          </p:nvSpPr>
          <p:spPr>
            <a:xfrm>
              <a:off x="222537" y="477885"/>
              <a:ext cx="58953" cy="1905"/>
            </a:xfrm>
            <a:custGeom>
              <a:avLst/>
              <a:gdLst/>
              <a:ahLst/>
              <a:cxnLst/>
              <a:rect l="0" t="0" r="0" b="0"/>
              <a:pathLst>
                <a:path w="58953" h="1905">
                  <a:moveTo>
                    <a:pt x="0" y="0"/>
                  </a:moveTo>
                  <a:cubicBezTo>
                    <a:pt x="9652" y="1257"/>
                    <a:pt x="19482" y="1905"/>
                    <a:pt x="29477" y="1905"/>
                  </a:cubicBezTo>
                  <a:cubicBezTo>
                    <a:pt x="39459" y="1905"/>
                    <a:pt x="49301" y="1257"/>
                    <a:pt x="58953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446">
              <a:extLst>
                <a:ext uri="{FF2B5EF4-FFF2-40B4-BE49-F238E27FC236}">
                  <a16:creationId xmlns:a16="http://schemas.microsoft.com/office/drawing/2014/main" id="{E97321C0-00C6-D293-581F-210A59CB9042}"/>
                </a:ext>
              </a:extLst>
            </p:cNvPr>
            <p:cNvSpPr/>
            <p:nvPr/>
          </p:nvSpPr>
          <p:spPr>
            <a:xfrm>
              <a:off x="475851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0" y="58941"/>
                  </a:moveTo>
                  <a:cubicBezTo>
                    <a:pt x="1257" y="49289"/>
                    <a:pt x="1905" y="39459"/>
                    <a:pt x="1905" y="29464"/>
                  </a:cubicBezTo>
                  <a:cubicBezTo>
                    <a:pt x="1905" y="19482"/>
                    <a:pt x="1257" y="9652"/>
                    <a:pt x="0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447">
              <a:extLst>
                <a:ext uri="{FF2B5EF4-FFF2-40B4-BE49-F238E27FC236}">
                  <a16:creationId xmlns:a16="http://schemas.microsoft.com/office/drawing/2014/main" id="{EEAD51D5-6EC9-EC76-04D7-1FADA407F33C}"/>
                </a:ext>
              </a:extLst>
            </p:cNvPr>
            <p:cNvSpPr/>
            <p:nvPr/>
          </p:nvSpPr>
          <p:spPr>
            <a:xfrm>
              <a:off x="222537" y="28317"/>
              <a:ext cx="58941" cy="1905"/>
            </a:xfrm>
            <a:custGeom>
              <a:avLst/>
              <a:gdLst/>
              <a:ahLst/>
              <a:cxnLst/>
              <a:rect l="0" t="0" r="0" b="0"/>
              <a:pathLst>
                <a:path w="58941" h="1905">
                  <a:moveTo>
                    <a:pt x="58941" y="1905"/>
                  </a:moveTo>
                  <a:cubicBezTo>
                    <a:pt x="49301" y="648"/>
                    <a:pt x="39459" y="0"/>
                    <a:pt x="29477" y="0"/>
                  </a:cubicBezTo>
                  <a:cubicBezTo>
                    <a:pt x="19482" y="0"/>
                    <a:pt x="9652" y="648"/>
                    <a:pt x="0" y="1905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448">
              <a:extLst>
                <a:ext uri="{FF2B5EF4-FFF2-40B4-BE49-F238E27FC236}">
                  <a16:creationId xmlns:a16="http://schemas.microsoft.com/office/drawing/2014/main" id="{A31A0651-7C28-5A2E-BDA4-5E5683FB252D}"/>
                </a:ext>
              </a:extLst>
            </p:cNvPr>
            <p:cNvSpPr/>
            <p:nvPr/>
          </p:nvSpPr>
          <p:spPr>
            <a:xfrm>
              <a:off x="173977" y="158298"/>
              <a:ext cx="37592" cy="82486"/>
            </a:xfrm>
            <a:custGeom>
              <a:avLst/>
              <a:gdLst/>
              <a:ahLst/>
              <a:cxnLst/>
              <a:rect l="0" t="0" r="0" b="0"/>
              <a:pathLst>
                <a:path w="37592" h="82486">
                  <a:moveTo>
                    <a:pt x="18796" y="0"/>
                  </a:moveTo>
                  <a:cubicBezTo>
                    <a:pt x="32283" y="0"/>
                    <a:pt x="37592" y="7772"/>
                    <a:pt x="37592" y="20193"/>
                  </a:cubicBezTo>
                  <a:cubicBezTo>
                    <a:pt x="37592" y="32601"/>
                    <a:pt x="34735" y="51410"/>
                    <a:pt x="29845" y="73495"/>
                  </a:cubicBezTo>
                  <a:cubicBezTo>
                    <a:pt x="28473" y="79730"/>
                    <a:pt x="26022" y="82486"/>
                    <a:pt x="18796" y="82486"/>
                  </a:cubicBezTo>
                  <a:cubicBezTo>
                    <a:pt x="11570" y="82486"/>
                    <a:pt x="9169" y="79730"/>
                    <a:pt x="7747" y="73495"/>
                  </a:cubicBezTo>
                  <a:cubicBezTo>
                    <a:pt x="2934" y="51410"/>
                    <a:pt x="0" y="32601"/>
                    <a:pt x="0" y="20193"/>
                  </a:cubicBezTo>
                  <a:cubicBezTo>
                    <a:pt x="0" y="7772"/>
                    <a:pt x="5334" y="0"/>
                    <a:pt x="1879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449">
              <a:extLst>
                <a:ext uri="{FF2B5EF4-FFF2-40B4-BE49-F238E27FC236}">
                  <a16:creationId xmlns:a16="http://schemas.microsoft.com/office/drawing/2014/main" id="{661135B5-422D-98E3-2982-7B32DF0E3399}"/>
                </a:ext>
              </a:extLst>
            </p:cNvPr>
            <p:cNvSpPr/>
            <p:nvPr/>
          </p:nvSpPr>
          <p:spPr>
            <a:xfrm>
              <a:off x="173469" y="247175"/>
              <a:ext cx="38633" cy="38633"/>
            </a:xfrm>
            <a:custGeom>
              <a:avLst/>
              <a:gdLst/>
              <a:ahLst/>
              <a:cxnLst/>
              <a:rect l="0" t="0" r="0" b="0"/>
              <a:pathLst>
                <a:path w="38633" h="38633">
                  <a:moveTo>
                    <a:pt x="19304" y="0"/>
                  </a:moveTo>
                  <a:cubicBezTo>
                    <a:pt x="30010" y="0"/>
                    <a:pt x="38633" y="8623"/>
                    <a:pt x="38633" y="19304"/>
                  </a:cubicBezTo>
                  <a:cubicBezTo>
                    <a:pt x="38633" y="29972"/>
                    <a:pt x="30010" y="38633"/>
                    <a:pt x="19304" y="38633"/>
                  </a:cubicBezTo>
                  <a:cubicBezTo>
                    <a:pt x="8649" y="38633"/>
                    <a:pt x="0" y="29972"/>
                    <a:pt x="0" y="19304"/>
                  </a:cubicBezTo>
                  <a:cubicBezTo>
                    <a:pt x="0" y="8623"/>
                    <a:pt x="8649" y="0"/>
                    <a:pt x="1930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55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Todas as etapas de construção de um projeto de Banco de Dados dependem do resultado da outra, e que a compreensão incorreta da análise de requisitos influencia diretamente o resultado final, e pode comprometer o posterior funcionamento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00727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bancos de dados são utilizados para armazenar dados úteis para o usuário suprir as suas necessidades.</a:t>
            </a:r>
          </a:p>
          <a:p>
            <a:r>
              <a:rPr lang="pt-BR" sz="2400" dirty="0"/>
              <a:t>Para construir um banco de dados será necessário conhecer o ambiente em que trabalha, para que seja possível trabalhar com uma quantidade grande de informação.</a:t>
            </a:r>
          </a:p>
          <a:p>
            <a:r>
              <a:rPr lang="pt-BR" sz="2400" dirty="0"/>
              <a:t>Posteriormente, essas informações poderão servir de base para futuras implementações, adequações ou manutenções.</a:t>
            </a:r>
          </a:p>
          <a:p>
            <a:r>
              <a:rPr lang="pt-BR" sz="2400" dirty="0"/>
              <a:t>Hoje, estudaremos sobre a construção do modelo lógico e físico de banco de dados; e verificar exemplos desses modelos em duas ferramentas: Workbench e MySQL.</a:t>
            </a:r>
          </a:p>
        </p:txBody>
      </p:sp>
    </p:spTree>
    <p:extLst>
      <p:ext uri="{BB962C8B-B14F-4D97-AF65-F5344CB8AC3E}">
        <p14:creationId xmlns:p14="http://schemas.microsoft.com/office/powerpoint/2010/main" val="104620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construção de um Banco de dados Relacional envolve várias fases, visando o desempenho no armazenamento e na manipulação de dados.</a:t>
            </a:r>
          </a:p>
          <a:p>
            <a:r>
              <a:rPr lang="pt-BR" sz="2400" dirty="0"/>
              <a:t>Cada fase possui uma função especifica e utilizam os modelos para implementar cada etapa.</a:t>
            </a:r>
          </a:p>
        </p:txBody>
      </p:sp>
    </p:spTree>
    <p:extLst>
      <p:ext uri="{BB962C8B-B14F-4D97-AF65-F5344CB8AC3E}">
        <p14:creationId xmlns:p14="http://schemas.microsoft.com/office/powerpoint/2010/main" val="300449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Na primeira fase, é costumeiro usar o </a:t>
            </a:r>
            <a:r>
              <a:rPr lang="pt-BR" sz="2400" b="1" dirty="0"/>
              <a:t>modelo conceitual</a:t>
            </a:r>
            <a:r>
              <a:rPr lang="pt-BR" sz="2400" dirty="0"/>
              <a:t>, que não leva em conta qual será o SGBD utilizado, pois esse modelo fará um modelo abstrato das tabelas que farão parte do banco de dados e suas relações.</a:t>
            </a:r>
          </a:p>
          <a:p>
            <a:r>
              <a:rPr lang="pt-BR" sz="2400" dirty="0"/>
              <a:t>Após isso, utilizaremos o </a:t>
            </a:r>
            <a:r>
              <a:rPr lang="pt-BR" sz="2400" b="1" dirty="0"/>
              <a:t>modelo lógico</a:t>
            </a:r>
            <a:r>
              <a:rPr lang="pt-BR" sz="2400" dirty="0"/>
              <a:t> que mostrará como os dados serão armazenados no SGBD.</a:t>
            </a:r>
          </a:p>
          <a:p>
            <a:r>
              <a:rPr lang="pt-BR" sz="2400" dirty="0"/>
              <a:t>A terceira fase envolve descrever em uma linguagem o que foi definido no modelo lógico, onde construímos o </a:t>
            </a:r>
            <a:r>
              <a:rPr lang="pt-BR" sz="2400" b="1" dirty="0"/>
              <a:t>modelo físico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9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É possível construir um modelo conceitual a partir do modelo lógico, em um processo conhecido como </a:t>
            </a:r>
            <a:r>
              <a:rPr lang="pt-BR" sz="2400" b="1" dirty="0"/>
              <a:t>engenharia reversa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10" name="Picture 223">
            <a:extLst>
              <a:ext uri="{FF2B5EF4-FFF2-40B4-BE49-F238E27FC236}">
                <a16:creationId xmlns:a16="http://schemas.microsoft.com/office/drawing/2014/main" id="{56D10A69-8EA6-196F-031E-8D5894CF1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960" y="1845734"/>
            <a:ext cx="4998720" cy="43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2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criar um banco de dados que seja robusto, e garanta a flexibilidade e seja preciso, é importante desenvolver um Projeto de Banco de Dados de maneira adequada.</a:t>
            </a:r>
          </a:p>
          <a:p>
            <a:r>
              <a:rPr lang="pt-BR" sz="2400" dirty="0"/>
              <a:t>Todos os profissionais envolvidos no projeto de banco de dados precisam conhecer o que é o </a:t>
            </a:r>
            <a:r>
              <a:rPr lang="pt-BR" sz="2400" b="1" dirty="0"/>
              <a:t>modelo relacional</a:t>
            </a:r>
            <a:r>
              <a:rPr lang="pt-BR" sz="2400" dirty="0"/>
              <a:t>, pois ele é a base científica para o projeto.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58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engenharia reversa é importante quando há um modelo de banco de dados, nem o modelo lógico. Ou pode acontecer do banco de dados tenha passado por modificações por um período de tempo e essas modificações não tenham sido documentadas.</a:t>
            </a:r>
            <a:endParaRPr lang="pt-BR" sz="2400" b="1" dirty="0"/>
          </a:p>
          <a:p>
            <a:r>
              <a:rPr lang="pt-BR" sz="2400" dirty="0"/>
              <a:t>Esses processos contribuem para uma maior compreensão do relacionamento entre as entidades no banco de dados.</a:t>
            </a:r>
          </a:p>
          <a:p>
            <a:r>
              <a:rPr lang="pt-BR" sz="2400" dirty="0"/>
              <a:t>Em um Banco de Dados Relacional há um projeto lógico que faz parte da transformação de um modelo conceitual em modelo lógico, e do modelo lógico para o físico.</a:t>
            </a:r>
          </a:p>
        </p:txBody>
      </p:sp>
    </p:spTree>
    <p:extLst>
      <p:ext uri="{BB962C8B-B14F-4D97-AF65-F5344CB8AC3E}">
        <p14:creationId xmlns:p14="http://schemas.microsoft.com/office/powerpoint/2010/main" val="141717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dar sequencia a construção de um banco de dados, e após definir o modelo lógico, podemos tratar do modelo físico, que fará a comunicação com o banco de dados com a aplicação do usuário.</a:t>
            </a:r>
          </a:p>
          <a:p>
            <a:r>
              <a:rPr lang="pt-BR" sz="2400" dirty="0"/>
              <a:t>Podemos ver esses processos ilustrados na imagem ao lado.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7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primeiro passe é identificar o </a:t>
            </a:r>
            <a:r>
              <a:rPr lang="pt-BR" sz="2400" b="1" dirty="0"/>
              <a:t>minimundo</a:t>
            </a:r>
            <a:r>
              <a:rPr lang="pt-BR" sz="2400" dirty="0"/>
              <a:t>, onde é realizado o levantamento e análise dos requisitos, que devem ser especificados de forma completa, e que ajudará na construção do projeto de esquema conceitual.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647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</TotalTime>
  <Words>1307</Words>
  <Application>Microsoft Office PowerPoint</Application>
  <PresentationFormat>Widescreen</PresentationFormat>
  <Paragraphs>137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Calibri</vt:lpstr>
      <vt:lpstr>Calibri Light</vt:lpstr>
      <vt:lpstr>Times New Roman</vt:lpstr>
      <vt:lpstr>Retrospectiva</vt:lpstr>
      <vt:lpstr>Projeto de BD: criando BD</vt:lpstr>
      <vt:lpstr>Introdução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BD: criando BD</dc:title>
  <dc:creator>Lucas Amaro</dc:creator>
  <cp:lastModifiedBy>Lucas Amaro</cp:lastModifiedBy>
  <cp:revision>1</cp:revision>
  <dcterms:created xsi:type="dcterms:W3CDTF">2024-04-14T00:33:13Z</dcterms:created>
  <dcterms:modified xsi:type="dcterms:W3CDTF">2024-04-14T02:00:24Z</dcterms:modified>
</cp:coreProperties>
</file>