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32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69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3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60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55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8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5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74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413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93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7FBC82-F5FB-433B-977A-D0205F8D289B}" type="datetimeFigureOut">
              <a:rPr lang="pt-BR" smtClean="0"/>
              <a:t>21/04/2024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4BD26E-9E49-44CF-920A-14E84436D4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32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0C18-C3DB-CB97-39E5-79A5564D38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F81D8-3950-0DC8-D746-9E62E1F084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redes sociais.</a:t>
            </a:r>
          </a:p>
          <a:p>
            <a:r>
              <a:rPr lang="pt-BR" dirty="0"/>
              <a:t>Identificar os elementos que compõem as redes sociais.</a:t>
            </a:r>
          </a:p>
          <a:p>
            <a:r>
              <a:rPr lang="pt-BR" dirty="0"/>
              <a:t>Correlacionar </a:t>
            </a:r>
            <a:r>
              <a:rPr lang="pt-BR" i="1" dirty="0"/>
              <a:t>marketing</a:t>
            </a:r>
            <a:r>
              <a:rPr lang="pt-BR" dirty="0"/>
              <a:t> e redes sociais.</a:t>
            </a:r>
          </a:p>
        </p:txBody>
      </p:sp>
    </p:spTree>
    <p:extLst>
      <p:ext uri="{BB962C8B-B14F-4D97-AF65-F5344CB8AC3E}">
        <p14:creationId xmlns:p14="http://schemas.microsoft.com/office/powerpoint/2010/main" val="220435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D4D12-7090-28FA-88AE-BC04F9D2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13F72-063E-5133-C09F-29A57507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aula de hoje veremos: </a:t>
            </a:r>
          </a:p>
          <a:p>
            <a:pPr lvl="1"/>
            <a:r>
              <a:rPr lang="pt-BR" dirty="0"/>
              <a:t>Algumas definições de redes sociais,</a:t>
            </a:r>
          </a:p>
          <a:p>
            <a:pPr lvl="1"/>
            <a:r>
              <a:rPr lang="pt-BR" dirty="0"/>
              <a:t>Entender qual é a diferença entre os conceitos de rede social e mídia social,</a:t>
            </a:r>
          </a:p>
          <a:p>
            <a:pPr lvl="1"/>
            <a:r>
              <a:rPr lang="pt-BR" dirty="0"/>
              <a:t>Conhecer dados e estatísticas sobre o comportamento dos usuários em relação às redes sociais,</a:t>
            </a:r>
          </a:p>
          <a:p>
            <a:pPr lvl="1"/>
            <a:r>
              <a:rPr lang="pt-BR" dirty="0"/>
              <a:t>Conhecer as características principais de algumas redes,</a:t>
            </a:r>
          </a:p>
          <a:p>
            <a:pPr lvl="1"/>
            <a:r>
              <a:rPr lang="pt-BR" dirty="0"/>
              <a:t>Compreender o que é </a:t>
            </a:r>
            <a:r>
              <a:rPr lang="pt-BR" i="1" dirty="0"/>
              <a:t>Social Media Marketing</a:t>
            </a:r>
            <a:r>
              <a:rPr lang="pt-BR" dirty="0"/>
              <a:t> (SMM).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40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Rede Social é uma estrutura social composta por pessoas e empresas que se conectam por interesse: </a:t>
            </a:r>
          </a:p>
          <a:p>
            <a:pPr lvl="1"/>
            <a:r>
              <a:rPr lang="pt-BR" dirty="0"/>
              <a:t>Amizade, </a:t>
            </a:r>
          </a:p>
          <a:p>
            <a:pPr lvl="1"/>
            <a:r>
              <a:rPr lang="pt-BR" dirty="0"/>
              <a:t>Crenças, </a:t>
            </a:r>
          </a:p>
          <a:p>
            <a:pPr lvl="1"/>
            <a:r>
              <a:rPr lang="pt-BR" dirty="0"/>
              <a:t>Profissionalismo,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A base de uma rede social é a comunicação, e a tecnologia facilitou a comunicação entre os usuários e possibilitou o desenvolvimento da tecnologia em diversas plataformas.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89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 err="1"/>
              <a:t>Recuero</a:t>
            </a:r>
            <a:r>
              <a:rPr lang="pt-BR" dirty="0"/>
              <a:t> (2009), a rede social é um conjunto de dois elementos:</a:t>
            </a:r>
          </a:p>
          <a:p>
            <a:pPr lvl="1"/>
            <a:r>
              <a:rPr lang="pt-BR" b="1" dirty="0"/>
              <a:t>Atores</a:t>
            </a:r>
            <a:r>
              <a:rPr lang="pt-BR" dirty="0"/>
              <a:t>: Pessoas, nós de rede, instituições ou grupos.</a:t>
            </a:r>
          </a:p>
          <a:p>
            <a:pPr lvl="1"/>
            <a:r>
              <a:rPr lang="pt-BR" b="1" dirty="0"/>
              <a:t>Conexões</a:t>
            </a:r>
            <a:r>
              <a:rPr lang="pt-BR" dirty="0"/>
              <a:t>: interações ou lações sociais.</a:t>
            </a:r>
            <a:endParaRPr lang="pt-BR" b="1" dirty="0"/>
          </a:p>
          <a:p>
            <a:r>
              <a:rPr lang="pt-BR" dirty="0"/>
              <a:t>Existem quatro valores que baseiam a atuação dos atores nas redes sociais:</a:t>
            </a:r>
          </a:p>
          <a:p>
            <a:pPr lvl="1"/>
            <a:r>
              <a:rPr lang="pt-BR" b="1" dirty="0"/>
              <a:t>Popularidade</a:t>
            </a:r>
            <a:r>
              <a:rPr lang="pt-BR" dirty="0"/>
              <a:t>: ligado a audiência nas redes sociais, medida pelo número de visualizações ou visitas em um perfil.</a:t>
            </a:r>
          </a:p>
          <a:p>
            <a:pPr lvl="1"/>
            <a:r>
              <a:rPr lang="pt-BR" b="1" dirty="0"/>
              <a:t>Visibilidade</a:t>
            </a:r>
            <a:r>
              <a:rPr lang="pt-BR" dirty="0"/>
              <a:t>: a presença dos atores nas redes sociais para compartilhar algum conteúdo.</a:t>
            </a:r>
          </a:p>
          <a:p>
            <a:pPr lvl="1"/>
            <a:r>
              <a:rPr lang="pt-BR" b="1" dirty="0"/>
              <a:t>Reputação</a:t>
            </a:r>
            <a:r>
              <a:rPr lang="pt-BR" dirty="0"/>
              <a:t>: a impressão que outras pessoas têm sobre certo individuo.</a:t>
            </a:r>
          </a:p>
          <a:p>
            <a:pPr lvl="1"/>
            <a:r>
              <a:rPr lang="pt-BR" b="1" dirty="0"/>
              <a:t>Autoridade</a:t>
            </a:r>
            <a:r>
              <a:rPr lang="pt-BR" dirty="0"/>
              <a:t>: a influencia que certa pessoa tem sobre uma ou um grupo de pessoas.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997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sabia que existe diferença entre rede social e mídia social?</a:t>
            </a:r>
          </a:p>
          <a:p>
            <a:r>
              <a:rPr lang="pt-BR" dirty="0"/>
              <a:t>As </a:t>
            </a:r>
            <a:r>
              <a:rPr lang="pt-BR" b="1" dirty="0"/>
              <a:t>Redes Sociais </a:t>
            </a:r>
            <a:r>
              <a:rPr lang="pt-BR" dirty="0"/>
              <a:t>conectam pessoas que tenham algum interesse em comum. Á as </a:t>
            </a:r>
            <a:r>
              <a:rPr lang="pt-BR" b="1" dirty="0"/>
              <a:t>Mídias Sociais</a:t>
            </a:r>
            <a:r>
              <a:rPr lang="pt-BR" dirty="0"/>
              <a:t> associam conteúdos gerados e compartilhados pelos usuários na rede social.</a:t>
            </a:r>
          </a:p>
          <a:p>
            <a:r>
              <a:rPr lang="pt-BR" dirty="0"/>
              <a:t>As Redes Sociais e as Mídias Sociais são tecnologias que facilitam e favorecem a interação das pessoas.</a:t>
            </a:r>
            <a:r>
              <a:rPr lang="pt-BR" b="1" dirty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22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7FDB4-EEAA-317D-75E2-FED9ED6E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68ABEC-033D-271D-D410-B14CB628A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/>
          <a:lstStyle/>
          <a:p>
            <a:r>
              <a:rPr lang="pt-BR" dirty="0"/>
              <a:t>Veja dados registrados por Kemp (2019), e como a tecnologia em dispositivos </a:t>
            </a:r>
            <a:r>
              <a:rPr lang="pt-BR" i="1" dirty="0"/>
              <a:t>mobile</a:t>
            </a:r>
            <a:r>
              <a:rPr lang="pt-BR" dirty="0"/>
              <a:t> nas mídias sociais tem aumentado no Brasil.</a:t>
            </a:r>
            <a:endParaRPr lang="pt-BR" b="1" dirty="0"/>
          </a:p>
          <a:p>
            <a:pPr lvl="1"/>
            <a:r>
              <a:rPr lang="pt-BR" dirty="0"/>
              <a:t>211,6 milhões de pessoas.</a:t>
            </a:r>
          </a:p>
          <a:p>
            <a:pPr lvl="1"/>
            <a:r>
              <a:rPr lang="pt-BR" dirty="0"/>
              <a:t>149,1 milhões tem acesso a internet.</a:t>
            </a:r>
          </a:p>
          <a:p>
            <a:pPr lvl="1"/>
            <a:r>
              <a:rPr lang="pt-BR" dirty="0"/>
              <a:t>140 milhões usam mídias sociais.</a:t>
            </a:r>
          </a:p>
          <a:p>
            <a:pPr lvl="1"/>
            <a:r>
              <a:rPr lang="pt-BR" dirty="0"/>
              <a:t>130 milhões acessam as mídias sociais de um celular.</a:t>
            </a:r>
          </a:p>
        </p:txBody>
      </p:sp>
      <p:grpSp>
        <p:nvGrpSpPr>
          <p:cNvPr id="4" name="Group 9749">
            <a:extLst>
              <a:ext uri="{FF2B5EF4-FFF2-40B4-BE49-F238E27FC236}">
                <a16:creationId xmlns:a16="http://schemas.microsoft.com/office/drawing/2014/main" id="{3D26A02F-DF14-9BFD-431C-097D48AFE0E4}"/>
              </a:ext>
            </a:extLst>
          </p:cNvPr>
          <p:cNvGrpSpPr/>
          <p:nvPr/>
        </p:nvGrpSpPr>
        <p:grpSpPr>
          <a:xfrm>
            <a:off x="6096000" y="2265727"/>
            <a:ext cx="6544234" cy="3183374"/>
            <a:chOff x="0" y="0"/>
            <a:chExt cx="4648386" cy="2231916"/>
          </a:xfrm>
        </p:grpSpPr>
        <p:sp>
          <p:nvSpPr>
            <p:cNvPr id="5" name="Shape 284">
              <a:extLst>
                <a:ext uri="{FF2B5EF4-FFF2-40B4-BE49-F238E27FC236}">
                  <a16:creationId xmlns:a16="http://schemas.microsoft.com/office/drawing/2014/main" id="{7F239475-719A-CB2E-C063-27183D8CB793}"/>
                </a:ext>
              </a:extLst>
            </p:cNvPr>
            <p:cNvSpPr/>
            <p:nvPr/>
          </p:nvSpPr>
          <p:spPr>
            <a:xfrm>
              <a:off x="0" y="0"/>
              <a:ext cx="3894252" cy="2204745"/>
            </a:xfrm>
            <a:custGeom>
              <a:avLst/>
              <a:gdLst/>
              <a:ahLst/>
              <a:cxnLst/>
              <a:rect l="0" t="0" r="0" b="0"/>
              <a:pathLst>
                <a:path w="3894252" h="220474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96745"/>
                  </a:lnTo>
                  <a:cubicBezTo>
                    <a:pt x="0" y="2096745"/>
                    <a:pt x="0" y="2204745"/>
                    <a:pt x="108001" y="2204745"/>
                  </a:cubicBezTo>
                  <a:lnTo>
                    <a:pt x="3786251" y="2204745"/>
                  </a:lnTo>
                  <a:cubicBezTo>
                    <a:pt x="3786251" y="2204745"/>
                    <a:pt x="3894252" y="2204745"/>
                    <a:pt x="3894252" y="2096745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85">
              <a:extLst>
                <a:ext uri="{FF2B5EF4-FFF2-40B4-BE49-F238E27FC236}">
                  <a16:creationId xmlns:a16="http://schemas.microsoft.com/office/drawing/2014/main" id="{D6DCEB99-4007-F3BB-F139-98AEFBAB7C8C}"/>
                </a:ext>
              </a:extLst>
            </p:cNvPr>
            <p:cNvSpPr/>
            <p:nvPr/>
          </p:nvSpPr>
          <p:spPr>
            <a:xfrm>
              <a:off x="32550" y="1838061"/>
              <a:ext cx="796329" cy="16388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12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86">
              <a:extLst>
                <a:ext uri="{FF2B5EF4-FFF2-40B4-BE49-F238E27FC236}">
                  <a16:creationId xmlns:a16="http://schemas.microsoft.com/office/drawing/2014/main" id="{E2B5F961-9652-A4AB-5B59-C08A025409CA}"/>
                </a:ext>
              </a:extLst>
            </p:cNvPr>
            <p:cNvSpPr/>
            <p:nvPr/>
          </p:nvSpPr>
          <p:spPr>
            <a:xfrm>
              <a:off x="535592" y="1841820"/>
              <a:ext cx="4112794" cy="286943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Usuários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internet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mídias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sociais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Brasil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janeiro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2019.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87">
              <a:extLst>
                <a:ext uri="{FF2B5EF4-FFF2-40B4-BE49-F238E27FC236}">
                  <a16:creationId xmlns:a16="http://schemas.microsoft.com/office/drawing/2014/main" id="{05DA2CA5-B7F9-895A-47F9-D10988357FE5}"/>
                </a:ext>
              </a:extLst>
            </p:cNvPr>
            <p:cNvSpPr/>
            <p:nvPr/>
          </p:nvSpPr>
          <p:spPr>
            <a:xfrm>
              <a:off x="21651" y="2004494"/>
              <a:ext cx="796329" cy="20025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88">
              <a:extLst>
                <a:ext uri="{FF2B5EF4-FFF2-40B4-BE49-F238E27FC236}">
                  <a16:creationId xmlns:a16="http://schemas.microsoft.com/office/drawing/2014/main" id="{1FC80D64-8C71-7608-CCBB-93DB1CB7187D}"/>
                </a:ext>
              </a:extLst>
            </p:cNvPr>
            <p:cNvSpPr/>
            <p:nvPr/>
          </p:nvSpPr>
          <p:spPr>
            <a:xfrm>
              <a:off x="356931" y="2006095"/>
              <a:ext cx="1820806" cy="22582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Kemp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(2019).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90">
              <a:extLst>
                <a:ext uri="{FF2B5EF4-FFF2-40B4-BE49-F238E27FC236}">
                  <a16:creationId xmlns:a16="http://schemas.microsoft.com/office/drawing/2014/main" id="{C5600977-69F1-B1B6-97F0-387E54DD413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5" y="147610"/>
              <a:ext cx="3600124" cy="1591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051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ELEMENTOS QUE COMPÕES 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redes sociais podem operar em diferentes níveis:</a:t>
            </a:r>
          </a:p>
          <a:p>
            <a:pPr lvl="1"/>
            <a:r>
              <a:rPr lang="pt-BR" dirty="0"/>
              <a:t>Redes de relacionamento,</a:t>
            </a:r>
          </a:p>
          <a:p>
            <a:pPr lvl="1"/>
            <a:r>
              <a:rPr lang="pt-BR" dirty="0"/>
              <a:t>Redes de entretenimento,</a:t>
            </a:r>
          </a:p>
          <a:p>
            <a:pPr lvl="1"/>
            <a:r>
              <a:rPr lang="pt-BR" dirty="0"/>
              <a:t>Redes profissionais,</a:t>
            </a:r>
          </a:p>
          <a:p>
            <a:pPr lvl="1"/>
            <a:r>
              <a:rPr lang="pt-BR" dirty="0"/>
              <a:t>Redes de nicho.</a:t>
            </a:r>
          </a:p>
          <a:p>
            <a:endParaRPr lang="pt-BR" dirty="0"/>
          </a:p>
          <a:p>
            <a:r>
              <a:rPr lang="pt-BR" dirty="0"/>
              <a:t>O que cada uma delas podem oferecer?</a:t>
            </a:r>
          </a:p>
        </p:txBody>
      </p:sp>
    </p:spTree>
    <p:extLst>
      <p:ext uri="{BB962C8B-B14F-4D97-AF65-F5344CB8AC3E}">
        <p14:creationId xmlns:p14="http://schemas.microsoft.com/office/powerpoint/2010/main" val="370531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ELEMENTOS QUE COMPÕES AS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b="1" dirty="0"/>
              <a:t>redes de relacionamento</a:t>
            </a:r>
            <a:r>
              <a:rPr lang="pt-BR" dirty="0"/>
              <a:t> (Facebook, Instagram e X) conectam pessoas diferentes e podem compartilhar conteúdos.</a:t>
            </a:r>
          </a:p>
          <a:p>
            <a:r>
              <a:rPr lang="pt-BR" dirty="0"/>
              <a:t>As </a:t>
            </a:r>
            <a:r>
              <a:rPr lang="pt-BR" b="1" dirty="0"/>
              <a:t>redes de entretenimento</a:t>
            </a:r>
            <a:r>
              <a:rPr lang="pt-BR" dirty="0"/>
              <a:t> servem para consumir conteúdo. Usamos o Youtube para ver jogos e tutoriais, e usamos o Pinterest para ver ideias de decoração e moda.</a:t>
            </a:r>
          </a:p>
          <a:p>
            <a:r>
              <a:rPr lang="pt-BR" dirty="0"/>
              <a:t>As </a:t>
            </a:r>
            <a:r>
              <a:rPr lang="pt-BR" b="1" dirty="0"/>
              <a:t>redes profissionais</a:t>
            </a:r>
            <a:r>
              <a:rPr lang="pt-BR" dirty="0"/>
              <a:t> são as redes que ligam empresas e pessoas para o mercado de trabalho. Usamos o LinkedIn para cadastrar em uma vaga, comentar em postagens ou compartilhar nossas habilidades.</a:t>
            </a:r>
          </a:p>
          <a:p>
            <a:r>
              <a:rPr lang="pt-BR" dirty="0"/>
              <a:t>As </a:t>
            </a:r>
            <a:r>
              <a:rPr lang="pt-BR" b="1" dirty="0"/>
              <a:t>redes de nicho</a:t>
            </a:r>
            <a:r>
              <a:rPr lang="pt-BR" dirty="0"/>
              <a:t> são usadas para mercado segmentado. Muitos usuários usam </a:t>
            </a:r>
            <a:r>
              <a:rPr lang="pt-BR" dirty="0" err="1"/>
              <a:t>Skoob</a:t>
            </a:r>
            <a:r>
              <a:rPr lang="pt-BR" dirty="0"/>
              <a:t>, uma rede social para leitores.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15367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C408-FEFF-436A-8D0E-F7F00629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i="1" dirty="0"/>
              <a:t>MARKETING </a:t>
            </a:r>
            <a:r>
              <a:rPr lang="pt-BR" sz="4000" dirty="0"/>
              <a:t>E REDES SOCIAIS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815E92-F374-9BF6-D2C6-568142C9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66165"/>
            <a:ext cx="10058400" cy="4023360"/>
          </a:xfrm>
        </p:spPr>
        <p:txBody>
          <a:bodyPr/>
          <a:lstStyle/>
          <a:p>
            <a:r>
              <a:rPr lang="pt-BR" dirty="0"/>
              <a:t>A média de horas diárias que os brasileiros passam usando a internet é de 9 horas por dia, onde 3 horas e meia das 9 horas são dedicadas as redes sociais.</a:t>
            </a:r>
          </a:p>
        </p:txBody>
      </p:sp>
      <p:grpSp>
        <p:nvGrpSpPr>
          <p:cNvPr id="4" name="Group 11003">
            <a:extLst>
              <a:ext uri="{FF2B5EF4-FFF2-40B4-BE49-F238E27FC236}">
                <a16:creationId xmlns:a16="http://schemas.microsoft.com/office/drawing/2014/main" id="{1FD0BF13-249F-795B-1398-5C1FA7616335}"/>
              </a:ext>
            </a:extLst>
          </p:cNvPr>
          <p:cNvGrpSpPr/>
          <p:nvPr/>
        </p:nvGrpSpPr>
        <p:grpSpPr>
          <a:xfrm>
            <a:off x="3255265" y="2578608"/>
            <a:ext cx="7429338" cy="3435436"/>
            <a:chOff x="-60772" y="0"/>
            <a:chExt cx="4731623" cy="2125269"/>
          </a:xfrm>
        </p:grpSpPr>
        <p:sp>
          <p:nvSpPr>
            <p:cNvPr id="5" name="Shape 705">
              <a:extLst>
                <a:ext uri="{FF2B5EF4-FFF2-40B4-BE49-F238E27FC236}">
                  <a16:creationId xmlns:a16="http://schemas.microsoft.com/office/drawing/2014/main" id="{64FD573A-0FD1-6A25-E761-AEA05890BAE8}"/>
                </a:ext>
              </a:extLst>
            </p:cNvPr>
            <p:cNvSpPr/>
            <p:nvPr/>
          </p:nvSpPr>
          <p:spPr>
            <a:xfrm>
              <a:off x="0" y="0"/>
              <a:ext cx="3894252" cy="2125269"/>
            </a:xfrm>
            <a:custGeom>
              <a:avLst/>
              <a:gdLst/>
              <a:ahLst/>
              <a:cxnLst/>
              <a:rect l="0" t="0" r="0" b="0"/>
              <a:pathLst>
                <a:path w="3894252" h="212526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017268"/>
                  </a:lnTo>
                  <a:cubicBezTo>
                    <a:pt x="0" y="2017268"/>
                    <a:pt x="0" y="2125269"/>
                    <a:pt x="108001" y="2125269"/>
                  </a:cubicBezTo>
                  <a:lnTo>
                    <a:pt x="3786251" y="2125269"/>
                  </a:lnTo>
                  <a:cubicBezTo>
                    <a:pt x="3786251" y="2125269"/>
                    <a:pt x="3894252" y="2125269"/>
                    <a:pt x="3894252" y="2017268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737473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706">
              <a:extLst>
                <a:ext uri="{FF2B5EF4-FFF2-40B4-BE49-F238E27FC236}">
                  <a16:creationId xmlns:a16="http://schemas.microsoft.com/office/drawing/2014/main" id="{ED756B7A-A60E-896B-D6E4-0C5EBDBD4733}"/>
                </a:ext>
              </a:extLst>
            </p:cNvPr>
            <p:cNvSpPr/>
            <p:nvPr/>
          </p:nvSpPr>
          <p:spPr>
            <a:xfrm>
              <a:off x="-60772" y="1606142"/>
              <a:ext cx="1044380" cy="23242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4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800" b="1" kern="100" spc="-5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800" b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sz="800" b="1" kern="100" spc="-1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10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707">
              <a:extLst>
                <a:ext uri="{FF2B5EF4-FFF2-40B4-BE49-F238E27FC236}">
                  <a16:creationId xmlns:a16="http://schemas.microsoft.com/office/drawing/2014/main" id="{FBD10EB9-5E34-AE3D-A08E-66E76684514C}"/>
                </a:ext>
              </a:extLst>
            </p:cNvPr>
            <p:cNvSpPr/>
            <p:nvPr/>
          </p:nvSpPr>
          <p:spPr>
            <a:xfrm>
              <a:off x="348391" y="1623962"/>
              <a:ext cx="4322460" cy="16012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Tempo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médio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diário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que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brasileiro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passa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internet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em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redes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sociais</a:t>
              </a:r>
              <a:r>
                <a:rPr lang="pt-BR" sz="1100" kern="100" spc="-4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(janeiro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1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1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2019)</a:t>
              </a:r>
              <a:endParaRPr lang="pt-BR" sz="11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709">
              <a:extLst>
                <a:ext uri="{FF2B5EF4-FFF2-40B4-BE49-F238E27FC236}">
                  <a16:creationId xmlns:a16="http://schemas.microsoft.com/office/drawing/2014/main" id="{EAED0B32-2450-27C3-D0A8-35E9290BDA00}"/>
                </a:ext>
              </a:extLst>
            </p:cNvPr>
            <p:cNvSpPr/>
            <p:nvPr/>
          </p:nvSpPr>
          <p:spPr>
            <a:xfrm>
              <a:off x="-55647" y="1808029"/>
              <a:ext cx="737563" cy="15046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i="1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710">
              <a:extLst>
                <a:ext uri="{FF2B5EF4-FFF2-40B4-BE49-F238E27FC236}">
                  <a16:creationId xmlns:a16="http://schemas.microsoft.com/office/drawing/2014/main" id="{88A384A2-1A10-D2B8-FC11-F12C814E0366}"/>
                </a:ext>
              </a:extLst>
            </p:cNvPr>
            <p:cNvSpPr/>
            <p:nvPr/>
          </p:nvSpPr>
          <p:spPr>
            <a:xfrm>
              <a:off x="251242" y="1801909"/>
              <a:ext cx="1695756" cy="2672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Kemp</a:t>
              </a:r>
              <a:r>
                <a:rPr lang="pt-BR" sz="1200" kern="100" spc="-5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200" kern="100" dirty="0">
                  <a:solidFill>
                    <a:srgbClr val="181717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(2019).</a:t>
              </a:r>
              <a:endParaRPr lang="pt-BR" sz="1200" kern="1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1" name="Picture 712">
              <a:extLst>
                <a:ext uri="{FF2B5EF4-FFF2-40B4-BE49-F238E27FC236}">
                  <a16:creationId xmlns:a16="http://schemas.microsoft.com/office/drawing/2014/main" id="{600D06A5-838B-C110-F908-879EAB46E2D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46936" y="147610"/>
              <a:ext cx="3600124" cy="1389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08479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48</TotalTime>
  <Words>597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Retrospectiva</vt:lpstr>
      <vt:lpstr>Redes Sociais</vt:lpstr>
      <vt:lpstr>INTRODUÇÃO</vt:lpstr>
      <vt:lpstr>DEFINIÇÃO</vt:lpstr>
      <vt:lpstr>DEFINIÇÃO</vt:lpstr>
      <vt:lpstr>DEFINIÇÃO</vt:lpstr>
      <vt:lpstr>DEFINIÇÃO</vt:lpstr>
      <vt:lpstr>ELEMENTOS QUE COMPÕES AS REDES SOCIAIS</vt:lpstr>
      <vt:lpstr>ELEMENTOS QUE COMPÕES AS REDES SOCIAIS</vt:lpstr>
      <vt:lpstr>MARKETING E REDES SOCIAIS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Sociais</dc:title>
  <dc:creator>Lucas Amaro</dc:creator>
  <cp:lastModifiedBy>Lucas Amaro</cp:lastModifiedBy>
  <cp:revision>1</cp:revision>
  <dcterms:created xsi:type="dcterms:W3CDTF">2024-04-22T02:03:45Z</dcterms:created>
  <dcterms:modified xsi:type="dcterms:W3CDTF">2024-04-22T02:51:48Z</dcterms:modified>
</cp:coreProperties>
</file>